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ACC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26" y="108"/>
      </p:cViewPr>
      <p:guideLst>
        <p:guide orient="horz" pos="3024"/>
        <p:guide pos="40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8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6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8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7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4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2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2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0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3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1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gi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hyperlink" Target="https://www.google.co.uk/url?sa=i&amp;rct=j&amp;q=&amp;esrc=s&amp;source=images&amp;cd=&amp;cad=rja&amp;uact=8&amp;ved=2ahUKEwjqsZiwzNbgAhXcSRUIHYhkDRQQjRx6BAgBEAU&amp;url=http://www.paintdrawpaint.com/2010/09/drawing-basics-two-point-perspective.html&amp;psig=AOvVaw1MxnoPzU_1Dz812Apdt2Ig&amp;ust=1551174210075760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57500" y="312420"/>
            <a:ext cx="8382318" cy="461665"/>
          </a:xfrm>
          <a:prstGeom prst="rect">
            <a:avLst/>
          </a:prstGeom>
          <a:solidFill>
            <a:srgbClr val="ADDA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3.1.14 Design Communication </a:t>
            </a:r>
          </a:p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Organiser</a:t>
            </a: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92938"/>
              </p:ext>
            </p:extLst>
          </p:nvPr>
        </p:nvGraphicFramePr>
        <p:xfrm>
          <a:off x="6553199" y="1923080"/>
          <a:ext cx="5867401" cy="7365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9860">
                  <a:extLst>
                    <a:ext uri="{9D8B030D-6E8A-4147-A177-3AD203B41FA5}">
                      <a16:colId xmlns:a16="http://schemas.microsoft.com/office/drawing/2014/main" val="737468479"/>
                    </a:ext>
                  </a:extLst>
                </a:gridCol>
                <a:gridCol w="2763795">
                  <a:extLst>
                    <a:ext uri="{9D8B030D-6E8A-4147-A177-3AD203B41FA5}">
                      <a16:colId xmlns:a16="http://schemas.microsoft.com/office/drawing/2014/main" val="2874664319"/>
                    </a:ext>
                  </a:extLst>
                </a:gridCol>
                <a:gridCol w="1653746">
                  <a:extLst>
                    <a:ext uri="{9D8B030D-6E8A-4147-A177-3AD203B41FA5}">
                      <a16:colId xmlns:a16="http://schemas.microsoft.com/office/drawing/2014/main" val="2693724648"/>
                    </a:ext>
                  </a:extLst>
                </a:gridCol>
              </a:tblGrid>
              <a:tr h="4995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Technique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Description/ notes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55526"/>
                  </a:ext>
                </a:extLst>
              </a:tr>
              <a:tr h="96830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Orthographic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Projection/ Working Drawings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“Front”, “Plan” and “End” 2D Views, and often an Isometric 3D View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Standardised method for scale, dimensions and line types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manufacturing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69082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Isometric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Common 3D sketching method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drawn free-hand or using isometric paper and ruler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Angles are at 30 degrees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seeing most of the products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409449"/>
                  </a:ext>
                </a:extLst>
              </a:tr>
              <a:tr h="109303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1-Point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Perspective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3D drawing method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Often used by interior designers and architects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Gives drawings depth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Only uses 1 vanishing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318446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2-Point Perspective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for 3D designs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Exaggerates the 3D effect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Objects can be drawn above of below the horizon line but must go to the 2 vanishing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735267"/>
                  </a:ext>
                </a:extLst>
              </a:tr>
              <a:tr h="866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Annotated Drawings/ Free and Sketches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 and easy way of getting ideas down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Range of ideas can be seen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Annotation helps explain designs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further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766323"/>
                  </a:ext>
                </a:extLst>
              </a:tr>
              <a:tr h="99016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Exploded 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Helps see a final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 of a product and all it’s parts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see where all the parts fit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 for manufacturers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100488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Thick and Thin Lines and Rendering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Thick and thin lines help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designs stand out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Texture and rendering help communicate designs and aesthetics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5834791"/>
                  </a:ext>
                </a:extLst>
              </a:tr>
            </a:tbl>
          </a:graphicData>
        </a:graphic>
      </p:graphicFrame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9" b="18674"/>
          <a:stretch/>
        </p:blipFill>
        <p:spPr>
          <a:xfrm>
            <a:off x="10990628" y="2488844"/>
            <a:ext cx="1029922" cy="860091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511" y="3411314"/>
            <a:ext cx="608325" cy="758878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5" b="13731"/>
          <a:stretch/>
        </p:blipFill>
        <p:spPr>
          <a:xfrm>
            <a:off x="10845929" y="4377634"/>
            <a:ext cx="1466338" cy="899202"/>
          </a:xfrm>
          <a:prstGeom prst="rect">
            <a:avLst/>
          </a:prstGeom>
        </p:spPr>
      </p:pic>
      <p:pic>
        <p:nvPicPr>
          <p:cNvPr id="90" name="Picture 2" descr="Image result for 2 point perspective cubes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9" b="23415"/>
          <a:stretch/>
        </p:blipFill>
        <p:spPr bwMode="auto">
          <a:xfrm>
            <a:off x="10870947" y="5694070"/>
            <a:ext cx="1416301" cy="68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Image result for free hand sketching produc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972" y="6461605"/>
            <a:ext cx="1015958" cy="78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Image result for exploded view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" t="5754" r="10861" b="7521"/>
          <a:stretch/>
        </p:blipFill>
        <p:spPr bwMode="auto">
          <a:xfrm>
            <a:off x="10972799" y="7491779"/>
            <a:ext cx="1179095" cy="71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55887"/>
              </p:ext>
            </p:extLst>
          </p:nvPr>
        </p:nvGraphicFramePr>
        <p:xfrm>
          <a:off x="427442" y="1013591"/>
          <a:ext cx="5706660" cy="1367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660">
                  <a:extLst>
                    <a:ext uri="{9D8B030D-6E8A-4147-A177-3AD203B41FA5}">
                      <a16:colId xmlns:a16="http://schemas.microsoft.com/office/drawing/2014/main" val="2367110448"/>
                    </a:ext>
                  </a:extLst>
                </a:gridCol>
              </a:tblGrid>
              <a:tr h="50797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Technical Reports</a:t>
                      </a:r>
                      <a:endParaRPr lang="en-GB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806417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 report is an industrial design team’s project record for future reference.</a:t>
                      </a:r>
                    </a:p>
                    <a:p>
                      <a:pPr algn="ctr"/>
                      <a:endParaRPr lang="en-GB" sz="10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Technical Reports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are used for recording practical test results, target market research and reviewing products. 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19118"/>
                  </a:ext>
                </a:extLst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33929"/>
              </p:ext>
            </p:extLst>
          </p:nvPr>
        </p:nvGraphicFramePr>
        <p:xfrm>
          <a:off x="435143" y="2628899"/>
          <a:ext cx="5737057" cy="6354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651">
                  <a:extLst>
                    <a:ext uri="{9D8B030D-6E8A-4147-A177-3AD203B41FA5}">
                      <a16:colId xmlns:a16="http://schemas.microsoft.com/office/drawing/2014/main" val="737468479"/>
                    </a:ext>
                  </a:extLst>
                </a:gridCol>
                <a:gridCol w="2702398">
                  <a:extLst>
                    <a:ext uri="{9D8B030D-6E8A-4147-A177-3AD203B41FA5}">
                      <a16:colId xmlns:a16="http://schemas.microsoft.com/office/drawing/2014/main" val="2874664319"/>
                    </a:ext>
                  </a:extLst>
                </a:gridCol>
                <a:gridCol w="1617008">
                  <a:extLst>
                    <a:ext uri="{9D8B030D-6E8A-4147-A177-3AD203B41FA5}">
                      <a16:colId xmlns:a16="http://schemas.microsoft.com/office/drawing/2014/main" val="2693724648"/>
                    </a:ext>
                  </a:extLst>
                </a:gridCol>
              </a:tblGrid>
              <a:tr h="560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Technique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Description/ notes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55526"/>
                  </a:ext>
                </a:extLst>
              </a:tr>
              <a:tr h="9637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Bar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Chart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Simple way to represent data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Commonly used in a range of reports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 for target market research in NEA.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69082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Pictograph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understand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 to read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very accurate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409449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is shown in ranges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 to show frequency in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318446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Line Graph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show changes over time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understand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Accurate due to use of scales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73526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Pie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Chart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Shows data distribution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Segment size is relative to proportion of data.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understand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766323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Tables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Important to help interpret data,</a:t>
                      </a: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identify patterns and add missing data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in cutting lists, anthropometrics and costings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100488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70947" y="8392840"/>
            <a:ext cx="1496631" cy="8413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19400" y="3275810"/>
            <a:ext cx="1148264" cy="8274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9545" y="4235116"/>
            <a:ext cx="1195963" cy="794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45957" y="5197824"/>
            <a:ext cx="1269833" cy="8420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16378" y="6124108"/>
            <a:ext cx="1347538" cy="8166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12131" y="7146759"/>
            <a:ext cx="1170872" cy="8023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40442" y="8075832"/>
            <a:ext cx="1251286" cy="81801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28CEBBB-4A25-4D13-B2B2-C40BC0CCB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" y="98533"/>
            <a:ext cx="517525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83B2A1-0F34-4560-BCC7-54D64EC43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" y="79429"/>
            <a:ext cx="21367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F4F4BA9-7DDC-40AE-A500-7F8E5FBF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92735"/>
              </p:ext>
            </p:extLst>
          </p:nvPr>
        </p:nvGraphicFramePr>
        <p:xfrm>
          <a:off x="6571986" y="993211"/>
          <a:ext cx="5706660" cy="74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660">
                  <a:extLst>
                    <a:ext uri="{9D8B030D-6E8A-4147-A177-3AD203B41FA5}">
                      <a16:colId xmlns:a16="http://schemas.microsoft.com/office/drawing/2014/main" val="2367110448"/>
                    </a:ext>
                  </a:extLst>
                </a:gridCol>
              </a:tblGrid>
              <a:tr h="27577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 Communication - Drawing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806417"/>
                  </a:ext>
                </a:extLst>
              </a:tr>
              <a:tr h="46670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2D and 3D methods of communicating ideas </a:t>
                      </a:r>
                      <a:r>
                        <a:rPr lang="en-GB" sz="10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concepts.</a:t>
                      </a:r>
                      <a:endParaRPr lang="en-GB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19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347</Words>
  <Application>Microsoft Office PowerPoint</Application>
  <PresentationFormat>A3 Paper (297x420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Mrs H Smith (SMH) (Staff)</cp:lastModifiedBy>
  <cp:revision>34</cp:revision>
  <dcterms:created xsi:type="dcterms:W3CDTF">2020-05-20T08:39:05Z</dcterms:created>
  <dcterms:modified xsi:type="dcterms:W3CDTF">2021-06-14T08:49:23Z</dcterms:modified>
</cp:coreProperties>
</file>