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2801600" cy="9601200" type="A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024" userDrawn="1">
          <p15:clr>
            <a:srgbClr val="A4A3A4"/>
          </p15:clr>
        </p15:guide>
        <p15:guide id="2" pos="4055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DDACC"/>
    <a:srgbClr val="DCC5E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60" d="100"/>
          <a:sy n="60" d="100"/>
        </p:scale>
        <p:origin x="1026" y="108"/>
      </p:cViewPr>
      <p:guideLst>
        <p:guide orient="horz" pos="3024"/>
        <p:guide pos="4055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60120" y="1571308"/>
            <a:ext cx="10881360" cy="3342640"/>
          </a:xfrm>
        </p:spPr>
        <p:txBody>
          <a:bodyPr anchor="b"/>
          <a:lstStyle>
            <a:lvl1pPr algn="ctr">
              <a:defRPr sz="8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0200" y="5042853"/>
            <a:ext cx="9601200" cy="2318067"/>
          </a:xfrm>
        </p:spPr>
        <p:txBody>
          <a:bodyPr/>
          <a:lstStyle>
            <a:lvl1pPr marL="0" indent="0" algn="ctr">
              <a:buNone/>
              <a:defRPr sz="3360"/>
            </a:lvl1pPr>
            <a:lvl2pPr marL="640080" indent="0" algn="ctr">
              <a:buNone/>
              <a:defRPr sz="2800"/>
            </a:lvl2pPr>
            <a:lvl3pPr marL="1280160" indent="0" algn="ctr">
              <a:buNone/>
              <a:defRPr sz="2520"/>
            </a:lvl3pPr>
            <a:lvl4pPr marL="1920240" indent="0" algn="ctr">
              <a:buNone/>
              <a:defRPr sz="2240"/>
            </a:lvl4pPr>
            <a:lvl5pPr marL="2560320" indent="0" algn="ctr">
              <a:buNone/>
              <a:defRPr sz="2240"/>
            </a:lvl5pPr>
            <a:lvl6pPr marL="3200400" indent="0" algn="ctr">
              <a:buNone/>
              <a:defRPr sz="2240"/>
            </a:lvl6pPr>
            <a:lvl7pPr marL="3840480" indent="0" algn="ctr">
              <a:buNone/>
              <a:defRPr sz="2240"/>
            </a:lvl7pPr>
            <a:lvl8pPr marL="4480560" indent="0" algn="ctr">
              <a:buNone/>
              <a:defRPr sz="2240"/>
            </a:lvl8pPr>
            <a:lvl9pPr marL="5120640" indent="0" algn="ctr">
              <a:buNone/>
              <a:defRPr sz="224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9C4A88-4E7B-4C2D-88A8-09E09B62A7A4}" type="datetimeFigureOut">
              <a:rPr lang="en-GB" smtClean="0"/>
              <a:t>14/06/2021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82E450-B840-4F06-A483-65BCA796A0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008850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9C4A88-4E7B-4C2D-88A8-09E09B62A7A4}" type="datetimeFigureOut">
              <a:rPr lang="en-GB" smtClean="0"/>
              <a:t>14/06/2021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82E450-B840-4F06-A483-65BCA796A0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454696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1146" y="511175"/>
            <a:ext cx="2760345" cy="813657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80111" y="511175"/>
            <a:ext cx="8121015" cy="8136573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9C4A88-4E7B-4C2D-88A8-09E09B62A7A4}" type="datetimeFigureOut">
              <a:rPr lang="en-GB" smtClean="0"/>
              <a:t>14/06/2021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82E450-B840-4F06-A483-65BCA796A0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49384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9C4A88-4E7B-4C2D-88A8-09E09B62A7A4}" type="datetimeFigureOut">
              <a:rPr lang="en-GB" smtClean="0"/>
              <a:t>14/06/2021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82E450-B840-4F06-A483-65BCA796A0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914881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3443" y="2393635"/>
            <a:ext cx="11041380" cy="3993832"/>
          </a:xfrm>
        </p:spPr>
        <p:txBody>
          <a:bodyPr anchor="b"/>
          <a:lstStyle>
            <a:lvl1pPr>
              <a:defRPr sz="8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3443" y="6425250"/>
            <a:ext cx="11041380" cy="2100262"/>
          </a:xfrm>
        </p:spPr>
        <p:txBody>
          <a:bodyPr/>
          <a:lstStyle>
            <a:lvl1pPr marL="0" indent="0">
              <a:buNone/>
              <a:defRPr sz="3360">
                <a:solidFill>
                  <a:schemeClr val="tx1"/>
                </a:solidFill>
              </a:defRPr>
            </a:lvl1pPr>
            <a:lvl2pPr marL="64008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2pPr>
            <a:lvl3pPr marL="1280160" indent="0">
              <a:buNone/>
              <a:defRPr sz="2520">
                <a:solidFill>
                  <a:schemeClr val="tx1">
                    <a:tint val="75000"/>
                  </a:schemeClr>
                </a:solidFill>
              </a:defRPr>
            </a:lvl3pPr>
            <a:lvl4pPr marL="19202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4pPr>
            <a:lvl5pPr marL="256032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5pPr>
            <a:lvl6pPr marL="320040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6pPr>
            <a:lvl7pPr marL="384048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7pPr>
            <a:lvl8pPr marL="448056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8pPr>
            <a:lvl9pPr marL="51206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9C4A88-4E7B-4C2D-88A8-09E09B62A7A4}" type="datetimeFigureOut">
              <a:rPr lang="en-GB" smtClean="0"/>
              <a:t>14/06/2021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82E450-B840-4F06-A483-65BCA796A0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656788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80110" y="2555875"/>
            <a:ext cx="5440680" cy="609187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80810" y="2555875"/>
            <a:ext cx="5440680" cy="609187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9C4A88-4E7B-4C2D-88A8-09E09B62A7A4}" type="datetimeFigureOut">
              <a:rPr lang="en-GB" smtClean="0"/>
              <a:t>14/06/2021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82E450-B840-4F06-A483-65BCA796A0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16483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7" y="511177"/>
            <a:ext cx="11041380" cy="185578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1779" y="2353628"/>
            <a:ext cx="5415676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81779" y="3507105"/>
            <a:ext cx="5415676" cy="515842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80811" y="2353628"/>
            <a:ext cx="5442347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80811" y="3507105"/>
            <a:ext cx="5442347" cy="515842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9C4A88-4E7B-4C2D-88A8-09E09B62A7A4}" type="datetimeFigureOut">
              <a:rPr lang="en-GB" smtClean="0"/>
              <a:t>14/06/2021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82E450-B840-4F06-A483-65BCA796A0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4664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9C4A88-4E7B-4C2D-88A8-09E09B62A7A4}" type="datetimeFigureOut">
              <a:rPr lang="en-GB" smtClean="0"/>
              <a:t>14/06/2021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82E450-B840-4F06-A483-65BCA796A0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709289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9C4A88-4E7B-4C2D-88A8-09E09B62A7A4}" type="datetimeFigureOut">
              <a:rPr lang="en-GB" smtClean="0"/>
              <a:t>14/06/2021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82E450-B840-4F06-A483-65BCA796A0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008295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42347" y="1382397"/>
            <a:ext cx="6480810" cy="6823075"/>
          </a:xfrm>
        </p:spPr>
        <p:txBody>
          <a:bodyPr/>
          <a:lstStyle>
            <a:lvl1pPr>
              <a:defRPr sz="4480"/>
            </a:lvl1pPr>
            <a:lvl2pPr>
              <a:defRPr sz="3920"/>
            </a:lvl2pPr>
            <a:lvl3pPr>
              <a:defRPr sz="336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9C4A88-4E7B-4C2D-88A8-09E09B62A7A4}" type="datetimeFigureOut">
              <a:rPr lang="en-GB" smtClean="0"/>
              <a:t>14/06/2021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82E450-B840-4F06-A483-65BCA796A0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908001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42347" y="1382397"/>
            <a:ext cx="6480810" cy="6823075"/>
          </a:xfrm>
        </p:spPr>
        <p:txBody>
          <a:bodyPr anchor="t"/>
          <a:lstStyle>
            <a:lvl1pPr marL="0" indent="0">
              <a:buNone/>
              <a:defRPr sz="4480"/>
            </a:lvl1pPr>
            <a:lvl2pPr marL="640080" indent="0">
              <a:buNone/>
              <a:defRPr sz="3920"/>
            </a:lvl2pPr>
            <a:lvl3pPr marL="1280160" indent="0">
              <a:buNone/>
              <a:defRPr sz="3360"/>
            </a:lvl3pPr>
            <a:lvl4pPr marL="1920240" indent="0">
              <a:buNone/>
              <a:defRPr sz="2800"/>
            </a:lvl4pPr>
            <a:lvl5pPr marL="2560320" indent="0">
              <a:buNone/>
              <a:defRPr sz="2800"/>
            </a:lvl5pPr>
            <a:lvl6pPr marL="3200400" indent="0">
              <a:buNone/>
              <a:defRPr sz="2800"/>
            </a:lvl6pPr>
            <a:lvl7pPr marL="3840480" indent="0">
              <a:buNone/>
              <a:defRPr sz="2800"/>
            </a:lvl7pPr>
            <a:lvl8pPr marL="4480560" indent="0">
              <a:buNone/>
              <a:defRPr sz="2800"/>
            </a:lvl8pPr>
            <a:lvl9pPr marL="5120640" indent="0">
              <a:buNone/>
              <a:defRPr sz="28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9C4A88-4E7B-4C2D-88A8-09E09B62A7A4}" type="datetimeFigureOut">
              <a:rPr lang="en-GB" smtClean="0"/>
              <a:t>14/06/2021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82E450-B840-4F06-A483-65BCA796A0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316380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80110" y="511177"/>
            <a:ext cx="11041380" cy="18557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0110" y="2555875"/>
            <a:ext cx="11041380" cy="60918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8011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9C4A88-4E7B-4C2D-88A8-09E09B62A7A4}" type="datetimeFigureOut">
              <a:rPr lang="en-GB" smtClean="0"/>
              <a:t>14/06/2021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240530" y="8898892"/>
            <a:ext cx="432054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04113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82E450-B840-4F06-A483-65BCA796A0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332168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280160" rtl="0" eaLnBrk="1" latinLnBrk="0" hangingPunct="1">
        <a:lnSpc>
          <a:spcPct val="90000"/>
        </a:lnSpc>
        <a:spcBef>
          <a:spcPct val="0"/>
        </a:spcBef>
        <a:buNone/>
        <a:defRPr sz="61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20040" indent="-320040" algn="l" defTabSz="1280160" rtl="0" eaLnBrk="1" latinLnBrk="0" hangingPunct="1">
        <a:lnSpc>
          <a:spcPct val="90000"/>
        </a:lnSpc>
        <a:spcBef>
          <a:spcPts val="1400"/>
        </a:spcBef>
        <a:buFont typeface="Arial" panose="020B0604020202020204" pitchFamily="34" charset="0"/>
        <a:buChar char="•"/>
        <a:defRPr sz="3920" kern="1200">
          <a:solidFill>
            <a:schemeClr val="tx1"/>
          </a:solidFill>
          <a:latin typeface="+mn-lt"/>
          <a:ea typeface="+mn-ea"/>
          <a:cs typeface="+mn-cs"/>
        </a:defRPr>
      </a:lvl1pPr>
      <a:lvl2pPr marL="9601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3360" kern="1200">
          <a:solidFill>
            <a:schemeClr val="tx1"/>
          </a:solidFill>
          <a:latin typeface="+mn-lt"/>
          <a:ea typeface="+mn-ea"/>
          <a:cs typeface="+mn-cs"/>
        </a:defRPr>
      </a:lvl2pPr>
      <a:lvl3pPr marL="16002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22402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88036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52044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41605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4406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8016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56032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20040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384048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48056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12064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3" Type="http://schemas.openxmlformats.org/officeDocument/2006/relationships/image" Target="../media/image2.gif"/><Relationship Id="rId7" Type="http://schemas.openxmlformats.org/officeDocument/2006/relationships/image" Target="../media/image5.jpeg"/><Relationship Id="rId12" Type="http://schemas.openxmlformats.org/officeDocument/2006/relationships/image" Target="../media/image10.png"/><Relationship Id="rId17" Type="http://schemas.openxmlformats.org/officeDocument/2006/relationships/image" Target="../media/image15.jpeg"/><Relationship Id="rId2" Type="http://schemas.openxmlformats.org/officeDocument/2006/relationships/image" Target="../media/image1.jpg"/><Relationship Id="rId16" Type="http://schemas.openxmlformats.org/officeDocument/2006/relationships/image" Target="../media/image14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11" Type="http://schemas.openxmlformats.org/officeDocument/2006/relationships/image" Target="../media/image9.png"/><Relationship Id="rId5" Type="http://schemas.openxmlformats.org/officeDocument/2006/relationships/hyperlink" Target="https://www.google.co.uk/url?sa=i&amp;rct=j&amp;q=&amp;esrc=s&amp;source=images&amp;cd=&amp;cad=rja&amp;uact=8&amp;ved=2ahUKEwjqsZiwzNbgAhXcSRUIHYhkDRQQjRx6BAgBEAU&amp;url=http://www.paintdrawpaint.com/2010/09/drawing-basics-two-point-perspective.html&amp;psig=AOvVaw1MxnoPzU_1Dz812Apdt2Ig&amp;ust=1551174210075760" TargetMode="External"/><Relationship Id="rId15" Type="http://schemas.openxmlformats.org/officeDocument/2006/relationships/image" Target="../media/image13.png"/><Relationship Id="rId10" Type="http://schemas.openxmlformats.org/officeDocument/2006/relationships/image" Target="../media/image8.png"/><Relationship Id="rId4" Type="http://schemas.openxmlformats.org/officeDocument/2006/relationships/image" Target="../media/image3.jpeg"/><Relationship Id="rId9" Type="http://schemas.openxmlformats.org/officeDocument/2006/relationships/image" Target="../media/image7.png"/><Relationship Id="rId1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12801600" cy="9601200"/>
          </a:xfrm>
          <a:prstGeom prst="rect">
            <a:avLst/>
          </a:prstGeom>
          <a:noFill/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TextBox 7"/>
          <p:cNvSpPr txBox="1"/>
          <p:nvPr/>
        </p:nvSpPr>
        <p:spPr>
          <a:xfrm>
            <a:off x="2857500" y="312420"/>
            <a:ext cx="8382318" cy="461665"/>
          </a:xfrm>
          <a:prstGeom prst="rect">
            <a:avLst/>
          </a:prstGeom>
          <a:solidFill>
            <a:srgbClr val="ADDACC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3.1.14 Design Communication </a:t>
            </a:r>
          </a:p>
          <a:p>
            <a:pPr algn="ctr"/>
            <a:r>
              <a:rPr lang="en-GB" sz="1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Knowledge Organiser</a:t>
            </a:r>
          </a:p>
        </p:txBody>
      </p:sp>
      <p:graphicFrame>
        <p:nvGraphicFramePr>
          <p:cNvPr id="86" name="Table 8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38792938"/>
              </p:ext>
            </p:extLst>
          </p:nvPr>
        </p:nvGraphicFramePr>
        <p:xfrm>
          <a:off x="6553199" y="1923080"/>
          <a:ext cx="5867401" cy="73657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449860">
                  <a:extLst>
                    <a:ext uri="{9D8B030D-6E8A-4147-A177-3AD203B41FA5}">
                      <a16:colId xmlns:a16="http://schemas.microsoft.com/office/drawing/2014/main" val="737468479"/>
                    </a:ext>
                  </a:extLst>
                </a:gridCol>
                <a:gridCol w="2763795">
                  <a:extLst>
                    <a:ext uri="{9D8B030D-6E8A-4147-A177-3AD203B41FA5}">
                      <a16:colId xmlns:a16="http://schemas.microsoft.com/office/drawing/2014/main" val="2874664319"/>
                    </a:ext>
                  </a:extLst>
                </a:gridCol>
                <a:gridCol w="1653746">
                  <a:extLst>
                    <a:ext uri="{9D8B030D-6E8A-4147-A177-3AD203B41FA5}">
                      <a16:colId xmlns:a16="http://schemas.microsoft.com/office/drawing/2014/main" val="2693724648"/>
                    </a:ext>
                  </a:extLst>
                </a:gridCol>
              </a:tblGrid>
              <a:tr h="499545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Technique</a:t>
                      </a:r>
                    </a:p>
                  </a:txBody>
                  <a:tcPr anchor="ctr">
                    <a:solidFill>
                      <a:srgbClr val="ADDA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Description/ notes</a:t>
                      </a:r>
                    </a:p>
                  </a:txBody>
                  <a:tcPr anchor="ctr">
                    <a:solidFill>
                      <a:srgbClr val="ADDA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Diagram</a:t>
                      </a:r>
                    </a:p>
                  </a:txBody>
                  <a:tcPr anchor="ctr">
                    <a:solidFill>
                      <a:srgbClr val="ADDA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3955526"/>
                  </a:ext>
                </a:extLst>
              </a:tr>
              <a:tr h="968309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Orthographic</a:t>
                      </a:r>
                      <a:r>
                        <a:rPr lang="en-GB" sz="1200" b="1" baseline="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Projection/ Working Drawings</a:t>
                      </a:r>
                      <a:endParaRPr lang="en-GB" sz="12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171450" indent="-171450" algn="ctr">
                        <a:buFont typeface="Arial" panose="020B0604020202020204" pitchFamily="34" charset="0"/>
                        <a:buChar char="•"/>
                      </a:pPr>
                      <a:r>
                        <a:rPr lang="en-GB" sz="10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Includes “Front”, “Plan” and “End” 2D Views, and often an Isometric 3D View</a:t>
                      </a:r>
                    </a:p>
                    <a:p>
                      <a:pPr marL="171450" indent="-171450" algn="ctr">
                        <a:buFont typeface="Arial" panose="020B0604020202020204" pitchFamily="34" charset="0"/>
                        <a:buChar char="•"/>
                      </a:pPr>
                      <a:r>
                        <a:rPr lang="en-GB" sz="10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Standardised method for scale, dimensions and line types</a:t>
                      </a:r>
                    </a:p>
                    <a:p>
                      <a:pPr marL="171450" indent="-171450" algn="ctr">
                        <a:buFont typeface="Arial" panose="020B0604020202020204" pitchFamily="34" charset="0"/>
                        <a:buChar char="•"/>
                      </a:pPr>
                      <a:r>
                        <a:rPr lang="en-GB" sz="10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Great</a:t>
                      </a:r>
                      <a:r>
                        <a:rPr lang="en-GB" sz="1000" baseline="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for manufacturing</a:t>
                      </a:r>
                      <a:endParaRPr lang="en-GB" sz="10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  <a:p>
                      <a:pPr algn="ctr"/>
                      <a:endParaRPr lang="en-GB" sz="10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158869082"/>
                  </a:ext>
                </a:extLst>
              </a:tr>
              <a:tr h="842211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Isometric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171450" indent="-171450" algn="ctr">
                        <a:buFont typeface="Arial" panose="020B0604020202020204" pitchFamily="34" charset="0"/>
                        <a:buChar char="•"/>
                      </a:pPr>
                      <a:r>
                        <a:rPr lang="en-GB" sz="10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Common 3D sketching method</a:t>
                      </a:r>
                    </a:p>
                    <a:p>
                      <a:pPr marL="171450" indent="-171450" algn="ctr">
                        <a:buFont typeface="Arial" panose="020B0604020202020204" pitchFamily="34" charset="0"/>
                        <a:buChar char="•"/>
                      </a:pPr>
                      <a:r>
                        <a:rPr lang="en-GB" sz="10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Can be drawn free-hand or using isometric paper and ruler</a:t>
                      </a:r>
                    </a:p>
                    <a:p>
                      <a:pPr marL="171450" indent="-171450" algn="ctr">
                        <a:buFont typeface="Arial" panose="020B0604020202020204" pitchFamily="34" charset="0"/>
                        <a:buChar char="•"/>
                      </a:pPr>
                      <a:r>
                        <a:rPr lang="en-GB" sz="10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Angles are at 30 degrees</a:t>
                      </a:r>
                    </a:p>
                    <a:p>
                      <a:pPr marL="171450" indent="-171450" algn="ctr">
                        <a:buFont typeface="Arial" panose="020B0604020202020204" pitchFamily="34" charset="0"/>
                        <a:buChar char="•"/>
                      </a:pPr>
                      <a:r>
                        <a:rPr lang="en-GB" sz="10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Great</a:t>
                      </a:r>
                      <a:r>
                        <a:rPr lang="en-GB" sz="1000" baseline="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for seeing most of the products</a:t>
                      </a:r>
                      <a:endParaRPr lang="en-GB" sz="10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120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189409449"/>
                  </a:ext>
                </a:extLst>
              </a:tr>
              <a:tr h="1093036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1-Point</a:t>
                      </a:r>
                      <a:r>
                        <a:rPr lang="en-GB" sz="1200" b="1" baseline="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Perspective</a:t>
                      </a:r>
                      <a:endParaRPr lang="en-GB" sz="12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171450" indent="-171450" algn="ctr">
                        <a:buFont typeface="Arial" panose="020B0604020202020204" pitchFamily="34" charset="0"/>
                        <a:buChar char="•"/>
                      </a:pPr>
                      <a:r>
                        <a:rPr lang="en-GB" sz="10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A 3D drawing method</a:t>
                      </a:r>
                    </a:p>
                    <a:p>
                      <a:pPr marL="171450" indent="-171450" algn="ctr">
                        <a:buFont typeface="Arial" panose="020B0604020202020204" pitchFamily="34" charset="0"/>
                        <a:buChar char="•"/>
                      </a:pPr>
                      <a:r>
                        <a:rPr lang="en-GB" sz="10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Often used by interior designers and architects</a:t>
                      </a:r>
                    </a:p>
                    <a:p>
                      <a:pPr marL="171450" indent="-171450" algn="ctr">
                        <a:buFont typeface="Arial" panose="020B0604020202020204" pitchFamily="34" charset="0"/>
                        <a:buChar char="•"/>
                      </a:pPr>
                      <a:r>
                        <a:rPr lang="en-GB" sz="10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Gives drawings depth</a:t>
                      </a:r>
                    </a:p>
                    <a:p>
                      <a:pPr marL="171450" indent="-171450" algn="ctr">
                        <a:buFont typeface="Arial" panose="020B0604020202020204" pitchFamily="34" charset="0"/>
                        <a:buChar char="•"/>
                      </a:pPr>
                      <a:r>
                        <a:rPr lang="en-GB" sz="10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Only uses 1 vanishing point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277318446"/>
                  </a:ext>
                </a:extLst>
              </a:tr>
              <a:tr h="108585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2-Point Perspective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171450" indent="-171450" algn="ctr">
                        <a:buFont typeface="Arial" panose="020B0604020202020204" pitchFamily="34" charset="0"/>
                        <a:buChar char="•"/>
                      </a:pPr>
                      <a:r>
                        <a:rPr lang="en-GB" sz="10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Used for 3D designs</a:t>
                      </a:r>
                    </a:p>
                    <a:p>
                      <a:pPr marL="171450" indent="-171450" algn="ctr">
                        <a:buFont typeface="Arial" panose="020B0604020202020204" pitchFamily="34" charset="0"/>
                        <a:buChar char="•"/>
                      </a:pPr>
                      <a:r>
                        <a:rPr lang="en-GB" sz="10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Exaggerates the 3D effect</a:t>
                      </a:r>
                    </a:p>
                    <a:p>
                      <a:pPr marL="171450" indent="-171450" algn="ctr">
                        <a:buFont typeface="Arial" panose="020B0604020202020204" pitchFamily="34" charset="0"/>
                        <a:buChar char="•"/>
                      </a:pPr>
                      <a:r>
                        <a:rPr lang="en-GB" sz="10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Objects can be drawn above of below the horizon line but must go to the 2 vanishing points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060735267"/>
                  </a:ext>
                </a:extLst>
              </a:tr>
              <a:tr h="866273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Annotated Drawings/ Free and Sketches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171450" indent="-171450" algn="ctr">
                        <a:buFont typeface="Arial" panose="020B0604020202020204" pitchFamily="34" charset="0"/>
                        <a:buChar char="•"/>
                      </a:pPr>
                      <a:r>
                        <a:rPr lang="en-GB" sz="10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Quick and easy way of getting ideas down</a:t>
                      </a:r>
                    </a:p>
                    <a:p>
                      <a:pPr marL="171450" indent="-171450" algn="ctr">
                        <a:buFont typeface="Arial" panose="020B0604020202020204" pitchFamily="34" charset="0"/>
                        <a:buChar char="•"/>
                      </a:pPr>
                      <a:r>
                        <a:rPr lang="en-GB" sz="10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Range of ideas can be seen </a:t>
                      </a:r>
                    </a:p>
                    <a:p>
                      <a:pPr marL="171450" indent="-171450" algn="ctr">
                        <a:buFont typeface="Arial" panose="020B0604020202020204" pitchFamily="34" charset="0"/>
                        <a:buChar char="•"/>
                      </a:pPr>
                      <a:r>
                        <a:rPr lang="en-GB" sz="10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Annotation helps explain designs</a:t>
                      </a:r>
                      <a:r>
                        <a:rPr lang="en-GB" sz="1000" baseline="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further</a:t>
                      </a:r>
                      <a:endParaRPr lang="en-GB" sz="10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41766323"/>
                  </a:ext>
                </a:extLst>
              </a:tr>
              <a:tr h="990166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Exploded View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171450" indent="-171450" algn="ctr">
                        <a:buFont typeface="Arial" panose="020B0604020202020204" pitchFamily="34" charset="0"/>
                        <a:buChar char="•"/>
                      </a:pPr>
                      <a:r>
                        <a:rPr lang="en-GB" sz="10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Helps see a final</a:t>
                      </a:r>
                      <a:r>
                        <a:rPr lang="en-GB" sz="1000" baseline="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design of a product and all it’s parts</a:t>
                      </a:r>
                    </a:p>
                    <a:p>
                      <a:pPr marL="171450" indent="-171450" algn="ctr">
                        <a:buFont typeface="Arial" panose="020B0604020202020204" pitchFamily="34" charset="0"/>
                        <a:buChar char="•"/>
                      </a:pPr>
                      <a:r>
                        <a:rPr lang="en-GB" sz="1000" baseline="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Can see where all the parts fit</a:t>
                      </a:r>
                    </a:p>
                    <a:p>
                      <a:pPr marL="171450" indent="-171450" algn="ctr">
                        <a:buFont typeface="Arial" panose="020B0604020202020204" pitchFamily="34" charset="0"/>
                        <a:buChar char="•"/>
                      </a:pPr>
                      <a:r>
                        <a:rPr lang="en-GB" sz="1000" baseline="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Great for manufacturers</a:t>
                      </a:r>
                      <a:endParaRPr lang="en-GB" sz="10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375100488"/>
                  </a:ext>
                </a:extLst>
              </a:tr>
              <a:tr h="97155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Thick and Thin Lines and Rendering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171450" indent="-171450" algn="ctr">
                        <a:buFont typeface="Arial" panose="020B0604020202020204" pitchFamily="34" charset="0"/>
                        <a:buChar char="•"/>
                      </a:pPr>
                      <a:r>
                        <a:rPr lang="en-GB" sz="10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Thick and thin lines help</a:t>
                      </a:r>
                      <a:r>
                        <a:rPr lang="en-GB" sz="1000" baseline="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designs stand out</a:t>
                      </a:r>
                    </a:p>
                    <a:p>
                      <a:pPr marL="171450" indent="-171450" algn="ctr">
                        <a:buFont typeface="Arial" panose="020B0604020202020204" pitchFamily="34" charset="0"/>
                        <a:buChar char="•"/>
                      </a:pPr>
                      <a:r>
                        <a:rPr lang="en-GB" sz="1000" baseline="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Texture and rendering help communicate designs and aesthetics</a:t>
                      </a:r>
                      <a:endParaRPr lang="en-GB" sz="10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905834791"/>
                  </a:ext>
                </a:extLst>
              </a:tr>
            </a:tbl>
          </a:graphicData>
        </a:graphic>
      </p:graphicFrame>
      <p:pic>
        <p:nvPicPr>
          <p:cNvPr id="87" name="Picture 86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2939" b="18674"/>
          <a:stretch/>
        </p:blipFill>
        <p:spPr>
          <a:xfrm>
            <a:off x="10990628" y="2488844"/>
            <a:ext cx="1029922" cy="860091"/>
          </a:xfrm>
          <a:prstGeom prst="rect">
            <a:avLst/>
          </a:prstGeom>
        </p:spPr>
      </p:pic>
      <p:pic>
        <p:nvPicPr>
          <p:cNvPr id="88" name="Picture 8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13511" y="3411314"/>
            <a:ext cx="608325" cy="758878"/>
          </a:xfrm>
          <a:prstGeom prst="rect">
            <a:avLst/>
          </a:prstGeom>
        </p:spPr>
      </p:pic>
      <p:pic>
        <p:nvPicPr>
          <p:cNvPr id="89" name="Picture 88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425" b="13731"/>
          <a:stretch/>
        </p:blipFill>
        <p:spPr>
          <a:xfrm>
            <a:off x="10845929" y="4377634"/>
            <a:ext cx="1466338" cy="899202"/>
          </a:xfrm>
          <a:prstGeom prst="rect">
            <a:avLst/>
          </a:prstGeom>
        </p:spPr>
      </p:pic>
      <p:pic>
        <p:nvPicPr>
          <p:cNvPr id="90" name="Picture 2" descr="Image result for 2 point perspective cubes">
            <a:hlinkClick r:id="rId5"/>
          </p:cNvPr>
          <p:cNvPicPr>
            <a:picLocks noChangeAspect="1" noChangeArrowheads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799" b="23415"/>
          <a:stretch/>
        </p:blipFill>
        <p:spPr bwMode="auto">
          <a:xfrm>
            <a:off x="10870947" y="5694070"/>
            <a:ext cx="1416301" cy="6897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1" name="Picture 2" descr="Image result for free hand sketching products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25972" y="6461605"/>
            <a:ext cx="1015958" cy="7848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2" name="Picture 4" descr="Image result for exploded view"/>
          <p:cNvPicPr>
            <a:picLocks noChangeAspect="1" noChangeArrowheads="1"/>
          </p:cNvPicPr>
          <p:nvPr/>
        </p:nvPicPr>
        <p:blipFill rotWithShape="1"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781" t="5754" r="10861" b="7521"/>
          <a:stretch/>
        </p:blipFill>
        <p:spPr bwMode="auto">
          <a:xfrm>
            <a:off x="10972799" y="7491779"/>
            <a:ext cx="1179095" cy="7136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93" name="Table 9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34155887"/>
              </p:ext>
            </p:extLst>
          </p:nvPr>
        </p:nvGraphicFramePr>
        <p:xfrm>
          <a:off x="427442" y="1013591"/>
          <a:ext cx="5706660" cy="136765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06660">
                  <a:extLst>
                    <a:ext uri="{9D8B030D-6E8A-4147-A177-3AD203B41FA5}">
                      <a16:colId xmlns:a16="http://schemas.microsoft.com/office/drawing/2014/main" val="2367110448"/>
                    </a:ext>
                  </a:extLst>
                </a:gridCol>
              </a:tblGrid>
              <a:tr h="507979">
                <a:tc>
                  <a:txBody>
                    <a:bodyPr/>
                    <a:lstStyle/>
                    <a:p>
                      <a:pPr algn="ctr"/>
                      <a:r>
                        <a:rPr lang="en-GB" sz="1000" dirty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Design</a:t>
                      </a:r>
                      <a:r>
                        <a:rPr lang="en-GB" sz="1000" baseline="0" dirty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and Technical Reports</a:t>
                      </a:r>
                      <a:endParaRPr lang="en-GB" sz="100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DDA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53806417"/>
                  </a:ext>
                </a:extLst>
              </a:tr>
              <a:tr h="859680">
                <a:tc>
                  <a:txBody>
                    <a:bodyPr/>
                    <a:lstStyle/>
                    <a:p>
                      <a:pPr algn="ctr"/>
                      <a:r>
                        <a:rPr lang="en-GB" sz="10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A</a:t>
                      </a:r>
                      <a:r>
                        <a:rPr lang="en-GB" sz="1000" baseline="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Design report is an industrial design team’s project record for future reference.</a:t>
                      </a:r>
                    </a:p>
                    <a:p>
                      <a:pPr algn="ctr"/>
                      <a:endParaRPr lang="en-GB" sz="1000" baseline="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  <a:p>
                      <a:pPr algn="ctr"/>
                      <a:r>
                        <a:rPr lang="en-GB" sz="10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Technical Reports</a:t>
                      </a:r>
                      <a:r>
                        <a:rPr lang="en-GB" sz="1000" baseline="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are used for recording practical test results, target market research and reviewing products. </a:t>
                      </a:r>
                      <a:endParaRPr lang="en-GB" sz="10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48119118"/>
                  </a:ext>
                </a:extLst>
              </a:tr>
            </a:tbl>
          </a:graphicData>
        </a:graphic>
      </p:graphicFrame>
      <p:graphicFrame>
        <p:nvGraphicFramePr>
          <p:cNvPr id="94" name="Table 9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97033929"/>
              </p:ext>
            </p:extLst>
          </p:nvPr>
        </p:nvGraphicFramePr>
        <p:xfrm>
          <a:off x="435143" y="2628899"/>
          <a:ext cx="5737057" cy="635476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417651">
                  <a:extLst>
                    <a:ext uri="{9D8B030D-6E8A-4147-A177-3AD203B41FA5}">
                      <a16:colId xmlns:a16="http://schemas.microsoft.com/office/drawing/2014/main" val="737468479"/>
                    </a:ext>
                  </a:extLst>
                </a:gridCol>
                <a:gridCol w="2702398">
                  <a:extLst>
                    <a:ext uri="{9D8B030D-6E8A-4147-A177-3AD203B41FA5}">
                      <a16:colId xmlns:a16="http://schemas.microsoft.com/office/drawing/2014/main" val="2874664319"/>
                    </a:ext>
                  </a:extLst>
                </a:gridCol>
                <a:gridCol w="1617008">
                  <a:extLst>
                    <a:ext uri="{9D8B030D-6E8A-4147-A177-3AD203B41FA5}">
                      <a16:colId xmlns:a16="http://schemas.microsoft.com/office/drawing/2014/main" val="2693724648"/>
                    </a:ext>
                  </a:extLst>
                </a:gridCol>
              </a:tblGrid>
              <a:tr h="560254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Technique</a:t>
                      </a:r>
                    </a:p>
                  </a:txBody>
                  <a:tcPr anchor="ctr">
                    <a:solidFill>
                      <a:srgbClr val="ADDA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Description/ notes</a:t>
                      </a:r>
                    </a:p>
                  </a:txBody>
                  <a:tcPr anchor="ctr">
                    <a:solidFill>
                      <a:srgbClr val="ADDA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Diagram</a:t>
                      </a:r>
                    </a:p>
                  </a:txBody>
                  <a:tcPr anchor="ctr">
                    <a:solidFill>
                      <a:srgbClr val="ADDA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3955526"/>
                  </a:ext>
                </a:extLst>
              </a:tr>
              <a:tr h="963747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Bar</a:t>
                      </a:r>
                      <a:r>
                        <a:rPr lang="en-GB" sz="1200" b="1" baseline="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Chart</a:t>
                      </a:r>
                      <a:endParaRPr lang="en-GB" sz="12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171450" indent="-171450" algn="ctr">
                        <a:buFont typeface="Arial" panose="020B0604020202020204" pitchFamily="34" charset="0"/>
                        <a:buChar char="•"/>
                      </a:pPr>
                      <a:r>
                        <a:rPr lang="en-GB" sz="10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Simple way to represent data</a:t>
                      </a:r>
                    </a:p>
                    <a:p>
                      <a:pPr marL="171450" indent="-171450" algn="ctr">
                        <a:buFont typeface="Arial" panose="020B0604020202020204" pitchFamily="34" charset="0"/>
                        <a:buChar char="•"/>
                      </a:pPr>
                      <a:r>
                        <a:rPr lang="en-GB" sz="10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Commonly used in a range of reports</a:t>
                      </a:r>
                    </a:p>
                    <a:p>
                      <a:pPr marL="171450" indent="-171450" algn="ctr">
                        <a:buFont typeface="Arial" panose="020B0604020202020204" pitchFamily="34" charset="0"/>
                        <a:buChar char="•"/>
                      </a:pPr>
                      <a:r>
                        <a:rPr lang="en-GB" sz="10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Good for target market research in NEA.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158869082"/>
                  </a:ext>
                </a:extLst>
              </a:tr>
              <a:tr h="944563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Pictograph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171450" indent="-171450" algn="ctr">
                        <a:buFont typeface="Arial" panose="020B0604020202020204" pitchFamily="34" charset="0"/>
                        <a:buChar char="•"/>
                      </a:pPr>
                      <a:r>
                        <a:rPr lang="en-GB" sz="10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Easy to understand</a:t>
                      </a:r>
                    </a:p>
                    <a:p>
                      <a:pPr marL="171450" indent="-171450" algn="ctr">
                        <a:buFont typeface="Arial" panose="020B0604020202020204" pitchFamily="34" charset="0"/>
                        <a:buChar char="•"/>
                      </a:pPr>
                      <a:r>
                        <a:rPr lang="en-GB" sz="10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Quick to read</a:t>
                      </a:r>
                    </a:p>
                    <a:p>
                      <a:pPr marL="171450" indent="-171450" algn="ctr">
                        <a:buFont typeface="Arial" panose="020B0604020202020204" pitchFamily="34" charset="0"/>
                        <a:buChar char="•"/>
                      </a:pPr>
                      <a:r>
                        <a:rPr lang="en-GB" sz="10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Not very accurate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120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189409449"/>
                  </a:ext>
                </a:extLst>
              </a:tr>
              <a:tr h="97155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Histogram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171450" indent="-171450" algn="ctr">
                        <a:buFont typeface="Arial" panose="020B0604020202020204" pitchFamily="34" charset="0"/>
                        <a:buChar char="•"/>
                      </a:pPr>
                      <a:r>
                        <a:rPr lang="en-GB" sz="10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Data is shown in ranges </a:t>
                      </a:r>
                    </a:p>
                    <a:p>
                      <a:pPr marL="171450" indent="-171450" algn="ctr">
                        <a:buFont typeface="Arial" panose="020B0604020202020204" pitchFamily="34" charset="0"/>
                        <a:buChar char="•"/>
                      </a:pPr>
                      <a:r>
                        <a:rPr lang="en-GB" sz="10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Useful to show frequency in data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277318446"/>
                  </a:ext>
                </a:extLst>
              </a:tr>
              <a:tr h="97155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Line Graph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171450" indent="-171450" algn="ctr">
                        <a:buFont typeface="Arial" panose="020B0604020202020204" pitchFamily="34" charset="0"/>
                        <a:buChar char="•"/>
                      </a:pPr>
                      <a:r>
                        <a:rPr lang="en-GB" sz="10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Can show changes over time </a:t>
                      </a:r>
                    </a:p>
                    <a:p>
                      <a:pPr marL="171450" indent="-171450" algn="ctr">
                        <a:buFont typeface="Arial" panose="020B0604020202020204" pitchFamily="34" charset="0"/>
                        <a:buChar char="•"/>
                      </a:pPr>
                      <a:r>
                        <a:rPr lang="en-GB" sz="10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Easy to understand</a:t>
                      </a:r>
                    </a:p>
                    <a:p>
                      <a:pPr marL="171450" indent="-171450" algn="ctr">
                        <a:buFont typeface="Arial" panose="020B0604020202020204" pitchFamily="34" charset="0"/>
                        <a:buChar char="•"/>
                      </a:pPr>
                      <a:r>
                        <a:rPr lang="en-GB" sz="10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Accurate due to use of scales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060735267"/>
                  </a:ext>
                </a:extLst>
              </a:tr>
              <a:tr h="97155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Pie</a:t>
                      </a:r>
                      <a:r>
                        <a:rPr lang="en-GB" sz="1200" b="1" baseline="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Chart</a:t>
                      </a:r>
                      <a:endParaRPr lang="en-GB" sz="12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171450" indent="-171450" algn="ctr">
                        <a:buFont typeface="Arial" panose="020B0604020202020204" pitchFamily="34" charset="0"/>
                        <a:buChar char="•"/>
                      </a:pPr>
                      <a:r>
                        <a:rPr lang="en-GB" sz="10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Shows data distribution </a:t>
                      </a:r>
                    </a:p>
                    <a:p>
                      <a:pPr marL="171450" indent="-171450" algn="ctr">
                        <a:buFont typeface="Arial" panose="020B0604020202020204" pitchFamily="34" charset="0"/>
                        <a:buChar char="•"/>
                      </a:pPr>
                      <a:r>
                        <a:rPr lang="en-GB" sz="10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Segment size is relative to proportion of data.</a:t>
                      </a:r>
                    </a:p>
                    <a:p>
                      <a:pPr marL="171450" indent="-171450" algn="ctr">
                        <a:buFont typeface="Arial" panose="020B0604020202020204" pitchFamily="34" charset="0"/>
                        <a:buChar char="•"/>
                      </a:pPr>
                      <a:r>
                        <a:rPr lang="en-GB" sz="10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Easy to understand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41766323"/>
                  </a:ext>
                </a:extLst>
              </a:tr>
              <a:tr h="97155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Data Tables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171450" indent="-171450" algn="ctr">
                        <a:buFont typeface="Arial" panose="020B0604020202020204" pitchFamily="34" charset="0"/>
                        <a:buChar char="•"/>
                      </a:pPr>
                      <a:r>
                        <a:rPr lang="en-GB" sz="10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Important to help interpret data,</a:t>
                      </a:r>
                      <a:r>
                        <a:rPr lang="en-GB" sz="1000" baseline="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identify patterns and add missing data</a:t>
                      </a:r>
                    </a:p>
                    <a:p>
                      <a:pPr marL="171450" indent="-171450" algn="ctr">
                        <a:buFont typeface="Arial" panose="020B0604020202020204" pitchFamily="34" charset="0"/>
                        <a:buChar char="•"/>
                      </a:pPr>
                      <a:r>
                        <a:rPr lang="en-GB" sz="1000" baseline="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Used in cutting lists, anthropometrics and costings</a:t>
                      </a:r>
                      <a:endParaRPr lang="en-GB" sz="10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375100488"/>
                  </a:ext>
                </a:extLst>
              </a:tr>
            </a:tbl>
          </a:graphicData>
        </a:graphic>
      </p:graphicFrame>
      <p:pic>
        <p:nvPicPr>
          <p:cNvPr id="13" name="Picture 12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0870947" y="8392840"/>
            <a:ext cx="1496631" cy="841301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819400" y="3275810"/>
            <a:ext cx="1148264" cy="827458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4779545" y="4235116"/>
            <a:ext cx="1195963" cy="794084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4745957" y="5197824"/>
            <a:ext cx="1269833" cy="842030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4716378" y="6124108"/>
            <a:ext cx="1347538" cy="816608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4812131" y="7146759"/>
            <a:ext cx="1170872" cy="802356"/>
          </a:xfrm>
          <a:prstGeom prst="rect">
            <a:avLst/>
          </a:prstGeom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4740442" y="8075832"/>
            <a:ext cx="1251286" cy="818010"/>
          </a:xfrm>
          <a:prstGeom prst="rect">
            <a:avLst/>
          </a:prstGeom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A28CEBBB-4A25-4D13-B2B2-C40BC0CCBB5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165" y="98533"/>
            <a:ext cx="517525" cy="654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BA83B2A1-0F34-4560-BCC7-54D64EC432D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7690" y="79429"/>
            <a:ext cx="2136775" cy="593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  <p:graphicFrame>
        <p:nvGraphicFramePr>
          <p:cNvPr id="25" name="Table 24">
            <a:extLst>
              <a:ext uri="{FF2B5EF4-FFF2-40B4-BE49-F238E27FC236}">
                <a16:creationId xmlns:a16="http://schemas.microsoft.com/office/drawing/2014/main" id="{7F4F4BA9-7DDC-40AE-A500-7F8E5FBFB16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08292735"/>
              </p:ext>
            </p:extLst>
          </p:nvPr>
        </p:nvGraphicFramePr>
        <p:xfrm>
          <a:off x="6571986" y="993211"/>
          <a:ext cx="5706660" cy="74247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06660">
                  <a:extLst>
                    <a:ext uri="{9D8B030D-6E8A-4147-A177-3AD203B41FA5}">
                      <a16:colId xmlns:a16="http://schemas.microsoft.com/office/drawing/2014/main" val="2367110448"/>
                    </a:ext>
                  </a:extLst>
                </a:gridCol>
              </a:tblGrid>
              <a:tr h="275770">
                <a:tc>
                  <a:txBody>
                    <a:bodyPr/>
                    <a:lstStyle/>
                    <a:p>
                      <a:pPr algn="ctr"/>
                      <a:r>
                        <a:rPr lang="en-GB" sz="1000" dirty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Design Communication - Drawing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DDA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53806417"/>
                  </a:ext>
                </a:extLst>
              </a:tr>
              <a:tr h="466701">
                <a:tc>
                  <a:txBody>
                    <a:bodyPr/>
                    <a:lstStyle/>
                    <a:p>
                      <a:pPr algn="ctr"/>
                      <a:r>
                        <a:rPr lang="en-GB" sz="10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2D and 3D methods of communicating ideas </a:t>
                      </a:r>
                      <a:r>
                        <a:rPr lang="en-GB" sz="100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and concepts.</a:t>
                      </a:r>
                      <a:endParaRPr lang="en-GB" sz="10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4811911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420584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315</TotalTime>
  <Words>347</Words>
  <Application>Microsoft Office PowerPoint</Application>
  <PresentationFormat>A3 Paper (297x420 mm)</PresentationFormat>
  <Paragraphs>65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Tahoma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N. Hill</dc:creator>
  <cp:lastModifiedBy>Mrs H Smith (SMH) (Staff)</cp:lastModifiedBy>
  <cp:revision>34</cp:revision>
  <dcterms:created xsi:type="dcterms:W3CDTF">2020-05-20T08:39:05Z</dcterms:created>
  <dcterms:modified xsi:type="dcterms:W3CDTF">2021-06-14T08:49:23Z</dcterms:modified>
</cp:coreProperties>
</file>