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1"/>
  </p:notesMasterIdLst>
  <p:handoutMasterIdLst>
    <p:handoutMasterId r:id="rId12"/>
  </p:handoutMasterIdLst>
  <p:sldIdLst>
    <p:sldId id="276" r:id="rId2"/>
    <p:sldId id="300" r:id="rId3"/>
    <p:sldId id="285" r:id="rId4"/>
    <p:sldId id="293" r:id="rId5"/>
    <p:sldId id="294" r:id="rId6"/>
    <p:sldId id="284" r:id="rId7"/>
    <p:sldId id="292" r:id="rId8"/>
    <p:sldId id="282" r:id="rId9"/>
    <p:sldId id="283"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p:cViewPr varScale="1">
        <p:scale>
          <a:sx n="62" d="100"/>
          <a:sy n="62" d="100"/>
        </p:scale>
        <p:origin x="151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A1E66BB-6786-42FF-B31F-CB58B8E44E80}" type="datetimeFigureOut">
              <a:rPr lang="en-GB" smtClean="0"/>
              <a:t>11/06/2022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205045-2075-44F9-9767-111C85C501F5}" type="slidenum">
              <a:rPr lang="en-GB" smtClean="0"/>
              <a:t>‹#›</a:t>
            </a:fld>
            <a:endParaRPr lang="en-GB"/>
          </a:p>
        </p:txBody>
      </p:sp>
    </p:spTree>
    <p:extLst>
      <p:ext uri="{BB962C8B-B14F-4D97-AF65-F5344CB8AC3E}">
        <p14:creationId xmlns:p14="http://schemas.microsoft.com/office/powerpoint/2010/main" val="210078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63736A-6F23-468B-A07C-018D01DF8C22}" type="datetimeFigureOut">
              <a:rPr lang="en-GB" smtClean="0"/>
              <a:t>11/06/2022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C9105B-5A90-4A1A-9E3E-83FA30D83172}" type="slidenum">
              <a:rPr lang="en-GB" smtClean="0"/>
              <a:t>‹#›</a:t>
            </a:fld>
            <a:endParaRPr lang="en-GB"/>
          </a:p>
        </p:txBody>
      </p:sp>
    </p:spTree>
    <p:extLst>
      <p:ext uri="{BB962C8B-B14F-4D97-AF65-F5344CB8AC3E}">
        <p14:creationId xmlns:p14="http://schemas.microsoft.com/office/powerpoint/2010/main" val="364433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C9105B-5A90-4A1A-9E3E-83FA30D83172}" type="slidenum">
              <a:rPr lang="en-GB" smtClean="0"/>
              <a:t>6</a:t>
            </a:fld>
            <a:endParaRPr lang="en-GB"/>
          </a:p>
        </p:txBody>
      </p:sp>
    </p:spTree>
    <p:extLst>
      <p:ext uri="{BB962C8B-B14F-4D97-AF65-F5344CB8AC3E}">
        <p14:creationId xmlns:p14="http://schemas.microsoft.com/office/powerpoint/2010/main" val="235759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C9105B-5A90-4A1A-9E3E-83FA30D83172}" type="slidenum">
              <a:rPr lang="en-GB" smtClean="0"/>
              <a:t>8</a:t>
            </a:fld>
            <a:endParaRPr lang="en-GB"/>
          </a:p>
        </p:txBody>
      </p:sp>
    </p:spTree>
    <p:extLst>
      <p:ext uri="{BB962C8B-B14F-4D97-AF65-F5344CB8AC3E}">
        <p14:creationId xmlns:p14="http://schemas.microsoft.com/office/powerpoint/2010/main" val="252742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7E0825-2191-4C8D-9BC3-796FFE5A2E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7E0825-2191-4C8D-9BC3-796FFE5A2E80}"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F994CD3-36AE-4102-B8CE-095B5C494023}" type="datetimeFigureOut">
              <a:rPr lang="en-GB" smtClean="0"/>
              <a:pPr/>
              <a:t>11/06/2022</a:t>
            </a:fld>
            <a:endParaRPr lang="en-GB"/>
          </a:p>
        </p:txBody>
      </p:sp>
      <p:sp>
        <p:nvSpPr>
          <p:cNvPr id="9" name="Slide Number Placeholder 8"/>
          <p:cNvSpPr>
            <a:spLocks noGrp="1"/>
          </p:cNvSpPr>
          <p:nvPr>
            <p:ph type="sldNum" sz="quarter" idx="11"/>
          </p:nvPr>
        </p:nvSpPr>
        <p:spPr/>
        <p:txBody>
          <a:bodyPr/>
          <a:lstStyle/>
          <a:p>
            <a:fld id="{127E0825-2191-4C8D-9BC3-796FFE5A2E80}"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27E0825-2191-4C8D-9BC3-796FFE5A2E80}"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F994CD3-36AE-4102-B8CE-095B5C494023}" type="datetimeFigureOut">
              <a:rPr lang="en-GB" smtClean="0"/>
              <a:pPr/>
              <a:t>11/06/2022</a:t>
            </a:fld>
            <a:endParaRPr lang="en-GB"/>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a:latin typeface="SassoonPrimaryInfant" pitchFamily="2" charset="0"/>
              </a:rPr>
              <a:t>Whitemoor</a:t>
            </a:r>
            <a:r>
              <a:rPr lang="en-GB" b="1" dirty="0">
                <a:latin typeface="SassoonPrimaryInfant" pitchFamily="2" charset="0"/>
              </a:rPr>
              <a:t> Lakes</a:t>
            </a:r>
          </a:p>
        </p:txBody>
      </p:sp>
      <p:sp>
        <p:nvSpPr>
          <p:cNvPr id="3" name="Content Placeholder 2"/>
          <p:cNvSpPr>
            <a:spLocks noGrp="1"/>
          </p:cNvSpPr>
          <p:nvPr>
            <p:ph idx="1"/>
          </p:nvPr>
        </p:nvSpPr>
        <p:spPr>
          <a:xfrm>
            <a:off x="457200" y="1196752"/>
            <a:ext cx="7620000" cy="4800600"/>
          </a:xfrm>
        </p:spPr>
        <p:txBody>
          <a:bodyPr/>
          <a:lstStyle/>
          <a:p>
            <a:r>
              <a:rPr lang="en-GB" sz="2000" dirty="0">
                <a:latin typeface="SassoonPrimaryInfant" pitchFamily="2" charset="0"/>
              </a:rPr>
              <a:t>Monday 3</a:t>
            </a:r>
            <a:r>
              <a:rPr lang="en-GB" sz="2000" baseline="30000" dirty="0">
                <a:latin typeface="SassoonPrimaryInfant" pitchFamily="2" charset="0"/>
              </a:rPr>
              <a:t>rd</a:t>
            </a:r>
            <a:r>
              <a:rPr lang="en-GB" sz="2000" dirty="0">
                <a:latin typeface="SassoonPrimaryInfant" pitchFamily="2" charset="0"/>
              </a:rPr>
              <a:t> – Wednesday 5</a:t>
            </a:r>
            <a:r>
              <a:rPr lang="en-GB" sz="2000" baseline="30000" dirty="0">
                <a:latin typeface="SassoonPrimaryInfant" pitchFamily="2" charset="0"/>
              </a:rPr>
              <a:t>th</a:t>
            </a:r>
            <a:r>
              <a:rPr lang="en-GB" sz="2000" dirty="0">
                <a:latin typeface="SassoonPrimaryInfant" pitchFamily="2" charset="0"/>
              </a:rPr>
              <a:t> October 2022</a:t>
            </a:r>
          </a:p>
          <a:p>
            <a:r>
              <a:rPr lang="en-GB" sz="2000" dirty="0">
                <a:latin typeface="SassoonPrimaryInfant" pitchFamily="2" charset="0"/>
              </a:rPr>
              <a:t>Arrive in sporty clothes. Leave at break-time. Bags can be stored in the gym before registration. It will be left open from 8:20-8:45am.</a:t>
            </a:r>
          </a:p>
          <a:p>
            <a:r>
              <a:rPr lang="en-GB" sz="2000" b="1" dirty="0">
                <a:latin typeface="SassoonPrimaryInfant" pitchFamily="2" charset="0"/>
              </a:rPr>
              <a:t>Children will need a packed lunch to take for the first day (please pack in a carrier bag that can be disposed of afterwards). They will eat this on arrival at </a:t>
            </a:r>
            <a:r>
              <a:rPr lang="en-GB" sz="2000" b="1" dirty="0" err="1">
                <a:latin typeface="SassoonPrimaryInfant" pitchFamily="2" charset="0"/>
              </a:rPr>
              <a:t>Whitemoor</a:t>
            </a:r>
            <a:r>
              <a:rPr lang="en-GB" sz="2000" b="1" dirty="0">
                <a:latin typeface="SassoonPrimaryInfant" pitchFamily="2" charset="0"/>
              </a:rPr>
              <a:t> Lakes.</a:t>
            </a:r>
          </a:p>
          <a:p>
            <a:r>
              <a:rPr lang="en-GB" sz="2000" dirty="0">
                <a:latin typeface="SassoonPrimaryInfant" pitchFamily="2" charset="0"/>
              </a:rPr>
              <a:t>We will return to school at approx. 2:30pm on Wednesday 5</a:t>
            </a:r>
            <a:r>
              <a:rPr lang="en-GB" sz="2000" baseline="30000" dirty="0">
                <a:latin typeface="SassoonPrimaryInfant" pitchFamily="2" charset="0"/>
              </a:rPr>
              <a:t>th</a:t>
            </a:r>
            <a:r>
              <a:rPr lang="en-GB" sz="2000" dirty="0">
                <a:latin typeface="SassoonPrimaryInfant" pitchFamily="2" charset="0"/>
              </a:rPr>
              <a:t> October in plenty of time for the school buses. </a:t>
            </a:r>
            <a:endParaRPr lang="en-GB" b="1" dirty="0">
              <a:latin typeface="SassoonPrimaryInfant" pitchFamily="2" charset="0"/>
            </a:endParaRPr>
          </a:p>
          <a:p>
            <a:endParaRPr lang="en-GB" b="1" dirty="0">
              <a:latin typeface="SassoonPrimaryInfant" pitchFamily="2" charset="0"/>
            </a:endParaRPr>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286947"/>
            <a:ext cx="6673452" cy="2296780"/>
          </a:xfrm>
          <a:prstGeom prst="rect">
            <a:avLst/>
          </a:prstGeom>
        </p:spPr>
      </p:pic>
    </p:spTree>
    <p:extLst>
      <p:ext uri="{BB962C8B-B14F-4D97-AF65-F5344CB8AC3E}">
        <p14:creationId xmlns:p14="http://schemas.microsoft.com/office/powerpoint/2010/main" val="212368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2163-BD42-48FA-9245-D5F4F2FC4529}"/>
              </a:ext>
            </a:extLst>
          </p:cNvPr>
          <p:cNvSpPr>
            <a:spLocks noGrp="1"/>
          </p:cNvSpPr>
          <p:nvPr>
            <p:ph type="title"/>
          </p:nvPr>
        </p:nvSpPr>
        <p:spPr/>
        <p:txBody>
          <a:bodyPr/>
          <a:lstStyle/>
          <a:p>
            <a:r>
              <a:rPr lang="en-GB" dirty="0"/>
              <a:t>Aims of the trip</a:t>
            </a:r>
          </a:p>
        </p:txBody>
      </p:sp>
      <p:sp>
        <p:nvSpPr>
          <p:cNvPr id="3" name="Content Placeholder 2">
            <a:extLst>
              <a:ext uri="{FF2B5EF4-FFF2-40B4-BE49-F238E27FC236}">
                <a16:creationId xmlns:a16="http://schemas.microsoft.com/office/drawing/2014/main" id="{3DA06FD8-848C-456F-9132-F2D83607FD33}"/>
              </a:ext>
            </a:extLst>
          </p:cNvPr>
          <p:cNvSpPr>
            <a:spLocks noGrp="1"/>
          </p:cNvSpPr>
          <p:nvPr>
            <p:ph idx="1"/>
          </p:nvPr>
        </p:nvSpPr>
        <p:spPr/>
        <p:txBody>
          <a:bodyPr/>
          <a:lstStyle/>
          <a:p>
            <a:r>
              <a:rPr lang="en-GB" dirty="0"/>
              <a:t>The purpose of this residential is so that the year 7’s get off to a flying start. It will help to develop the identity and cohesiveness of the year group and allow them to bond with each other and to get to know their tutors and teaching staff in a positive and fun environment.</a:t>
            </a:r>
          </a:p>
          <a:p>
            <a:r>
              <a:rPr lang="en-GB" dirty="0"/>
              <a:t> Students will be active all day and will be encouraged to participate in all the activities and to overcome their fears and to challenge themselves. They will work in groups of 11-12 with a qualified instructor and a Chellaston staff member.</a:t>
            </a:r>
          </a:p>
        </p:txBody>
      </p:sp>
    </p:spTree>
    <p:extLst>
      <p:ext uri="{BB962C8B-B14F-4D97-AF65-F5344CB8AC3E}">
        <p14:creationId xmlns:p14="http://schemas.microsoft.com/office/powerpoint/2010/main" val="168936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SassoonPrimaryInfant" pitchFamily="2" charset="0"/>
              </a:rPr>
              <a:t>Learning Outcomes</a:t>
            </a:r>
          </a:p>
        </p:txBody>
      </p:sp>
      <p:sp>
        <p:nvSpPr>
          <p:cNvPr id="3" name="Content Placeholder 2"/>
          <p:cNvSpPr>
            <a:spLocks noGrp="1"/>
          </p:cNvSpPr>
          <p:nvPr>
            <p:ph idx="1"/>
          </p:nvPr>
        </p:nvSpPr>
        <p:spPr/>
        <p:txBody>
          <a:bodyPr>
            <a:normAutofit lnSpcReduction="10000"/>
          </a:bodyPr>
          <a:lstStyle/>
          <a:p>
            <a:pPr marL="114300" indent="0">
              <a:buNone/>
            </a:pPr>
            <a:r>
              <a:rPr lang="en-GB" dirty="0">
                <a:latin typeface="SassoonPrimaryInfant" pitchFamily="2" charset="0"/>
              </a:rPr>
              <a:t>The activities are designed to develop your child’s abilities in:</a:t>
            </a:r>
          </a:p>
          <a:p>
            <a:endParaRPr lang="en-GB" dirty="0">
              <a:latin typeface="SassoonPrimaryInfant" pitchFamily="2" charset="0"/>
            </a:endParaRPr>
          </a:p>
          <a:p>
            <a:r>
              <a:rPr lang="en-GB" dirty="0">
                <a:latin typeface="SassoonPrimaryInfant" pitchFamily="2" charset="0"/>
              </a:rPr>
              <a:t>Team Work</a:t>
            </a:r>
          </a:p>
          <a:p>
            <a:r>
              <a:rPr lang="en-GB" dirty="0">
                <a:latin typeface="SassoonPrimaryInfant" pitchFamily="2" charset="0"/>
              </a:rPr>
              <a:t>Leadership</a:t>
            </a:r>
          </a:p>
          <a:p>
            <a:r>
              <a:rPr lang="en-GB" dirty="0">
                <a:latin typeface="SassoonPrimaryInfant" pitchFamily="2" charset="0"/>
              </a:rPr>
              <a:t>Social Awareness</a:t>
            </a:r>
          </a:p>
          <a:p>
            <a:r>
              <a:rPr lang="en-GB" dirty="0">
                <a:latin typeface="SassoonPrimaryInfant" pitchFamily="2" charset="0"/>
              </a:rPr>
              <a:t>Initiative</a:t>
            </a:r>
          </a:p>
          <a:p>
            <a:r>
              <a:rPr lang="en-GB" dirty="0">
                <a:latin typeface="SassoonPrimaryInfant" pitchFamily="2" charset="0"/>
              </a:rPr>
              <a:t>Physical Development</a:t>
            </a:r>
          </a:p>
          <a:p>
            <a:r>
              <a:rPr lang="en-GB" dirty="0">
                <a:latin typeface="SassoonPrimaryInfant" pitchFamily="2" charset="0"/>
              </a:rPr>
              <a:t>Personal Development (conquering fears)</a:t>
            </a:r>
          </a:p>
          <a:p>
            <a:r>
              <a:rPr lang="en-GB" dirty="0">
                <a:latin typeface="SassoonPrimaryInfant" pitchFamily="2" charset="0"/>
              </a:rPr>
              <a:t>Resilience</a:t>
            </a:r>
          </a:p>
          <a:p>
            <a:pPr marL="114300" indent="0">
              <a:buNone/>
            </a:pPr>
            <a:endParaRPr lang="en-GB" dirty="0">
              <a:latin typeface="SassoonPrimaryInfant" pitchFamily="2" charset="0"/>
            </a:endParaRPr>
          </a:p>
          <a:p>
            <a:pPr marL="114300" indent="0">
              <a:buNone/>
            </a:pPr>
            <a:r>
              <a:rPr lang="en-GB" dirty="0">
                <a:latin typeface="SassoonPrimaryInfant" pitchFamily="2" charset="0"/>
              </a:rPr>
              <a:t>The aim of this residential is for the year group to bond and make new friends so if they are not in a room with </a:t>
            </a:r>
            <a:r>
              <a:rPr lang="en-GB" i="1" dirty="0">
                <a:latin typeface="SassoonPrimaryInfant" pitchFamily="2" charset="0"/>
              </a:rPr>
              <a:t>all </a:t>
            </a:r>
            <a:r>
              <a:rPr lang="en-GB" dirty="0">
                <a:latin typeface="SassoonPrimaryInfant" pitchFamily="2" charset="0"/>
              </a:rPr>
              <a:t>their friends it really isn’t something for the students to worry about.</a:t>
            </a:r>
          </a:p>
          <a:p>
            <a:endParaRPr lang="en-GB" dirty="0">
              <a:latin typeface="SassoonPrimaryInfant" pitchFamily="2" charset="0"/>
            </a:endParaRPr>
          </a:p>
        </p:txBody>
      </p:sp>
    </p:spTree>
    <p:extLst>
      <p:ext uri="{BB962C8B-B14F-4D97-AF65-F5344CB8AC3E}">
        <p14:creationId xmlns:p14="http://schemas.microsoft.com/office/powerpoint/2010/main" val="285181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5E6776-7EA7-4D4F-8FB6-6564E78D486C}"/>
              </a:ext>
            </a:extLst>
          </p:cNvPr>
          <p:cNvSpPr txBox="1"/>
          <p:nvPr/>
        </p:nvSpPr>
        <p:spPr>
          <a:xfrm>
            <a:off x="1835696" y="476672"/>
            <a:ext cx="4104456" cy="646331"/>
          </a:xfrm>
          <a:prstGeom prst="rect">
            <a:avLst/>
          </a:prstGeom>
          <a:noFill/>
        </p:spPr>
        <p:txBody>
          <a:bodyPr wrap="square" rtlCol="0">
            <a:spAutoFit/>
          </a:bodyPr>
          <a:lstStyle/>
          <a:p>
            <a:r>
              <a:rPr lang="en-GB" sz="3600" b="1" dirty="0"/>
              <a:t>Kit List</a:t>
            </a:r>
          </a:p>
        </p:txBody>
      </p:sp>
      <p:sp>
        <p:nvSpPr>
          <p:cNvPr id="3" name="TextBox 2">
            <a:extLst>
              <a:ext uri="{FF2B5EF4-FFF2-40B4-BE49-F238E27FC236}">
                <a16:creationId xmlns:a16="http://schemas.microsoft.com/office/drawing/2014/main" id="{8E886F84-EEC9-408B-9904-7AA8506DC8D4}"/>
              </a:ext>
            </a:extLst>
          </p:cNvPr>
          <p:cNvSpPr txBox="1"/>
          <p:nvPr/>
        </p:nvSpPr>
        <p:spPr>
          <a:xfrm>
            <a:off x="323528" y="1556792"/>
            <a:ext cx="7488832" cy="5632311"/>
          </a:xfrm>
          <a:prstGeom prst="rect">
            <a:avLst/>
          </a:prstGeom>
          <a:noFill/>
        </p:spPr>
        <p:txBody>
          <a:bodyPr wrap="square" rtlCol="0">
            <a:spAutoFit/>
          </a:bodyPr>
          <a:lstStyle/>
          <a:p>
            <a:r>
              <a:rPr lang="en-GB" b="1" dirty="0"/>
              <a:t>Essential outdoor wear </a:t>
            </a:r>
          </a:p>
          <a:p>
            <a:pPr marL="285750" indent="-285750">
              <a:buFont typeface="Arial" panose="020B0604020202020204" pitchFamily="34" charset="0"/>
              <a:buChar char="•"/>
            </a:pPr>
            <a:r>
              <a:rPr lang="en-GB" dirty="0"/>
              <a:t>Waterproof jacket/cagoule with a hood </a:t>
            </a:r>
          </a:p>
          <a:p>
            <a:pPr marL="285750" indent="-285750">
              <a:buFont typeface="Arial" panose="020B0604020202020204" pitchFamily="34" charset="0"/>
              <a:buChar char="•"/>
            </a:pPr>
            <a:r>
              <a:rPr lang="en-GB" dirty="0"/>
              <a:t>Waterproof trousers </a:t>
            </a:r>
          </a:p>
          <a:p>
            <a:pPr marL="285750" indent="-285750">
              <a:buFont typeface="Arial" panose="020B0604020202020204" pitchFamily="34" charset="0"/>
              <a:buChar char="•"/>
            </a:pPr>
            <a:r>
              <a:rPr lang="en-GB" dirty="0"/>
              <a:t>Sturdy trainers or light walking boots for outdoor activities. Wellingtons if the weather is looking wet. </a:t>
            </a:r>
          </a:p>
          <a:p>
            <a:pPr marL="285750" indent="-285750">
              <a:buFont typeface="Arial" panose="020B0604020202020204" pitchFamily="34" charset="0"/>
              <a:buChar char="•"/>
            </a:pPr>
            <a:r>
              <a:rPr lang="en-GB" dirty="0"/>
              <a:t>2 long sleeved fleeces (warm layers) </a:t>
            </a:r>
          </a:p>
          <a:p>
            <a:pPr marL="285750" indent="-285750">
              <a:buFont typeface="Arial" panose="020B0604020202020204" pitchFamily="34" charset="0"/>
              <a:buChar char="•"/>
            </a:pPr>
            <a:r>
              <a:rPr lang="en-GB" dirty="0"/>
              <a:t>2 pairs of jogging/tracksuit bottoms or combat type trousers (jeans or leggings cannot be worn for outdoor activities) </a:t>
            </a:r>
          </a:p>
          <a:p>
            <a:pPr marL="285750" indent="-285750">
              <a:buFont typeface="Arial" panose="020B0604020202020204" pitchFamily="34" charset="0"/>
              <a:buChar char="•"/>
            </a:pPr>
            <a:r>
              <a:rPr lang="en-GB" dirty="0"/>
              <a:t>Warm socks </a:t>
            </a:r>
          </a:p>
          <a:p>
            <a:pPr marL="285750" indent="-285750">
              <a:buFont typeface="Arial" panose="020B0604020202020204" pitchFamily="34" charset="0"/>
              <a:buChar char="•"/>
            </a:pPr>
            <a:r>
              <a:rPr lang="en-GB" dirty="0"/>
              <a:t> Hat and gloves (the weather is beginning to feel chilly- sun hat if there is a heat wave!)</a:t>
            </a:r>
          </a:p>
          <a:p>
            <a:pPr marL="285750" indent="-285750">
              <a:buFont typeface="Arial" panose="020B0604020202020204" pitchFamily="34" charset="0"/>
              <a:buChar char="•"/>
            </a:pPr>
            <a:endParaRPr lang="en-GB" dirty="0"/>
          </a:p>
          <a:p>
            <a:r>
              <a:rPr lang="en-GB" dirty="0"/>
              <a:t> </a:t>
            </a:r>
            <a:r>
              <a:rPr lang="en-GB" b="1" i="1" dirty="0"/>
              <a:t>Canoeing/kayaking or sailing.</a:t>
            </a:r>
          </a:p>
          <a:p>
            <a:r>
              <a:rPr lang="en-GB" dirty="0"/>
              <a:t>1 set of clothes you don't mind getting wet - fleece, jogging bottoms and old trainers/deck shoes </a:t>
            </a:r>
          </a:p>
          <a:p>
            <a:r>
              <a:rPr lang="en-GB" dirty="0"/>
              <a:t>Small towel </a:t>
            </a:r>
          </a:p>
          <a:p>
            <a:r>
              <a:rPr lang="en-GB" dirty="0"/>
              <a:t>Bag for wet things</a:t>
            </a:r>
          </a:p>
          <a:p>
            <a:pPr marL="285750" indent="-285750">
              <a:buFont typeface="Arial" panose="020B0604020202020204" pitchFamily="34" charset="0"/>
              <a:buChar char="•"/>
            </a:pPr>
            <a:r>
              <a:rPr lang="en-GB" dirty="0"/>
              <a:t>Hair bobbles for long hair—must be tied back for activities</a:t>
            </a:r>
          </a:p>
          <a:p>
            <a:pPr marL="285750" indent="-285750">
              <a:buFont typeface="Arial" panose="020B0604020202020204" pitchFamily="34" charset="0"/>
              <a:buChar char="•"/>
            </a:pPr>
            <a:endParaRPr lang="en-GB" dirty="0"/>
          </a:p>
          <a:p>
            <a:endParaRPr lang="en-GB" dirty="0"/>
          </a:p>
        </p:txBody>
      </p:sp>
      <p:sp>
        <p:nvSpPr>
          <p:cNvPr id="4" name="TextBox 3">
            <a:extLst>
              <a:ext uri="{FF2B5EF4-FFF2-40B4-BE49-F238E27FC236}">
                <a16:creationId xmlns:a16="http://schemas.microsoft.com/office/drawing/2014/main" id="{5B790BFD-41D4-4BF0-88B1-B78F056B635C}"/>
              </a:ext>
            </a:extLst>
          </p:cNvPr>
          <p:cNvSpPr txBox="1"/>
          <p:nvPr/>
        </p:nvSpPr>
        <p:spPr>
          <a:xfrm>
            <a:off x="4932040" y="260648"/>
            <a:ext cx="2880320" cy="646331"/>
          </a:xfrm>
          <a:prstGeom prst="rect">
            <a:avLst/>
          </a:prstGeom>
          <a:noFill/>
        </p:spPr>
        <p:txBody>
          <a:bodyPr wrap="square" rtlCol="0">
            <a:spAutoFit/>
          </a:bodyPr>
          <a:lstStyle/>
          <a:p>
            <a:r>
              <a:rPr lang="en-GB" dirty="0"/>
              <a:t>Direct from </a:t>
            </a:r>
            <a:r>
              <a:rPr lang="en-GB" dirty="0" err="1"/>
              <a:t>Whitemoor</a:t>
            </a:r>
            <a:r>
              <a:rPr lang="en-GB" dirty="0"/>
              <a:t> Lakes website.</a:t>
            </a:r>
          </a:p>
        </p:txBody>
      </p:sp>
    </p:spTree>
    <p:extLst>
      <p:ext uri="{BB962C8B-B14F-4D97-AF65-F5344CB8AC3E}">
        <p14:creationId xmlns:p14="http://schemas.microsoft.com/office/powerpoint/2010/main" val="421471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65C233-F52C-4F1E-B6A7-CF690BEADB42}"/>
              </a:ext>
            </a:extLst>
          </p:cNvPr>
          <p:cNvSpPr/>
          <p:nvPr/>
        </p:nvSpPr>
        <p:spPr>
          <a:xfrm>
            <a:off x="107504" y="476672"/>
            <a:ext cx="7704856" cy="6740307"/>
          </a:xfrm>
          <a:prstGeom prst="rect">
            <a:avLst/>
          </a:prstGeom>
        </p:spPr>
        <p:txBody>
          <a:bodyPr wrap="square">
            <a:spAutoFit/>
          </a:bodyPr>
          <a:lstStyle/>
          <a:p>
            <a:r>
              <a:rPr lang="en-GB" b="1" dirty="0"/>
              <a:t>General Kit List </a:t>
            </a:r>
          </a:p>
          <a:p>
            <a:pPr marL="285750" indent="-285750">
              <a:buFont typeface="Arial" panose="020B0604020202020204" pitchFamily="34" charset="0"/>
              <a:buChar char="•"/>
            </a:pPr>
            <a:r>
              <a:rPr lang="en-GB" dirty="0"/>
              <a:t>2 T-shirts &amp; 1 long sleeved T-shirt (no strappy tops) </a:t>
            </a:r>
          </a:p>
          <a:p>
            <a:pPr marL="285750" indent="-285750">
              <a:buFont typeface="Arial" panose="020B0604020202020204" pitchFamily="34" charset="0"/>
              <a:buChar char="•"/>
            </a:pPr>
            <a:r>
              <a:rPr lang="en-GB" dirty="0"/>
              <a:t>Indoor trainers /shoes (no open toed shoes or crocs) </a:t>
            </a:r>
          </a:p>
          <a:p>
            <a:pPr marL="285750" indent="-285750">
              <a:buFont typeface="Arial" panose="020B0604020202020204" pitchFamily="34" charset="0"/>
              <a:buChar char="•"/>
            </a:pPr>
            <a:r>
              <a:rPr lang="en-GB" dirty="0"/>
              <a:t>Enough underwear and socks for your stay, plus spares in case you get wet.  Evening outfit for the disco –no high heels </a:t>
            </a:r>
          </a:p>
          <a:p>
            <a:pPr marL="285750" indent="-285750">
              <a:buFont typeface="Arial" panose="020B0604020202020204" pitchFamily="34" charset="0"/>
              <a:buChar char="•"/>
            </a:pPr>
            <a:r>
              <a:rPr lang="en-GB" dirty="0"/>
              <a:t>Towel </a:t>
            </a:r>
          </a:p>
          <a:p>
            <a:pPr marL="285750" indent="-285750">
              <a:buFont typeface="Arial" panose="020B0604020202020204" pitchFamily="34" charset="0"/>
              <a:buChar char="•"/>
            </a:pPr>
            <a:r>
              <a:rPr lang="en-GB" dirty="0"/>
              <a:t>Night wear –pyjamas for boys and girls please </a:t>
            </a:r>
          </a:p>
          <a:p>
            <a:pPr marL="285750" indent="-285750">
              <a:buFont typeface="Arial" panose="020B0604020202020204" pitchFamily="34" charset="0"/>
              <a:buChar char="•"/>
            </a:pPr>
            <a:r>
              <a:rPr lang="en-GB" dirty="0"/>
              <a:t>Wash kit (toothbrush, tooth paste, soap, flannel, shampoo, hairbrush, roll on deodorants –no aerosols/sprays) </a:t>
            </a:r>
          </a:p>
          <a:p>
            <a:pPr marL="285750" indent="-285750">
              <a:buFont typeface="Arial" panose="020B0604020202020204" pitchFamily="34" charset="0"/>
              <a:buChar char="•"/>
            </a:pPr>
            <a:r>
              <a:rPr lang="en-GB" dirty="0"/>
              <a:t> Sun cream &amp; insect repellent (needed when on the lake) </a:t>
            </a:r>
          </a:p>
          <a:p>
            <a:pPr marL="285750" indent="-285750">
              <a:buFont typeface="Arial" panose="020B0604020202020204" pitchFamily="34" charset="0"/>
              <a:buChar char="•"/>
            </a:pPr>
            <a:endParaRPr lang="en-GB" dirty="0"/>
          </a:p>
          <a:p>
            <a:r>
              <a:rPr lang="en-GB" b="1" dirty="0"/>
              <a:t>Other items </a:t>
            </a:r>
          </a:p>
          <a:p>
            <a:pPr marL="285750" indent="-285750">
              <a:buFont typeface="Arial" panose="020B0604020202020204" pitchFamily="34" charset="0"/>
              <a:buChar char="•"/>
            </a:pPr>
            <a:r>
              <a:rPr lang="en-GB" dirty="0"/>
              <a:t> Small hairdryer if required </a:t>
            </a:r>
          </a:p>
          <a:p>
            <a:pPr marL="285750" indent="-285750">
              <a:buFont typeface="Arial" panose="020B0604020202020204" pitchFamily="34" charset="0"/>
              <a:buChar char="•"/>
            </a:pPr>
            <a:r>
              <a:rPr lang="en-GB" dirty="0"/>
              <a:t>Large bin bag for dirty clothes </a:t>
            </a:r>
          </a:p>
          <a:p>
            <a:pPr marL="285750" indent="-285750">
              <a:buFont typeface="Arial" panose="020B0604020202020204" pitchFamily="34" charset="0"/>
              <a:buChar char="•"/>
            </a:pPr>
            <a:r>
              <a:rPr lang="en-GB" dirty="0"/>
              <a:t>Named wallet/purse with £5 maximum pocket money – optional (There is a small tuck/souvenir shop on site-please provide money in £1.00 coins)</a:t>
            </a:r>
          </a:p>
          <a:p>
            <a:pPr marL="285750" indent="-285750">
              <a:buFont typeface="Arial" panose="020B0604020202020204" pitchFamily="34" charset="0"/>
              <a:buChar char="•"/>
            </a:pPr>
            <a:r>
              <a:rPr lang="en-GB" dirty="0"/>
              <a:t> Book/magazine to read and note book &amp; pen </a:t>
            </a:r>
          </a:p>
          <a:p>
            <a:pPr marL="285750" indent="-285750">
              <a:buFont typeface="Arial" panose="020B0604020202020204" pitchFamily="34" charset="0"/>
              <a:buChar char="•"/>
            </a:pPr>
            <a:r>
              <a:rPr lang="en-GB" dirty="0"/>
              <a:t> Camera – optional (this must be named and student’s own responsibility)</a:t>
            </a:r>
          </a:p>
          <a:p>
            <a:r>
              <a:rPr lang="en-GB" b="1" dirty="0"/>
              <a:t>What not to bring </a:t>
            </a:r>
          </a:p>
          <a:p>
            <a:pPr marL="285750" indent="-285750">
              <a:buFont typeface="Arial" panose="020B0604020202020204" pitchFamily="34" charset="0"/>
              <a:buChar char="•"/>
            </a:pPr>
            <a:r>
              <a:rPr lang="en-GB" dirty="0"/>
              <a:t>No electrical devices of any sort including mobile phones, </a:t>
            </a:r>
            <a:r>
              <a:rPr lang="en-GB" dirty="0" err="1"/>
              <a:t>i</a:t>
            </a:r>
            <a:r>
              <a:rPr lang="en-GB" dirty="0"/>
              <a:t>-pods, MP3s, hair </a:t>
            </a:r>
            <a:r>
              <a:rPr lang="en-GB" dirty="0" err="1"/>
              <a:t>straightners</a:t>
            </a:r>
            <a:r>
              <a:rPr lang="en-GB" dirty="0"/>
              <a:t>.</a:t>
            </a:r>
          </a:p>
          <a:p>
            <a:pPr marL="285750" indent="-285750">
              <a:buFont typeface="Arial" panose="020B0604020202020204" pitchFamily="34" charset="0"/>
              <a:buChar char="•"/>
            </a:pPr>
            <a:r>
              <a:rPr lang="en-GB" dirty="0"/>
              <a:t> Do not bring or wear any jewellery other than stud earrings or medical bracelet</a:t>
            </a:r>
          </a:p>
          <a:p>
            <a:endParaRPr lang="en-GB" dirty="0"/>
          </a:p>
        </p:txBody>
      </p:sp>
    </p:spTree>
    <p:extLst>
      <p:ext uri="{BB962C8B-B14F-4D97-AF65-F5344CB8AC3E}">
        <p14:creationId xmlns:p14="http://schemas.microsoft.com/office/powerpoint/2010/main" val="153295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SassoonPrimaryInfant" pitchFamily="2" charset="0"/>
              </a:rPr>
              <a:t>Activities</a:t>
            </a:r>
          </a:p>
        </p:txBody>
      </p:sp>
      <p:sp>
        <p:nvSpPr>
          <p:cNvPr id="3" name="Content Placeholder 2"/>
          <p:cNvSpPr>
            <a:spLocks noGrp="1"/>
          </p:cNvSpPr>
          <p:nvPr>
            <p:ph idx="1"/>
          </p:nvPr>
        </p:nvSpPr>
        <p:spPr>
          <a:xfrm>
            <a:off x="457200" y="1268760"/>
            <a:ext cx="8229600" cy="5112568"/>
          </a:xfrm>
        </p:spPr>
        <p:txBody>
          <a:bodyPr>
            <a:normAutofit/>
          </a:bodyPr>
          <a:lstStyle/>
          <a:p>
            <a:r>
              <a:rPr lang="en-GB" b="1" dirty="0">
                <a:latin typeface="SassoonPrimaryInfant" pitchFamily="2" charset="0"/>
              </a:rPr>
              <a:t>15 groups</a:t>
            </a:r>
          </a:p>
          <a:p>
            <a:r>
              <a:rPr lang="en-GB" dirty="0">
                <a:latin typeface="SassoonPrimaryInfant" pitchFamily="2" charset="0"/>
              </a:rPr>
              <a:t>Problem Solving</a:t>
            </a:r>
          </a:p>
          <a:p>
            <a:r>
              <a:rPr lang="en-GB" dirty="0">
                <a:latin typeface="SassoonPrimaryInfant" pitchFamily="2" charset="0"/>
              </a:rPr>
              <a:t>High Ropes</a:t>
            </a:r>
          </a:p>
          <a:p>
            <a:r>
              <a:rPr lang="en-GB" dirty="0">
                <a:latin typeface="SassoonPrimaryInfant" pitchFamily="2" charset="0"/>
              </a:rPr>
              <a:t>Climbing</a:t>
            </a:r>
          </a:p>
          <a:p>
            <a:r>
              <a:rPr lang="en-GB" dirty="0">
                <a:latin typeface="SassoonPrimaryInfant" pitchFamily="2" charset="0"/>
              </a:rPr>
              <a:t>Archery</a:t>
            </a:r>
          </a:p>
          <a:p>
            <a:r>
              <a:rPr lang="en-GB" dirty="0">
                <a:latin typeface="SassoonPrimaryInfant" pitchFamily="2" charset="0"/>
              </a:rPr>
              <a:t>Canoeing</a:t>
            </a:r>
          </a:p>
          <a:p>
            <a:r>
              <a:rPr lang="en-GB" dirty="0">
                <a:latin typeface="SassoonPrimaryInfant" pitchFamily="2" charset="0"/>
              </a:rPr>
              <a:t>Abseiling &amp; Zip Wire</a:t>
            </a:r>
          </a:p>
          <a:p>
            <a:r>
              <a:rPr lang="en-GB" dirty="0">
                <a:latin typeface="SassoonPrimaryInfant" pitchFamily="2" charset="0"/>
              </a:rPr>
              <a:t>Challenge Course</a:t>
            </a:r>
          </a:p>
          <a:p>
            <a:r>
              <a:rPr lang="en-GB" dirty="0">
                <a:latin typeface="SassoonPrimaryInfant" pitchFamily="2" charset="0"/>
              </a:rPr>
              <a:t>Fencing</a:t>
            </a:r>
          </a:p>
          <a:p>
            <a:r>
              <a:rPr lang="en-GB" dirty="0">
                <a:latin typeface="SassoonPrimaryInfant" pitchFamily="2" charset="0"/>
              </a:rPr>
              <a:t>Team building</a:t>
            </a:r>
          </a:p>
          <a:p>
            <a:r>
              <a:rPr lang="en-GB" dirty="0">
                <a:latin typeface="SassoonPrimaryInfant" pitchFamily="2" charset="0"/>
              </a:rPr>
              <a:t>Sailing/kayaking</a:t>
            </a:r>
          </a:p>
          <a:p>
            <a:r>
              <a:rPr lang="en-GB" dirty="0">
                <a:latin typeface="SassoonPrimaryInfant" pitchFamily="2" charset="0"/>
              </a:rPr>
              <a:t>Camp fire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14744"/>
            <a:ext cx="2321222" cy="174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3935" y="1990326"/>
            <a:ext cx="2955153" cy="221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488496"/>
            <a:ext cx="2376266" cy="207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0867" y="4507554"/>
            <a:ext cx="2769114" cy="207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544" y="114744"/>
            <a:ext cx="2376266" cy="16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D85A44D7-6236-41D5-BA5D-12F2B0D62514}"/>
              </a:ext>
            </a:extLst>
          </p:cNvPr>
          <p:cNvSpPr txBox="1"/>
          <p:nvPr/>
        </p:nvSpPr>
        <p:spPr>
          <a:xfrm>
            <a:off x="323528" y="6165304"/>
            <a:ext cx="2423503" cy="369332"/>
          </a:xfrm>
          <a:prstGeom prst="rect">
            <a:avLst/>
          </a:prstGeom>
          <a:noFill/>
        </p:spPr>
        <p:txBody>
          <a:bodyPr wrap="square" rtlCol="0">
            <a:spAutoFit/>
          </a:bodyPr>
          <a:lstStyle/>
          <a:p>
            <a:r>
              <a:rPr lang="en-GB" dirty="0"/>
              <a:t>Groups of 11-12.</a:t>
            </a:r>
          </a:p>
        </p:txBody>
      </p:sp>
    </p:spTree>
    <p:extLst>
      <p:ext uri="{BB962C8B-B14F-4D97-AF65-F5344CB8AC3E}">
        <p14:creationId xmlns:p14="http://schemas.microsoft.com/office/powerpoint/2010/main" val="22246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270"/>
            <a:ext cx="9144000" cy="4863460"/>
          </a:xfrm>
          <a:prstGeom prst="rect">
            <a:avLst/>
          </a:prstGeom>
        </p:spPr>
      </p:pic>
      <p:sp>
        <p:nvSpPr>
          <p:cNvPr id="3" name="TextBox 2"/>
          <p:cNvSpPr txBox="1"/>
          <p:nvPr/>
        </p:nvSpPr>
        <p:spPr>
          <a:xfrm>
            <a:off x="971600" y="404664"/>
            <a:ext cx="5832648" cy="369332"/>
          </a:xfrm>
          <a:prstGeom prst="rect">
            <a:avLst/>
          </a:prstGeom>
          <a:noFill/>
        </p:spPr>
        <p:txBody>
          <a:bodyPr wrap="square" rtlCol="0">
            <a:spAutoFit/>
          </a:bodyPr>
          <a:lstStyle/>
          <a:p>
            <a:r>
              <a:rPr lang="en-GB" dirty="0">
                <a:solidFill>
                  <a:schemeClr val="accent1">
                    <a:lumMod val="50000"/>
                  </a:schemeClr>
                </a:solidFill>
                <a:latin typeface="SassoonPrimaryInfant"/>
              </a:rPr>
              <a:t>Activity Groups:</a:t>
            </a:r>
          </a:p>
        </p:txBody>
      </p:sp>
      <p:sp>
        <p:nvSpPr>
          <p:cNvPr id="4" name="TextBox 3">
            <a:extLst>
              <a:ext uri="{FF2B5EF4-FFF2-40B4-BE49-F238E27FC236}">
                <a16:creationId xmlns:a16="http://schemas.microsoft.com/office/drawing/2014/main" id="{658FBB05-6F89-409A-B2B4-D6C4B77C7D3F}"/>
              </a:ext>
            </a:extLst>
          </p:cNvPr>
          <p:cNvSpPr txBox="1"/>
          <p:nvPr/>
        </p:nvSpPr>
        <p:spPr>
          <a:xfrm>
            <a:off x="3923928" y="260648"/>
            <a:ext cx="3816424" cy="369332"/>
          </a:xfrm>
          <a:prstGeom prst="rect">
            <a:avLst/>
          </a:prstGeom>
          <a:noFill/>
        </p:spPr>
        <p:txBody>
          <a:bodyPr wrap="square" rtlCol="0">
            <a:spAutoFit/>
          </a:bodyPr>
          <a:lstStyle/>
          <a:p>
            <a:r>
              <a:rPr lang="en-GB" dirty="0"/>
              <a:t>Example Timetable</a:t>
            </a:r>
          </a:p>
        </p:txBody>
      </p:sp>
    </p:spTree>
    <p:extLst>
      <p:ext uri="{BB962C8B-B14F-4D97-AF65-F5344CB8AC3E}">
        <p14:creationId xmlns:p14="http://schemas.microsoft.com/office/powerpoint/2010/main" val="59333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620000" cy="1143000"/>
          </a:xfrm>
        </p:spPr>
        <p:txBody>
          <a:bodyPr/>
          <a:lstStyle/>
          <a:p>
            <a:r>
              <a:rPr lang="en-GB" b="1" dirty="0">
                <a:latin typeface="SassoonPrimaryInfant" pitchFamily="2" charset="0"/>
              </a:rPr>
              <a:t>Dining</a:t>
            </a:r>
          </a:p>
        </p:txBody>
      </p:sp>
      <p:sp>
        <p:nvSpPr>
          <p:cNvPr id="3" name="Content Placeholder 2"/>
          <p:cNvSpPr>
            <a:spLocks noGrp="1"/>
          </p:cNvSpPr>
          <p:nvPr>
            <p:ph idx="4294967295"/>
          </p:nvPr>
        </p:nvSpPr>
        <p:spPr>
          <a:xfrm>
            <a:off x="0" y="1600200"/>
            <a:ext cx="7620000" cy="4800600"/>
          </a:xfrm>
        </p:spPr>
        <p:txBody>
          <a:bodyPr>
            <a:normAutofit/>
          </a:bodyPr>
          <a:lstStyle/>
          <a:p>
            <a:r>
              <a:rPr lang="en-GB" dirty="0">
                <a:latin typeface="SassoonPrimaryInfant" pitchFamily="2" charset="0"/>
              </a:rPr>
              <a:t>Breakfast: 8:30am</a:t>
            </a:r>
          </a:p>
          <a:p>
            <a:r>
              <a:rPr lang="en-GB" dirty="0">
                <a:latin typeface="SassoonPrimaryInfant" pitchFamily="2" charset="0"/>
              </a:rPr>
              <a:t>Lunch: 1:00pm</a:t>
            </a:r>
          </a:p>
          <a:p>
            <a:r>
              <a:rPr lang="en-GB" dirty="0">
                <a:latin typeface="SassoonPrimaryInfant" pitchFamily="2" charset="0"/>
              </a:rPr>
              <a:t>Dinner : 6:00pm</a:t>
            </a:r>
          </a:p>
          <a:p>
            <a:endParaRPr lang="en-GB" dirty="0">
              <a:latin typeface="SassoonPrimaryInfant" pitchFamily="2" charset="0"/>
            </a:endParaRPr>
          </a:p>
          <a:p>
            <a:endParaRPr lang="en-GB" dirty="0">
              <a:latin typeface="SassoonPrimaryInfant" pitchFamily="2" charset="0"/>
            </a:endParaRPr>
          </a:p>
          <a:p>
            <a:endParaRPr lang="en-GB" dirty="0">
              <a:latin typeface="SassoonPrimaryInfant" pitchFamily="2" charset="0"/>
            </a:endParaRPr>
          </a:p>
          <a:p>
            <a:endParaRPr lang="en-GB" dirty="0">
              <a:latin typeface="SassoonPrimaryInfant" pitchFamily="2" charset="0"/>
            </a:endParaRPr>
          </a:p>
          <a:p>
            <a:r>
              <a:rPr lang="en-GB" dirty="0">
                <a:latin typeface="SassoonPrimaryInfant" pitchFamily="2" charset="0"/>
              </a:rPr>
              <a:t>Water and tea are available all day.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824136"/>
            <a:ext cx="529258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65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8327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15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3">
      <a:dk1>
        <a:sysClr val="windowText" lastClr="000000"/>
      </a:dk1>
      <a:lt1>
        <a:sysClr val="window" lastClr="FFFFFF"/>
      </a:lt1>
      <a:dk2>
        <a:srgbClr val="4A6300"/>
      </a:dk2>
      <a:lt2>
        <a:srgbClr val="CAF278"/>
      </a:lt2>
      <a:accent1>
        <a:srgbClr val="94C600"/>
      </a:accent1>
      <a:accent2>
        <a:srgbClr val="4A6300"/>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4397</TotalTime>
  <Words>658</Words>
  <Application>Microsoft Office PowerPoint</Application>
  <PresentationFormat>On-screen Show (4:3)</PresentationFormat>
  <Paragraphs>82</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SassoonPrimaryInfant</vt:lpstr>
      <vt:lpstr>Adjacency</vt:lpstr>
      <vt:lpstr>Whitemoor Lakes</vt:lpstr>
      <vt:lpstr>Aims of the trip</vt:lpstr>
      <vt:lpstr>Learning Outcomes</vt:lpstr>
      <vt:lpstr>PowerPoint Presentation</vt:lpstr>
      <vt:lpstr>PowerPoint Presentation</vt:lpstr>
      <vt:lpstr>Activities</vt:lpstr>
      <vt:lpstr>PowerPoint Presentation</vt:lpstr>
      <vt:lpstr>Dining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Six Information Evening</dc:title>
  <dc:creator>kscott</dc:creator>
  <cp:lastModifiedBy>Mrs K Grimwood (GWD) (Staff)</cp:lastModifiedBy>
  <cp:revision>128</cp:revision>
  <cp:lastPrinted>2017-10-11T16:16:24Z</cp:lastPrinted>
  <dcterms:created xsi:type="dcterms:W3CDTF">2011-09-06T19:29:51Z</dcterms:created>
  <dcterms:modified xsi:type="dcterms:W3CDTF">2022-06-11T18:03:26Z</dcterms:modified>
</cp:coreProperties>
</file>