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4660"/>
  </p:normalViewPr>
  <p:slideViewPr>
    <p:cSldViewPr snapToGrid="0">
      <p:cViewPr varScale="1">
        <p:scale>
          <a:sx n="41" d="100"/>
          <a:sy n="41" d="100"/>
        </p:scale>
        <p:origin x="218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706AF-89F6-4949-BE0C-DF457E9C10CA}" type="datetimeFigureOut">
              <a:rPr lang="en-GB" smtClean="0"/>
              <a:t>18/09/2023</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969709-682C-4616-93FC-930734A02810}" type="slidenum">
              <a:rPr lang="en-GB" smtClean="0"/>
              <a:t>‹#›</a:t>
            </a:fld>
            <a:endParaRPr lang="en-GB"/>
          </a:p>
        </p:txBody>
      </p:sp>
    </p:spTree>
    <p:extLst>
      <p:ext uri="{BB962C8B-B14F-4D97-AF65-F5344CB8AC3E}">
        <p14:creationId xmlns:p14="http://schemas.microsoft.com/office/powerpoint/2010/main" val="1583580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4DDC5B-132F-45DD-910D-975EA3FB345B}" type="datetime1">
              <a:rPr lang="en-GB" smtClean="0"/>
              <a:t>18/09/2023</a:t>
            </a:fld>
            <a:endParaRPr lang="en-GB"/>
          </a:p>
        </p:txBody>
      </p:sp>
      <p:sp>
        <p:nvSpPr>
          <p:cNvPr id="5" name="Footer Placeholder 4"/>
          <p:cNvSpPr>
            <a:spLocks noGrp="1"/>
          </p:cNvSpPr>
          <p:nvPr>
            <p:ph type="ftr" sz="quarter" idx="11"/>
          </p:nvPr>
        </p:nvSpPr>
        <p:spPr/>
        <p:txBody>
          <a:bodyPr/>
          <a:lstStyle/>
          <a:p>
            <a:r>
              <a:rPr lang="en-GB"/>
              <a:t>TLU 2023</a:t>
            </a:r>
          </a:p>
        </p:txBody>
      </p:sp>
      <p:sp>
        <p:nvSpPr>
          <p:cNvPr id="6" name="Slide Number Placeholder 5"/>
          <p:cNvSpPr>
            <a:spLocks noGrp="1"/>
          </p:cNvSpPr>
          <p:nvPr>
            <p:ph type="sldNum" sz="quarter" idx="12"/>
          </p:nvPr>
        </p:nvSpPr>
        <p:spPr/>
        <p:txBody>
          <a:bodyPr/>
          <a:lstStyle/>
          <a:p>
            <a:fld id="{3D5A631B-9955-4663-AE9B-895F7C113E9B}" type="slidenum">
              <a:rPr lang="en-GB" smtClean="0"/>
              <a:t>‹#›</a:t>
            </a:fld>
            <a:endParaRPr lang="en-GB"/>
          </a:p>
        </p:txBody>
      </p:sp>
    </p:spTree>
    <p:extLst>
      <p:ext uri="{BB962C8B-B14F-4D97-AF65-F5344CB8AC3E}">
        <p14:creationId xmlns:p14="http://schemas.microsoft.com/office/powerpoint/2010/main" val="2070704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3D11E-334E-4405-A8BC-B155FA854EF9}" type="datetime1">
              <a:rPr lang="en-GB" smtClean="0"/>
              <a:t>18/09/2023</a:t>
            </a:fld>
            <a:endParaRPr lang="en-GB"/>
          </a:p>
        </p:txBody>
      </p:sp>
      <p:sp>
        <p:nvSpPr>
          <p:cNvPr id="5" name="Footer Placeholder 4"/>
          <p:cNvSpPr>
            <a:spLocks noGrp="1"/>
          </p:cNvSpPr>
          <p:nvPr>
            <p:ph type="ftr" sz="quarter" idx="11"/>
          </p:nvPr>
        </p:nvSpPr>
        <p:spPr/>
        <p:txBody>
          <a:bodyPr/>
          <a:lstStyle/>
          <a:p>
            <a:r>
              <a:rPr lang="en-GB"/>
              <a:t>TLU 2023</a:t>
            </a:r>
          </a:p>
        </p:txBody>
      </p:sp>
      <p:sp>
        <p:nvSpPr>
          <p:cNvPr id="6" name="Slide Number Placeholder 5"/>
          <p:cNvSpPr>
            <a:spLocks noGrp="1"/>
          </p:cNvSpPr>
          <p:nvPr>
            <p:ph type="sldNum" sz="quarter" idx="12"/>
          </p:nvPr>
        </p:nvSpPr>
        <p:spPr/>
        <p:txBody>
          <a:bodyPr/>
          <a:lstStyle/>
          <a:p>
            <a:fld id="{3D5A631B-9955-4663-AE9B-895F7C113E9B}" type="slidenum">
              <a:rPr lang="en-GB" smtClean="0"/>
              <a:t>‹#›</a:t>
            </a:fld>
            <a:endParaRPr lang="en-GB"/>
          </a:p>
        </p:txBody>
      </p:sp>
    </p:spTree>
    <p:extLst>
      <p:ext uri="{BB962C8B-B14F-4D97-AF65-F5344CB8AC3E}">
        <p14:creationId xmlns:p14="http://schemas.microsoft.com/office/powerpoint/2010/main" val="231464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98D27-EAD2-4F60-BC08-FC63AD22AC43}" type="datetime1">
              <a:rPr lang="en-GB" smtClean="0"/>
              <a:t>18/09/2023</a:t>
            </a:fld>
            <a:endParaRPr lang="en-GB"/>
          </a:p>
        </p:txBody>
      </p:sp>
      <p:sp>
        <p:nvSpPr>
          <p:cNvPr id="5" name="Footer Placeholder 4"/>
          <p:cNvSpPr>
            <a:spLocks noGrp="1"/>
          </p:cNvSpPr>
          <p:nvPr>
            <p:ph type="ftr" sz="quarter" idx="11"/>
          </p:nvPr>
        </p:nvSpPr>
        <p:spPr/>
        <p:txBody>
          <a:bodyPr/>
          <a:lstStyle/>
          <a:p>
            <a:r>
              <a:rPr lang="en-GB"/>
              <a:t>TLU 2023</a:t>
            </a:r>
          </a:p>
        </p:txBody>
      </p:sp>
      <p:sp>
        <p:nvSpPr>
          <p:cNvPr id="6" name="Slide Number Placeholder 5"/>
          <p:cNvSpPr>
            <a:spLocks noGrp="1"/>
          </p:cNvSpPr>
          <p:nvPr>
            <p:ph type="sldNum" sz="quarter" idx="12"/>
          </p:nvPr>
        </p:nvSpPr>
        <p:spPr/>
        <p:txBody>
          <a:bodyPr/>
          <a:lstStyle/>
          <a:p>
            <a:fld id="{3D5A631B-9955-4663-AE9B-895F7C113E9B}" type="slidenum">
              <a:rPr lang="en-GB" smtClean="0"/>
              <a:t>‹#›</a:t>
            </a:fld>
            <a:endParaRPr lang="en-GB"/>
          </a:p>
        </p:txBody>
      </p:sp>
    </p:spTree>
    <p:extLst>
      <p:ext uri="{BB962C8B-B14F-4D97-AF65-F5344CB8AC3E}">
        <p14:creationId xmlns:p14="http://schemas.microsoft.com/office/powerpoint/2010/main" val="2648864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342ED-B072-49DD-93A1-6DE19DF4A755}" type="datetime1">
              <a:rPr lang="en-GB" smtClean="0"/>
              <a:t>18/09/2023</a:t>
            </a:fld>
            <a:endParaRPr lang="en-GB"/>
          </a:p>
        </p:txBody>
      </p:sp>
      <p:sp>
        <p:nvSpPr>
          <p:cNvPr id="5" name="Footer Placeholder 4"/>
          <p:cNvSpPr>
            <a:spLocks noGrp="1"/>
          </p:cNvSpPr>
          <p:nvPr>
            <p:ph type="ftr" sz="quarter" idx="11"/>
          </p:nvPr>
        </p:nvSpPr>
        <p:spPr/>
        <p:txBody>
          <a:bodyPr/>
          <a:lstStyle/>
          <a:p>
            <a:r>
              <a:rPr lang="en-GB"/>
              <a:t>TLU 2023</a:t>
            </a:r>
          </a:p>
        </p:txBody>
      </p:sp>
      <p:sp>
        <p:nvSpPr>
          <p:cNvPr id="6" name="Slide Number Placeholder 5"/>
          <p:cNvSpPr>
            <a:spLocks noGrp="1"/>
          </p:cNvSpPr>
          <p:nvPr>
            <p:ph type="sldNum" sz="quarter" idx="12"/>
          </p:nvPr>
        </p:nvSpPr>
        <p:spPr/>
        <p:txBody>
          <a:bodyPr/>
          <a:lstStyle/>
          <a:p>
            <a:fld id="{3D5A631B-9955-4663-AE9B-895F7C113E9B}" type="slidenum">
              <a:rPr lang="en-GB" smtClean="0"/>
              <a:t>‹#›</a:t>
            </a:fld>
            <a:endParaRPr lang="en-GB"/>
          </a:p>
        </p:txBody>
      </p:sp>
    </p:spTree>
    <p:extLst>
      <p:ext uri="{BB962C8B-B14F-4D97-AF65-F5344CB8AC3E}">
        <p14:creationId xmlns:p14="http://schemas.microsoft.com/office/powerpoint/2010/main" val="155170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8383DF-C949-4871-8983-98C157672A5D}" type="datetime1">
              <a:rPr lang="en-GB" smtClean="0"/>
              <a:t>18/09/2023</a:t>
            </a:fld>
            <a:endParaRPr lang="en-GB"/>
          </a:p>
        </p:txBody>
      </p:sp>
      <p:sp>
        <p:nvSpPr>
          <p:cNvPr id="5" name="Footer Placeholder 4"/>
          <p:cNvSpPr>
            <a:spLocks noGrp="1"/>
          </p:cNvSpPr>
          <p:nvPr>
            <p:ph type="ftr" sz="quarter" idx="11"/>
          </p:nvPr>
        </p:nvSpPr>
        <p:spPr/>
        <p:txBody>
          <a:bodyPr/>
          <a:lstStyle/>
          <a:p>
            <a:r>
              <a:rPr lang="en-GB"/>
              <a:t>TLU 2023</a:t>
            </a:r>
          </a:p>
        </p:txBody>
      </p:sp>
      <p:sp>
        <p:nvSpPr>
          <p:cNvPr id="6" name="Slide Number Placeholder 5"/>
          <p:cNvSpPr>
            <a:spLocks noGrp="1"/>
          </p:cNvSpPr>
          <p:nvPr>
            <p:ph type="sldNum" sz="quarter" idx="12"/>
          </p:nvPr>
        </p:nvSpPr>
        <p:spPr/>
        <p:txBody>
          <a:bodyPr/>
          <a:lstStyle/>
          <a:p>
            <a:fld id="{3D5A631B-9955-4663-AE9B-895F7C113E9B}" type="slidenum">
              <a:rPr lang="en-GB" smtClean="0"/>
              <a:t>‹#›</a:t>
            </a:fld>
            <a:endParaRPr lang="en-GB"/>
          </a:p>
        </p:txBody>
      </p:sp>
    </p:spTree>
    <p:extLst>
      <p:ext uri="{BB962C8B-B14F-4D97-AF65-F5344CB8AC3E}">
        <p14:creationId xmlns:p14="http://schemas.microsoft.com/office/powerpoint/2010/main" val="210154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1E56BB-87EB-403B-959B-3853FAC03E40}" type="datetime1">
              <a:rPr lang="en-GB" smtClean="0"/>
              <a:t>18/09/2023</a:t>
            </a:fld>
            <a:endParaRPr lang="en-GB"/>
          </a:p>
        </p:txBody>
      </p:sp>
      <p:sp>
        <p:nvSpPr>
          <p:cNvPr id="6" name="Footer Placeholder 5"/>
          <p:cNvSpPr>
            <a:spLocks noGrp="1"/>
          </p:cNvSpPr>
          <p:nvPr>
            <p:ph type="ftr" sz="quarter" idx="11"/>
          </p:nvPr>
        </p:nvSpPr>
        <p:spPr/>
        <p:txBody>
          <a:bodyPr/>
          <a:lstStyle/>
          <a:p>
            <a:r>
              <a:rPr lang="en-GB"/>
              <a:t>TLU 2023</a:t>
            </a:r>
          </a:p>
        </p:txBody>
      </p:sp>
      <p:sp>
        <p:nvSpPr>
          <p:cNvPr id="7" name="Slide Number Placeholder 6"/>
          <p:cNvSpPr>
            <a:spLocks noGrp="1"/>
          </p:cNvSpPr>
          <p:nvPr>
            <p:ph type="sldNum" sz="quarter" idx="12"/>
          </p:nvPr>
        </p:nvSpPr>
        <p:spPr/>
        <p:txBody>
          <a:bodyPr/>
          <a:lstStyle/>
          <a:p>
            <a:fld id="{3D5A631B-9955-4663-AE9B-895F7C113E9B}" type="slidenum">
              <a:rPr lang="en-GB" smtClean="0"/>
              <a:t>‹#›</a:t>
            </a:fld>
            <a:endParaRPr lang="en-GB"/>
          </a:p>
        </p:txBody>
      </p:sp>
    </p:spTree>
    <p:extLst>
      <p:ext uri="{BB962C8B-B14F-4D97-AF65-F5344CB8AC3E}">
        <p14:creationId xmlns:p14="http://schemas.microsoft.com/office/powerpoint/2010/main" val="413754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489867-103D-46CA-8A68-97D39825724A}" type="datetime1">
              <a:rPr lang="en-GB" smtClean="0"/>
              <a:t>18/09/2023</a:t>
            </a:fld>
            <a:endParaRPr lang="en-GB"/>
          </a:p>
        </p:txBody>
      </p:sp>
      <p:sp>
        <p:nvSpPr>
          <p:cNvPr id="8" name="Footer Placeholder 7"/>
          <p:cNvSpPr>
            <a:spLocks noGrp="1"/>
          </p:cNvSpPr>
          <p:nvPr>
            <p:ph type="ftr" sz="quarter" idx="11"/>
          </p:nvPr>
        </p:nvSpPr>
        <p:spPr/>
        <p:txBody>
          <a:bodyPr/>
          <a:lstStyle/>
          <a:p>
            <a:r>
              <a:rPr lang="en-GB"/>
              <a:t>TLU 2023</a:t>
            </a:r>
          </a:p>
        </p:txBody>
      </p:sp>
      <p:sp>
        <p:nvSpPr>
          <p:cNvPr id="9" name="Slide Number Placeholder 8"/>
          <p:cNvSpPr>
            <a:spLocks noGrp="1"/>
          </p:cNvSpPr>
          <p:nvPr>
            <p:ph type="sldNum" sz="quarter" idx="12"/>
          </p:nvPr>
        </p:nvSpPr>
        <p:spPr/>
        <p:txBody>
          <a:bodyPr/>
          <a:lstStyle/>
          <a:p>
            <a:fld id="{3D5A631B-9955-4663-AE9B-895F7C113E9B}" type="slidenum">
              <a:rPr lang="en-GB" smtClean="0"/>
              <a:t>‹#›</a:t>
            </a:fld>
            <a:endParaRPr lang="en-GB"/>
          </a:p>
        </p:txBody>
      </p:sp>
    </p:spTree>
    <p:extLst>
      <p:ext uri="{BB962C8B-B14F-4D97-AF65-F5344CB8AC3E}">
        <p14:creationId xmlns:p14="http://schemas.microsoft.com/office/powerpoint/2010/main" val="37104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8EFBB4-6F7E-4047-8F0C-750F4D7B5826}" type="datetime1">
              <a:rPr lang="en-GB" smtClean="0"/>
              <a:t>18/09/2023</a:t>
            </a:fld>
            <a:endParaRPr lang="en-GB"/>
          </a:p>
        </p:txBody>
      </p:sp>
      <p:sp>
        <p:nvSpPr>
          <p:cNvPr id="4" name="Footer Placeholder 3"/>
          <p:cNvSpPr>
            <a:spLocks noGrp="1"/>
          </p:cNvSpPr>
          <p:nvPr>
            <p:ph type="ftr" sz="quarter" idx="11"/>
          </p:nvPr>
        </p:nvSpPr>
        <p:spPr/>
        <p:txBody>
          <a:bodyPr/>
          <a:lstStyle/>
          <a:p>
            <a:r>
              <a:rPr lang="en-GB"/>
              <a:t>TLU 2023</a:t>
            </a:r>
          </a:p>
        </p:txBody>
      </p:sp>
      <p:sp>
        <p:nvSpPr>
          <p:cNvPr id="5" name="Slide Number Placeholder 4"/>
          <p:cNvSpPr>
            <a:spLocks noGrp="1"/>
          </p:cNvSpPr>
          <p:nvPr>
            <p:ph type="sldNum" sz="quarter" idx="12"/>
          </p:nvPr>
        </p:nvSpPr>
        <p:spPr/>
        <p:txBody>
          <a:bodyPr/>
          <a:lstStyle/>
          <a:p>
            <a:fld id="{3D5A631B-9955-4663-AE9B-895F7C113E9B}" type="slidenum">
              <a:rPr lang="en-GB" smtClean="0"/>
              <a:t>‹#›</a:t>
            </a:fld>
            <a:endParaRPr lang="en-GB"/>
          </a:p>
        </p:txBody>
      </p:sp>
    </p:spTree>
    <p:extLst>
      <p:ext uri="{BB962C8B-B14F-4D97-AF65-F5344CB8AC3E}">
        <p14:creationId xmlns:p14="http://schemas.microsoft.com/office/powerpoint/2010/main" val="332583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0ED9B-90F7-414F-9258-D927C503B00E}" type="datetime1">
              <a:rPr lang="en-GB" smtClean="0"/>
              <a:t>18/09/2023</a:t>
            </a:fld>
            <a:endParaRPr lang="en-GB"/>
          </a:p>
        </p:txBody>
      </p:sp>
      <p:sp>
        <p:nvSpPr>
          <p:cNvPr id="3" name="Footer Placeholder 2"/>
          <p:cNvSpPr>
            <a:spLocks noGrp="1"/>
          </p:cNvSpPr>
          <p:nvPr>
            <p:ph type="ftr" sz="quarter" idx="11"/>
          </p:nvPr>
        </p:nvSpPr>
        <p:spPr/>
        <p:txBody>
          <a:bodyPr/>
          <a:lstStyle/>
          <a:p>
            <a:r>
              <a:rPr lang="en-GB"/>
              <a:t>TLU 2023</a:t>
            </a:r>
          </a:p>
        </p:txBody>
      </p:sp>
      <p:sp>
        <p:nvSpPr>
          <p:cNvPr id="4" name="Slide Number Placeholder 3"/>
          <p:cNvSpPr>
            <a:spLocks noGrp="1"/>
          </p:cNvSpPr>
          <p:nvPr>
            <p:ph type="sldNum" sz="quarter" idx="12"/>
          </p:nvPr>
        </p:nvSpPr>
        <p:spPr/>
        <p:txBody>
          <a:bodyPr/>
          <a:lstStyle/>
          <a:p>
            <a:fld id="{3D5A631B-9955-4663-AE9B-895F7C113E9B}" type="slidenum">
              <a:rPr lang="en-GB" smtClean="0"/>
              <a:t>‹#›</a:t>
            </a:fld>
            <a:endParaRPr lang="en-GB"/>
          </a:p>
        </p:txBody>
      </p:sp>
    </p:spTree>
    <p:extLst>
      <p:ext uri="{BB962C8B-B14F-4D97-AF65-F5344CB8AC3E}">
        <p14:creationId xmlns:p14="http://schemas.microsoft.com/office/powerpoint/2010/main" val="274129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FED68E5-934D-4283-B34F-FEA022DC4DEB}" type="datetime1">
              <a:rPr lang="en-GB" smtClean="0"/>
              <a:t>18/09/2023</a:t>
            </a:fld>
            <a:endParaRPr lang="en-GB"/>
          </a:p>
        </p:txBody>
      </p:sp>
      <p:sp>
        <p:nvSpPr>
          <p:cNvPr id="6" name="Footer Placeholder 5"/>
          <p:cNvSpPr>
            <a:spLocks noGrp="1"/>
          </p:cNvSpPr>
          <p:nvPr>
            <p:ph type="ftr" sz="quarter" idx="11"/>
          </p:nvPr>
        </p:nvSpPr>
        <p:spPr/>
        <p:txBody>
          <a:bodyPr/>
          <a:lstStyle/>
          <a:p>
            <a:r>
              <a:rPr lang="en-GB"/>
              <a:t>TLU 2023</a:t>
            </a:r>
          </a:p>
        </p:txBody>
      </p:sp>
      <p:sp>
        <p:nvSpPr>
          <p:cNvPr id="7" name="Slide Number Placeholder 6"/>
          <p:cNvSpPr>
            <a:spLocks noGrp="1"/>
          </p:cNvSpPr>
          <p:nvPr>
            <p:ph type="sldNum" sz="quarter" idx="12"/>
          </p:nvPr>
        </p:nvSpPr>
        <p:spPr/>
        <p:txBody>
          <a:bodyPr/>
          <a:lstStyle/>
          <a:p>
            <a:fld id="{3D5A631B-9955-4663-AE9B-895F7C113E9B}" type="slidenum">
              <a:rPr lang="en-GB" smtClean="0"/>
              <a:t>‹#›</a:t>
            </a:fld>
            <a:endParaRPr lang="en-GB"/>
          </a:p>
        </p:txBody>
      </p:sp>
    </p:spTree>
    <p:extLst>
      <p:ext uri="{BB962C8B-B14F-4D97-AF65-F5344CB8AC3E}">
        <p14:creationId xmlns:p14="http://schemas.microsoft.com/office/powerpoint/2010/main" val="2808281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FAAD76B-DEA2-4ABC-BF23-7DAB180B738F}" type="datetime1">
              <a:rPr lang="en-GB" smtClean="0"/>
              <a:t>18/09/2023</a:t>
            </a:fld>
            <a:endParaRPr lang="en-GB"/>
          </a:p>
        </p:txBody>
      </p:sp>
      <p:sp>
        <p:nvSpPr>
          <p:cNvPr id="6" name="Footer Placeholder 5"/>
          <p:cNvSpPr>
            <a:spLocks noGrp="1"/>
          </p:cNvSpPr>
          <p:nvPr>
            <p:ph type="ftr" sz="quarter" idx="11"/>
          </p:nvPr>
        </p:nvSpPr>
        <p:spPr/>
        <p:txBody>
          <a:bodyPr/>
          <a:lstStyle/>
          <a:p>
            <a:r>
              <a:rPr lang="en-GB"/>
              <a:t>TLU 2023</a:t>
            </a:r>
          </a:p>
        </p:txBody>
      </p:sp>
      <p:sp>
        <p:nvSpPr>
          <p:cNvPr id="7" name="Slide Number Placeholder 6"/>
          <p:cNvSpPr>
            <a:spLocks noGrp="1"/>
          </p:cNvSpPr>
          <p:nvPr>
            <p:ph type="sldNum" sz="quarter" idx="12"/>
          </p:nvPr>
        </p:nvSpPr>
        <p:spPr/>
        <p:txBody>
          <a:bodyPr/>
          <a:lstStyle/>
          <a:p>
            <a:fld id="{3D5A631B-9955-4663-AE9B-895F7C113E9B}" type="slidenum">
              <a:rPr lang="en-GB" smtClean="0"/>
              <a:t>‹#›</a:t>
            </a:fld>
            <a:endParaRPr lang="en-GB"/>
          </a:p>
        </p:txBody>
      </p:sp>
    </p:spTree>
    <p:extLst>
      <p:ext uri="{BB962C8B-B14F-4D97-AF65-F5344CB8AC3E}">
        <p14:creationId xmlns:p14="http://schemas.microsoft.com/office/powerpoint/2010/main" val="3625534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FAE29B8-DA2A-41B3-9FDE-95F20663CC86}" type="datetime1">
              <a:rPr lang="en-GB" smtClean="0"/>
              <a:t>18/09/2023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TLU 2023</a:t>
            </a: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D5A631B-9955-4663-AE9B-895F7C113E9B}" type="slidenum">
              <a:rPr lang="en-GB" smtClean="0"/>
              <a:t>‹#›</a:t>
            </a:fld>
            <a:endParaRPr lang="en-GB"/>
          </a:p>
        </p:txBody>
      </p:sp>
    </p:spTree>
    <p:extLst>
      <p:ext uri="{BB962C8B-B14F-4D97-AF65-F5344CB8AC3E}">
        <p14:creationId xmlns:p14="http://schemas.microsoft.com/office/powerpoint/2010/main" val="12343139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8.xml"/><Relationship Id="rId26" Type="http://schemas.openxmlformats.org/officeDocument/2006/relationships/slide" Target="slide26.xml"/><Relationship Id="rId3" Type="http://schemas.openxmlformats.org/officeDocument/2006/relationships/slide" Target="slide3.xml"/><Relationship Id="rId21" Type="http://schemas.openxmlformats.org/officeDocument/2006/relationships/slide" Target="slide21.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7.xml"/><Relationship Id="rId25" Type="http://schemas.openxmlformats.org/officeDocument/2006/relationships/slide" Target="slide25.xml"/><Relationship Id="rId2" Type="http://schemas.openxmlformats.org/officeDocument/2006/relationships/slide" Target="slide2.xml"/><Relationship Id="rId16" Type="http://schemas.openxmlformats.org/officeDocument/2006/relationships/slide" Target="slide16.xml"/><Relationship Id="rId20" Type="http://schemas.openxmlformats.org/officeDocument/2006/relationships/slide" Target="slide20.xml"/><Relationship Id="rId29"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24.xml"/><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slide" Target="slide23.xml"/><Relationship Id="rId28" Type="http://schemas.openxmlformats.org/officeDocument/2006/relationships/slide" Target="slide28.xml"/><Relationship Id="rId10" Type="http://schemas.openxmlformats.org/officeDocument/2006/relationships/slide" Target="slide10.xml"/><Relationship Id="rId19" Type="http://schemas.openxmlformats.org/officeDocument/2006/relationships/slide" Target="slide19.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22.xml"/><Relationship Id="rId27" Type="http://schemas.openxmlformats.org/officeDocument/2006/relationships/slide" Target="slide2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jpeg"/><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15.jpe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slide" Target="slide19.xml"/><Relationship Id="rId4" Type="http://schemas.openxmlformats.org/officeDocument/2006/relationships/slide" Target="slide2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jpeg"/><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 Target="slide4.xml"/><Relationship Id="rId7" Type="http://schemas.openxmlformats.org/officeDocument/2006/relationships/image" Target="../media/image1.jpe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19.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21.jpe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slide" Target="slide4.xml"/><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 Target="slide24.xml"/><Relationship Id="rId7" Type="http://schemas.openxmlformats.org/officeDocument/2006/relationships/image" Target="../media/image25.jpe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slide" Target="slide2.xml"/><Relationship Id="rId4" Type="http://schemas.openxmlformats.org/officeDocument/2006/relationships/slide" Target="slide23.xml"/></Relationships>
</file>

<file path=ppt/slides/_rels/slide26.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1.jpe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19.xml"/><Relationship Id="rId4" Type="http://schemas.openxmlformats.org/officeDocument/2006/relationships/slide" Target="slide4.xml"/></Relationships>
</file>

<file path=ppt/slides/_rels/slide27.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15.jpeg"/><Relationship Id="rId2"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slide" Target="slide21.xml"/><Relationship Id="rId4" Type="http://schemas.openxmlformats.org/officeDocument/2006/relationships/slide" Target="slide26.xml"/></Relationships>
</file>

<file path=ppt/slides/_rels/slide2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6.jpe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slide" Target="slide3.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40736451"/>
              </p:ext>
            </p:extLst>
          </p:nvPr>
        </p:nvGraphicFramePr>
        <p:xfrm>
          <a:off x="236881" y="419100"/>
          <a:ext cx="6384238" cy="9221516"/>
        </p:xfrm>
        <a:graphic>
          <a:graphicData uri="http://schemas.openxmlformats.org/drawingml/2006/table">
            <a:tbl>
              <a:tblPr firstRow="1" bandRow="1">
                <a:tableStyleId>{5940675A-B579-460E-94D1-54222C63F5DA}</a:tableStyleId>
              </a:tblPr>
              <a:tblGrid>
                <a:gridCol w="2639352">
                  <a:extLst>
                    <a:ext uri="{9D8B030D-6E8A-4147-A177-3AD203B41FA5}">
                      <a16:colId xmlns:a16="http://schemas.microsoft.com/office/drawing/2014/main" val="3704870034"/>
                    </a:ext>
                  </a:extLst>
                </a:gridCol>
                <a:gridCol w="3744886">
                  <a:extLst>
                    <a:ext uri="{9D8B030D-6E8A-4147-A177-3AD203B41FA5}">
                      <a16:colId xmlns:a16="http://schemas.microsoft.com/office/drawing/2014/main" val="1489819968"/>
                    </a:ext>
                  </a:extLst>
                </a:gridCol>
              </a:tblGrid>
              <a:tr h="289041">
                <a:tc gridSpan="2">
                  <a:txBody>
                    <a:bodyPr/>
                    <a:lstStyle/>
                    <a:p>
                      <a:pPr algn="ctr"/>
                      <a:r>
                        <a:rPr lang="en-GB" sz="1200" b="1" dirty="0"/>
                        <a:t>The main characters/players…</a:t>
                      </a:r>
                    </a:p>
                  </a:txBody>
                  <a:tcPr/>
                </a:tc>
                <a:tc hMerge="1">
                  <a:txBody>
                    <a:bodyPr/>
                    <a:lstStyle/>
                    <a:p>
                      <a:endParaRPr lang="en-GB" sz="1800" dirty="0"/>
                    </a:p>
                  </a:txBody>
                  <a:tcPr/>
                </a:tc>
                <a:extLst>
                  <a:ext uri="{0D108BD9-81ED-4DB2-BD59-A6C34878D82A}">
                    <a16:rowId xmlns:a16="http://schemas.microsoft.com/office/drawing/2014/main" val="4215423368"/>
                  </a:ext>
                </a:extLst>
              </a:tr>
              <a:tr h="289041">
                <a:tc>
                  <a:txBody>
                    <a:bodyPr/>
                    <a:lstStyle/>
                    <a:p>
                      <a:r>
                        <a:rPr lang="en-GB" sz="1200" dirty="0">
                          <a:hlinkClick r:id="rId2" action="ppaction://hlinksldjump"/>
                        </a:rPr>
                        <a:t>Tsar Alexander II</a:t>
                      </a:r>
                      <a:endParaRPr lang="en-GB" sz="1200" dirty="0"/>
                    </a:p>
                  </a:txBody>
                  <a:tcPr/>
                </a:tc>
                <a:tc>
                  <a:txBody>
                    <a:bodyPr/>
                    <a:lstStyle/>
                    <a:p>
                      <a:r>
                        <a:rPr lang="en-GB" sz="1200" dirty="0"/>
                        <a:t>The Liberator Tsar?</a:t>
                      </a:r>
                    </a:p>
                  </a:txBody>
                  <a:tcPr/>
                </a:tc>
                <a:extLst>
                  <a:ext uri="{0D108BD9-81ED-4DB2-BD59-A6C34878D82A}">
                    <a16:rowId xmlns:a16="http://schemas.microsoft.com/office/drawing/2014/main" val="3263234045"/>
                  </a:ext>
                </a:extLst>
              </a:tr>
              <a:tr h="289041">
                <a:tc>
                  <a:txBody>
                    <a:bodyPr/>
                    <a:lstStyle/>
                    <a:p>
                      <a:r>
                        <a:rPr lang="en-GB" sz="1200" dirty="0">
                          <a:hlinkClick r:id="rId3" action="ppaction://hlinksldjump"/>
                        </a:rPr>
                        <a:t>Tsar Alexander III</a:t>
                      </a:r>
                      <a:endParaRPr lang="en-GB" sz="1200" dirty="0"/>
                    </a:p>
                  </a:txBody>
                  <a:tcPr/>
                </a:tc>
                <a:tc>
                  <a:txBody>
                    <a:bodyPr/>
                    <a:lstStyle/>
                    <a:p>
                      <a:r>
                        <a:rPr lang="en-GB" sz="1200" dirty="0"/>
                        <a:t>The Repressive Tsar?</a:t>
                      </a:r>
                    </a:p>
                  </a:txBody>
                  <a:tcPr/>
                </a:tc>
                <a:extLst>
                  <a:ext uri="{0D108BD9-81ED-4DB2-BD59-A6C34878D82A}">
                    <a16:rowId xmlns:a16="http://schemas.microsoft.com/office/drawing/2014/main" val="3468980442"/>
                  </a:ext>
                </a:extLst>
              </a:tr>
              <a:tr h="249373">
                <a:tc>
                  <a:txBody>
                    <a:bodyPr/>
                    <a:lstStyle/>
                    <a:p>
                      <a:r>
                        <a:rPr lang="en-GB" sz="1200" dirty="0">
                          <a:hlinkClick r:id="rId4" action="ppaction://hlinksldjump"/>
                        </a:rPr>
                        <a:t>The Russian Orthodox Church</a:t>
                      </a:r>
                      <a:endParaRPr lang="en-GB" sz="1200" dirty="0"/>
                    </a:p>
                  </a:txBody>
                  <a:tcPr/>
                </a:tc>
                <a:tc>
                  <a:txBody>
                    <a:bodyPr/>
                    <a:lstStyle/>
                    <a:p>
                      <a:r>
                        <a:rPr lang="en-GB" sz="1200" dirty="0"/>
                        <a:t>The backbone of the nation?</a:t>
                      </a:r>
                    </a:p>
                  </a:txBody>
                  <a:tcPr/>
                </a:tc>
                <a:extLst>
                  <a:ext uri="{0D108BD9-81ED-4DB2-BD59-A6C34878D82A}">
                    <a16:rowId xmlns:a16="http://schemas.microsoft.com/office/drawing/2014/main" val="2944453835"/>
                  </a:ext>
                </a:extLst>
              </a:tr>
              <a:tr h="289041">
                <a:tc>
                  <a:txBody>
                    <a:bodyPr/>
                    <a:lstStyle/>
                    <a:p>
                      <a:r>
                        <a:rPr lang="en-GB" sz="1200" dirty="0">
                          <a:hlinkClick r:id="rId5" action="ppaction://hlinksldjump"/>
                        </a:rPr>
                        <a:t>The Mir &amp; Peasants</a:t>
                      </a:r>
                      <a:endParaRPr lang="en-GB" sz="1200" dirty="0"/>
                    </a:p>
                  </a:txBody>
                  <a:tcPr/>
                </a:tc>
                <a:tc>
                  <a:txBody>
                    <a:bodyPr/>
                    <a:lstStyle/>
                    <a:p>
                      <a:r>
                        <a:rPr lang="en-GB" sz="1200" dirty="0"/>
                        <a:t>Peasant commune?</a:t>
                      </a:r>
                    </a:p>
                  </a:txBody>
                  <a:tcPr/>
                </a:tc>
                <a:extLst>
                  <a:ext uri="{0D108BD9-81ED-4DB2-BD59-A6C34878D82A}">
                    <a16:rowId xmlns:a16="http://schemas.microsoft.com/office/drawing/2014/main" val="3497681279"/>
                  </a:ext>
                </a:extLst>
              </a:tr>
              <a:tr h="289041">
                <a:tc>
                  <a:txBody>
                    <a:bodyPr/>
                    <a:lstStyle/>
                    <a:p>
                      <a:r>
                        <a:rPr lang="en-GB" sz="1200" dirty="0">
                          <a:hlinkClick r:id="rId6" action="ppaction://hlinksldjump"/>
                        </a:rPr>
                        <a:t>The Russian Army</a:t>
                      </a:r>
                      <a:endParaRPr lang="en-GB" sz="1200" dirty="0"/>
                    </a:p>
                  </a:txBody>
                  <a:tcPr/>
                </a:tc>
                <a:tc>
                  <a:txBody>
                    <a:bodyPr/>
                    <a:lstStyle/>
                    <a:p>
                      <a:r>
                        <a:rPr lang="en-GB" sz="1200" dirty="0"/>
                        <a:t>Brave but ineffective?</a:t>
                      </a:r>
                    </a:p>
                  </a:txBody>
                  <a:tcPr/>
                </a:tc>
                <a:extLst>
                  <a:ext uri="{0D108BD9-81ED-4DB2-BD59-A6C34878D82A}">
                    <a16:rowId xmlns:a16="http://schemas.microsoft.com/office/drawing/2014/main" val="942292493"/>
                  </a:ext>
                </a:extLst>
              </a:tr>
              <a:tr h="284867">
                <a:tc>
                  <a:txBody>
                    <a:bodyPr/>
                    <a:lstStyle/>
                    <a:p>
                      <a:r>
                        <a:rPr lang="en-GB" sz="1200" dirty="0">
                          <a:hlinkClick r:id="rId7" action="ppaction://hlinksldjump"/>
                        </a:rPr>
                        <a:t>The 3</a:t>
                      </a:r>
                      <a:r>
                        <a:rPr lang="en-GB" sz="1200" baseline="30000" dirty="0">
                          <a:hlinkClick r:id="rId7" action="ppaction://hlinksldjump"/>
                        </a:rPr>
                        <a:t>rd</a:t>
                      </a:r>
                      <a:r>
                        <a:rPr lang="en-GB" sz="1200" dirty="0">
                          <a:hlinkClick r:id="rId7" action="ppaction://hlinksldjump"/>
                        </a:rPr>
                        <a:t> Section</a:t>
                      </a:r>
                      <a:endParaRPr lang="en-GB" sz="1200" dirty="0"/>
                    </a:p>
                  </a:txBody>
                  <a:tcPr/>
                </a:tc>
                <a:tc>
                  <a:txBody>
                    <a:bodyPr/>
                    <a:lstStyle/>
                    <a:p>
                      <a:r>
                        <a:rPr lang="en-GB" sz="1200" dirty="0"/>
                        <a:t>The Tsar’s eyes and ears </a:t>
                      </a:r>
                    </a:p>
                  </a:txBody>
                  <a:tcPr/>
                </a:tc>
                <a:extLst>
                  <a:ext uri="{0D108BD9-81ED-4DB2-BD59-A6C34878D82A}">
                    <a16:rowId xmlns:a16="http://schemas.microsoft.com/office/drawing/2014/main" val="4056256687"/>
                  </a:ext>
                </a:extLst>
              </a:tr>
              <a:tr h="251791">
                <a:tc>
                  <a:txBody>
                    <a:bodyPr/>
                    <a:lstStyle/>
                    <a:p>
                      <a:r>
                        <a:rPr lang="en-GB" sz="1200" dirty="0">
                          <a:hlinkClick r:id="rId8" action="ppaction://hlinksldjump"/>
                        </a:rPr>
                        <a:t>The Okhrana</a:t>
                      </a:r>
                      <a:endParaRPr lang="en-GB" sz="1200" dirty="0"/>
                    </a:p>
                  </a:txBody>
                  <a:tcPr/>
                </a:tc>
                <a:tc>
                  <a:txBody>
                    <a:bodyPr/>
                    <a:lstStyle/>
                    <a:p>
                      <a:r>
                        <a:rPr lang="en-GB" sz="1200" dirty="0"/>
                        <a:t>The Tsar’s eyes and ears mk2</a:t>
                      </a:r>
                    </a:p>
                  </a:txBody>
                  <a:tcPr/>
                </a:tc>
                <a:extLst>
                  <a:ext uri="{0D108BD9-81ED-4DB2-BD59-A6C34878D82A}">
                    <a16:rowId xmlns:a16="http://schemas.microsoft.com/office/drawing/2014/main" val="1808830029"/>
                  </a:ext>
                </a:extLst>
              </a:tr>
              <a:tr h="289041">
                <a:tc>
                  <a:txBody>
                    <a:bodyPr/>
                    <a:lstStyle/>
                    <a:p>
                      <a:r>
                        <a:rPr lang="en-GB" sz="1200" dirty="0">
                          <a:hlinkClick r:id="rId9" action="ppaction://hlinksldjump"/>
                        </a:rPr>
                        <a:t>The Milyutin</a:t>
                      </a:r>
                      <a:r>
                        <a:rPr lang="en-GB" sz="1200" baseline="0" dirty="0">
                          <a:hlinkClick r:id="rId9" action="ppaction://hlinksldjump"/>
                        </a:rPr>
                        <a:t> brothers</a:t>
                      </a:r>
                      <a:r>
                        <a:rPr lang="en-GB" sz="1200" dirty="0">
                          <a:hlinkClick r:id="rId9" action="ppaction://hlinksldjump"/>
                        </a:rPr>
                        <a:t> </a:t>
                      </a:r>
                      <a:endParaRPr lang="en-GB" sz="1200" dirty="0"/>
                    </a:p>
                  </a:txBody>
                  <a:tcPr/>
                </a:tc>
                <a:tc>
                  <a:txBody>
                    <a:bodyPr/>
                    <a:lstStyle/>
                    <a:p>
                      <a:r>
                        <a:rPr lang="en-GB" sz="1200" dirty="0"/>
                        <a:t>Tsar Alex II’s reformers</a:t>
                      </a:r>
                    </a:p>
                  </a:txBody>
                  <a:tcPr/>
                </a:tc>
                <a:extLst>
                  <a:ext uri="{0D108BD9-81ED-4DB2-BD59-A6C34878D82A}">
                    <a16:rowId xmlns:a16="http://schemas.microsoft.com/office/drawing/2014/main" val="566688927"/>
                  </a:ext>
                </a:extLst>
              </a:tr>
              <a:tr h="289041">
                <a:tc>
                  <a:txBody>
                    <a:bodyPr/>
                    <a:lstStyle/>
                    <a:p>
                      <a:r>
                        <a:rPr lang="en-GB" sz="1200" dirty="0">
                          <a:hlinkClick r:id="rId10" action="ppaction://hlinksldjump"/>
                        </a:rPr>
                        <a:t>Karakazov</a:t>
                      </a:r>
                      <a:r>
                        <a:rPr lang="en-GB" sz="1200" dirty="0"/>
                        <a:t> </a:t>
                      </a:r>
                    </a:p>
                  </a:txBody>
                  <a:tcPr/>
                </a:tc>
                <a:tc>
                  <a:txBody>
                    <a:bodyPr/>
                    <a:lstStyle/>
                    <a:p>
                      <a:r>
                        <a:rPr lang="en-GB" sz="1200" dirty="0"/>
                        <a:t>The near miss 1866. </a:t>
                      </a:r>
                    </a:p>
                  </a:txBody>
                  <a:tcPr/>
                </a:tc>
                <a:extLst>
                  <a:ext uri="{0D108BD9-81ED-4DB2-BD59-A6C34878D82A}">
                    <a16:rowId xmlns:a16="http://schemas.microsoft.com/office/drawing/2014/main" val="2360697079"/>
                  </a:ext>
                </a:extLst>
              </a:tr>
              <a:tr h="294861">
                <a:tc>
                  <a:txBody>
                    <a:bodyPr/>
                    <a:lstStyle/>
                    <a:p>
                      <a:r>
                        <a:rPr lang="en-GB" sz="1200" dirty="0">
                          <a:hlinkClick r:id="rId10" action="ppaction://hlinksldjump"/>
                        </a:rPr>
                        <a:t>Land &amp; Liberty and</a:t>
                      </a:r>
                      <a:r>
                        <a:rPr lang="en-GB" sz="1200" baseline="0" dirty="0">
                          <a:hlinkClick r:id="rId10" action="ppaction://hlinksldjump"/>
                        </a:rPr>
                        <a:t> The Populists</a:t>
                      </a:r>
                      <a:endParaRPr lang="en-GB" sz="1200" dirty="0"/>
                    </a:p>
                  </a:txBody>
                  <a:tcPr/>
                </a:tc>
                <a:tc>
                  <a:txBody>
                    <a:bodyPr/>
                    <a:lstStyle/>
                    <a:p>
                      <a:r>
                        <a:rPr lang="en-GB" sz="1200" dirty="0"/>
                        <a:t>Rebellion,</a:t>
                      </a:r>
                      <a:r>
                        <a:rPr lang="en-GB" sz="1200" baseline="0" dirty="0"/>
                        <a:t> revolution and further repression. </a:t>
                      </a:r>
                      <a:endParaRPr lang="en-GB" sz="1200" dirty="0"/>
                    </a:p>
                  </a:txBody>
                  <a:tcPr/>
                </a:tc>
                <a:extLst>
                  <a:ext uri="{0D108BD9-81ED-4DB2-BD59-A6C34878D82A}">
                    <a16:rowId xmlns:a16="http://schemas.microsoft.com/office/drawing/2014/main" val="3706321947"/>
                  </a:ext>
                </a:extLst>
              </a:tr>
              <a:tr h="289041">
                <a:tc>
                  <a:txBody>
                    <a:bodyPr/>
                    <a:lstStyle/>
                    <a:p>
                      <a:r>
                        <a:rPr lang="en-GB" sz="1200" dirty="0">
                          <a:hlinkClick r:id="rId11" action="ppaction://hlinksldjump"/>
                        </a:rPr>
                        <a:t>Loris </a:t>
                      </a:r>
                      <a:r>
                        <a:rPr lang="en-GB" sz="1200" dirty="0" err="1">
                          <a:hlinkClick r:id="rId11" action="ppaction://hlinksldjump"/>
                        </a:rPr>
                        <a:t>Melikov</a:t>
                      </a:r>
                      <a:endParaRPr lang="en-GB" sz="1200" dirty="0"/>
                    </a:p>
                  </a:txBody>
                  <a:tcPr/>
                </a:tc>
                <a:tc>
                  <a:txBody>
                    <a:bodyPr/>
                    <a:lstStyle/>
                    <a:p>
                      <a:r>
                        <a:rPr lang="en-GB" sz="1200" dirty="0"/>
                        <a:t>Russia’s Reformer?</a:t>
                      </a:r>
                    </a:p>
                  </a:txBody>
                  <a:tcPr/>
                </a:tc>
                <a:extLst>
                  <a:ext uri="{0D108BD9-81ED-4DB2-BD59-A6C34878D82A}">
                    <a16:rowId xmlns:a16="http://schemas.microsoft.com/office/drawing/2014/main" val="4038464590"/>
                  </a:ext>
                </a:extLst>
              </a:tr>
              <a:tr h="289041">
                <a:tc>
                  <a:txBody>
                    <a:bodyPr/>
                    <a:lstStyle/>
                    <a:p>
                      <a:r>
                        <a:rPr lang="en-GB" sz="1200" dirty="0">
                          <a:hlinkClick r:id="rId12" action="ppaction://hlinksldjump"/>
                        </a:rPr>
                        <a:t>Maria </a:t>
                      </a:r>
                      <a:r>
                        <a:rPr lang="en-GB" sz="1200" dirty="0" err="1">
                          <a:hlinkClick r:id="rId12" action="ppaction://hlinksldjump"/>
                        </a:rPr>
                        <a:t>Fedorovna</a:t>
                      </a:r>
                      <a:endParaRPr lang="en-GB" sz="1200" dirty="0"/>
                    </a:p>
                  </a:txBody>
                  <a:tcPr/>
                </a:tc>
                <a:tc>
                  <a:txBody>
                    <a:bodyPr/>
                    <a:lstStyle/>
                    <a:p>
                      <a:r>
                        <a:rPr lang="en-GB" sz="1200" dirty="0"/>
                        <a:t>A popular Tsarina?</a:t>
                      </a:r>
                    </a:p>
                  </a:txBody>
                  <a:tcPr/>
                </a:tc>
                <a:extLst>
                  <a:ext uri="{0D108BD9-81ED-4DB2-BD59-A6C34878D82A}">
                    <a16:rowId xmlns:a16="http://schemas.microsoft.com/office/drawing/2014/main" val="598789248"/>
                  </a:ext>
                </a:extLst>
              </a:tr>
              <a:tr h="289041">
                <a:tc>
                  <a:txBody>
                    <a:bodyPr/>
                    <a:lstStyle/>
                    <a:p>
                      <a:r>
                        <a:rPr lang="en-GB" sz="1200" dirty="0">
                          <a:hlinkClick r:id="rId13" action="ppaction://hlinksldjump"/>
                        </a:rPr>
                        <a:t>Ethnic minorities in Russia?</a:t>
                      </a:r>
                      <a:endParaRPr lang="en-GB" sz="1200" dirty="0"/>
                    </a:p>
                  </a:txBody>
                  <a:tcPr/>
                </a:tc>
                <a:tc>
                  <a:txBody>
                    <a:bodyPr/>
                    <a:lstStyle/>
                    <a:p>
                      <a:r>
                        <a:rPr lang="en-GB" sz="1200" dirty="0"/>
                        <a:t>Dangers of Russification? (Polish Revolt </a:t>
                      </a:r>
                      <a:r>
                        <a:rPr lang="en-GB" sz="1200" dirty="0" err="1"/>
                        <a:t>etc</a:t>
                      </a:r>
                      <a:r>
                        <a:rPr lang="en-GB" sz="1200" dirty="0"/>
                        <a:t>)</a:t>
                      </a:r>
                    </a:p>
                  </a:txBody>
                  <a:tcPr/>
                </a:tc>
                <a:extLst>
                  <a:ext uri="{0D108BD9-81ED-4DB2-BD59-A6C34878D82A}">
                    <a16:rowId xmlns:a16="http://schemas.microsoft.com/office/drawing/2014/main" val="1551075779"/>
                  </a:ext>
                </a:extLst>
              </a:tr>
              <a:tr h="289041">
                <a:tc>
                  <a:txBody>
                    <a:bodyPr/>
                    <a:lstStyle/>
                    <a:p>
                      <a:r>
                        <a:rPr lang="en-GB" sz="1200" dirty="0">
                          <a:hlinkClick r:id="rId14" action="ppaction://hlinksldjump"/>
                        </a:rPr>
                        <a:t>John Hughes &amp; </a:t>
                      </a:r>
                      <a:r>
                        <a:rPr lang="en-GB" sz="1200" dirty="0" err="1">
                          <a:hlinkClick r:id="rId14" action="ppaction://hlinksldjump"/>
                        </a:rPr>
                        <a:t>Hughesovska</a:t>
                      </a:r>
                      <a:endParaRPr lang="en-GB" sz="1200" dirty="0"/>
                    </a:p>
                  </a:txBody>
                  <a:tcPr/>
                </a:tc>
                <a:tc>
                  <a:txBody>
                    <a:bodyPr/>
                    <a:lstStyle/>
                    <a:p>
                      <a:r>
                        <a:rPr lang="en-GB" sz="1200" dirty="0"/>
                        <a:t>Russia’s attempts</a:t>
                      </a:r>
                      <a:r>
                        <a:rPr lang="en-GB" sz="1200" baseline="0" dirty="0"/>
                        <a:t> to industrialise…</a:t>
                      </a:r>
                      <a:endParaRPr lang="en-GB" sz="1200" dirty="0"/>
                    </a:p>
                  </a:txBody>
                  <a:tcPr/>
                </a:tc>
                <a:extLst>
                  <a:ext uri="{0D108BD9-81ED-4DB2-BD59-A6C34878D82A}">
                    <a16:rowId xmlns:a16="http://schemas.microsoft.com/office/drawing/2014/main" val="1651092530"/>
                  </a:ext>
                </a:extLst>
              </a:tr>
              <a:tr h="2890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hlinkClick r:id="rId14" action="ppaction://hlinksldjump"/>
                        </a:rPr>
                        <a:t>John</a:t>
                      </a:r>
                      <a:r>
                        <a:rPr lang="en-GB" sz="1200" baseline="0" dirty="0">
                          <a:hlinkClick r:id="rId14" action="ppaction://hlinksldjump"/>
                        </a:rPr>
                        <a:t> Hughes &amp;</a:t>
                      </a:r>
                      <a:r>
                        <a:rPr lang="en-GB" sz="1200" dirty="0">
                          <a:hlinkClick r:id="rId14" action="ppaction://hlinksldjump"/>
                        </a:rPr>
                        <a:t> Sergei Witte</a:t>
                      </a:r>
                      <a:endParaRPr lang="en-GB" sz="1200" dirty="0"/>
                    </a:p>
                  </a:txBody>
                  <a:tcPr/>
                </a:tc>
                <a:tc>
                  <a:txBody>
                    <a:bodyPr/>
                    <a:lstStyle/>
                    <a:p>
                      <a:r>
                        <a:rPr lang="en-GB" sz="1200" dirty="0"/>
                        <a:t>The economic genius(</a:t>
                      </a:r>
                      <a:r>
                        <a:rPr lang="en-GB" sz="1200" dirty="0" err="1"/>
                        <a:t>es</a:t>
                      </a:r>
                      <a:r>
                        <a:rPr lang="en-GB" sz="1200" dirty="0"/>
                        <a:t>)?</a:t>
                      </a:r>
                    </a:p>
                  </a:txBody>
                  <a:tcPr/>
                </a:tc>
                <a:extLst>
                  <a:ext uri="{0D108BD9-81ED-4DB2-BD59-A6C34878D82A}">
                    <a16:rowId xmlns:a16="http://schemas.microsoft.com/office/drawing/2014/main" val="768477081"/>
                  </a:ext>
                </a:extLst>
              </a:tr>
              <a:tr h="289041">
                <a:tc>
                  <a:txBody>
                    <a:bodyPr/>
                    <a:lstStyle/>
                    <a:p>
                      <a:r>
                        <a:rPr lang="en-GB" sz="1200" dirty="0">
                          <a:hlinkClick r:id="rId15" action="ppaction://hlinksldjump"/>
                        </a:rPr>
                        <a:t>Peter </a:t>
                      </a:r>
                      <a:r>
                        <a:rPr lang="en-GB" sz="1200" dirty="0" err="1">
                          <a:hlinkClick r:id="rId15" action="ppaction://hlinksldjump"/>
                        </a:rPr>
                        <a:t>Stolypin</a:t>
                      </a:r>
                      <a:r>
                        <a:rPr lang="en-GB" sz="1200" dirty="0">
                          <a:hlinkClick r:id="rId15" action="ppaction://hlinksldjump"/>
                        </a:rPr>
                        <a:t> 1906-11</a:t>
                      </a:r>
                      <a:endParaRPr lang="en-GB" sz="1200" dirty="0"/>
                    </a:p>
                  </a:txBody>
                  <a:tcPr/>
                </a:tc>
                <a:tc>
                  <a:txBody>
                    <a:bodyPr/>
                    <a:lstStyle/>
                    <a:p>
                      <a:r>
                        <a:rPr lang="en-GB" sz="1200" dirty="0"/>
                        <a:t>The peasant prosperity PM???</a:t>
                      </a:r>
                    </a:p>
                  </a:txBody>
                  <a:tcPr/>
                </a:tc>
                <a:extLst>
                  <a:ext uri="{0D108BD9-81ED-4DB2-BD59-A6C34878D82A}">
                    <a16:rowId xmlns:a16="http://schemas.microsoft.com/office/drawing/2014/main" val="2043295472"/>
                  </a:ext>
                </a:extLst>
              </a:tr>
              <a:tr h="289041">
                <a:tc>
                  <a:txBody>
                    <a:bodyPr/>
                    <a:lstStyle/>
                    <a:p>
                      <a:r>
                        <a:rPr lang="en-GB" sz="1200" dirty="0">
                          <a:hlinkClick r:id="rId16" action="ppaction://hlinksldjump"/>
                        </a:rPr>
                        <a:t>Industrial workers </a:t>
                      </a:r>
                      <a:endParaRPr lang="en-GB" sz="1200" dirty="0"/>
                    </a:p>
                  </a:txBody>
                  <a:tcPr/>
                </a:tc>
                <a:tc>
                  <a:txBody>
                    <a:bodyPr/>
                    <a:lstStyle/>
                    <a:p>
                      <a:r>
                        <a:rPr lang="en-GB" sz="1200" dirty="0"/>
                        <a:t>A</a:t>
                      </a:r>
                      <a:r>
                        <a:rPr lang="en-GB" sz="1200" baseline="0" dirty="0"/>
                        <a:t> new Russian class?</a:t>
                      </a:r>
                      <a:endParaRPr lang="en-GB" sz="1200" dirty="0"/>
                    </a:p>
                  </a:txBody>
                  <a:tcPr/>
                </a:tc>
                <a:extLst>
                  <a:ext uri="{0D108BD9-81ED-4DB2-BD59-A6C34878D82A}">
                    <a16:rowId xmlns:a16="http://schemas.microsoft.com/office/drawing/2014/main" val="1768988491"/>
                  </a:ext>
                </a:extLst>
              </a:tr>
              <a:tr h="289041">
                <a:tc>
                  <a:txBody>
                    <a:bodyPr/>
                    <a:lstStyle/>
                    <a:p>
                      <a:r>
                        <a:rPr lang="en-GB" sz="1200" dirty="0">
                          <a:hlinkClick r:id="rId17" action="ppaction://hlinksldjump"/>
                        </a:rPr>
                        <a:t>Timofei &amp; Savva </a:t>
                      </a:r>
                      <a:r>
                        <a:rPr lang="en-GB" sz="1200" dirty="0" err="1">
                          <a:hlinkClick r:id="rId17" action="ppaction://hlinksldjump"/>
                        </a:rPr>
                        <a:t>Morozov</a:t>
                      </a:r>
                      <a:r>
                        <a:rPr lang="en-GB" sz="1200" dirty="0">
                          <a:hlinkClick r:id="rId17" action="ppaction://hlinksldjump"/>
                        </a:rPr>
                        <a:t> </a:t>
                      </a:r>
                      <a:endParaRPr lang="en-GB" sz="1200" dirty="0"/>
                    </a:p>
                  </a:txBody>
                  <a:tcPr/>
                </a:tc>
                <a:tc>
                  <a:txBody>
                    <a:bodyPr/>
                    <a:lstStyle/>
                    <a:p>
                      <a:r>
                        <a:rPr lang="en-GB" sz="1200" dirty="0"/>
                        <a:t>Ruthless innovators?</a:t>
                      </a:r>
                      <a:r>
                        <a:rPr lang="en-GB" sz="1200" baseline="0" dirty="0"/>
                        <a:t> </a:t>
                      </a:r>
                      <a:endParaRPr lang="en-GB" sz="1200" dirty="0"/>
                    </a:p>
                  </a:txBody>
                  <a:tcPr/>
                </a:tc>
                <a:extLst>
                  <a:ext uri="{0D108BD9-81ED-4DB2-BD59-A6C34878D82A}">
                    <a16:rowId xmlns:a16="http://schemas.microsoft.com/office/drawing/2014/main" val="705500262"/>
                  </a:ext>
                </a:extLst>
              </a:tr>
              <a:tr h="289041">
                <a:tc>
                  <a:txBody>
                    <a:bodyPr/>
                    <a:lstStyle/>
                    <a:p>
                      <a:r>
                        <a:rPr lang="en-GB" sz="1200" dirty="0">
                          <a:hlinkClick r:id="rId18" action="ppaction://hlinksldjump"/>
                        </a:rPr>
                        <a:t>Writers and artists </a:t>
                      </a:r>
                      <a:endParaRPr lang="en-GB" sz="1200" dirty="0"/>
                    </a:p>
                  </a:txBody>
                  <a:tcPr/>
                </a:tc>
                <a:tc>
                  <a:txBody>
                    <a:bodyPr/>
                    <a:lstStyle/>
                    <a:p>
                      <a:r>
                        <a:rPr lang="en-GB" sz="1200" dirty="0"/>
                        <a:t>Reflecting</a:t>
                      </a:r>
                      <a:r>
                        <a:rPr lang="en-GB" sz="1200" baseline="0" dirty="0"/>
                        <a:t> or influencing Russian culture?</a:t>
                      </a:r>
                      <a:endParaRPr lang="en-GB" sz="1200" dirty="0"/>
                    </a:p>
                  </a:txBody>
                  <a:tcPr/>
                </a:tc>
                <a:extLst>
                  <a:ext uri="{0D108BD9-81ED-4DB2-BD59-A6C34878D82A}">
                    <a16:rowId xmlns:a16="http://schemas.microsoft.com/office/drawing/2014/main" val="1501574510"/>
                  </a:ext>
                </a:extLst>
              </a:tr>
              <a:tr h="289041">
                <a:tc>
                  <a:txBody>
                    <a:bodyPr/>
                    <a:lstStyle/>
                    <a:p>
                      <a:r>
                        <a:rPr lang="en-GB" sz="1200" dirty="0">
                          <a:hlinkClick r:id="rId19" action="ppaction://hlinksldjump"/>
                        </a:rPr>
                        <a:t>Tsar Nicholas</a:t>
                      </a:r>
                      <a:r>
                        <a:rPr lang="en-GB" sz="1200" baseline="0" dirty="0">
                          <a:hlinkClick r:id="rId19" action="ppaction://hlinksldjump"/>
                        </a:rPr>
                        <a:t> II</a:t>
                      </a:r>
                      <a:endParaRPr lang="en-GB" sz="1200" dirty="0"/>
                    </a:p>
                  </a:txBody>
                  <a:tcPr/>
                </a:tc>
                <a:tc>
                  <a:txBody>
                    <a:bodyPr/>
                    <a:lstStyle/>
                    <a:p>
                      <a:r>
                        <a:rPr lang="en-GB" sz="1200" dirty="0"/>
                        <a:t>Incompetent control freak?</a:t>
                      </a:r>
                    </a:p>
                  </a:txBody>
                  <a:tcPr/>
                </a:tc>
                <a:extLst>
                  <a:ext uri="{0D108BD9-81ED-4DB2-BD59-A6C34878D82A}">
                    <a16:rowId xmlns:a16="http://schemas.microsoft.com/office/drawing/2014/main" val="1399068199"/>
                  </a:ext>
                </a:extLst>
              </a:tr>
              <a:tr h="289041">
                <a:tc>
                  <a:txBody>
                    <a:bodyPr/>
                    <a:lstStyle/>
                    <a:p>
                      <a:r>
                        <a:rPr lang="en-GB" sz="1200" dirty="0">
                          <a:hlinkClick r:id="rId20" action="ppaction://hlinksldjump"/>
                        </a:rPr>
                        <a:t>Tsarina Alexandra </a:t>
                      </a:r>
                      <a:endParaRPr lang="en-GB" sz="1200" dirty="0"/>
                    </a:p>
                  </a:txBody>
                  <a:tcPr/>
                </a:tc>
                <a:tc>
                  <a:txBody>
                    <a:bodyPr/>
                    <a:lstStyle/>
                    <a:p>
                      <a:r>
                        <a:rPr lang="en-GB" sz="1200" dirty="0"/>
                        <a:t>True Russian or German spy? </a:t>
                      </a:r>
                    </a:p>
                  </a:txBody>
                  <a:tcPr/>
                </a:tc>
                <a:extLst>
                  <a:ext uri="{0D108BD9-81ED-4DB2-BD59-A6C34878D82A}">
                    <a16:rowId xmlns:a16="http://schemas.microsoft.com/office/drawing/2014/main" val="634798347"/>
                  </a:ext>
                </a:extLst>
              </a:tr>
              <a:tr h="289041">
                <a:tc>
                  <a:txBody>
                    <a:bodyPr/>
                    <a:lstStyle/>
                    <a:p>
                      <a:r>
                        <a:rPr lang="en-GB" sz="1200" dirty="0">
                          <a:hlinkClick r:id="rId21" action="ppaction://hlinksldjump"/>
                        </a:rPr>
                        <a:t>Grigory Rasputin </a:t>
                      </a:r>
                      <a:endParaRPr lang="en-GB" sz="1200" dirty="0"/>
                    </a:p>
                  </a:txBody>
                  <a:tcPr/>
                </a:tc>
                <a:tc>
                  <a:txBody>
                    <a:bodyPr/>
                    <a:lstStyle/>
                    <a:p>
                      <a:r>
                        <a:rPr lang="en-GB" sz="1200" dirty="0"/>
                        <a:t>The mad monk?</a:t>
                      </a:r>
                    </a:p>
                  </a:txBody>
                  <a:tcPr/>
                </a:tc>
                <a:extLst>
                  <a:ext uri="{0D108BD9-81ED-4DB2-BD59-A6C34878D82A}">
                    <a16:rowId xmlns:a16="http://schemas.microsoft.com/office/drawing/2014/main" val="1987760215"/>
                  </a:ext>
                </a:extLst>
              </a:tr>
              <a:tr h="289041">
                <a:tc>
                  <a:txBody>
                    <a:bodyPr/>
                    <a:lstStyle/>
                    <a:p>
                      <a:r>
                        <a:rPr lang="en-GB" sz="1200" dirty="0">
                          <a:hlinkClick r:id="rId22" action="ppaction://hlinksldjump"/>
                        </a:rPr>
                        <a:t>Sergei </a:t>
                      </a:r>
                      <a:r>
                        <a:rPr lang="en-GB" sz="1200" dirty="0" err="1">
                          <a:hlinkClick r:id="rId22" action="ppaction://hlinksldjump"/>
                        </a:rPr>
                        <a:t>Zubatov</a:t>
                      </a:r>
                      <a:endParaRPr lang="en-GB" sz="1200" dirty="0"/>
                    </a:p>
                  </a:txBody>
                  <a:tcPr/>
                </a:tc>
                <a:tc>
                  <a:txBody>
                    <a:bodyPr/>
                    <a:lstStyle/>
                    <a:p>
                      <a:r>
                        <a:rPr lang="en-GB" sz="1200" dirty="0"/>
                        <a:t>An unlikely reformer? p83</a:t>
                      </a:r>
                    </a:p>
                  </a:txBody>
                  <a:tcPr/>
                </a:tc>
                <a:extLst>
                  <a:ext uri="{0D108BD9-81ED-4DB2-BD59-A6C34878D82A}">
                    <a16:rowId xmlns:a16="http://schemas.microsoft.com/office/drawing/2014/main" val="1821016245"/>
                  </a:ext>
                </a:extLst>
              </a:tr>
              <a:tr h="289041">
                <a:tc>
                  <a:txBody>
                    <a:bodyPr/>
                    <a:lstStyle/>
                    <a:p>
                      <a:r>
                        <a:rPr lang="en-GB" sz="1200" dirty="0">
                          <a:hlinkClick r:id="rId23" action="ppaction://hlinksldjump"/>
                        </a:rPr>
                        <a:t>Opposition groups 1895-1905</a:t>
                      </a:r>
                      <a:endParaRPr lang="en-GB" sz="1200" dirty="0"/>
                    </a:p>
                  </a:txBody>
                  <a:tcPr/>
                </a:tc>
                <a:tc>
                  <a:txBody>
                    <a:bodyPr/>
                    <a:lstStyle/>
                    <a:p>
                      <a:r>
                        <a:rPr lang="en-GB" sz="1200" dirty="0"/>
                        <a:t>Growth</a:t>
                      </a:r>
                      <a:r>
                        <a:rPr lang="en-GB" sz="1200" baseline="0" dirty="0"/>
                        <a:t> of opposition to the Tsar (Nicholas II)</a:t>
                      </a:r>
                      <a:endParaRPr lang="en-GB" sz="1200" dirty="0"/>
                    </a:p>
                  </a:txBody>
                  <a:tcPr/>
                </a:tc>
                <a:extLst>
                  <a:ext uri="{0D108BD9-81ED-4DB2-BD59-A6C34878D82A}">
                    <a16:rowId xmlns:a16="http://schemas.microsoft.com/office/drawing/2014/main" val="2667677083"/>
                  </a:ext>
                </a:extLst>
              </a:tr>
              <a:tr h="289041">
                <a:tc>
                  <a:txBody>
                    <a:bodyPr/>
                    <a:lstStyle/>
                    <a:p>
                      <a:r>
                        <a:rPr lang="en-GB" sz="1200" dirty="0">
                          <a:hlinkClick r:id="rId24" action="ppaction://hlinksldjump"/>
                        </a:rPr>
                        <a:t>Karl Marx </a:t>
                      </a:r>
                      <a:endParaRPr lang="en-GB" sz="1200" dirty="0"/>
                    </a:p>
                  </a:txBody>
                  <a:tcPr/>
                </a:tc>
                <a:tc>
                  <a:txBody>
                    <a:bodyPr/>
                    <a:lstStyle/>
                    <a:p>
                      <a:r>
                        <a:rPr lang="en-GB" sz="1200" dirty="0"/>
                        <a:t>Influencer</a:t>
                      </a:r>
                      <a:r>
                        <a:rPr lang="en-GB" sz="1200" baseline="0" dirty="0"/>
                        <a:t> of revolution?</a:t>
                      </a:r>
                      <a:endParaRPr lang="en-GB" sz="1200" dirty="0"/>
                    </a:p>
                  </a:txBody>
                  <a:tcPr/>
                </a:tc>
                <a:extLst>
                  <a:ext uri="{0D108BD9-81ED-4DB2-BD59-A6C34878D82A}">
                    <a16:rowId xmlns:a16="http://schemas.microsoft.com/office/drawing/2014/main" val="3796078264"/>
                  </a:ext>
                </a:extLst>
              </a:tr>
              <a:tr h="289041">
                <a:tc>
                  <a:txBody>
                    <a:bodyPr/>
                    <a:lstStyle/>
                    <a:p>
                      <a:r>
                        <a:rPr lang="en-GB" sz="1200" dirty="0">
                          <a:hlinkClick r:id="rId24" action="ppaction://hlinksldjump"/>
                        </a:rPr>
                        <a:t>Vladimir </a:t>
                      </a:r>
                      <a:r>
                        <a:rPr lang="en-GB" sz="1200" dirty="0" err="1">
                          <a:hlinkClick r:id="rId24" action="ppaction://hlinksldjump"/>
                        </a:rPr>
                        <a:t>Ilyich</a:t>
                      </a:r>
                      <a:r>
                        <a:rPr lang="en-GB" sz="1200" dirty="0">
                          <a:hlinkClick r:id="rId24" action="ppaction://hlinksldjump"/>
                        </a:rPr>
                        <a:t> Lenin</a:t>
                      </a:r>
                      <a:endParaRPr lang="en-GB" sz="1200" dirty="0"/>
                    </a:p>
                  </a:txBody>
                  <a:tcPr/>
                </a:tc>
                <a:tc>
                  <a:txBody>
                    <a:bodyPr/>
                    <a:lstStyle/>
                    <a:p>
                      <a:r>
                        <a:rPr lang="en-GB" sz="1200" dirty="0"/>
                        <a:t>Communist</a:t>
                      </a:r>
                      <a:r>
                        <a:rPr lang="en-GB" sz="1200" baseline="0" dirty="0"/>
                        <a:t> revolutionary </a:t>
                      </a:r>
                      <a:r>
                        <a:rPr lang="en-GB" sz="1200" baseline="0"/>
                        <a:t>and dictator</a:t>
                      </a:r>
                      <a:endParaRPr lang="en-GB" sz="1200" dirty="0"/>
                    </a:p>
                  </a:txBody>
                  <a:tcPr/>
                </a:tc>
                <a:extLst>
                  <a:ext uri="{0D108BD9-81ED-4DB2-BD59-A6C34878D82A}">
                    <a16:rowId xmlns:a16="http://schemas.microsoft.com/office/drawing/2014/main" val="2468692387"/>
                  </a:ext>
                </a:extLst>
              </a:tr>
              <a:tr h="289041">
                <a:tc>
                  <a:txBody>
                    <a:bodyPr/>
                    <a:lstStyle/>
                    <a:p>
                      <a:r>
                        <a:rPr lang="en-GB" sz="1200" dirty="0">
                          <a:hlinkClick r:id="rId25" action="ppaction://hlinksldjump"/>
                        </a:rPr>
                        <a:t>Leon Trotsky</a:t>
                      </a:r>
                      <a:endParaRPr lang="en-GB" sz="1200" dirty="0"/>
                    </a:p>
                  </a:txBody>
                  <a:tcPr/>
                </a:tc>
                <a:tc>
                  <a:txBody>
                    <a:bodyPr/>
                    <a:lstStyle/>
                    <a:p>
                      <a:r>
                        <a:rPr lang="en-GB" sz="1200" dirty="0"/>
                        <a:t>From Menshevik to Bolshevik</a:t>
                      </a:r>
                    </a:p>
                  </a:txBody>
                  <a:tcPr/>
                </a:tc>
                <a:extLst>
                  <a:ext uri="{0D108BD9-81ED-4DB2-BD59-A6C34878D82A}">
                    <a16:rowId xmlns:a16="http://schemas.microsoft.com/office/drawing/2014/main" val="4232117179"/>
                  </a:ext>
                </a:extLst>
              </a:tr>
              <a:tr h="289041">
                <a:tc>
                  <a:txBody>
                    <a:bodyPr/>
                    <a:lstStyle/>
                    <a:p>
                      <a:r>
                        <a:rPr lang="en-GB" sz="1200" dirty="0">
                          <a:hlinkClick r:id="rId25" action="ppaction://hlinksldjump"/>
                        </a:rPr>
                        <a:t>Vera </a:t>
                      </a:r>
                      <a:r>
                        <a:rPr lang="en-GB" sz="1200" dirty="0" err="1">
                          <a:hlinkClick r:id="rId25" action="ppaction://hlinksldjump"/>
                        </a:rPr>
                        <a:t>Zasulich</a:t>
                      </a:r>
                      <a:r>
                        <a:rPr lang="en-GB" sz="1200" dirty="0">
                          <a:hlinkClick r:id="rId25" action="ppaction://hlinksldjump"/>
                        </a:rPr>
                        <a:t> </a:t>
                      </a:r>
                      <a:endParaRPr lang="en-GB" sz="1200" dirty="0"/>
                    </a:p>
                  </a:txBody>
                  <a:tcPr/>
                </a:tc>
                <a:tc>
                  <a:txBody>
                    <a:bodyPr/>
                    <a:lstStyle/>
                    <a:p>
                      <a:r>
                        <a:rPr lang="en-GB" sz="1200" dirty="0"/>
                        <a:t>Philosophical Philanthropist?</a:t>
                      </a:r>
                    </a:p>
                  </a:txBody>
                  <a:tcPr/>
                </a:tc>
                <a:extLst>
                  <a:ext uri="{0D108BD9-81ED-4DB2-BD59-A6C34878D82A}">
                    <a16:rowId xmlns:a16="http://schemas.microsoft.com/office/drawing/2014/main" val="3254304468"/>
                  </a:ext>
                </a:extLst>
              </a:tr>
              <a:tr h="289041">
                <a:tc>
                  <a:txBody>
                    <a:bodyPr/>
                    <a:lstStyle/>
                    <a:p>
                      <a:r>
                        <a:rPr lang="en-GB" sz="1200" dirty="0">
                          <a:hlinkClick r:id="rId26" action="ppaction://hlinksldjump"/>
                        </a:rPr>
                        <a:t>The Dumas </a:t>
                      </a:r>
                      <a:endParaRPr lang="en-GB" sz="1200" dirty="0"/>
                    </a:p>
                  </a:txBody>
                  <a:tcPr/>
                </a:tc>
                <a:tc>
                  <a:txBody>
                    <a:bodyPr/>
                    <a:lstStyle/>
                    <a:p>
                      <a:r>
                        <a:rPr lang="en-GB" sz="1200" dirty="0"/>
                        <a:t>Pretend</a:t>
                      </a:r>
                      <a:r>
                        <a:rPr lang="en-GB" sz="1200" baseline="0" dirty="0"/>
                        <a:t> parliaments or real progress?</a:t>
                      </a:r>
                      <a:endParaRPr lang="en-GB" sz="1200" dirty="0"/>
                    </a:p>
                  </a:txBody>
                  <a:tcPr/>
                </a:tc>
                <a:extLst>
                  <a:ext uri="{0D108BD9-81ED-4DB2-BD59-A6C34878D82A}">
                    <a16:rowId xmlns:a16="http://schemas.microsoft.com/office/drawing/2014/main" val="2233853093"/>
                  </a:ext>
                </a:extLst>
              </a:tr>
              <a:tr h="289041">
                <a:tc>
                  <a:txBody>
                    <a:bodyPr/>
                    <a:lstStyle/>
                    <a:p>
                      <a:r>
                        <a:rPr lang="en-GB" sz="1200" dirty="0">
                          <a:hlinkClick r:id="rId27" action="ppaction://hlinksldjump"/>
                        </a:rPr>
                        <a:t>Could </a:t>
                      </a:r>
                      <a:r>
                        <a:rPr lang="en-GB" sz="1200" dirty="0" err="1">
                          <a:hlinkClick r:id="rId27" action="ppaction://hlinksldjump"/>
                        </a:rPr>
                        <a:t>Stolypin</a:t>
                      </a:r>
                      <a:r>
                        <a:rPr lang="en-GB" sz="1200" dirty="0">
                          <a:hlinkClick r:id="rId27" action="ppaction://hlinksldjump"/>
                        </a:rPr>
                        <a:t> have saved</a:t>
                      </a:r>
                      <a:r>
                        <a:rPr lang="en-GB" sz="1200" baseline="0" dirty="0">
                          <a:hlinkClick r:id="rId27" action="ppaction://hlinksldjump"/>
                        </a:rPr>
                        <a:t> the Tsar?</a:t>
                      </a:r>
                      <a:endParaRPr lang="en-GB" sz="1200" dirty="0"/>
                    </a:p>
                  </a:txBody>
                  <a:tcPr/>
                </a:tc>
                <a:tc>
                  <a:txBody>
                    <a:bodyPr/>
                    <a:lstStyle/>
                    <a:p>
                      <a:r>
                        <a:rPr lang="en-GB" sz="1200" dirty="0"/>
                        <a:t>A return to </a:t>
                      </a:r>
                      <a:r>
                        <a:rPr lang="en-GB" sz="1200" dirty="0" err="1"/>
                        <a:t>Stolypin</a:t>
                      </a:r>
                      <a:r>
                        <a:rPr lang="en-GB" sz="1200" dirty="0"/>
                        <a:t>…</a:t>
                      </a:r>
                    </a:p>
                  </a:txBody>
                  <a:tcPr/>
                </a:tc>
                <a:extLst>
                  <a:ext uri="{0D108BD9-81ED-4DB2-BD59-A6C34878D82A}">
                    <a16:rowId xmlns:a16="http://schemas.microsoft.com/office/drawing/2014/main" val="3627401994"/>
                  </a:ext>
                </a:extLst>
              </a:tr>
              <a:tr h="289041">
                <a:tc>
                  <a:txBody>
                    <a:bodyPr/>
                    <a:lstStyle/>
                    <a:p>
                      <a:r>
                        <a:rPr lang="en-GB" sz="1200" dirty="0">
                          <a:hlinkClick r:id="rId28" action="ppaction://hlinksldjump"/>
                        </a:rPr>
                        <a:t>Alexander Kerensky</a:t>
                      </a:r>
                      <a:endParaRPr lang="en-GB" sz="1200" dirty="0"/>
                    </a:p>
                  </a:txBody>
                  <a:tcPr/>
                </a:tc>
                <a:tc>
                  <a:txBody>
                    <a:bodyPr/>
                    <a:lstStyle/>
                    <a:p>
                      <a:r>
                        <a:rPr lang="en-GB" sz="1200" dirty="0"/>
                        <a:t>An impossible task – or own goals?</a:t>
                      </a:r>
                    </a:p>
                  </a:txBody>
                  <a:tcPr/>
                </a:tc>
                <a:extLst>
                  <a:ext uri="{0D108BD9-81ED-4DB2-BD59-A6C34878D82A}">
                    <a16:rowId xmlns:a16="http://schemas.microsoft.com/office/drawing/2014/main" val="2646941610"/>
                  </a:ext>
                </a:extLst>
              </a:tr>
            </a:tbl>
          </a:graphicData>
        </a:graphic>
      </p:graphicFrame>
      <p:sp>
        <p:nvSpPr>
          <p:cNvPr id="3" name="Slide Number Placeholder 2"/>
          <p:cNvSpPr>
            <a:spLocks noGrp="1"/>
          </p:cNvSpPr>
          <p:nvPr>
            <p:ph type="sldNum" sz="quarter" idx="12"/>
          </p:nvPr>
        </p:nvSpPr>
        <p:spPr/>
        <p:txBody>
          <a:bodyPr/>
          <a:lstStyle/>
          <a:p>
            <a:fld id="{3D5A631B-9955-4663-AE9B-895F7C113E9B}" type="slidenum">
              <a:rPr lang="en-GB" smtClean="0"/>
              <a:t>1</a:t>
            </a:fld>
            <a:endParaRPr lang="en-GB"/>
          </a:p>
        </p:txBody>
      </p:sp>
      <p:sp>
        <p:nvSpPr>
          <p:cNvPr id="4" name="Footer Placeholder 3"/>
          <p:cNvSpPr>
            <a:spLocks noGrp="1"/>
          </p:cNvSpPr>
          <p:nvPr>
            <p:ph type="ftr" sz="quarter" idx="11"/>
          </p:nvPr>
        </p:nvSpPr>
        <p:spPr/>
        <p:txBody>
          <a:bodyPr/>
          <a:lstStyle/>
          <a:p>
            <a:r>
              <a:rPr lang="en-GB"/>
              <a:t>TLU 2023</a:t>
            </a:r>
          </a:p>
        </p:txBody>
      </p:sp>
      <p:pic>
        <p:nvPicPr>
          <p:cNvPr id="5" name="Picture 4" descr="Revision - Chellaston Academy"/>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l="17719" t="25200" r="23220" b="13901"/>
          <a:stretch/>
        </p:blipFill>
        <p:spPr bwMode="auto">
          <a:xfrm>
            <a:off x="5412828" y="0"/>
            <a:ext cx="1445172" cy="8382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234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94297590"/>
              </p:ext>
            </p:extLst>
          </p:nvPr>
        </p:nvGraphicFramePr>
        <p:xfrm>
          <a:off x="206445" y="185186"/>
          <a:ext cx="6384238" cy="5043921"/>
        </p:xfrm>
        <a:graphic>
          <a:graphicData uri="http://schemas.openxmlformats.org/drawingml/2006/table">
            <a:tbl>
              <a:tblPr firstRow="1" bandRow="1">
                <a:tableStyleId>{5940675A-B579-460E-94D1-54222C63F5DA}</a:tableStyleId>
              </a:tblPr>
              <a:tblGrid>
                <a:gridCol w="2894564">
                  <a:extLst>
                    <a:ext uri="{9D8B030D-6E8A-4147-A177-3AD203B41FA5}">
                      <a16:colId xmlns:a16="http://schemas.microsoft.com/office/drawing/2014/main" val="1379759017"/>
                    </a:ext>
                  </a:extLst>
                </a:gridCol>
                <a:gridCol w="3489674">
                  <a:extLst>
                    <a:ext uri="{9D8B030D-6E8A-4147-A177-3AD203B41FA5}">
                      <a16:colId xmlns:a16="http://schemas.microsoft.com/office/drawing/2014/main" val="2642403308"/>
                    </a:ext>
                  </a:extLst>
                </a:gridCol>
              </a:tblGrid>
              <a:tr h="289041">
                <a:tc gridSpan="2">
                  <a:txBody>
                    <a:bodyPr/>
                    <a:lstStyle/>
                    <a:p>
                      <a:pPr algn="ctr"/>
                      <a:r>
                        <a:rPr lang="en-GB" sz="1200" b="1" dirty="0"/>
                        <a:t>The main characters…</a:t>
                      </a:r>
                    </a:p>
                    <a:p>
                      <a:pPr algn="ctr"/>
                      <a:endParaRPr lang="en-GB" sz="1200" b="1" dirty="0"/>
                    </a:p>
                    <a:p>
                      <a:pPr algn="ctr"/>
                      <a:r>
                        <a:rPr lang="en-GB" sz="1200" b="1" dirty="0"/>
                        <a:t>Throughout the narrative (story) of Russia there have been many significant characters and groups which have had consequences on the events you are studying. Historians</a:t>
                      </a:r>
                      <a:r>
                        <a:rPr lang="en-GB" sz="1200" b="1" baseline="0" dirty="0"/>
                        <a:t> have different views or interpretations on their consequences and significance and you will need to know these to succeed at your exams; or to really understand the issues and events which affected Russia’s journey.</a:t>
                      </a:r>
                    </a:p>
                  </a:txBody>
                  <a:tcPr/>
                </a:tc>
                <a:tc hMerge="1">
                  <a:txBody>
                    <a:bodyPr/>
                    <a:lstStyle/>
                    <a:p>
                      <a:endParaRPr lang="en-GB"/>
                    </a:p>
                  </a:txBody>
                  <a:tcPr/>
                </a:tc>
                <a:extLst>
                  <a:ext uri="{0D108BD9-81ED-4DB2-BD59-A6C34878D82A}">
                    <a16:rowId xmlns:a16="http://schemas.microsoft.com/office/drawing/2014/main" val="1437410742"/>
                  </a:ext>
                </a:extLst>
              </a:tr>
              <a:tr h="289041">
                <a:tc>
                  <a:txBody>
                    <a:bodyPr/>
                    <a:lstStyle/>
                    <a:p>
                      <a:r>
                        <a:rPr lang="en-GB" sz="1200" dirty="0">
                          <a:hlinkClick r:id="rId2" action="ppaction://hlinksldjump"/>
                        </a:rPr>
                        <a:t>Karakazov</a:t>
                      </a:r>
                      <a:r>
                        <a:rPr lang="en-GB" sz="1200" dirty="0"/>
                        <a:t> </a:t>
                      </a:r>
                    </a:p>
                  </a:txBody>
                  <a:tcPr/>
                </a:tc>
                <a:tc>
                  <a:txBody>
                    <a:bodyPr/>
                    <a:lstStyle/>
                    <a:p>
                      <a:r>
                        <a:rPr lang="en-GB" sz="1200" dirty="0"/>
                        <a:t>The near miss 1866. </a:t>
                      </a:r>
                    </a:p>
                  </a:txBody>
                  <a:tcPr/>
                </a:tc>
                <a:extLst>
                  <a:ext uri="{0D108BD9-81ED-4DB2-BD59-A6C34878D82A}">
                    <a16:rowId xmlns:a16="http://schemas.microsoft.com/office/drawing/2014/main" val="2346803885"/>
                  </a:ext>
                </a:extLst>
              </a:tr>
              <a:tr h="289041">
                <a:tc gridSpan="2">
                  <a:txBody>
                    <a:bodyPr/>
                    <a:lstStyle/>
                    <a:p>
                      <a:r>
                        <a:rPr lang="en-GB" sz="1400" dirty="0"/>
                        <a:t>Key facts</a:t>
                      </a:r>
                    </a:p>
                    <a:p>
                      <a:pPr marL="285750" indent="-285750">
                        <a:buFont typeface="Arial" panose="020B0604020202020204" pitchFamily="34" charset="0"/>
                        <a:buChar char="•"/>
                      </a:pPr>
                      <a:r>
                        <a:rPr lang="en-GB" sz="1400" dirty="0"/>
                        <a:t>Former student = Dmitri Karakazov – belonged to one of new revolutionary groups in Russia in 1860s.</a:t>
                      </a:r>
                    </a:p>
                    <a:p>
                      <a:pPr marL="285750" indent="-285750">
                        <a:buFont typeface="Arial" panose="020B0604020202020204" pitchFamily="34" charset="0"/>
                        <a:buChar char="•"/>
                      </a:pPr>
                      <a:r>
                        <a:rPr lang="en-GB" sz="1400" dirty="0"/>
                        <a:t>1866 – narrowly missed the Tsar with a pistol shot. </a:t>
                      </a:r>
                    </a:p>
                    <a:p>
                      <a:pPr marL="285750" indent="-285750">
                        <a:buFont typeface="Arial" panose="020B0604020202020204" pitchFamily="34" charset="0"/>
                        <a:buChar char="•"/>
                      </a:pPr>
                      <a:r>
                        <a:rPr lang="en-GB" sz="1400" dirty="0"/>
                        <a:t>Conservatives saw this as evidence that reforms had gone too far.</a:t>
                      </a:r>
                    </a:p>
                    <a:p>
                      <a:pPr marL="285750" indent="-285750">
                        <a:buFont typeface="Arial" panose="020B0604020202020204" pitchFamily="34" charset="0"/>
                        <a:buChar char="•"/>
                      </a:pPr>
                      <a:r>
                        <a:rPr lang="en-GB" sz="1400" dirty="0"/>
                        <a:t>Liberals and some historians</a:t>
                      </a:r>
                      <a:r>
                        <a:rPr lang="en-GB" sz="1400" baseline="0" dirty="0"/>
                        <a:t> might suggest reforms not enough – broken promises – therefore revolutionary groups grew. </a:t>
                      </a:r>
                    </a:p>
                    <a:p>
                      <a:pPr marL="285750" indent="-285750">
                        <a:buFont typeface="Arial" panose="020B0604020202020204" pitchFamily="34" charset="0"/>
                        <a:buChar char="•"/>
                      </a:pPr>
                      <a:r>
                        <a:rPr lang="en-GB" sz="1400" baseline="0" dirty="0" err="1"/>
                        <a:t>Karakazov’s</a:t>
                      </a:r>
                      <a:r>
                        <a:rPr lang="en-GB" sz="1400" baseline="0" dirty="0"/>
                        <a:t> attempt and the Polish Revolt of 1863 possibly pushed the Tsar to remove reformers and appoint conservatives such as </a:t>
                      </a:r>
                      <a:r>
                        <a:rPr lang="en-GB" sz="1400" baseline="0" dirty="0" err="1"/>
                        <a:t>Shuvalov</a:t>
                      </a:r>
                      <a:r>
                        <a:rPr lang="en-GB" sz="1400" baseline="0" dirty="0"/>
                        <a:t>. </a:t>
                      </a:r>
                    </a:p>
                  </a:txBody>
                  <a:tcPr/>
                </a:tc>
                <a:tc hMerge="1">
                  <a:txBody>
                    <a:bodyPr/>
                    <a:lstStyle/>
                    <a:p>
                      <a:endParaRPr lang="en-GB"/>
                    </a:p>
                  </a:txBody>
                  <a:tcPr/>
                </a:tc>
                <a:extLst>
                  <a:ext uri="{0D108BD9-81ED-4DB2-BD59-A6C34878D82A}">
                    <a16:rowId xmlns:a16="http://schemas.microsoft.com/office/drawing/2014/main" val="2158367476"/>
                  </a:ext>
                </a:extLst>
              </a:tr>
              <a:tr h="289041">
                <a:tc>
                  <a:txBody>
                    <a:bodyPr/>
                    <a:lstStyle/>
                    <a:p>
                      <a:endParaRPr lang="en-GB" sz="1400" dirty="0"/>
                    </a:p>
                  </a:txBody>
                  <a:tcPr/>
                </a:tc>
                <a:tc>
                  <a:txBody>
                    <a:bodyPr/>
                    <a:lstStyle/>
                    <a:p>
                      <a:r>
                        <a:rPr lang="en-GB" sz="1400" dirty="0"/>
                        <a:t>Summary…</a:t>
                      </a:r>
                    </a:p>
                    <a:p>
                      <a:r>
                        <a:rPr lang="en-GB" sz="1400" dirty="0"/>
                        <a:t>Historians and Russians at the time might disagree about whether reform led to revolutionary action or whether it prevented more at the time, however K’s attempt on Alex II’s life had an impact on his approach. </a:t>
                      </a:r>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1743118199"/>
              </p:ext>
            </p:extLst>
          </p:nvPr>
        </p:nvGraphicFramePr>
        <p:xfrm>
          <a:off x="206445" y="5414293"/>
          <a:ext cx="6384238" cy="4434321"/>
        </p:xfrm>
        <a:graphic>
          <a:graphicData uri="http://schemas.openxmlformats.org/drawingml/2006/table">
            <a:tbl>
              <a:tblPr firstRow="1" bandRow="1">
                <a:tableStyleId>{5940675A-B579-460E-94D1-54222C63F5DA}</a:tableStyleId>
              </a:tblPr>
              <a:tblGrid>
                <a:gridCol w="2894564">
                  <a:extLst>
                    <a:ext uri="{9D8B030D-6E8A-4147-A177-3AD203B41FA5}">
                      <a16:colId xmlns:a16="http://schemas.microsoft.com/office/drawing/2014/main" val="1379759017"/>
                    </a:ext>
                  </a:extLst>
                </a:gridCol>
                <a:gridCol w="3489674">
                  <a:extLst>
                    <a:ext uri="{9D8B030D-6E8A-4147-A177-3AD203B41FA5}">
                      <a16:colId xmlns:a16="http://schemas.microsoft.com/office/drawing/2014/main" val="2642403308"/>
                    </a:ext>
                  </a:extLst>
                </a:gridCol>
              </a:tblGrid>
              <a:tr h="289041">
                <a:tc>
                  <a:txBody>
                    <a:bodyPr/>
                    <a:lstStyle/>
                    <a:p>
                      <a:r>
                        <a:rPr lang="en-GB" sz="1200" dirty="0">
                          <a:hlinkClick r:id="rId2" action="ppaction://hlinksldjump"/>
                        </a:rPr>
                        <a:t>Land &amp; Liberty and</a:t>
                      </a:r>
                      <a:r>
                        <a:rPr lang="en-GB" sz="1200" baseline="0" dirty="0">
                          <a:hlinkClick r:id="rId2" action="ppaction://hlinksldjump"/>
                        </a:rPr>
                        <a:t> The Populists</a:t>
                      </a:r>
                      <a:endParaRPr lang="en-GB" sz="1200" dirty="0"/>
                    </a:p>
                  </a:txBody>
                  <a:tcPr/>
                </a:tc>
                <a:tc>
                  <a:txBody>
                    <a:bodyPr/>
                    <a:lstStyle/>
                    <a:p>
                      <a:r>
                        <a:rPr lang="en-GB" sz="1200" dirty="0"/>
                        <a:t>Rebellion,</a:t>
                      </a:r>
                      <a:r>
                        <a:rPr lang="en-GB" sz="1200" baseline="0" dirty="0"/>
                        <a:t> revolution and further repression. </a:t>
                      </a:r>
                      <a:endParaRPr lang="en-GB" sz="1200" dirty="0"/>
                    </a:p>
                  </a:txBody>
                  <a:tcPr/>
                </a:tc>
                <a:extLst>
                  <a:ext uri="{0D108BD9-81ED-4DB2-BD59-A6C34878D82A}">
                    <a16:rowId xmlns:a16="http://schemas.microsoft.com/office/drawing/2014/main" val="2346803885"/>
                  </a:ext>
                </a:extLst>
              </a:tr>
              <a:tr h="289041">
                <a:tc gridSpan="2">
                  <a:txBody>
                    <a:bodyPr/>
                    <a:lstStyle/>
                    <a:p>
                      <a:r>
                        <a:rPr lang="en-GB" sz="1400" dirty="0"/>
                        <a:t>Key facts…</a:t>
                      </a:r>
                    </a:p>
                    <a:p>
                      <a:pPr marL="285750" indent="-285750">
                        <a:buFont typeface="Arial" panose="020B0604020202020204" pitchFamily="34" charset="0"/>
                        <a:buChar char="•"/>
                      </a:pPr>
                      <a:r>
                        <a:rPr lang="en-GB" sz="1400" dirty="0"/>
                        <a:t>Growth in radical movements in 1860s e.g. nihilists who looked at living differently – questioning expectations of society.</a:t>
                      </a:r>
                    </a:p>
                    <a:p>
                      <a:pPr marL="285750" indent="-285750">
                        <a:buFont typeface="Arial" panose="020B0604020202020204" pitchFamily="34" charset="0"/>
                        <a:buChar char="•"/>
                      </a:pPr>
                      <a:r>
                        <a:rPr lang="en-GB" sz="1400" dirty="0"/>
                        <a:t>Higher </a:t>
                      </a:r>
                      <a:r>
                        <a:rPr lang="en-GB" sz="1400" dirty="0" err="1"/>
                        <a:t>educ</a:t>
                      </a:r>
                      <a:r>
                        <a:rPr lang="en-GB" sz="1400" dirty="0"/>
                        <a:t> reforms increased discussion of liberal &amp; radical ideas</a:t>
                      </a:r>
                    </a:p>
                    <a:p>
                      <a:pPr marL="285750" indent="-285750">
                        <a:buFont typeface="Arial" panose="020B0604020202020204" pitchFamily="34" charset="0"/>
                        <a:buChar char="•"/>
                      </a:pPr>
                      <a:r>
                        <a:rPr lang="en-GB" sz="1400" dirty="0"/>
                        <a:t>Relaxed censorship up to 1866 increased journals </a:t>
                      </a:r>
                      <a:r>
                        <a:rPr lang="en-GB" sz="1400" dirty="0" err="1"/>
                        <a:t>etc</a:t>
                      </a:r>
                      <a:r>
                        <a:rPr lang="en-GB" sz="1400" dirty="0"/>
                        <a:t> for people to read.</a:t>
                      </a:r>
                    </a:p>
                    <a:p>
                      <a:pPr marL="285750" indent="-285750">
                        <a:buFont typeface="Arial" panose="020B0604020202020204" pitchFamily="34" charset="0"/>
                        <a:buChar char="•"/>
                      </a:pPr>
                      <a:r>
                        <a:rPr lang="en-GB" sz="1400" dirty="0"/>
                        <a:t>Most notable of groups of 1860s = Land &amp; Liberty – wave of repression after 1866 may have increased interest in opposition groups as people felt antagonised. </a:t>
                      </a:r>
                    </a:p>
                    <a:p>
                      <a:pPr marL="285750" indent="-285750">
                        <a:buFont typeface="Arial" panose="020B0604020202020204" pitchFamily="34" charset="0"/>
                        <a:buChar char="•"/>
                      </a:pPr>
                      <a:r>
                        <a:rPr lang="en-GB" sz="1400" dirty="0"/>
                        <a:t>1870s – new group = The Populists or </a:t>
                      </a:r>
                      <a:r>
                        <a:rPr lang="en-GB" sz="1400" dirty="0" err="1"/>
                        <a:t>narodniks</a:t>
                      </a:r>
                      <a:r>
                        <a:rPr lang="en-GB" sz="1400" baseline="0" dirty="0"/>
                        <a:t> – inspired by writings of Peter </a:t>
                      </a:r>
                      <a:r>
                        <a:rPr lang="en-GB" sz="1400" baseline="0" dirty="0" err="1"/>
                        <a:t>Lavrov</a:t>
                      </a:r>
                      <a:r>
                        <a:rPr lang="en-GB" sz="1400" baseline="0" dirty="0"/>
                        <a:t>. People would live as peasants as they believed the commune could solve the </a:t>
                      </a:r>
                      <a:r>
                        <a:rPr lang="en-GB" sz="1400" baseline="0" dirty="0" err="1"/>
                        <a:t>probs</a:t>
                      </a:r>
                      <a:r>
                        <a:rPr lang="en-GB" sz="1400" baseline="0" dirty="0"/>
                        <a:t> of Russia. </a:t>
                      </a:r>
                    </a:p>
                    <a:p>
                      <a:pPr marL="285750" indent="-285750">
                        <a:buFont typeface="Arial" panose="020B0604020202020204" pitchFamily="34" charset="0"/>
                        <a:buChar char="•"/>
                      </a:pPr>
                      <a:r>
                        <a:rPr lang="en-GB" sz="1400" baseline="0" dirty="0"/>
                        <a:t>Many arrested as the more conservative peasantry did not welcome these strangers. </a:t>
                      </a:r>
                    </a:p>
                    <a:p>
                      <a:pPr marL="285750" indent="-285750">
                        <a:buFont typeface="Arial" panose="020B0604020202020204" pitchFamily="34" charset="0"/>
                        <a:buChar char="•"/>
                      </a:pPr>
                      <a:r>
                        <a:rPr lang="en-GB" sz="1400" baseline="0" dirty="0"/>
                        <a:t>Two big trials in 1877 – trial of the 50 &amp; trial of the 193. Many got light sentences by judiciary but when </a:t>
                      </a:r>
                      <a:r>
                        <a:rPr lang="en-GB" sz="1400" baseline="0" dirty="0" err="1"/>
                        <a:t>govt</a:t>
                      </a:r>
                      <a:r>
                        <a:rPr lang="en-GB" sz="1400" baseline="0" dirty="0"/>
                        <a:t> involved it sent them to Siberia.</a:t>
                      </a:r>
                    </a:p>
                    <a:p>
                      <a:pPr marL="285750" indent="-285750">
                        <a:buFont typeface="Arial" panose="020B0604020202020204" pitchFamily="34" charset="0"/>
                        <a:buChar char="•"/>
                      </a:pPr>
                      <a:r>
                        <a:rPr lang="en-GB" sz="1400" baseline="0" dirty="0"/>
                        <a:t>Land &amp; Liberty reformed, centralised and organised cells. Had a peaceful wing called Black Partition and a more violent branch called People’s Will. </a:t>
                      </a:r>
                    </a:p>
                    <a:p>
                      <a:pPr marL="285750" indent="-285750">
                        <a:buFont typeface="Arial" panose="020B0604020202020204" pitchFamily="34" charset="0"/>
                        <a:buChar char="•"/>
                      </a:pPr>
                      <a:r>
                        <a:rPr lang="en-GB" sz="1400" baseline="0" dirty="0"/>
                        <a:t>People’s Will sentenced Tsar to death in 1879. </a:t>
                      </a:r>
                    </a:p>
                    <a:p>
                      <a:pPr marL="285750" indent="-285750">
                        <a:buFont typeface="Arial" panose="020B0604020202020204" pitchFamily="34" charset="0"/>
                        <a:buChar char="•"/>
                      </a:pPr>
                      <a:r>
                        <a:rPr lang="en-GB" sz="1400" baseline="0" dirty="0"/>
                        <a:t>Did these groups lead to more repression or further reform such as abolition of 3</a:t>
                      </a:r>
                      <a:r>
                        <a:rPr lang="en-GB" sz="1400" baseline="30000" dirty="0"/>
                        <a:t>rd</a:t>
                      </a:r>
                      <a:r>
                        <a:rPr lang="en-GB" sz="1400" baseline="0" dirty="0"/>
                        <a:t> Section by </a:t>
                      </a:r>
                      <a:r>
                        <a:rPr lang="en-GB" sz="1400" baseline="0" dirty="0">
                          <a:hlinkClick r:id="rId4" action="ppaction://hlinksldjump"/>
                        </a:rPr>
                        <a:t>Loris </a:t>
                      </a:r>
                      <a:r>
                        <a:rPr lang="en-GB" sz="1400" baseline="0" dirty="0" err="1">
                          <a:hlinkClick r:id="rId4" action="ppaction://hlinksldjump"/>
                        </a:rPr>
                        <a:t>Melikov</a:t>
                      </a:r>
                      <a:r>
                        <a:rPr lang="en-GB" sz="1400" baseline="0" dirty="0">
                          <a:hlinkClick r:id="rId4" action="ppaction://hlinksldjump"/>
                        </a:rPr>
                        <a:t>. </a:t>
                      </a:r>
                      <a:endParaRPr lang="en-GB" sz="1400" baseline="0" dirty="0"/>
                    </a:p>
                  </a:txBody>
                  <a:tcPr/>
                </a:tc>
                <a:tc hMerge="1">
                  <a:txBody>
                    <a:bodyPr/>
                    <a:lstStyle/>
                    <a:p>
                      <a:endParaRPr lang="en-GB"/>
                    </a:p>
                  </a:txBody>
                  <a:tcPr/>
                </a:tc>
                <a:extLst>
                  <a:ext uri="{0D108BD9-81ED-4DB2-BD59-A6C34878D82A}">
                    <a16:rowId xmlns:a16="http://schemas.microsoft.com/office/drawing/2014/main" val="2158367476"/>
                  </a:ext>
                </a:extLst>
              </a:tr>
            </a:tbl>
          </a:graphicData>
        </a:graphic>
      </p:graphicFrame>
      <p:sp>
        <p:nvSpPr>
          <p:cNvPr id="5" name="Slide Number Placeholder 4"/>
          <p:cNvSpPr>
            <a:spLocks noGrp="1"/>
          </p:cNvSpPr>
          <p:nvPr>
            <p:ph type="sldNum" sz="quarter" idx="12"/>
          </p:nvPr>
        </p:nvSpPr>
        <p:spPr/>
        <p:txBody>
          <a:bodyPr/>
          <a:lstStyle/>
          <a:p>
            <a:fld id="{3D5A631B-9955-4663-AE9B-895F7C113E9B}" type="slidenum">
              <a:rPr lang="en-GB" smtClean="0"/>
              <a:t>10</a:t>
            </a:fld>
            <a:endParaRPr lang="en-GB"/>
          </a:p>
        </p:txBody>
      </p:sp>
      <p:sp>
        <p:nvSpPr>
          <p:cNvPr id="6" name="Footer Placeholder 5"/>
          <p:cNvSpPr>
            <a:spLocks noGrp="1"/>
          </p:cNvSpPr>
          <p:nvPr>
            <p:ph type="ftr" sz="quarter" idx="11"/>
          </p:nvPr>
        </p:nvSpPr>
        <p:spPr/>
        <p:txBody>
          <a:bodyPr/>
          <a:lstStyle/>
          <a:p>
            <a:r>
              <a:rPr lang="en-GB"/>
              <a:t>TLU 2023</a:t>
            </a:r>
          </a:p>
        </p:txBody>
      </p:sp>
      <p:pic>
        <p:nvPicPr>
          <p:cNvPr id="6146" name="Picture 2" descr="Alexander ii assassination attempt hi-res stock photography and images ...">
            <a:extLst>
              <a:ext uri="{FF2B5EF4-FFF2-40B4-BE49-F238E27FC236}">
                <a16:creationId xmlns:a16="http://schemas.microsoft.com/office/drawing/2014/main" id="{D17DFB5D-AF3E-072A-181B-83292ED271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593" b="10107"/>
          <a:stretch/>
        </p:blipFill>
        <p:spPr bwMode="auto">
          <a:xfrm>
            <a:off x="267317" y="3824431"/>
            <a:ext cx="2727255" cy="140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60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14289154"/>
              </p:ext>
            </p:extLst>
          </p:nvPr>
        </p:nvGraphicFramePr>
        <p:xfrm>
          <a:off x="206445" y="168159"/>
          <a:ext cx="6384238" cy="9524481"/>
        </p:xfrm>
        <a:graphic>
          <a:graphicData uri="http://schemas.openxmlformats.org/drawingml/2006/table">
            <a:tbl>
              <a:tblPr firstRow="1" bandRow="1">
                <a:tableStyleId>{5940675A-B579-460E-94D1-54222C63F5DA}</a:tableStyleId>
              </a:tblPr>
              <a:tblGrid>
                <a:gridCol w="2894564">
                  <a:extLst>
                    <a:ext uri="{9D8B030D-6E8A-4147-A177-3AD203B41FA5}">
                      <a16:colId xmlns:a16="http://schemas.microsoft.com/office/drawing/2014/main" val="1379759017"/>
                    </a:ext>
                  </a:extLst>
                </a:gridCol>
                <a:gridCol w="3489674">
                  <a:extLst>
                    <a:ext uri="{9D8B030D-6E8A-4147-A177-3AD203B41FA5}">
                      <a16:colId xmlns:a16="http://schemas.microsoft.com/office/drawing/2014/main" val="2642403308"/>
                    </a:ext>
                  </a:extLst>
                </a:gridCol>
              </a:tblGrid>
              <a:tr h="289041">
                <a:tc gridSpan="2">
                  <a:txBody>
                    <a:bodyPr/>
                    <a:lstStyle/>
                    <a:p>
                      <a:pPr algn="ctr"/>
                      <a:r>
                        <a:rPr lang="en-GB" sz="1400" b="1" dirty="0"/>
                        <a:t>The main characters…</a:t>
                      </a:r>
                    </a:p>
                    <a:p>
                      <a:pPr algn="ctr"/>
                      <a:endParaRPr lang="en-GB" sz="1400" b="1" dirty="0"/>
                    </a:p>
                    <a:p>
                      <a:pPr algn="ctr"/>
                      <a:r>
                        <a:rPr lang="en-GB" sz="1400" b="1" dirty="0"/>
                        <a:t>Throughout the narrative (story) of Russia there have been many significant characters and groups which have had consequences on the events you are studying. Historians</a:t>
                      </a:r>
                      <a:r>
                        <a:rPr lang="en-GB" sz="1400" b="1" baseline="0" dirty="0"/>
                        <a:t> have different views or interpretations on their consequences and significance and you will need to know these to succeed at your exams; or to really understand the issues and events which affected Russia’s journey.</a:t>
                      </a:r>
                    </a:p>
                    <a:p>
                      <a:pPr algn="ctr"/>
                      <a:endParaRPr lang="en-GB" sz="1400" b="1" dirty="0"/>
                    </a:p>
                  </a:txBody>
                  <a:tcPr/>
                </a:tc>
                <a:tc hMerge="1">
                  <a:txBody>
                    <a:bodyPr/>
                    <a:lstStyle/>
                    <a:p>
                      <a:endParaRPr lang="en-GB"/>
                    </a:p>
                  </a:txBody>
                  <a:tcPr/>
                </a:tc>
                <a:extLst>
                  <a:ext uri="{0D108BD9-81ED-4DB2-BD59-A6C34878D82A}">
                    <a16:rowId xmlns:a16="http://schemas.microsoft.com/office/drawing/2014/main" val="1437410742"/>
                  </a:ext>
                </a:extLst>
              </a:tr>
              <a:tr h="289041">
                <a:tc>
                  <a:txBody>
                    <a:bodyPr/>
                    <a:lstStyle/>
                    <a:p>
                      <a:r>
                        <a:rPr lang="en-GB" sz="1200" dirty="0">
                          <a:hlinkClick r:id="rId2" action="ppaction://hlinksldjump"/>
                        </a:rPr>
                        <a:t>Loris </a:t>
                      </a:r>
                      <a:r>
                        <a:rPr lang="en-GB" sz="1200" dirty="0" err="1">
                          <a:hlinkClick r:id="rId2" action="ppaction://hlinksldjump"/>
                        </a:rPr>
                        <a:t>Melikov</a:t>
                      </a:r>
                      <a:endParaRPr lang="en-GB" sz="1200" dirty="0"/>
                    </a:p>
                  </a:txBody>
                  <a:tcPr/>
                </a:tc>
                <a:tc>
                  <a:txBody>
                    <a:bodyPr/>
                    <a:lstStyle/>
                    <a:p>
                      <a:r>
                        <a:rPr lang="en-GB" sz="1200" dirty="0"/>
                        <a:t>Russia’s Reformer?</a:t>
                      </a:r>
                    </a:p>
                  </a:txBody>
                  <a:tcPr/>
                </a:tc>
                <a:extLst>
                  <a:ext uri="{0D108BD9-81ED-4DB2-BD59-A6C34878D82A}">
                    <a16:rowId xmlns:a16="http://schemas.microsoft.com/office/drawing/2014/main" val="2346803885"/>
                  </a:ext>
                </a:extLst>
              </a:tr>
              <a:tr h="289041">
                <a:tc gridSpan="2">
                  <a:txBody>
                    <a:bodyPr/>
                    <a:lstStyle/>
                    <a:p>
                      <a:r>
                        <a:rPr lang="en-GB" sz="1400" b="1" dirty="0"/>
                        <a:t>Key</a:t>
                      </a:r>
                      <a:r>
                        <a:rPr lang="en-GB" sz="1400" b="1" baseline="0" dirty="0"/>
                        <a:t> facts...</a:t>
                      </a:r>
                      <a:endParaRPr lang="en-GB" sz="1400" baseline="0" dirty="0"/>
                    </a:p>
                    <a:p>
                      <a:pPr marL="285750" indent="-285750">
                        <a:buFont typeface="Arial" panose="020B0604020202020204" pitchFamily="34" charset="0"/>
                        <a:buChar char="•"/>
                      </a:pPr>
                      <a:r>
                        <a:rPr lang="en-GB" sz="1400" baseline="0" dirty="0"/>
                        <a:t>Last years of </a:t>
                      </a:r>
                      <a:r>
                        <a:rPr lang="en-GB" sz="1400" baseline="0" dirty="0">
                          <a:hlinkClick r:id="rId3" action="ppaction://hlinksldjump"/>
                        </a:rPr>
                        <a:t>Alex II’s reign </a:t>
                      </a:r>
                      <a:r>
                        <a:rPr lang="en-GB" sz="1400" baseline="0" dirty="0"/>
                        <a:t>– lots of terrorism. </a:t>
                      </a:r>
                    </a:p>
                    <a:p>
                      <a:pPr marL="285750" indent="-285750">
                        <a:buFont typeface="Arial" panose="020B0604020202020204" pitchFamily="34" charset="0"/>
                        <a:buChar char="•"/>
                      </a:pPr>
                      <a:r>
                        <a:rPr lang="en-GB" sz="1400" baseline="0" dirty="0"/>
                        <a:t>Attempts made to blow up royal train &amp; dining room of Winter Palace. </a:t>
                      </a:r>
                    </a:p>
                    <a:p>
                      <a:pPr marL="285750" indent="-285750">
                        <a:buFont typeface="Arial" panose="020B0604020202020204" pitchFamily="34" charset="0"/>
                        <a:buChar char="•"/>
                      </a:pPr>
                      <a:r>
                        <a:rPr lang="en-GB" sz="1400" baseline="0" dirty="0"/>
                        <a:t>1880 Mikhail Loris </a:t>
                      </a:r>
                      <a:r>
                        <a:rPr lang="en-GB" sz="1400" baseline="0" dirty="0" err="1"/>
                        <a:t>Melikov</a:t>
                      </a:r>
                      <a:r>
                        <a:rPr lang="en-GB" sz="1400" baseline="0" dirty="0"/>
                        <a:t> given job of head of special commission with measures to restore order. </a:t>
                      </a:r>
                    </a:p>
                    <a:p>
                      <a:pPr marL="285750" indent="-285750">
                        <a:buFont typeface="Arial" panose="020B0604020202020204" pitchFamily="34" charset="0"/>
                        <a:buChar char="•"/>
                      </a:pPr>
                      <a:r>
                        <a:rPr lang="en-GB" sz="1400" baseline="0" dirty="0"/>
                        <a:t>31,000 people were put under police supervision. </a:t>
                      </a:r>
                    </a:p>
                    <a:p>
                      <a:pPr marL="285750" indent="-285750">
                        <a:buFont typeface="Arial" panose="020B0604020202020204" pitchFamily="34" charset="0"/>
                        <a:buChar char="•"/>
                      </a:pPr>
                      <a:r>
                        <a:rPr lang="en-GB" sz="1400" baseline="0" dirty="0"/>
                        <a:t>Big crowds cheered Tsar at 25</a:t>
                      </a:r>
                      <a:r>
                        <a:rPr lang="en-GB" sz="1400" baseline="30000" dirty="0"/>
                        <a:t>th</a:t>
                      </a:r>
                      <a:r>
                        <a:rPr lang="en-GB" sz="1400" baseline="0" dirty="0"/>
                        <a:t> anniversary of accession BUT many in R bitter about increased repression. </a:t>
                      </a:r>
                    </a:p>
                    <a:p>
                      <a:pPr marL="285750" indent="-285750">
                        <a:buFont typeface="Arial" panose="020B0604020202020204" pitchFamily="34" charset="0"/>
                        <a:buChar char="•"/>
                      </a:pPr>
                      <a:r>
                        <a:rPr lang="en-GB" sz="1400" baseline="0" dirty="0"/>
                        <a:t>Loris </a:t>
                      </a:r>
                      <a:r>
                        <a:rPr lang="en-GB" sz="1400" baseline="0" dirty="0" err="1"/>
                        <a:t>Melikov</a:t>
                      </a:r>
                      <a:r>
                        <a:rPr lang="en-GB" sz="1400" baseline="0" dirty="0"/>
                        <a:t> as Minister of the Interior thought the Tsarist regime needed to rebuild trust and be more responsive to its needs. </a:t>
                      </a:r>
                    </a:p>
                    <a:p>
                      <a:pPr marL="285750" indent="-285750">
                        <a:buFont typeface="Arial" panose="020B0604020202020204" pitchFamily="34" charset="0"/>
                        <a:buChar char="•"/>
                      </a:pPr>
                      <a:r>
                        <a:rPr lang="en-GB" sz="1400" baseline="0" dirty="0" err="1"/>
                        <a:t>Melikov</a:t>
                      </a:r>
                      <a:r>
                        <a:rPr lang="en-GB" sz="1400" baseline="0" dirty="0"/>
                        <a:t> tried the following reforms…</a:t>
                      </a:r>
                    </a:p>
                    <a:p>
                      <a:pPr marL="0" indent="0">
                        <a:buFont typeface="Arial" panose="020B0604020202020204" pitchFamily="34" charset="0"/>
                        <a:buNone/>
                      </a:pPr>
                      <a:r>
                        <a:rPr lang="en-GB" sz="1400" baseline="0" dirty="0"/>
                        <a:t>1. Abolished the 3</a:t>
                      </a:r>
                      <a:r>
                        <a:rPr lang="en-GB" sz="1400" baseline="30000" dirty="0"/>
                        <a:t>rd</a:t>
                      </a:r>
                      <a:r>
                        <a:rPr lang="en-GB" sz="1400" baseline="0" dirty="0"/>
                        <a:t> Section</a:t>
                      </a:r>
                    </a:p>
                    <a:p>
                      <a:pPr marL="0" indent="0">
                        <a:buFont typeface="Arial" panose="020B0604020202020204" pitchFamily="34" charset="0"/>
                        <a:buNone/>
                      </a:pPr>
                      <a:r>
                        <a:rPr lang="en-GB" sz="1400" baseline="0" dirty="0"/>
                        <a:t>2. Proposed more civil rights and make it easier to acquire land. </a:t>
                      </a:r>
                    </a:p>
                    <a:p>
                      <a:pPr marL="0" indent="0">
                        <a:buFont typeface="Arial" panose="020B0604020202020204" pitchFamily="34" charset="0"/>
                        <a:buNone/>
                      </a:pPr>
                      <a:r>
                        <a:rPr lang="en-GB" sz="1400" baseline="0" dirty="0"/>
                        <a:t>3. proposed that elected representatives of </a:t>
                      </a:r>
                      <a:r>
                        <a:rPr lang="en-GB" sz="1400" baseline="0" dirty="0" err="1"/>
                        <a:t>zemstva</a:t>
                      </a:r>
                      <a:r>
                        <a:rPr lang="en-GB" sz="1400" baseline="0" dirty="0"/>
                        <a:t> form an elected body to make laws. </a:t>
                      </a:r>
                    </a:p>
                    <a:p>
                      <a:pPr marL="285750" indent="-285750">
                        <a:buFont typeface="Arial" panose="020B0604020202020204" pitchFamily="34" charset="0"/>
                        <a:buChar char="•"/>
                      </a:pPr>
                      <a:r>
                        <a:rPr lang="en-GB" sz="1400" baseline="0" dirty="0"/>
                        <a:t>Alexander gave preliminary approval but was assassinated on 1</a:t>
                      </a:r>
                      <a:r>
                        <a:rPr lang="en-GB" sz="1400" baseline="30000" dirty="0"/>
                        <a:t>st</a:t>
                      </a:r>
                      <a:r>
                        <a:rPr lang="en-GB" sz="1400" baseline="0" dirty="0"/>
                        <a:t> March 1881.</a:t>
                      </a:r>
                    </a:p>
                  </a:txBody>
                  <a:tcPr/>
                </a:tc>
                <a:tc hMerge="1">
                  <a:txBody>
                    <a:bodyPr/>
                    <a:lstStyle/>
                    <a:p>
                      <a:endParaRPr lang="en-GB"/>
                    </a:p>
                  </a:txBody>
                  <a:tcPr/>
                </a:tc>
                <a:extLst>
                  <a:ext uri="{0D108BD9-81ED-4DB2-BD59-A6C34878D82A}">
                    <a16:rowId xmlns:a16="http://schemas.microsoft.com/office/drawing/2014/main" val="2158367476"/>
                  </a:ext>
                </a:extLst>
              </a:tr>
              <a:tr h="289041">
                <a:tc>
                  <a:txBody>
                    <a:bodyPr/>
                    <a:lstStyle/>
                    <a:p>
                      <a:endParaRPr lang="en-GB" sz="1400" dirty="0"/>
                    </a:p>
                  </a:txBody>
                  <a:tcPr/>
                </a:tc>
                <a:tc>
                  <a:txBody>
                    <a:bodyPr/>
                    <a:lstStyle/>
                    <a:p>
                      <a:r>
                        <a:rPr lang="en-GB" sz="1400" b="1" dirty="0"/>
                        <a:t>Summary… </a:t>
                      </a:r>
                    </a:p>
                    <a:p>
                      <a:endParaRPr lang="en-GB" sz="1400" dirty="0"/>
                    </a:p>
                    <a:p>
                      <a:r>
                        <a:rPr lang="en-GB" sz="1400" dirty="0"/>
                        <a:t>Was this a missed opportunity for the Tsarist regime to reform and regain popular support? Was this an opportunity to prevent</a:t>
                      </a:r>
                      <a:r>
                        <a:rPr lang="en-GB" sz="1400" baseline="0" dirty="0"/>
                        <a:t> continued growth and activity of revolutionary groups? Did the Tsar really mean to give support to </a:t>
                      </a:r>
                      <a:r>
                        <a:rPr lang="en-GB" sz="1400" baseline="0" dirty="0" err="1"/>
                        <a:t>Melikov’s</a:t>
                      </a:r>
                      <a:r>
                        <a:rPr lang="en-GB" sz="1400" baseline="0" dirty="0"/>
                        <a:t> suggestions and would he have gone through with them fully in a climate where nobles felt the regime was being threatened by increasing terrorism and extremism. </a:t>
                      </a:r>
                    </a:p>
                    <a:p>
                      <a:endParaRPr lang="en-GB" sz="1400" baseline="0" dirty="0"/>
                    </a:p>
                    <a:p>
                      <a:r>
                        <a:rPr lang="en-GB" sz="1400" dirty="0"/>
                        <a:t>Did the “desperate need for fundamental reform” (Carl Watts) really happen? Did the modest reforms cause revolutionaries to have more confidence and use</a:t>
                      </a:r>
                      <a:r>
                        <a:rPr lang="en-GB" sz="1400" baseline="0" dirty="0"/>
                        <a:t> more extreme methods?</a:t>
                      </a:r>
                      <a:endParaRPr lang="en-GB" sz="1400" dirty="0"/>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11</a:t>
            </a:fld>
            <a:endParaRPr lang="en-GB"/>
          </a:p>
        </p:txBody>
      </p:sp>
      <p:sp>
        <p:nvSpPr>
          <p:cNvPr id="5" name="Footer Placeholder 4"/>
          <p:cNvSpPr>
            <a:spLocks noGrp="1"/>
          </p:cNvSpPr>
          <p:nvPr>
            <p:ph type="ftr" sz="quarter" idx="11"/>
          </p:nvPr>
        </p:nvSpPr>
        <p:spPr/>
        <p:txBody>
          <a:bodyPr/>
          <a:lstStyle/>
          <a:p>
            <a:r>
              <a:rPr lang="en-GB"/>
              <a:t>TLU 2023</a:t>
            </a:r>
          </a:p>
        </p:txBody>
      </p:sp>
      <p:pic>
        <p:nvPicPr>
          <p:cNvPr id="6" name="Picture 2" descr="Mikhail Loris-Melikov 1. MIKHAIL count LORIS-MELIKOV Russian soldier ...">
            <a:extLst>
              <a:ext uri="{FF2B5EF4-FFF2-40B4-BE49-F238E27FC236}">
                <a16:creationId xmlns:a16="http://schemas.microsoft.com/office/drawing/2014/main" id="{6CDB8CCD-D5C5-15DB-74DB-9B80E67B79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435" y="6168740"/>
            <a:ext cx="2542028" cy="2996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09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60844582"/>
              </p:ext>
            </p:extLst>
          </p:nvPr>
        </p:nvGraphicFramePr>
        <p:xfrm>
          <a:off x="206445" y="280335"/>
          <a:ext cx="6384238" cy="9311121"/>
        </p:xfrm>
        <a:graphic>
          <a:graphicData uri="http://schemas.openxmlformats.org/drawingml/2006/table">
            <a:tbl>
              <a:tblPr firstRow="1" bandRow="1">
                <a:tableStyleId>{5940675A-B579-460E-94D1-54222C63F5DA}</a:tableStyleId>
              </a:tblPr>
              <a:tblGrid>
                <a:gridCol w="2894564">
                  <a:extLst>
                    <a:ext uri="{9D8B030D-6E8A-4147-A177-3AD203B41FA5}">
                      <a16:colId xmlns:a16="http://schemas.microsoft.com/office/drawing/2014/main" val="1379759017"/>
                    </a:ext>
                  </a:extLst>
                </a:gridCol>
                <a:gridCol w="3489674">
                  <a:extLst>
                    <a:ext uri="{9D8B030D-6E8A-4147-A177-3AD203B41FA5}">
                      <a16:colId xmlns:a16="http://schemas.microsoft.com/office/drawing/2014/main" val="2642403308"/>
                    </a:ext>
                  </a:extLst>
                </a:gridCol>
              </a:tblGrid>
              <a:tr h="289041">
                <a:tc gridSpan="2">
                  <a:txBody>
                    <a:bodyPr/>
                    <a:lstStyle/>
                    <a:p>
                      <a:pPr algn="ctr"/>
                      <a:r>
                        <a:rPr lang="en-GB" sz="1400" b="1" dirty="0"/>
                        <a:t>The main characters…</a:t>
                      </a:r>
                    </a:p>
                    <a:p>
                      <a:pPr algn="ctr"/>
                      <a:endParaRPr lang="en-GB" sz="1400" b="1" dirty="0"/>
                    </a:p>
                    <a:p>
                      <a:pPr algn="ctr"/>
                      <a:r>
                        <a:rPr lang="en-GB" sz="1400" b="1" dirty="0"/>
                        <a:t>Throughout the narrative (story) of Russia there have been many significant characters and groups which have had consequences on the events you are studying. Historians</a:t>
                      </a:r>
                      <a:r>
                        <a:rPr lang="en-GB" sz="1400" b="1" baseline="0" dirty="0"/>
                        <a:t> have different views or interpretations on their consequences and significance and you will need to know these to succeed at your exams; or to really understand the issues and events which affected Russia’s journey.</a:t>
                      </a:r>
                    </a:p>
                    <a:p>
                      <a:pPr algn="ctr"/>
                      <a:endParaRPr lang="en-GB" sz="1400" b="1" dirty="0"/>
                    </a:p>
                  </a:txBody>
                  <a:tcPr/>
                </a:tc>
                <a:tc hMerge="1">
                  <a:txBody>
                    <a:bodyPr/>
                    <a:lstStyle/>
                    <a:p>
                      <a:endParaRPr lang="en-GB"/>
                    </a:p>
                  </a:txBody>
                  <a:tcPr/>
                </a:tc>
                <a:extLst>
                  <a:ext uri="{0D108BD9-81ED-4DB2-BD59-A6C34878D82A}">
                    <a16:rowId xmlns:a16="http://schemas.microsoft.com/office/drawing/2014/main" val="1437410742"/>
                  </a:ext>
                </a:extLst>
              </a:tr>
              <a:tr h="289041">
                <a:tc>
                  <a:txBody>
                    <a:bodyPr/>
                    <a:lstStyle/>
                    <a:p>
                      <a:r>
                        <a:rPr lang="en-GB" sz="1200" dirty="0">
                          <a:hlinkClick r:id="rId2" action="ppaction://hlinksldjump"/>
                        </a:rPr>
                        <a:t>Maria </a:t>
                      </a:r>
                      <a:r>
                        <a:rPr lang="en-GB" sz="1200" dirty="0" err="1">
                          <a:hlinkClick r:id="rId2" action="ppaction://hlinksldjump"/>
                        </a:rPr>
                        <a:t>Fedorovna</a:t>
                      </a:r>
                      <a:endParaRPr lang="en-GB" sz="1200" dirty="0"/>
                    </a:p>
                  </a:txBody>
                  <a:tcPr/>
                </a:tc>
                <a:tc>
                  <a:txBody>
                    <a:bodyPr/>
                    <a:lstStyle/>
                    <a:p>
                      <a:r>
                        <a:rPr lang="en-GB" sz="1200" dirty="0"/>
                        <a:t>A popular Tsarina?</a:t>
                      </a:r>
                    </a:p>
                  </a:txBody>
                  <a:tcPr/>
                </a:tc>
                <a:extLst>
                  <a:ext uri="{0D108BD9-81ED-4DB2-BD59-A6C34878D82A}">
                    <a16:rowId xmlns:a16="http://schemas.microsoft.com/office/drawing/2014/main" val="2346803885"/>
                  </a:ext>
                </a:extLst>
              </a:tr>
              <a:tr h="289041">
                <a:tc gridSpan="2">
                  <a:txBody>
                    <a:bodyPr/>
                    <a:lstStyle/>
                    <a:p>
                      <a:r>
                        <a:rPr lang="en-GB" sz="1400" dirty="0"/>
                        <a:t>Key facts…</a:t>
                      </a:r>
                    </a:p>
                    <a:p>
                      <a:endParaRPr lang="en-GB" sz="1400" dirty="0"/>
                    </a:p>
                    <a:p>
                      <a:pPr marL="285750" indent="-285750">
                        <a:buFont typeface="Arial" panose="020B0604020202020204" pitchFamily="34" charset="0"/>
                        <a:buChar char="•"/>
                      </a:pPr>
                      <a:r>
                        <a:rPr lang="en-GB" sz="1400" dirty="0"/>
                        <a:t>Was </a:t>
                      </a:r>
                      <a:r>
                        <a:rPr lang="en-GB" sz="1400" dirty="0">
                          <a:hlinkClick r:id="rId3" action="ppaction://hlinksldjump"/>
                        </a:rPr>
                        <a:t>Alex III’s</a:t>
                      </a:r>
                      <a:r>
                        <a:rPr lang="en-GB" sz="1400" dirty="0"/>
                        <a:t> brother’s fiancée but when he died Alex III married her</a:t>
                      </a:r>
                    </a:p>
                    <a:p>
                      <a:pPr marL="285750" indent="-285750">
                        <a:buFont typeface="Arial" panose="020B0604020202020204" pitchFamily="34" charset="0"/>
                        <a:buChar char="•"/>
                      </a:pPr>
                      <a:r>
                        <a:rPr lang="en-GB" sz="1400" dirty="0"/>
                        <a:t>Real name = Maria Sophia </a:t>
                      </a:r>
                      <a:r>
                        <a:rPr lang="en-GB" sz="1400" dirty="0" err="1"/>
                        <a:t>Fredericke</a:t>
                      </a:r>
                      <a:r>
                        <a:rPr lang="en-GB" sz="1400" dirty="0"/>
                        <a:t> Dagmar</a:t>
                      </a:r>
                    </a:p>
                    <a:p>
                      <a:pPr marL="285750" indent="-285750">
                        <a:buFont typeface="Arial" panose="020B0604020202020204" pitchFamily="34" charset="0"/>
                        <a:buChar char="•"/>
                      </a:pPr>
                      <a:r>
                        <a:rPr lang="en-GB" sz="1400" dirty="0"/>
                        <a:t>She was daughter of the</a:t>
                      </a:r>
                      <a:r>
                        <a:rPr lang="en-GB" sz="1400" baseline="0" dirty="0"/>
                        <a:t> King of Denmark</a:t>
                      </a:r>
                      <a:endParaRPr lang="en-GB" sz="1400" dirty="0"/>
                    </a:p>
                    <a:p>
                      <a:pPr marL="285750" indent="-285750">
                        <a:buFont typeface="Arial" panose="020B0604020202020204" pitchFamily="34" charset="0"/>
                        <a:buChar char="•"/>
                      </a:pPr>
                      <a:r>
                        <a:rPr lang="en-GB" sz="1400" dirty="0"/>
                        <a:t>Popular &amp; successful Grand Duchess and Empress. </a:t>
                      </a:r>
                    </a:p>
                    <a:p>
                      <a:pPr marL="285750" indent="-285750">
                        <a:buFont typeface="Arial" panose="020B0604020202020204" pitchFamily="34" charset="0"/>
                        <a:buChar char="•"/>
                      </a:pPr>
                      <a:r>
                        <a:rPr lang="en-GB" sz="1400" dirty="0"/>
                        <a:t>She was patron of hospitals,</a:t>
                      </a:r>
                      <a:r>
                        <a:rPr lang="en-GB" sz="1400" baseline="0" dirty="0"/>
                        <a:t> girls’ schools, orphanages and The Russian Red Cross</a:t>
                      </a:r>
                    </a:p>
                    <a:p>
                      <a:pPr marL="285750" indent="-285750">
                        <a:buFont typeface="Arial" panose="020B0604020202020204" pitchFamily="34" charset="0"/>
                        <a:buChar char="•"/>
                      </a:pPr>
                      <a:r>
                        <a:rPr lang="en-GB" sz="1400" baseline="0" dirty="0"/>
                        <a:t>She tended to injured soldiers during the war with Turkey 1877-78</a:t>
                      </a:r>
                    </a:p>
                    <a:p>
                      <a:pPr marL="285750" indent="-285750">
                        <a:buFont typeface="Arial" panose="020B0604020202020204" pitchFamily="34" charset="0"/>
                        <a:buChar char="•"/>
                      </a:pPr>
                      <a:r>
                        <a:rPr lang="en-GB" sz="1400" baseline="0" dirty="0"/>
                        <a:t>Compensated for her husband’s awkwardness in high society by being sociable</a:t>
                      </a:r>
                    </a:p>
                    <a:p>
                      <a:pPr marL="285750" indent="-285750">
                        <a:buFont typeface="Arial" panose="020B0604020202020204" pitchFamily="34" charset="0"/>
                        <a:buChar char="•"/>
                      </a:pPr>
                      <a:r>
                        <a:rPr lang="en-GB" sz="1400" baseline="0" dirty="0"/>
                        <a:t>Alex III was faithful to her throughout his reign </a:t>
                      </a:r>
                    </a:p>
                    <a:p>
                      <a:pPr marL="285750" indent="-285750">
                        <a:buFont typeface="Arial" panose="020B0604020202020204" pitchFamily="34" charset="0"/>
                        <a:buChar char="•"/>
                      </a:pPr>
                      <a:r>
                        <a:rPr lang="en-GB" sz="1400" baseline="0" dirty="0"/>
                        <a:t>Alex gave her a jewelled egg every Easter = Faberge egg</a:t>
                      </a:r>
                    </a:p>
                    <a:p>
                      <a:pPr marL="0" indent="0">
                        <a:buFont typeface="Arial" panose="020B0604020202020204" pitchFamily="34" charset="0"/>
                        <a:buNone/>
                      </a:pPr>
                      <a:endParaRPr lang="en-GB" sz="1400" dirty="0"/>
                    </a:p>
                  </a:txBody>
                  <a:tcPr/>
                </a:tc>
                <a:tc hMerge="1">
                  <a:txBody>
                    <a:bodyPr/>
                    <a:lstStyle/>
                    <a:p>
                      <a:endParaRPr lang="en-GB"/>
                    </a:p>
                  </a:txBody>
                  <a:tcPr/>
                </a:tc>
                <a:extLst>
                  <a:ext uri="{0D108BD9-81ED-4DB2-BD59-A6C34878D82A}">
                    <a16:rowId xmlns:a16="http://schemas.microsoft.com/office/drawing/2014/main" val="2158367476"/>
                  </a:ext>
                </a:extLst>
              </a:tr>
              <a:tr h="289041">
                <a:tc>
                  <a:txBody>
                    <a:bodyPr/>
                    <a:lstStyle/>
                    <a:p>
                      <a:endParaRPr lang="en-GB" sz="1400" dirty="0"/>
                    </a:p>
                  </a:txBody>
                  <a:tcPr/>
                </a:tc>
                <a:tc>
                  <a:txBody>
                    <a:bodyPr/>
                    <a:lstStyle/>
                    <a:p>
                      <a:r>
                        <a:rPr lang="en-GB" sz="1400" dirty="0"/>
                        <a:t>Summary…</a:t>
                      </a:r>
                    </a:p>
                    <a:p>
                      <a:endParaRPr lang="en-GB" sz="1400" dirty="0"/>
                    </a:p>
                    <a:p>
                      <a:r>
                        <a:rPr lang="en-GB" sz="1400" dirty="0"/>
                        <a:t>A popular Tsarina was a very important aspect of Tsarist autocracy. If the Tsar was the father of the people who they trusted to make the right rules and lead them successfully in wars, then the Tsarina would be the mother who would care for the people.</a:t>
                      </a:r>
                      <a:r>
                        <a:rPr lang="en-GB" sz="1400" baseline="0" dirty="0"/>
                        <a:t> Maria </a:t>
                      </a:r>
                      <a:r>
                        <a:rPr lang="en-GB" sz="1400" baseline="0" dirty="0" err="1"/>
                        <a:t>Fedorovna</a:t>
                      </a:r>
                      <a:r>
                        <a:rPr lang="en-GB" sz="1400" baseline="0" dirty="0"/>
                        <a:t> was an example of how a Tsarina could affect people’s loyalty and respect for the autocratic regime. She was a popular patron (or should that be matron) of many organisations to look after the people; as in the traditional role of a mother. She seemed to relish her role and set an example of the perfect Tsarina according to Russian orthodox autocracy. </a:t>
                      </a:r>
                    </a:p>
                    <a:p>
                      <a:endParaRPr lang="en-GB" sz="1400" baseline="0" dirty="0"/>
                    </a:p>
                    <a:p>
                      <a:r>
                        <a:rPr lang="en-GB" sz="1400" i="1" baseline="0" dirty="0"/>
                        <a:t>As you study the course maybe compare her to Nicholas II’s wife. </a:t>
                      </a:r>
                    </a:p>
                    <a:p>
                      <a:endParaRPr lang="en-GB" sz="1400" dirty="0"/>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12</a:t>
            </a:fld>
            <a:endParaRPr lang="en-GB"/>
          </a:p>
        </p:txBody>
      </p:sp>
      <p:sp>
        <p:nvSpPr>
          <p:cNvPr id="5" name="Footer Placeholder 4"/>
          <p:cNvSpPr>
            <a:spLocks noGrp="1"/>
          </p:cNvSpPr>
          <p:nvPr>
            <p:ph type="ftr" sz="quarter" idx="11"/>
          </p:nvPr>
        </p:nvSpPr>
        <p:spPr/>
        <p:txBody>
          <a:bodyPr/>
          <a:lstStyle/>
          <a:p>
            <a:r>
              <a:rPr lang="en-GB"/>
              <a:t>TLU 2023</a:t>
            </a:r>
          </a:p>
        </p:txBody>
      </p:sp>
      <p:pic>
        <p:nvPicPr>
          <p:cNvPr id="7170" name="Picture 2" descr="皇后マリア・フョードロブナ | Maria feodorovna, Royal jewelry, Maria">
            <a:extLst>
              <a:ext uri="{FF2B5EF4-FFF2-40B4-BE49-F238E27FC236}">
                <a16:creationId xmlns:a16="http://schemas.microsoft.com/office/drawing/2014/main" id="{66C046D0-595F-F0C5-5AC3-063FB68AC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317" y="5187596"/>
            <a:ext cx="2738806" cy="4194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885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83984931"/>
              </p:ext>
            </p:extLst>
          </p:nvPr>
        </p:nvGraphicFramePr>
        <p:xfrm>
          <a:off x="206445" y="185186"/>
          <a:ext cx="6384238" cy="9509760"/>
        </p:xfrm>
        <a:graphic>
          <a:graphicData uri="http://schemas.openxmlformats.org/drawingml/2006/table">
            <a:tbl>
              <a:tblPr firstRow="1" bandRow="1">
                <a:tableStyleId>{5940675A-B579-460E-94D1-54222C63F5DA}</a:tableStyleId>
              </a:tblPr>
              <a:tblGrid>
                <a:gridCol w="2894564">
                  <a:extLst>
                    <a:ext uri="{9D8B030D-6E8A-4147-A177-3AD203B41FA5}">
                      <a16:colId xmlns:a16="http://schemas.microsoft.com/office/drawing/2014/main" val="1379759017"/>
                    </a:ext>
                  </a:extLst>
                </a:gridCol>
                <a:gridCol w="3489674">
                  <a:extLst>
                    <a:ext uri="{9D8B030D-6E8A-4147-A177-3AD203B41FA5}">
                      <a16:colId xmlns:a16="http://schemas.microsoft.com/office/drawing/2014/main" val="2642403308"/>
                    </a:ext>
                  </a:extLst>
                </a:gridCol>
              </a:tblGrid>
              <a:tr h="289041">
                <a:tc gridSpan="2">
                  <a:txBody>
                    <a:bodyPr/>
                    <a:lstStyle/>
                    <a:p>
                      <a:pPr algn="ctr"/>
                      <a:r>
                        <a:rPr lang="en-GB" sz="1400" b="1" dirty="0"/>
                        <a:t>The main characters…</a:t>
                      </a:r>
                    </a:p>
                    <a:p>
                      <a:pPr algn="ctr"/>
                      <a:endParaRPr lang="en-GB" sz="1400" b="1" dirty="0"/>
                    </a:p>
                    <a:p>
                      <a:pPr algn="ctr"/>
                      <a:r>
                        <a:rPr lang="en-GB" sz="1400" b="1" dirty="0"/>
                        <a:t>Throughout the narrative (story) of Russia there have been many significant characters and groups which have had consequences on the events you are studying. Historians</a:t>
                      </a:r>
                      <a:r>
                        <a:rPr lang="en-GB" sz="1400" b="1" baseline="0" dirty="0"/>
                        <a:t> have different views or interpretations on their consequences and significance and you will need to know these to succeed at your exams; or to really understand the issues and events which affected Russia’s journey.</a:t>
                      </a:r>
                    </a:p>
                  </a:txBody>
                  <a:tcPr/>
                </a:tc>
                <a:tc hMerge="1">
                  <a:txBody>
                    <a:bodyPr/>
                    <a:lstStyle/>
                    <a:p>
                      <a:endParaRPr lang="en-GB"/>
                    </a:p>
                  </a:txBody>
                  <a:tcPr/>
                </a:tc>
                <a:extLst>
                  <a:ext uri="{0D108BD9-81ED-4DB2-BD59-A6C34878D82A}">
                    <a16:rowId xmlns:a16="http://schemas.microsoft.com/office/drawing/2014/main" val="1437410742"/>
                  </a:ext>
                </a:extLst>
              </a:tr>
              <a:tr h="256111">
                <a:tc>
                  <a:txBody>
                    <a:bodyPr/>
                    <a:lstStyle/>
                    <a:p>
                      <a:r>
                        <a:rPr lang="en-GB" sz="1200" dirty="0">
                          <a:hlinkClick r:id="rId2" action="ppaction://hlinksldjump"/>
                        </a:rPr>
                        <a:t>Ethnic minorities in Russia?</a:t>
                      </a:r>
                      <a:endParaRPr lang="en-GB" sz="1200" dirty="0"/>
                    </a:p>
                  </a:txBody>
                  <a:tcPr/>
                </a:tc>
                <a:tc>
                  <a:txBody>
                    <a:bodyPr/>
                    <a:lstStyle/>
                    <a:p>
                      <a:r>
                        <a:rPr lang="en-GB" sz="1200" dirty="0"/>
                        <a:t>Dangers of Russification?</a:t>
                      </a:r>
                    </a:p>
                  </a:txBody>
                  <a:tcPr/>
                </a:tc>
                <a:extLst>
                  <a:ext uri="{0D108BD9-81ED-4DB2-BD59-A6C34878D82A}">
                    <a16:rowId xmlns:a16="http://schemas.microsoft.com/office/drawing/2014/main" val="2346803885"/>
                  </a:ext>
                </a:extLst>
              </a:tr>
              <a:tr h="289041">
                <a:tc gridSpan="2">
                  <a:txBody>
                    <a:bodyPr/>
                    <a:lstStyle/>
                    <a:p>
                      <a:r>
                        <a:rPr lang="en-GB" sz="1400" b="1" dirty="0"/>
                        <a:t>Key facts…</a:t>
                      </a:r>
                    </a:p>
                    <a:p>
                      <a:pPr marL="285750" indent="-285750">
                        <a:buFont typeface="Arial" panose="020B0604020202020204" pitchFamily="34" charset="0"/>
                        <a:buChar char="•"/>
                      </a:pPr>
                      <a:r>
                        <a:rPr lang="en-GB" sz="1400" dirty="0"/>
                        <a:t>Russia</a:t>
                      </a:r>
                      <a:r>
                        <a:rPr lang="en-GB" sz="1400" baseline="0" dirty="0"/>
                        <a:t> is and was huge. USA can fit into it 2.5 times and UK 90+ times! In such a huge area there is bound to be huge ethnic variation and therefore potential division – possibly difficult to keep together.</a:t>
                      </a:r>
                    </a:p>
                    <a:p>
                      <a:pPr marL="285750" indent="-285750">
                        <a:buFont typeface="Arial" panose="020B0604020202020204" pitchFamily="34" charset="0"/>
                        <a:buChar char="•"/>
                      </a:pPr>
                      <a:r>
                        <a:rPr lang="en-GB" sz="1400" baseline="0" dirty="0"/>
                        <a:t>From Baltic to The Black Sea Russia = 1/6 of world’s land surface.</a:t>
                      </a:r>
                    </a:p>
                    <a:p>
                      <a:pPr marL="285750" indent="-285750">
                        <a:buFont typeface="Arial" panose="020B0604020202020204" pitchFamily="34" charset="0"/>
                        <a:buChar char="•"/>
                      </a:pPr>
                      <a:r>
                        <a:rPr lang="en-GB" sz="1400" baseline="0" dirty="0"/>
                        <a:t>There are over 100 nationalities in the Russian state which expanded massively since Peter The Great in 18</a:t>
                      </a:r>
                      <a:r>
                        <a:rPr lang="en-GB" sz="1400" baseline="30000" dirty="0"/>
                        <a:t>th</a:t>
                      </a:r>
                      <a:r>
                        <a:rPr lang="en-GB" sz="1400" baseline="0" dirty="0"/>
                        <a:t> C. </a:t>
                      </a:r>
                    </a:p>
                    <a:p>
                      <a:pPr marL="285750" indent="-285750">
                        <a:buFont typeface="Arial" panose="020B0604020202020204" pitchFamily="34" charset="0"/>
                        <a:buChar char="•"/>
                      </a:pPr>
                      <a:r>
                        <a:rPr lang="en-GB" sz="1400" baseline="0" dirty="0"/>
                        <a:t>50% of Russians were not Russian!</a:t>
                      </a:r>
                    </a:p>
                    <a:p>
                      <a:pPr marL="285750" indent="-285750">
                        <a:buFont typeface="Arial" panose="020B0604020202020204" pitchFamily="34" charset="0"/>
                        <a:buChar char="•"/>
                      </a:pPr>
                      <a:r>
                        <a:rPr lang="en-GB" sz="1400" baseline="0" dirty="0"/>
                        <a:t>1863 Polish Revolt – Poland had been a strong, independent nation but was under Russian control in 19C. This revolt worried authorities in Russia – could destabilise whole state. After the revolt land was taken from Poles and given to Russians. Polish language was banned and Poles replaced on railways. Poles resented Russian rule and were one of 1</a:t>
                      </a:r>
                      <a:r>
                        <a:rPr lang="en-GB" sz="1400" baseline="30000" dirty="0"/>
                        <a:t>st</a:t>
                      </a:r>
                      <a:r>
                        <a:rPr lang="en-GB" sz="1400" baseline="0" dirty="0"/>
                        <a:t> groups to take advantage of 1905 Revolution.</a:t>
                      </a:r>
                    </a:p>
                    <a:p>
                      <a:pPr marL="285750" indent="-285750">
                        <a:buFont typeface="Arial" panose="020B0604020202020204" pitchFamily="34" charset="0"/>
                        <a:buChar char="•"/>
                      </a:pPr>
                      <a:r>
                        <a:rPr lang="en-GB" sz="1400" baseline="0" dirty="0"/>
                        <a:t>All nationalities had to adopt Russian as official language, culture and customs. Orthodox Church was official religion of all in Russia. RUSSIFICATION!!!</a:t>
                      </a:r>
                    </a:p>
                    <a:p>
                      <a:pPr marL="285750" indent="-285750">
                        <a:buFont typeface="Arial" panose="020B0604020202020204" pitchFamily="34" charset="0"/>
                        <a:buChar char="•"/>
                      </a:pPr>
                      <a:r>
                        <a:rPr lang="en-GB" sz="1400" baseline="0" dirty="0"/>
                        <a:t>Ukraine had been absorbed by Russia and many Russians settled there. There was a lot of resentment but fewer uprisings. </a:t>
                      </a:r>
                    </a:p>
                    <a:p>
                      <a:pPr marL="285750" indent="-285750">
                        <a:buFont typeface="Arial" panose="020B0604020202020204" pitchFamily="34" charset="0"/>
                        <a:buChar char="•"/>
                      </a:pPr>
                      <a:r>
                        <a:rPr lang="en-GB" sz="1400" baseline="0" dirty="0"/>
                        <a:t>Jews – 5m or so Jews lived in what was known as the Pale of Settlement. After the 1863 Polish Revolt Jews had rights restricted and Alex III supported prejudice and pogroms against the Jews in the 1880s. Nicholas II was an outright </a:t>
                      </a:r>
                      <a:r>
                        <a:rPr lang="en-GB" sz="1400" baseline="0" dirty="0" err="1"/>
                        <a:t>anti-semite</a:t>
                      </a:r>
                      <a:r>
                        <a:rPr lang="en-GB" sz="1400" baseline="0" dirty="0"/>
                        <a:t>. Many of the intelligentsia and leaders of revolutionary groups came from Jewish background e.g. Trotsky. </a:t>
                      </a:r>
                    </a:p>
                  </a:txBody>
                  <a:tcPr/>
                </a:tc>
                <a:tc hMerge="1">
                  <a:txBody>
                    <a:bodyPr/>
                    <a:lstStyle/>
                    <a:p>
                      <a:endParaRPr lang="en-GB"/>
                    </a:p>
                  </a:txBody>
                  <a:tcPr/>
                </a:tc>
                <a:extLst>
                  <a:ext uri="{0D108BD9-81ED-4DB2-BD59-A6C34878D82A}">
                    <a16:rowId xmlns:a16="http://schemas.microsoft.com/office/drawing/2014/main" val="2158367476"/>
                  </a:ext>
                </a:extLst>
              </a:tr>
              <a:tr h="289041">
                <a:tc>
                  <a:txBody>
                    <a:bodyPr/>
                    <a:lstStyle/>
                    <a:p>
                      <a:endParaRPr lang="en-GB" sz="1400" dirty="0"/>
                    </a:p>
                  </a:txBody>
                  <a:tcPr/>
                </a:tc>
                <a:tc>
                  <a:txBody>
                    <a:bodyPr/>
                    <a:lstStyle/>
                    <a:p>
                      <a:r>
                        <a:rPr lang="en-GB" sz="1400" dirty="0"/>
                        <a:t>Summary…</a:t>
                      </a:r>
                    </a:p>
                    <a:p>
                      <a:endParaRPr lang="en-GB" sz="1400" dirty="0"/>
                    </a:p>
                    <a:p>
                      <a:r>
                        <a:rPr lang="en-GB" sz="1400" dirty="0"/>
                        <a:t>Russia was a difficult country to rule. This justified autocratic government to some who believed that people needed control and authority to rule such a diverse nation. As a result of the autocratic approach and favouring Russian racial</a:t>
                      </a:r>
                      <a:r>
                        <a:rPr lang="en-GB" sz="1400" baseline="0" dirty="0"/>
                        <a:t> groups over nationalities which were proud of their heritage, resentment grew and could be a major contributing factor to revolutionary thought and action. </a:t>
                      </a:r>
                      <a:endParaRPr lang="en-GB" sz="1400" dirty="0"/>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13</a:t>
            </a:fld>
            <a:endParaRPr lang="en-GB"/>
          </a:p>
        </p:txBody>
      </p:sp>
      <p:sp>
        <p:nvSpPr>
          <p:cNvPr id="5" name="Footer Placeholder 4"/>
          <p:cNvSpPr>
            <a:spLocks noGrp="1"/>
          </p:cNvSpPr>
          <p:nvPr>
            <p:ph type="ftr" sz="quarter" idx="11"/>
          </p:nvPr>
        </p:nvSpPr>
        <p:spPr/>
        <p:txBody>
          <a:bodyPr/>
          <a:lstStyle/>
          <a:p>
            <a:r>
              <a:rPr lang="en-GB"/>
              <a:t>TLU 2023</a:t>
            </a:r>
          </a:p>
        </p:txBody>
      </p:sp>
      <p:pic>
        <p:nvPicPr>
          <p:cNvPr id="9218" name="Picture 2" descr="1820-1917 Kingdom of Poland National Flag - Vintage Early 1900's from ...">
            <a:extLst>
              <a:ext uri="{FF2B5EF4-FFF2-40B4-BE49-F238E27FC236}">
                <a16:creationId xmlns:a16="http://schemas.microsoft.com/office/drawing/2014/main" id="{1A3CFBB1-C1CB-76AD-DFF7-D2925B2229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84" t="10623" r="9296" b="16117"/>
          <a:stretch/>
        </p:blipFill>
        <p:spPr bwMode="auto">
          <a:xfrm>
            <a:off x="636037" y="7061200"/>
            <a:ext cx="2081763"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699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94747760"/>
              </p:ext>
            </p:extLst>
          </p:nvPr>
        </p:nvGraphicFramePr>
        <p:xfrm>
          <a:off x="206445" y="185186"/>
          <a:ext cx="6384238" cy="9584317"/>
        </p:xfrm>
        <a:graphic>
          <a:graphicData uri="http://schemas.openxmlformats.org/drawingml/2006/table">
            <a:tbl>
              <a:tblPr firstRow="1" bandRow="1">
                <a:tableStyleId>{5940675A-B579-460E-94D1-54222C63F5DA}</a:tableStyleId>
              </a:tblPr>
              <a:tblGrid>
                <a:gridCol w="2894564">
                  <a:extLst>
                    <a:ext uri="{9D8B030D-6E8A-4147-A177-3AD203B41FA5}">
                      <a16:colId xmlns:a16="http://schemas.microsoft.com/office/drawing/2014/main" val="1379759017"/>
                    </a:ext>
                  </a:extLst>
                </a:gridCol>
                <a:gridCol w="3489674">
                  <a:extLst>
                    <a:ext uri="{9D8B030D-6E8A-4147-A177-3AD203B41FA5}">
                      <a16:colId xmlns:a16="http://schemas.microsoft.com/office/drawing/2014/main" val="2642403308"/>
                    </a:ext>
                  </a:extLst>
                </a:gridCol>
              </a:tblGrid>
              <a:tr h="289041">
                <a:tc gridSpan="2">
                  <a:txBody>
                    <a:bodyPr/>
                    <a:lstStyle/>
                    <a:p>
                      <a:pPr algn="ctr"/>
                      <a:r>
                        <a:rPr lang="en-GB" sz="1400" b="1" dirty="0"/>
                        <a:t>The main characters…</a:t>
                      </a:r>
                    </a:p>
                    <a:p>
                      <a:pPr algn="ctr"/>
                      <a:endParaRPr lang="en-GB" sz="1400" b="1" dirty="0"/>
                    </a:p>
                    <a:p>
                      <a:pPr algn="ctr"/>
                      <a:r>
                        <a:rPr lang="en-GB" sz="1400" b="1" dirty="0"/>
                        <a:t>Throughout the narrative (story) of Russia there have been many significant characters and groups which have had consequences on the events you are studying. Historians</a:t>
                      </a:r>
                      <a:r>
                        <a:rPr lang="en-GB" sz="1400" b="1" baseline="0" dirty="0"/>
                        <a:t> have different views or interpretations on their consequences and significance and you will need to know these to succeed at your exams; or to really understand the issues and events which affected Russia’s journey.</a:t>
                      </a:r>
                    </a:p>
                    <a:p>
                      <a:pPr algn="ctr"/>
                      <a:endParaRPr lang="en-GB" sz="1400" b="1" baseline="0" dirty="0"/>
                    </a:p>
                  </a:txBody>
                  <a:tcPr/>
                </a:tc>
                <a:tc hMerge="1">
                  <a:txBody>
                    <a:bodyPr/>
                    <a:lstStyle/>
                    <a:p>
                      <a:endParaRPr lang="en-GB"/>
                    </a:p>
                  </a:txBody>
                  <a:tcPr/>
                </a:tc>
                <a:extLst>
                  <a:ext uri="{0D108BD9-81ED-4DB2-BD59-A6C34878D82A}">
                    <a16:rowId xmlns:a16="http://schemas.microsoft.com/office/drawing/2014/main" val="1437410742"/>
                  </a:ext>
                </a:extLst>
              </a:tr>
              <a:tr h="2890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hlinkClick r:id="rId2" action="ppaction://hlinksldjump"/>
                        </a:rPr>
                        <a:t>John</a:t>
                      </a:r>
                      <a:r>
                        <a:rPr lang="en-GB" sz="1200" baseline="0" dirty="0">
                          <a:hlinkClick r:id="rId2" action="ppaction://hlinksldjump"/>
                        </a:rPr>
                        <a:t> Hughes</a:t>
                      </a:r>
                      <a:r>
                        <a:rPr lang="en-GB" sz="1200" dirty="0">
                          <a:hlinkClick r:id="rId2" action="ppaction://hlinksldjump"/>
                        </a:rPr>
                        <a:t>, Sergei Witte</a:t>
                      </a:r>
                      <a:endParaRPr lang="en-GB" sz="1200" dirty="0"/>
                    </a:p>
                  </a:txBody>
                  <a:tcPr/>
                </a:tc>
                <a:tc>
                  <a:txBody>
                    <a:bodyPr/>
                    <a:lstStyle/>
                    <a:p>
                      <a:r>
                        <a:rPr lang="en-GB" sz="1200" dirty="0"/>
                        <a:t>The economic genius(</a:t>
                      </a:r>
                      <a:r>
                        <a:rPr lang="en-GB" sz="1200" dirty="0" err="1"/>
                        <a:t>es</a:t>
                      </a:r>
                      <a:r>
                        <a:rPr lang="en-GB" sz="1200" dirty="0"/>
                        <a:t>)?</a:t>
                      </a:r>
                    </a:p>
                  </a:txBody>
                  <a:tcPr/>
                </a:tc>
                <a:extLst>
                  <a:ext uri="{0D108BD9-81ED-4DB2-BD59-A6C34878D82A}">
                    <a16:rowId xmlns:a16="http://schemas.microsoft.com/office/drawing/2014/main" val="2346803885"/>
                  </a:ext>
                </a:extLst>
              </a:tr>
              <a:tr h="4631836">
                <a:tc gridSpan="2">
                  <a:txBody>
                    <a:bodyPr/>
                    <a:lstStyle/>
                    <a:p>
                      <a:r>
                        <a:rPr lang="en-GB" sz="1400" b="1" dirty="0"/>
                        <a:t>Key facts…</a:t>
                      </a:r>
                    </a:p>
                    <a:p>
                      <a:pPr marL="342900" indent="-342900">
                        <a:buAutoNum type="arabicPeriod"/>
                      </a:pPr>
                      <a:r>
                        <a:rPr lang="en-GB" sz="1200" b="1" u="sng" baseline="0" dirty="0"/>
                        <a:t>John Hughes </a:t>
                      </a:r>
                      <a:r>
                        <a:rPr lang="en-GB" sz="1200" baseline="0" dirty="0"/>
                        <a:t>– </a:t>
                      </a:r>
                      <a:r>
                        <a:rPr lang="en-GB" sz="1200" baseline="0" dirty="0">
                          <a:hlinkClick r:id="rId3" action="ppaction://hlinksldjump"/>
                        </a:rPr>
                        <a:t>Tsar Alexander II </a:t>
                      </a:r>
                      <a:r>
                        <a:rPr lang="en-GB" sz="1200" baseline="0" dirty="0"/>
                        <a:t>began industrialisation in Russia. 1868 Alex II invited </a:t>
                      </a:r>
                      <a:r>
                        <a:rPr lang="en-GB" sz="1200" b="1" baseline="0" dirty="0"/>
                        <a:t>John Hughes </a:t>
                      </a:r>
                      <a:r>
                        <a:rPr lang="en-GB" sz="1200" baseline="0" dirty="0"/>
                        <a:t>to see what could develop with modern methods of iron and steel production. Huge works were made in the Donbass region. He had patents for arms and armour and set up The New Russia Company Limited with 300k from British investors. His sons took over the works and this expanded massively in 1890s. Eventually taken over by </a:t>
                      </a:r>
                      <a:r>
                        <a:rPr lang="en-GB" sz="1200" b="1" baseline="0" dirty="0"/>
                        <a:t>Bolsheviks</a:t>
                      </a:r>
                      <a:r>
                        <a:rPr lang="en-GB" sz="1200" baseline="0" dirty="0"/>
                        <a:t> to become one of largest metallurgical centres in USSR. </a:t>
                      </a:r>
                    </a:p>
                    <a:p>
                      <a:pPr marL="342900" indent="-342900">
                        <a:buAutoNum type="arabicPeriod"/>
                      </a:pPr>
                      <a:r>
                        <a:rPr lang="en-GB" sz="1200" b="1" u="sng" baseline="0" dirty="0"/>
                        <a:t>Sergei Witte </a:t>
                      </a:r>
                      <a:r>
                        <a:rPr lang="en-GB" sz="1200" baseline="0" dirty="0"/>
                        <a:t>– </a:t>
                      </a:r>
                      <a:r>
                        <a:rPr lang="en-GB" sz="1200" baseline="0" dirty="0">
                          <a:hlinkClick r:id="rId4" action="ppaction://hlinksldjump"/>
                        </a:rPr>
                        <a:t>Alexander III </a:t>
                      </a:r>
                      <a:r>
                        <a:rPr lang="en-GB" sz="1200" baseline="0" dirty="0"/>
                        <a:t>rejected western political ideas but wanted a stronger more westernised industrial economy to sustain the Tsarist regime. This was tricky as R did not have an entrepreneurial middle class like Britain or France. Appointing </a:t>
                      </a:r>
                      <a:r>
                        <a:rPr lang="en-GB" sz="1200" b="1" baseline="0" dirty="0"/>
                        <a:t>Sergei Witte </a:t>
                      </a:r>
                      <a:r>
                        <a:rPr lang="en-GB" sz="1200" baseline="0" dirty="0"/>
                        <a:t>as Finance Minister from 1892-1903 was a real turning point. </a:t>
                      </a:r>
                    </a:p>
                    <a:p>
                      <a:pPr marL="400050" indent="-400050">
                        <a:buAutoNum type="romanLcParenR"/>
                      </a:pPr>
                      <a:r>
                        <a:rPr lang="en-GB" sz="1200" baseline="0" dirty="0"/>
                        <a:t>State sponsored heavy industry – coal iron and steel as an impetus he would focus…</a:t>
                      </a:r>
                    </a:p>
                    <a:p>
                      <a:pPr marL="400050" indent="-400050">
                        <a:buAutoNum type="romanLcParenR"/>
                      </a:pPr>
                      <a:r>
                        <a:rPr lang="en-GB" sz="1200" baseline="0" dirty="0"/>
                        <a:t>Development of railways to use heavy industry and then serve it</a:t>
                      </a:r>
                    </a:p>
                    <a:p>
                      <a:pPr marL="400050" indent="-400050">
                        <a:buAutoNum type="romanLcParenR"/>
                      </a:pPr>
                      <a:r>
                        <a:rPr lang="en-GB" sz="1200" baseline="0" dirty="0"/>
                        <a:t>High taxes (tariffs) on foreign goods </a:t>
                      </a:r>
                    </a:p>
                    <a:p>
                      <a:pPr marL="400050" indent="-400050">
                        <a:buAutoNum type="romanLcParenR"/>
                      </a:pPr>
                      <a:r>
                        <a:rPr lang="en-GB" sz="1200" baseline="0" dirty="0"/>
                        <a:t>Foreign loans (</a:t>
                      </a:r>
                      <a:r>
                        <a:rPr lang="en-GB" sz="1200" baseline="0" dirty="0" err="1"/>
                        <a:t>esp</a:t>
                      </a:r>
                      <a:r>
                        <a:rPr lang="en-GB" sz="1200" baseline="0" dirty="0"/>
                        <a:t> from France) and investment. Gold standard for the rouble. </a:t>
                      </a:r>
                    </a:p>
                    <a:p>
                      <a:pPr marL="400050" indent="-400050">
                        <a:buAutoNum type="romanLcParenR"/>
                      </a:pPr>
                      <a:r>
                        <a:rPr lang="en-GB" sz="1200" baseline="0" dirty="0"/>
                        <a:t>Raise tax rates</a:t>
                      </a:r>
                    </a:p>
                    <a:p>
                      <a:pPr marL="400050" indent="-400050">
                        <a:buAutoNum type="romanLcParenR"/>
                      </a:pPr>
                      <a:r>
                        <a:rPr lang="en-GB" sz="1200" baseline="0" dirty="0"/>
                        <a:t>Increase exports of grain even in tough times. </a:t>
                      </a:r>
                    </a:p>
                    <a:p>
                      <a:pPr marL="0" indent="0">
                        <a:buNone/>
                      </a:pPr>
                      <a:r>
                        <a:rPr lang="en-GB" sz="1200" baseline="0" dirty="0"/>
                        <a:t>The scale and direction and energy he brought gave an oomph to R industry. Dominated Russian politics, had a huge budget but although he was a strong and influential character some mistrusted him – especially conservatives who were jealous of power and influence he held. He was a firm supporter of autocracy and served as PM as a result of negotiations with Japan after Russo-Japanese war. He secured vital loans which prevented Nicholas II going bankrupt, and persuaded Nicholas to agree to concessions of the October Manifesto. </a:t>
                      </a:r>
                    </a:p>
                    <a:p>
                      <a:pPr marL="0" indent="0">
                        <a:buNone/>
                      </a:pPr>
                      <a:endParaRPr lang="en-GB" sz="1200" dirty="0"/>
                    </a:p>
                  </a:txBody>
                  <a:tcPr/>
                </a:tc>
                <a:tc hMerge="1">
                  <a:txBody>
                    <a:bodyPr/>
                    <a:lstStyle/>
                    <a:p>
                      <a:endParaRPr lang="en-GB"/>
                    </a:p>
                  </a:txBody>
                  <a:tcPr/>
                </a:tc>
                <a:extLst>
                  <a:ext uri="{0D108BD9-81ED-4DB2-BD59-A6C34878D82A}">
                    <a16:rowId xmlns:a16="http://schemas.microsoft.com/office/drawing/2014/main" val="2158367476"/>
                  </a:ext>
                </a:extLst>
              </a:tr>
              <a:tr h="289041">
                <a:tc>
                  <a:txBody>
                    <a:bodyPr/>
                    <a:lstStyle/>
                    <a:p>
                      <a:endParaRPr lang="en-GB" sz="1400" dirty="0"/>
                    </a:p>
                  </a:txBody>
                  <a:tcPr/>
                </a:tc>
                <a:tc>
                  <a:txBody>
                    <a:bodyPr/>
                    <a:lstStyle/>
                    <a:p>
                      <a:r>
                        <a:rPr lang="en-GB" sz="1400" b="1" dirty="0"/>
                        <a:t>Summary…</a:t>
                      </a:r>
                      <a:endParaRPr lang="en-GB" sz="1200" b="1" dirty="0"/>
                    </a:p>
                    <a:p>
                      <a:r>
                        <a:rPr lang="en-GB" sz="1200" dirty="0"/>
                        <a:t>Up to 1900 Witte’s economic policies seemed to be working. The 1899 global</a:t>
                      </a:r>
                      <a:r>
                        <a:rPr lang="en-GB" sz="1200" baseline="0" dirty="0"/>
                        <a:t> economic crash had a huge impact on its success as foreign investment would shrink. There was also a slump in coal, oil and metal production. There are many criticisms of Witte’s policies such as the lack of focus on improving agriculture, and using too much of budget to pay foreign debt. However, he was a stabilising force for the regime economically.  Historians could disagree about whether Witte’s policies modernised Russia, did not go far enough to modernise it, or even led to the basis of a society where revolution was more likely to happen due to the social and political upheaval of industrialisation</a:t>
                      </a:r>
                      <a:endParaRPr lang="en-GB" sz="1200" dirty="0"/>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14</a:t>
            </a:fld>
            <a:endParaRPr lang="en-GB"/>
          </a:p>
        </p:txBody>
      </p:sp>
      <p:sp>
        <p:nvSpPr>
          <p:cNvPr id="5" name="Footer Placeholder 4"/>
          <p:cNvSpPr>
            <a:spLocks noGrp="1"/>
          </p:cNvSpPr>
          <p:nvPr>
            <p:ph type="ftr" sz="quarter" idx="11"/>
          </p:nvPr>
        </p:nvSpPr>
        <p:spPr/>
        <p:txBody>
          <a:bodyPr/>
          <a:lstStyle/>
          <a:p>
            <a:r>
              <a:rPr lang="en-GB"/>
              <a:t>TLU 2023</a:t>
            </a:r>
          </a:p>
        </p:txBody>
      </p:sp>
      <p:pic>
        <p:nvPicPr>
          <p:cNvPr id="10242" name="Picture 2" descr="Sergei Juljewitsch Witte – Wikipedia">
            <a:extLst>
              <a:ext uri="{FF2B5EF4-FFF2-40B4-BE49-F238E27FC236}">
                <a16:creationId xmlns:a16="http://schemas.microsoft.com/office/drawing/2014/main" id="{6CB7D439-F352-11F7-3677-2F2BA6701E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375" y="6925579"/>
            <a:ext cx="1914905" cy="284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91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57658158"/>
              </p:ext>
            </p:extLst>
          </p:nvPr>
        </p:nvGraphicFramePr>
        <p:xfrm>
          <a:off x="206445" y="185186"/>
          <a:ext cx="6384238" cy="9524481"/>
        </p:xfrm>
        <a:graphic>
          <a:graphicData uri="http://schemas.openxmlformats.org/drawingml/2006/table">
            <a:tbl>
              <a:tblPr firstRow="1" bandRow="1">
                <a:tableStyleId>{5940675A-B579-460E-94D1-54222C63F5DA}</a:tableStyleId>
              </a:tblPr>
              <a:tblGrid>
                <a:gridCol w="2894564">
                  <a:extLst>
                    <a:ext uri="{9D8B030D-6E8A-4147-A177-3AD203B41FA5}">
                      <a16:colId xmlns:a16="http://schemas.microsoft.com/office/drawing/2014/main" val="1379759017"/>
                    </a:ext>
                  </a:extLst>
                </a:gridCol>
                <a:gridCol w="3489674">
                  <a:extLst>
                    <a:ext uri="{9D8B030D-6E8A-4147-A177-3AD203B41FA5}">
                      <a16:colId xmlns:a16="http://schemas.microsoft.com/office/drawing/2014/main" val="2642403308"/>
                    </a:ext>
                  </a:extLst>
                </a:gridCol>
              </a:tblGrid>
              <a:tr h="289041">
                <a:tc gridSpan="2">
                  <a:txBody>
                    <a:bodyPr/>
                    <a:lstStyle/>
                    <a:p>
                      <a:pPr algn="ctr"/>
                      <a:r>
                        <a:rPr lang="en-GB" sz="1400" b="1" dirty="0"/>
                        <a:t>The main characters…</a:t>
                      </a:r>
                    </a:p>
                    <a:p>
                      <a:pPr algn="ctr"/>
                      <a:endParaRPr lang="en-GB" sz="1400" b="1" dirty="0"/>
                    </a:p>
                    <a:p>
                      <a:pPr algn="ctr"/>
                      <a:r>
                        <a:rPr lang="en-GB" sz="1400" b="1" dirty="0"/>
                        <a:t>Throughout the narrative (story) of Russia there have been many significant characters and groups which have had consequences on the events you are studying. Historians</a:t>
                      </a:r>
                      <a:r>
                        <a:rPr lang="en-GB" sz="1400" b="1" baseline="0" dirty="0"/>
                        <a:t> have different views or interpretations on their consequences and significance and you will need to know these to succeed at your exams; or to really understand the issues and events which affected Russia’s journey.</a:t>
                      </a:r>
                    </a:p>
                    <a:p>
                      <a:pPr algn="ctr"/>
                      <a:endParaRPr lang="en-GB" sz="1400" b="1" dirty="0"/>
                    </a:p>
                  </a:txBody>
                  <a:tcPr/>
                </a:tc>
                <a:tc hMerge="1">
                  <a:txBody>
                    <a:bodyPr/>
                    <a:lstStyle/>
                    <a:p>
                      <a:endParaRPr lang="en-GB"/>
                    </a:p>
                  </a:txBody>
                  <a:tcPr/>
                </a:tc>
                <a:extLst>
                  <a:ext uri="{0D108BD9-81ED-4DB2-BD59-A6C34878D82A}">
                    <a16:rowId xmlns:a16="http://schemas.microsoft.com/office/drawing/2014/main" val="1437410742"/>
                  </a:ext>
                </a:extLst>
              </a:tr>
              <a:tr h="289041">
                <a:tc>
                  <a:txBody>
                    <a:bodyPr/>
                    <a:lstStyle/>
                    <a:p>
                      <a:r>
                        <a:rPr lang="en-GB" sz="1200" dirty="0">
                          <a:hlinkClick r:id="rId2" action="ppaction://hlinksldjump"/>
                        </a:rPr>
                        <a:t>Peter </a:t>
                      </a:r>
                      <a:r>
                        <a:rPr lang="en-GB" sz="1200" dirty="0" err="1">
                          <a:hlinkClick r:id="rId2" action="ppaction://hlinksldjump"/>
                        </a:rPr>
                        <a:t>Stolypin</a:t>
                      </a:r>
                      <a:r>
                        <a:rPr lang="en-GB" sz="1200" dirty="0">
                          <a:hlinkClick r:id="rId2" action="ppaction://hlinksldjump"/>
                        </a:rPr>
                        <a:t> 1906-11</a:t>
                      </a:r>
                      <a:endParaRPr lang="en-GB" sz="1200" dirty="0"/>
                    </a:p>
                  </a:txBody>
                  <a:tcPr/>
                </a:tc>
                <a:tc>
                  <a:txBody>
                    <a:bodyPr/>
                    <a:lstStyle/>
                    <a:p>
                      <a:r>
                        <a:rPr lang="en-GB" sz="1200" dirty="0"/>
                        <a:t>The peasant prosperity PM???</a:t>
                      </a:r>
                    </a:p>
                  </a:txBody>
                  <a:tcPr/>
                </a:tc>
                <a:extLst>
                  <a:ext uri="{0D108BD9-81ED-4DB2-BD59-A6C34878D82A}">
                    <a16:rowId xmlns:a16="http://schemas.microsoft.com/office/drawing/2014/main" val="2346803885"/>
                  </a:ext>
                </a:extLst>
              </a:tr>
              <a:tr h="4839453">
                <a:tc gridSpan="2">
                  <a:txBody>
                    <a:bodyPr/>
                    <a:lstStyle/>
                    <a:p>
                      <a:r>
                        <a:rPr lang="en-GB" sz="1400" b="1" dirty="0"/>
                        <a:t>Key facts…</a:t>
                      </a:r>
                      <a:endParaRPr lang="en-GB" sz="1400" dirty="0"/>
                    </a:p>
                    <a:p>
                      <a:pPr marL="285750" indent="-285750">
                        <a:buFont typeface="Arial" panose="020B0604020202020204" pitchFamily="34" charset="0"/>
                        <a:buChar char="•"/>
                      </a:pPr>
                      <a:r>
                        <a:rPr lang="en-GB" sz="1400" dirty="0"/>
                        <a:t>Historian Stephen </a:t>
                      </a:r>
                      <a:r>
                        <a:rPr lang="en-GB" sz="1400" dirty="0" err="1"/>
                        <a:t>Wheatcroft</a:t>
                      </a:r>
                      <a:r>
                        <a:rPr lang="en-GB" sz="1400" dirty="0"/>
                        <a:t> argues R had agricultural crisis with low yields 1880s. There was considerable rural </a:t>
                      </a:r>
                      <a:r>
                        <a:rPr lang="en-GB" sz="1400" dirty="0">
                          <a:hlinkClick r:id="rId3" action="ppaction://hlinksldjump"/>
                        </a:rPr>
                        <a:t>poverty</a:t>
                      </a:r>
                      <a:r>
                        <a:rPr lang="en-GB" sz="1400" dirty="0"/>
                        <a:t>.</a:t>
                      </a:r>
                    </a:p>
                    <a:p>
                      <a:pPr marL="285750" indent="-285750">
                        <a:buFont typeface="Arial" panose="020B0604020202020204" pitchFamily="34" charset="0"/>
                        <a:buChar char="•"/>
                      </a:pPr>
                      <a:r>
                        <a:rPr lang="en-GB" sz="1400" dirty="0"/>
                        <a:t>However some historians see that production was increased in many agricultural areas and food supply and food consumption per head increased with the exception of bad harvest 1891-2 &amp; revolutionary years of 1905-7.</a:t>
                      </a:r>
                    </a:p>
                    <a:p>
                      <a:pPr marL="285750" indent="-285750">
                        <a:buFont typeface="Arial" panose="020B0604020202020204" pitchFamily="34" charset="0"/>
                        <a:buChar char="•"/>
                      </a:pPr>
                      <a:r>
                        <a:rPr lang="en-GB" sz="1400" dirty="0"/>
                        <a:t>Some change and progress in farming even in commune rotation systems with increase in potato crop and also more entrepreneurial</a:t>
                      </a:r>
                      <a:r>
                        <a:rPr lang="en-GB" sz="1400" baseline="0" dirty="0"/>
                        <a:t> farming. </a:t>
                      </a:r>
                    </a:p>
                    <a:p>
                      <a:pPr marL="285750" indent="-285750">
                        <a:buFont typeface="Arial" panose="020B0604020202020204" pitchFamily="34" charset="0"/>
                        <a:buChar char="•"/>
                      </a:pPr>
                      <a:r>
                        <a:rPr lang="en-GB" sz="1400" baseline="0" dirty="0"/>
                        <a:t>Reports on impact of famine of 1891-2 mostly showed the very worst affected areas and peasants which influenced government to make reforms. Government was also concerned about peasant disturbances in the early 20</a:t>
                      </a:r>
                      <a:r>
                        <a:rPr lang="en-GB" sz="1400" baseline="30000" dirty="0"/>
                        <a:t>th</a:t>
                      </a:r>
                      <a:r>
                        <a:rPr lang="en-GB" sz="1400" baseline="0" dirty="0"/>
                        <a:t> C. </a:t>
                      </a:r>
                    </a:p>
                    <a:p>
                      <a:pPr marL="285750" indent="-285750">
                        <a:buFont typeface="Arial" panose="020B0604020202020204" pitchFamily="34" charset="0"/>
                        <a:buChar char="•"/>
                      </a:pPr>
                      <a:r>
                        <a:rPr lang="en-GB" sz="1400" baseline="0" dirty="0"/>
                        <a:t>Peter </a:t>
                      </a:r>
                      <a:r>
                        <a:rPr lang="en-GB" sz="1400" baseline="0" dirty="0" err="1"/>
                        <a:t>Stolypin</a:t>
                      </a:r>
                      <a:r>
                        <a:rPr lang="en-GB" sz="1400" baseline="0" dirty="0"/>
                        <a:t> became PM in 1906 – believed peasant prosperity was the key to political stability and prosperity. He identified that antiquated methods used by </a:t>
                      </a:r>
                      <a:r>
                        <a:rPr lang="en-GB" sz="1400" baseline="0" dirty="0">
                          <a:hlinkClick r:id="rId3" action="ppaction://hlinksldjump"/>
                        </a:rPr>
                        <a:t>commune (Mir) </a:t>
                      </a:r>
                      <a:r>
                        <a:rPr lang="en-GB" sz="1400" baseline="0" dirty="0"/>
                        <a:t>was holding farming back. </a:t>
                      </a:r>
                    </a:p>
                    <a:p>
                      <a:pPr marL="285750" indent="-285750">
                        <a:buFont typeface="Arial" panose="020B0604020202020204" pitchFamily="34" charset="0"/>
                        <a:buChar char="•"/>
                      </a:pPr>
                      <a:r>
                        <a:rPr lang="en-GB" sz="1400" baseline="0" dirty="0"/>
                        <a:t>Stolypin’s reforms of 1906 to 11 aimed to…</a:t>
                      </a:r>
                    </a:p>
                    <a:p>
                      <a:pPr marL="342900" indent="-342900">
                        <a:buFont typeface="+mj-lt"/>
                        <a:buAutoNum type="arabicPeriod"/>
                      </a:pPr>
                      <a:r>
                        <a:rPr lang="en-GB" sz="1400" baseline="0" dirty="0"/>
                        <a:t>Allow peasants to leave the Mir and consolidate strip farming into single units</a:t>
                      </a:r>
                    </a:p>
                    <a:p>
                      <a:pPr marL="342900" indent="-342900">
                        <a:buFont typeface="+mj-lt"/>
                        <a:buAutoNum type="arabicPeriod"/>
                      </a:pPr>
                      <a:r>
                        <a:rPr lang="en-GB" sz="1400" baseline="0" dirty="0"/>
                        <a:t>Reduce the power and influence of the Mir.</a:t>
                      </a:r>
                    </a:p>
                    <a:p>
                      <a:pPr marL="342900" indent="-342900">
                        <a:buFont typeface="+mj-lt"/>
                        <a:buAutoNum type="arabicPeriod"/>
                      </a:pPr>
                      <a:r>
                        <a:rPr lang="en-GB" sz="1400" baseline="0" dirty="0"/>
                        <a:t>Redistribute some of the land of the nobles.</a:t>
                      </a:r>
                    </a:p>
                    <a:p>
                      <a:pPr marL="342900" indent="-342900">
                        <a:buFont typeface="+mj-lt"/>
                        <a:buAutoNum type="arabicPeriod"/>
                      </a:pPr>
                      <a:r>
                        <a:rPr lang="en-GB" sz="1400" baseline="0" dirty="0"/>
                        <a:t>Help go ahead entrepreneurial peasants buy land from less effective / efficient farmers. Khutor (outside village) </a:t>
                      </a:r>
                      <a:r>
                        <a:rPr lang="en-GB" sz="1400" baseline="0" dirty="0" err="1"/>
                        <a:t>Otrub</a:t>
                      </a:r>
                      <a:r>
                        <a:rPr lang="en-GB" sz="1400" baseline="0" dirty="0"/>
                        <a:t> (inside village with communal land use)</a:t>
                      </a:r>
                    </a:p>
                    <a:p>
                      <a:pPr marL="342900" indent="-342900">
                        <a:buFont typeface="Arial" panose="020B0604020202020204" pitchFamily="34" charset="0"/>
                        <a:buChar char="•"/>
                      </a:pPr>
                      <a:r>
                        <a:rPr lang="en-GB" sz="1400" baseline="0" dirty="0"/>
                        <a:t>It was a slow process with a mixed response from peasants. </a:t>
                      </a:r>
                    </a:p>
                    <a:p>
                      <a:pPr marL="342900" indent="-342900">
                        <a:buFont typeface="Arial" panose="020B0604020202020204" pitchFamily="34" charset="0"/>
                        <a:buChar char="•"/>
                      </a:pPr>
                      <a:r>
                        <a:rPr lang="en-GB" sz="1400" baseline="0" dirty="0"/>
                        <a:t>Also wanted universal education – ref of 1908 – </a:t>
                      </a:r>
                      <a:r>
                        <a:rPr lang="en-GB" sz="1400" baseline="0" dirty="0">
                          <a:hlinkClick r:id="rId4" action="ppaction://hlinksldjump"/>
                        </a:rPr>
                        <a:t>see Dumas</a:t>
                      </a:r>
                      <a:endParaRPr lang="en-GB" sz="1400" baseline="0" dirty="0"/>
                    </a:p>
                    <a:p>
                      <a:pPr marL="342900" indent="-342900">
                        <a:buFont typeface="Arial" panose="020B0604020202020204" pitchFamily="34" charset="0"/>
                        <a:buChar char="•"/>
                      </a:pPr>
                      <a:r>
                        <a:rPr lang="en-GB" sz="1400" baseline="0" dirty="0"/>
                        <a:t>Assassinated Sept 1911 – could he have been the man to save </a:t>
                      </a:r>
                      <a:r>
                        <a:rPr lang="en-GB" sz="1400" baseline="0" dirty="0">
                          <a:hlinkClick r:id="rId5" action="ppaction://hlinksldjump"/>
                        </a:rPr>
                        <a:t>Nicholas II???</a:t>
                      </a:r>
                      <a:endParaRPr lang="en-GB" sz="1400" baseline="0" dirty="0"/>
                    </a:p>
                  </a:txBody>
                  <a:tcPr/>
                </a:tc>
                <a:tc hMerge="1">
                  <a:txBody>
                    <a:bodyPr/>
                    <a:lstStyle/>
                    <a:p>
                      <a:endParaRPr lang="en-GB"/>
                    </a:p>
                  </a:txBody>
                  <a:tcPr/>
                </a:tc>
                <a:extLst>
                  <a:ext uri="{0D108BD9-81ED-4DB2-BD59-A6C34878D82A}">
                    <a16:rowId xmlns:a16="http://schemas.microsoft.com/office/drawing/2014/main" val="2158367476"/>
                  </a:ext>
                </a:extLst>
              </a:tr>
              <a:tr h="289041">
                <a:tc>
                  <a:txBody>
                    <a:bodyPr/>
                    <a:lstStyle/>
                    <a:p>
                      <a:endParaRPr lang="en-GB" sz="1400" dirty="0"/>
                    </a:p>
                  </a:txBody>
                  <a:tcPr/>
                </a:tc>
                <a:tc>
                  <a:txBody>
                    <a:bodyPr/>
                    <a:lstStyle/>
                    <a:p>
                      <a:r>
                        <a:rPr lang="en-GB" sz="1400" b="1" dirty="0"/>
                        <a:t>Summary...</a:t>
                      </a:r>
                    </a:p>
                    <a:p>
                      <a:r>
                        <a:rPr lang="en-GB" sz="1400" dirty="0"/>
                        <a:t>Abraham </a:t>
                      </a:r>
                      <a:r>
                        <a:rPr lang="en-GB" sz="1400" dirty="0" err="1"/>
                        <a:t>Ascher</a:t>
                      </a:r>
                      <a:r>
                        <a:rPr lang="en-GB" sz="1400" dirty="0"/>
                        <a:t> believes that given more time these reforms could have led to a more mild revolution than that in</a:t>
                      </a:r>
                      <a:r>
                        <a:rPr lang="en-GB" sz="1400" baseline="0" dirty="0"/>
                        <a:t> 1917. Judith </a:t>
                      </a:r>
                      <a:r>
                        <a:rPr lang="en-GB" sz="1400" baseline="0" dirty="0" err="1"/>
                        <a:t>Pallot</a:t>
                      </a:r>
                      <a:r>
                        <a:rPr lang="en-GB" sz="1400" baseline="0" dirty="0"/>
                        <a:t> argues the reforms were too narrowly conceived to really deal with key issues and to create a moderate, loyal peasantry. There are disagreements about how far R agriculture was changing </a:t>
                      </a:r>
                      <a:r>
                        <a:rPr lang="en-GB" sz="1400" baseline="0" dirty="0" err="1"/>
                        <a:t>byt</a:t>
                      </a:r>
                      <a:r>
                        <a:rPr lang="en-GB" sz="1400" baseline="0" dirty="0"/>
                        <a:t> by 1914-17 it could be said that the majority of farming was still traditional and old fashioned. </a:t>
                      </a:r>
                      <a:endParaRPr lang="en-GB" sz="1400" dirty="0"/>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15</a:t>
            </a:fld>
            <a:endParaRPr lang="en-GB"/>
          </a:p>
        </p:txBody>
      </p:sp>
      <p:sp>
        <p:nvSpPr>
          <p:cNvPr id="5" name="Footer Placeholder 4"/>
          <p:cNvSpPr>
            <a:spLocks noGrp="1"/>
          </p:cNvSpPr>
          <p:nvPr>
            <p:ph type="ftr" sz="quarter" idx="11"/>
          </p:nvPr>
        </p:nvSpPr>
        <p:spPr/>
        <p:txBody>
          <a:bodyPr/>
          <a:lstStyle/>
          <a:p>
            <a:r>
              <a:rPr lang="en-GB"/>
              <a:t>TLU 2023</a:t>
            </a:r>
          </a:p>
        </p:txBody>
      </p:sp>
      <p:pic>
        <p:nvPicPr>
          <p:cNvPr id="11266" name="Picture 2" descr="Stolypin agrarian reforms">
            <a:extLst>
              <a:ext uri="{FF2B5EF4-FFF2-40B4-BE49-F238E27FC236}">
                <a16:creationId xmlns:a16="http://schemas.microsoft.com/office/drawing/2014/main" id="{FF7DFCC3-C88E-2483-4005-CF56511500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075" y="7243729"/>
            <a:ext cx="2054225" cy="247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960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90321360"/>
              </p:ext>
            </p:extLst>
          </p:nvPr>
        </p:nvGraphicFramePr>
        <p:xfrm>
          <a:off x="206445" y="185186"/>
          <a:ext cx="6384238" cy="9097761"/>
        </p:xfrm>
        <a:graphic>
          <a:graphicData uri="http://schemas.openxmlformats.org/drawingml/2006/table">
            <a:tbl>
              <a:tblPr firstRow="1" bandRow="1">
                <a:tableStyleId>{5940675A-B579-460E-94D1-54222C63F5DA}</a:tableStyleId>
              </a:tblPr>
              <a:tblGrid>
                <a:gridCol w="2894564">
                  <a:extLst>
                    <a:ext uri="{9D8B030D-6E8A-4147-A177-3AD203B41FA5}">
                      <a16:colId xmlns:a16="http://schemas.microsoft.com/office/drawing/2014/main" val="1379759017"/>
                    </a:ext>
                  </a:extLst>
                </a:gridCol>
                <a:gridCol w="3489674">
                  <a:extLst>
                    <a:ext uri="{9D8B030D-6E8A-4147-A177-3AD203B41FA5}">
                      <a16:colId xmlns:a16="http://schemas.microsoft.com/office/drawing/2014/main" val="2642403308"/>
                    </a:ext>
                  </a:extLst>
                </a:gridCol>
              </a:tblGrid>
              <a:tr h="289041">
                <a:tc gridSpan="2">
                  <a:txBody>
                    <a:bodyPr/>
                    <a:lstStyle/>
                    <a:p>
                      <a:pPr algn="ctr"/>
                      <a:r>
                        <a:rPr lang="en-GB" sz="1400" b="1" dirty="0"/>
                        <a:t>The main characters…</a:t>
                      </a:r>
                    </a:p>
                    <a:p>
                      <a:pPr algn="ctr"/>
                      <a:endParaRPr lang="en-GB" sz="1400" b="1" dirty="0"/>
                    </a:p>
                    <a:p>
                      <a:pPr algn="ctr"/>
                      <a:r>
                        <a:rPr lang="en-GB" sz="1400" b="1" dirty="0"/>
                        <a:t>Throughout the narrative (story) of Russia there have been many significant characters and groups which have had consequences on the events you are studying. Historians</a:t>
                      </a:r>
                      <a:r>
                        <a:rPr lang="en-GB" sz="1400" b="1" baseline="0" dirty="0"/>
                        <a:t> have different views or interpretations on their consequences and significance and you will need to know these to succeed at your exams; or to really understand the issues and events which affected Russia’s journey.</a:t>
                      </a:r>
                    </a:p>
                    <a:p>
                      <a:pPr algn="ctr"/>
                      <a:endParaRPr lang="en-GB" sz="1400" b="1" dirty="0"/>
                    </a:p>
                  </a:txBody>
                  <a:tcPr/>
                </a:tc>
                <a:tc hMerge="1">
                  <a:txBody>
                    <a:bodyPr/>
                    <a:lstStyle/>
                    <a:p>
                      <a:endParaRPr lang="en-GB"/>
                    </a:p>
                  </a:txBody>
                  <a:tcPr/>
                </a:tc>
                <a:extLst>
                  <a:ext uri="{0D108BD9-81ED-4DB2-BD59-A6C34878D82A}">
                    <a16:rowId xmlns:a16="http://schemas.microsoft.com/office/drawing/2014/main" val="1437410742"/>
                  </a:ext>
                </a:extLst>
              </a:tr>
              <a:tr h="289041">
                <a:tc>
                  <a:txBody>
                    <a:bodyPr/>
                    <a:lstStyle/>
                    <a:p>
                      <a:r>
                        <a:rPr lang="en-GB" sz="1200" dirty="0">
                          <a:hlinkClick r:id="rId2" action="ppaction://hlinksldjump"/>
                        </a:rPr>
                        <a:t>Industrial workers </a:t>
                      </a:r>
                      <a:endParaRPr lang="en-GB" sz="1200" dirty="0"/>
                    </a:p>
                  </a:txBody>
                  <a:tcPr/>
                </a:tc>
                <a:tc>
                  <a:txBody>
                    <a:bodyPr/>
                    <a:lstStyle/>
                    <a:p>
                      <a:r>
                        <a:rPr lang="en-GB" sz="1200" dirty="0"/>
                        <a:t>A</a:t>
                      </a:r>
                      <a:r>
                        <a:rPr lang="en-GB" sz="1200" baseline="0" dirty="0"/>
                        <a:t> new Russian class?</a:t>
                      </a:r>
                      <a:endParaRPr lang="en-GB" sz="1200" dirty="0"/>
                    </a:p>
                  </a:txBody>
                  <a:tcPr/>
                </a:tc>
                <a:extLst>
                  <a:ext uri="{0D108BD9-81ED-4DB2-BD59-A6C34878D82A}">
                    <a16:rowId xmlns:a16="http://schemas.microsoft.com/office/drawing/2014/main" val="2346803885"/>
                  </a:ext>
                </a:extLst>
              </a:tr>
              <a:tr h="289041">
                <a:tc gridSpan="2">
                  <a:txBody>
                    <a:bodyPr/>
                    <a:lstStyle/>
                    <a:p>
                      <a:r>
                        <a:rPr lang="en-GB" sz="1400" b="1" dirty="0"/>
                        <a:t>Key facts…</a:t>
                      </a:r>
                    </a:p>
                    <a:p>
                      <a:pPr marL="285750" indent="-285750">
                        <a:buFont typeface="Arial" panose="020B0604020202020204" pitchFamily="34" charset="0"/>
                        <a:buChar char="•"/>
                      </a:pPr>
                      <a:r>
                        <a:rPr lang="en-GB" sz="1400" dirty="0"/>
                        <a:t>Modernisation would have a huge impact on Russian society. Industrialisation was the “modern” way to succeed as a country with an increase in population, means of production, raw materials and consumer amenities such as electricity.</a:t>
                      </a:r>
                    </a:p>
                    <a:p>
                      <a:pPr marL="285750" indent="-285750">
                        <a:buFont typeface="Arial" panose="020B0604020202020204" pitchFamily="34" charset="0"/>
                        <a:buChar char="•"/>
                      </a:pPr>
                      <a:r>
                        <a:rPr lang="en-GB" sz="1400" dirty="0"/>
                        <a:t>Huge population increase in Russia: 74m 1858, 128m 1897, 178m 1914 – this was bound to have an effect on R. </a:t>
                      </a:r>
                    </a:p>
                    <a:p>
                      <a:pPr marL="285750" indent="-285750">
                        <a:buFont typeface="Arial" panose="020B0604020202020204" pitchFamily="34" charset="0"/>
                        <a:buChar char="•"/>
                      </a:pPr>
                      <a:r>
                        <a:rPr lang="en-GB" sz="1400" dirty="0"/>
                        <a:t>80% of people were still peasants but cities such as St Petersburg grew rapidly (x4)</a:t>
                      </a:r>
                    </a:p>
                    <a:p>
                      <a:pPr marL="285750" indent="-285750">
                        <a:buFont typeface="Arial" panose="020B0604020202020204" pitchFamily="34" charset="0"/>
                        <a:buChar char="•"/>
                      </a:pPr>
                      <a:r>
                        <a:rPr lang="en-GB" sz="1400" dirty="0"/>
                        <a:t>The new industrial workforce often still interacted with the countryside and it also dislocated the normal / traditional family structure – could a dramatic change in tradition spill into politics / traditional autocracy?</a:t>
                      </a:r>
                    </a:p>
                    <a:p>
                      <a:pPr marL="285750" indent="-285750">
                        <a:buFont typeface="Arial" panose="020B0604020202020204" pitchFamily="34" charset="0"/>
                        <a:buChar char="•"/>
                      </a:pPr>
                      <a:r>
                        <a:rPr lang="en-GB" sz="1400" dirty="0"/>
                        <a:t>Conditions in cities were grim with poor sanitation,</a:t>
                      </a:r>
                      <a:r>
                        <a:rPr lang="en-GB" sz="1400" baseline="0" dirty="0"/>
                        <a:t> shared accommodation, no privacy and infectious disease causing 1/3 of deaths e.g. typhus &amp; cholera.</a:t>
                      </a:r>
                    </a:p>
                    <a:p>
                      <a:pPr marL="285750" indent="-285750">
                        <a:buFont typeface="Arial" panose="020B0604020202020204" pitchFamily="34" charset="0"/>
                        <a:buChar char="•"/>
                      </a:pPr>
                      <a:r>
                        <a:rPr lang="en-GB" sz="1400" dirty="0"/>
                        <a:t>Some positives – </a:t>
                      </a:r>
                      <a:r>
                        <a:rPr lang="en-GB" sz="1400" dirty="0" err="1"/>
                        <a:t>artels</a:t>
                      </a:r>
                      <a:r>
                        <a:rPr lang="en-GB" sz="1400" dirty="0"/>
                        <a:t> rented communal apartments, some workers attended music halls and tea houses, Museum of Assistance to Labour</a:t>
                      </a:r>
                      <a:r>
                        <a:rPr lang="en-GB" sz="1400" baseline="0" dirty="0"/>
                        <a:t> organised free lectures and discussions for workers (People’s Universities) Literacy rate was quite high – estimated 57.8% could read &amp; write. </a:t>
                      </a:r>
                    </a:p>
                    <a:p>
                      <a:pPr marL="285750" indent="-285750">
                        <a:buFont typeface="Arial" panose="020B0604020202020204" pitchFamily="34" charset="0"/>
                        <a:buChar char="•"/>
                      </a:pPr>
                      <a:r>
                        <a:rPr lang="en-GB" sz="1400" baseline="0" dirty="0"/>
                        <a:t>However there were no real attempts to recognise or improve workers’ conditions – pay was roughly 1/3 of western equivalent, and there was only ever limited insurance. </a:t>
                      </a:r>
                    </a:p>
                    <a:p>
                      <a:pPr marL="285750" indent="-285750">
                        <a:buFont typeface="Arial" panose="020B0604020202020204" pitchFamily="34" charset="0"/>
                        <a:buChar char="•"/>
                      </a:pPr>
                      <a:r>
                        <a:rPr lang="en-GB" sz="1400" baseline="0" dirty="0"/>
                        <a:t>An articulate but deprived proletariat was developing in R by 1914! DANGER!</a:t>
                      </a:r>
                    </a:p>
                  </a:txBody>
                  <a:tcPr/>
                </a:tc>
                <a:tc hMerge="1">
                  <a:txBody>
                    <a:bodyPr/>
                    <a:lstStyle/>
                    <a:p>
                      <a:endParaRPr lang="en-GB"/>
                    </a:p>
                  </a:txBody>
                  <a:tcPr/>
                </a:tc>
                <a:extLst>
                  <a:ext uri="{0D108BD9-81ED-4DB2-BD59-A6C34878D82A}">
                    <a16:rowId xmlns:a16="http://schemas.microsoft.com/office/drawing/2014/main" val="2158367476"/>
                  </a:ext>
                </a:extLst>
              </a:tr>
              <a:tr h="289041">
                <a:tc>
                  <a:txBody>
                    <a:bodyPr/>
                    <a:lstStyle/>
                    <a:p>
                      <a:endParaRPr lang="en-GB" sz="1400" dirty="0"/>
                    </a:p>
                  </a:txBody>
                  <a:tcPr/>
                </a:tc>
                <a:tc>
                  <a:txBody>
                    <a:bodyPr/>
                    <a:lstStyle/>
                    <a:p>
                      <a:r>
                        <a:rPr lang="en-GB" sz="1400" dirty="0"/>
                        <a:t>Summary…</a:t>
                      </a:r>
                    </a:p>
                    <a:p>
                      <a:r>
                        <a:rPr lang="en-GB" sz="1400" dirty="0"/>
                        <a:t>The new(</a:t>
                      </a:r>
                      <a:r>
                        <a:rPr lang="en-GB" sz="1400" dirty="0" err="1"/>
                        <a:t>ish</a:t>
                      </a:r>
                      <a:r>
                        <a:rPr lang="en-GB" sz="1400" dirty="0"/>
                        <a:t>) but definitely growing industrial class grew suddenly and dangerously. Workers were living and working in bad conditions which they understood and</a:t>
                      </a:r>
                      <a:r>
                        <a:rPr lang="en-GB" sz="1400" baseline="0" dirty="0"/>
                        <a:t> would want respect and recognition for. The autocratic Tsarist regime was perhaps too traditional to recognise the dangers of this or the need to improve to sustain the regime. The industrial workforce (proletariat) could become a threat to the Tsarist regime. </a:t>
                      </a:r>
                      <a:endParaRPr lang="en-GB" sz="1400" dirty="0"/>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GB"/>
              <a:t>TLU 2023</a:t>
            </a:r>
          </a:p>
        </p:txBody>
      </p:sp>
      <p:sp>
        <p:nvSpPr>
          <p:cNvPr id="6" name="Slide Number Placeholder 5"/>
          <p:cNvSpPr>
            <a:spLocks noGrp="1"/>
          </p:cNvSpPr>
          <p:nvPr>
            <p:ph type="sldNum" sz="quarter" idx="12"/>
          </p:nvPr>
        </p:nvSpPr>
        <p:spPr/>
        <p:txBody>
          <a:bodyPr/>
          <a:lstStyle/>
          <a:p>
            <a:fld id="{3D5A631B-9955-4663-AE9B-895F7C113E9B}" type="slidenum">
              <a:rPr lang="en-GB" smtClean="0"/>
              <a:t>16</a:t>
            </a:fld>
            <a:endParaRPr lang="en-GB"/>
          </a:p>
        </p:txBody>
      </p:sp>
      <p:pic>
        <p:nvPicPr>
          <p:cNvPr id="12290" name="Picture 2" descr="The Conditions of the Working Class : Origins of the Russian Revolution ...">
            <a:extLst>
              <a:ext uri="{FF2B5EF4-FFF2-40B4-BE49-F238E27FC236}">
                <a16:creationId xmlns:a16="http://schemas.microsoft.com/office/drawing/2014/main" id="{4E666C3D-6223-EAFA-5F69-909CF76943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317" y="6995409"/>
            <a:ext cx="2768533" cy="218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179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38276637"/>
              </p:ext>
            </p:extLst>
          </p:nvPr>
        </p:nvGraphicFramePr>
        <p:xfrm>
          <a:off x="236881" y="254232"/>
          <a:ext cx="6384238" cy="8975841"/>
        </p:xfrm>
        <a:graphic>
          <a:graphicData uri="http://schemas.openxmlformats.org/drawingml/2006/table">
            <a:tbl>
              <a:tblPr firstRow="1" bandRow="1">
                <a:tableStyleId>{5940675A-B579-460E-94D1-54222C63F5DA}</a:tableStyleId>
              </a:tblPr>
              <a:tblGrid>
                <a:gridCol w="2894564">
                  <a:extLst>
                    <a:ext uri="{9D8B030D-6E8A-4147-A177-3AD203B41FA5}">
                      <a16:colId xmlns:a16="http://schemas.microsoft.com/office/drawing/2014/main" val="1379759017"/>
                    </a:ext>
                  </a:extLst>
                </a:gridCol>
                <a:gridCol w="3489674">
                  <a:extLst>
                    <a:ext uri="{9D8B030D-6E8A-4147-A177-3AD203B41FA5}">
                      <a16:colId xmlns:a16="http://schemas.microsoft.com/office/drawing/2014/main" val="2642403308"/>
                    </a:ext>
                  </a:extLst>
                </a:gridCol>
              </a:tblGrid>
              <a:tr h="289041">
                <a:tc gridSpan="2">
                  <a:txBody>
                    <a:bodyPr/>
                    <a:lstStyle/>
                    <a:p>
                      <a:pPr algn="ctr"/>
                      <a:r>
                        <a:rPr lang="en-GB" sz="1400" b="1" dirty="0"/>
                        <a:t>The main characters…</a:t>
                      </a:r>
                    </a:p>
                    <a:p>
                      <a:pPr algn="ctr"/>
                      <a:endParaRPr lang="en-GB" sz="1400" b="1" dirty="0"/>
                    </a:p>
                    <a:p>
                      <a:pPr algn="ctr"/>
                      <a:r>
                        <a:rPr lang="en-GB" sz="1200" b="1" dirty="0"/>
                        <a:t>Throughout the narrative (story) of Russia there have been many significant characters and groups which have had consequences on the events you are studying. Historians</a:t>
                      </a:r>
                      <a:r>
                        <a:rPr lang="en-GB" sz="1200" b="1" baseline="0" dirty="0"/>
                        <a:t> have different views or interpretations on their consequences and significance and you will need to know these to succeed at your exams; or to really understand the issues and events which affected Russia’s journey.</a:t>
                      </a:r>
                    </a:p>
                    <a:p>
                      <a:pPr algn="ctr"/>
                      <a:endParaRPr lang="en-GB" sz="1200" b="1" baseline="0" dirty="0"/>
                    </a:p>
                  </a:txBody>
                  <a:tcPr/>
                </a:tc>
                <a:tc hMerge="1">
                  <a:txBody>
                    <a:bodyPr/>
                    <a:lstStyle/>
                    <a:p>
                      <a:endParaRPr lang="en-GB"/>
                    </a:p>
                  </a:txBody>
                  <a:tcPr/>
                </a:tc>
                <a:extLst>
                  <a:ext uri="{0D108BD9-81ED-4DB2-BD59-A6C34878D82A}">
                    <a16:rowId xmlns:a16="http://schemas.microsoft.com/office/drawing/2014/main" val="1437410742"/>
                  </a:ext>
                </a:extLst>
              </a:tr>
              <a:tr h="289041">
                <a:tc>
                  <a:txBody>
                    <a:bodyPr/>
                    <a:lstStyle/>
                    <a:p>
                      <a:r>
                        <a:rPr lang="en-GB" sz="1200" dirty="0">
                          <a:hlinkClick r:id="rId2" action="ppaction://hlinksldjump"/>
                        </a:rPr>
                        <a:t>Timofei &amp; Savva </a:t>
                      </a:r>
                      <a:r>
                        <a:rPr lang="en-GB" sz="1200" dirty="0" err="1">
                          <a:hlinkClick r:id="rId2" action="ppaction://hlinksldjump"/>
                        </a:rPr>
                        <a:t>Morozov</a:t>
                      </a:r>
                      <a:r>
                        <a:rPr lang="en-GB" sz="1200" dirty="0">
                          <a:hlinkClick r:id="rId2" action="ppaction://hlinksldjump"/>
                        </a:rPr>
                        <a:t> </a:t>
                      </a:r>
                      <a:endParaRPr lang="en-GB" sz="1200" dirty="0"/>
                    </a:p>
                  </a:txBody>
                  <a:tcPr/>
                </a:tc>
                <a:tc>
                  <a:txBody>
                    <a:bodyPr/>
                    <a:lstStyle/>
                    <a:p>
                      <a:r>
                        <a:rPr lang="en-GB" sz="1200" dirty="0"/>
                        <a:t>Ruthless innovators?</a:t>
                      </a:r>
                      <a:r>
                        <a:rPr lang="en-GB" sz="1200" baseline="0" dirty="0"/>
                        <a:t> </a:t>
                      </a:r>
                      <a:endParaRPr lang="en-GB" sz="1200" dirty="0"/>
                    </a:p>
                  </a:txBody>
                  <a:tcPr/>
                </a:tc>
                <a:extLst>
                  <a:ext uri="{0D108BD9-81ED-4DB2-BD59-A6C34878D82A}">
                    <a16:rowId xmlns:a16="http://schemas.microsoft.com/office/drawing/2014/main" val="2346803885"/>
                  </a:ext>
                </a:extLst>
              </a:tr>
              <a:tr h="289041">
                <a:tc gridSpan="2">
                  <a:txBody>
                    <a:bodyPr/>
                    <a:lstStyle/>
                    <a:p>
                      <a:r>
                        <a:rPr lang="en-GB" sz="1400" b="1" dirty="0"/>
                        <a:t>Key facts…</a:t>
                      </a:r>
                    </a:p>
                    <a:p>
                      <a:endParaRPr lang="en-GB" sz="1400" dirty="0"/>
                    </a:p>
                    <a:p>
                      <a:pPr marL="285750" indent="-285750">
                        <a:buFont typeface="Arial" panose="020B0604020202020204" pitchFamily="34" charset="0"/>
                        <a:buChar char="•"/>
                      </a:pPr>
                      <a:r>
                        <a:rPr lang="en-GB" sz="1200" dirty="0"/>
                        <a:t>2m “middle” groups – what we might call Middle Class / Bourgeoisie</a:t>
                      </a:r>
                    </a:p>
                    <a:p>
                      <a:pPr marL="285750" indent="-285750">
                        <a:buFont typeface="Arial" panose="020B0604020202020204" pitchFamily="34" charset="0"/>
                        <a:buChar char="•"/>
                      </a:pPr>
                      <a:r>
                        <a:rPr lang="en-GB" sz="1200" dirty="0"/>
                        <a:t>The </a:t>
                      </a:r>
                      <a:r>
                        <a:rPr lang="en-GB" sz="1200" dirty="0" err="1"/>
                        <a:t>Tretyakovs</a:t>
                      </a:r>
                      <a:r>
                        <a:rPr lang="en-GB" sz="1200" dirty="0"/>
                        <a:t>, </a:t>
                      </a:r>
                      <a:r>
                        <a:rPr lang="en-GB" sz="1200" dirty="0" err="1"/>
                        <a:t>Marmontovs</a:t>
                      </a:r>
                      <a:r>
                        <a:rPr lang="en-GB" sz="1200" dirty="0"/>
                        <a:t> and others came from quite humble backgrounds and made money from rail, textiles and banking – but remained loyal to the regime – very much Old Believers!</a:t>
                      </a:r>
                    </a:p>
                    <a:p>
                      <a:pPr marL="285750" indent="-285750">
                        <a:buFont typeface="Arial" panose="020B0604020202020204" pitchFamily="34" charset="0"/>
                        <a:buChar char="•"/>
                      </a:pPr>
                      <a:r>
                        <a:rPr lang="en-GB" sz="1200" dirty="0"/>
                        <a:t>Some of the middle</a:t>
                      </a:r>
                      <a:r>
                        <a:rPr lang="en-GB" sz="1200" baseline="0" dirty="0"/>
                        <a:t> groups branched out into newspapers and influenced intro of tram systems or organised better water supplies. Many did philanthropic (good / charity) works. </a:t>
                      </a:r>
                    </a:p>
                    <a:p>
                      <a:pPr marL="285750" indent="-285750">
                        <a:buFont typeface="Arial" panose="020B0604020202020204" pitchFamily="34" charset="0"/>
                        <a:buChar char="•"/>
                      </a:pPr>
                      <a:r>
                        <a:rPr lang="en-GB" sz="1200" baseline="0" dirty="0"/>
                        <a:t>By 1914 there were approx. 2000 innovators / entrepreneurs. </a:t>
                      </a:r>
                    </a:p>
                    <a:p>
                      <a:pPr marL="285750" indent="-285750">
                        <a:buFont typeface="Arial" panose="020B0604020202020204" pitchFamily="34" charset="0"/>
                        <a:buChar char="•"/>
                      </a:pPr>
                      <a:r>
                        <a:rPr lang="en-GB" sz="1200" baseline="0" dirty="0"/>
                        <a:t>Industrial &amp; commercial groups did get together to discuss views and influence politics e.g. 1906 The Association of Trade &amp; Industry. </a:t>
                      </a:r>
                    </a:p>
                    <a:p>
                      <a:pPr marL="285750" indent="-285750">
                        <a:buFont typeface="Arial" panose="020B0604020202020204" pitchFamily="34" charset="0"/>
                        <a:buChar char="•"/>
                      </a:pPr>
                      <a:r>
                        <a:rPr lang="en-GB" sz="1200" baseline="0" dirty="0"/>
                        <a:t>Professionals growing – e.g. teachers, dentists etc. They created professional associations which the regime became worried about e.g. </a:t>
                      </a:r>
                      <a:r>
                        <a:rPr lang="en-GB" sz="1200" baseline="0" dirty="0" err="1"/>
                        <a:t>Pirogov</a:t>
                      </a:r>
                      <a:r>
                        <a:rPr lang="en-GB" sz="1200" baseline="0" dirty="0"/>
                        <a:t>  9</a:t>
                      </a:r>
                      <a:r>
                        <a:rPr lang="en-GB" sz="1200" baseline="30000" dirty="0"/>
                        <a:t>th</a:t>
                      </a:r>
                      <a:r>
                        <a:rPr lang="en-GB" sz="1200" baseline="0" dirty="0"/>
                        <a:t> congress ended with chaos and shouts of “down with the monarchy”. </a:t>
                      </a:r>
                    </a:p>
                    <a:p>
                      <a:pPr marL="285750" indent="-285750">
                        <a:buFont typeface="Arial" panose="020B0604020202020204" pitchFamily="34" charset="0"/>
                        <a:buChar char="•"/>
                      </a:pPr>
                      <a:r>
                        <a:rPr lang="en-GB" sz="1200" b="1" baseline="0" dirty="0"/>
                        <a:t>Timofei </a:t>
                      </a:r>
                      <a:r>
                        <a:rPr lang="en-GB" sz="1200" b="1" baseline="0" dirty="0" err="1"/>
                        <a:t>Morozov</a:t>
                      </a:r>
                      <a:r>
                        <a:rPr lang="en-GB" sz="1200" b="1" baseline="0" dirty="0"/>
                        <a:t> </a:t>
                      </a:r>
                      <a:r>
                        <a:rPr lang="en-GB" sz="1200" baseline="0" dirty="0"/>
                        <a:t>= an innovator who brought in foreign specialists to develop his textile machinery. He set up a ruthless system of fines for workers where they might have to pay 10% of wages back! This eventually caused a strike by 8000 workers which had to be broken up by the authorities. </a:t>
                      </a:r>
                    </a:p>
                    <a:p>
                      <a:pPr marL="285750" indent="-285750">
                        <a:buFont typeface="Arial" panose="020B0604020202020204" pitchFamily="34" charset="0"/>
                        <a:buChar char="•"/>
                      </a:pPr>
                      <a:r>
                        <a:rPr lang="en-GB" sz="1200" b="1" dirty="0"/>
                        <a:t>Savva Morozov </a:t>
                      </a:r>
                      <a:r>
                        <a:rPr lang="en-GB" sz="1200" dirty="0"/>
                        <a:t>– his son – started to improve conditions with housing and medical</a:t>
                      </a:r>
                      <a:r>
                        <a:rPr lang="en-GB" sz="1200" baseline="0" dirty="0"/>
                        <a:t> care – he even contributed to the funds of the Social Democrats and employed over 14,000 workers!</a:t>
                      </a:r>
                    </a:p>
                    <a:p>
                      <a:pPr marL="285750" indent="-285750">
                        <a:buFont typeface="Arial" panose="020B0604020202020204" pitchFamily="34" charset="0"/>
                        <a:buChar char="•"/>
                      </a:pPr>
                      <a:endParaRPr lang="en-GB" sz="1200" dirty="0"/>
                    </a:p>
                  </a:txBody>
                  <a:tcPr/>
                </a:tc>
                <a:tc hMerge="1">
                  <a:txBody>
                    <a:bodyPr/>
                    <a:lstStyle/>
                    <a:p>
                      <a:endParaRPr lang="en-GB"/>
                    </a:p>
                  </a:txBody>
                  <a:tcPr/>
                </a:tc>
                <a:extLst>
                  <a:ext uri="{0D108BD9-81ED-4DB2-BD59-A6C34878D82A}">
                    <a16:rowId xmlns:a16="http://schemas.microsoft.com/office/drawing/2014/main" val="2158367476"/>
                  </a:ext>
                </a:extLst>
              </a:tr>
              <a:tr h="289041">
                <a:tc>
                  <a:txBody>
                    <a:bodyPr/>
                    <a:lstStyle/>
                    <a:p>
                      <a:r>
                        <a:rPr lang="en-GB" sz="1400" dirty="0"/>
                        <a:t>Savva </a:t>
                      </a:r>
                      <a:r>
                        <a:rPr lang="en-GB" sz="1400" dirty="0" err="1"/>
                        <a:t>Morosov</a:t>
                      </a:r>
                      <a:r>
                        <a:rPr lang="en-GB" sz="1400" dirty="0"/>
                        <a:t>...</a:t>
                      </a:r>
                    </a:p>
                  </a:txBody>
                  <a:tcPr/>
                </a:tc>
                <a:tc>
                  <a:txBody>
                    <a:bodyPr/>
                    <a:lstStyle/>
                    <a:p>
                      <a:r>
                        <a:rPr lang="en-GB" sz="1400" b="1" dirty="0"/>
                        <a:t>Summary…</a:t>
                      </a:r>
                    </a:p>
                    <a:p>
                      <a:endParaRPr lang="en-GB" sz="1400" b="1" dirty="0"/>
                    </a:p>
                    <a:p>
                      <a:r>
                        <a:rPr lang="en-GB" sz="1200" dirty="0"/>
                        <a:t>There was not really a middle class developing in Russia but historians see the development of middling groups. There were around 2m of these and they were playing an important role in the development of society. Merchant industrialists, traders and professions grew as foreign investment grew. Businesses increased and there was even progress for women in these</a:t>
                      </a:r>
                      <a:r>
                        <a:rPr lang="en-GB" sz="1200" baseline="0" dirty="0"/>
                        <a:t> areas. Some professional organisations and individuals had liberal beliefs and although many industrialists and nobles wanted to preserve the autocratic regime, there were many middle groups who wanted change, progress and some who even demanded the end of the Tsar!</a:t>
                      </a:r>
                      <a:endParaRPr lang="en-GB" sz="1200" dirty="0"/>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17</a:t>
            </a:fld>
            <a:endParaRPr lang="en-GB"/>
          </a:p>
        </p:txBody>
      </p:sp>
      <p:sp>
        <p:nvSpPr>
          <p:cNvPr id="5" name="Footer Placeholder 4"/>
          <p:cNvSpPr>
            <a:spLocks noGrp="1"/>
          </p:cNvSpPr>
          <p:nvPr>
            <p:ph type="ftr" sz="quarter" idx="11"/>
          </p:nvPr>
        </p:nvSpPr>
        <p:spPr/>
        <p:txBody>
          <a:bodyPr/>
          <a:lstStyle/>
          <a:p>
            <a:r>
              <a:rPr lang="en-GB"/>
              <a:t>TLU 2023</a:t>
            </a:r>
          </a:p>
        </p:txBody>
      </p:sp>
      <p:pic>
        <p:nvPicPr>
          <p:cNvPr id="13314" name="Picture 2" descr="Savva Morozov – Russiapedia Art Prominent Russians in 2021 | Pride and ...">
            <a:extLst>
              <a:ext uri="{FF2B5EF4-FFF2-40B4-BE49-F238E27FC236}">
                <a16:creationId xmlns:a16="http://schemas.microsoft.com/office/drawing/2014/main" id="{FC3C4C88-5A7B-96C4-2280-4F52A7B90E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 y="6390572"/>
            <a:ext cx="20955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896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93635420"/>
              </p:ext>
            </p:extLst>
          </p:nvPr>
        </p:nvGraphicFramePr>
        <p:xfrm>
          <a:off x="206445" y="185186"/>
          <a:ext cx="6384238" cy="9524481"/>
        </p:xfrm>
        <a:graphic>
          <a:graphicData uri="http://schemas.openxmlformats.org/drawingml/2006/table">
            <a:tbl>
              <a:tblPr firstRow="1" bandRow="1">
                <a:tableStyleId>{5940675A-B579-460E-94D1-54222C63F5DA}</a:tableStyleId>
              </a:tblPr>
              <a:tblGrid>
                <a:gridCol w="2894564">
                  <a:extLst>
                    <a:ext uri="{9D8B030D-6E8A-4147-A177-3AD203B41FA5}">
                      <a16:colId xmlns:a16="http://schemas.microsoft.com/office/drawing/2014/main" val="1379759017"/>
                    </a:ext>
                  </a:extLst>
                </a:gridCol>
                <a:gridCol w="3489674">
                  <a:extLst>
                    <a:ext uri="{9D8B030D-6E8A-4147-A177-3AD203B41FA5}">
                      <a16:colId xmlns:a16="http://schemas.microsoft.com/office/drawing/2014/main" val="2642403308"/>
                    </a:ext>
                  </a:extLst>
                </a:gridCol>
              </a:tblGrid>
              <a:tr h="289041">
                <a:tc gridSpan="2">
                  <a:txBody>
                    <a:bodyPr/>
                    <a:lstStyle/>
                    <a:p>
                      <a:pPr algn="ctr"/>
                      <a:r>
                        <a:rPr lang="en-GB" sz="1200" b="1" dirty="0"/>
                        <a:t>The main characters…</a:t>
                      </a:r>
                    </a:p>
                    <a:p>
                      <a:pPr algn="ctr"/>
                      <a:endParaRPr lang="en-GB" sz="1200" b="1" dirty="0"/>
                    </a:p>
                    <a:p>
                      <a:pPr algn="ctr"/>
                      <a:r>
                        <a:rPr lang="en-GB" sz="1200" b="1" dirty="0"/>
                        <a:t>Throughout the narrative (story) of Russia there have been many significant characters and groups which have had consequences on the events you are studying. Historians</a:t>
                      </a:r>
                      <a:r>
                        <a:rPr lang="en-GB" sz="1200" b="1" baseline="0" dirty="0"/>
                        <a:t> have different views or interpretations on their consequences and significance and you will need to know these to succeed at your exams; or to really understand the issues and events which affected Russia’s journey.</a:t>
                      </a:r>
                    </a:p>
                  </a:txBody>
                  <a:tcPr/>
                </a:tc>
                <a:tc hMerge="1">
                  <a:txBody>
                    <a:bodyPr/>
                    <a:lstStyle/>
                    <a:p>
                      <a:endParaRPr lang="en-GB"/>
                    </a:p>
                  </a:txBody>
                  <a:tcPr/>
                </a:tc>
                <a:extLst>
                  <a:ext uri="{0D108BD9-81ED-4DB2-BD59-A6C34878D82A}">
                    <a16:rowId xmlns:a16="http://schemas.microsoft.com/office/drawing/2014/main" val="1437410742"/>
                  </a:ext>
                </a:extLst>
              </a:tr>
              <a:tr h="289041">
                <a:tc>
                  <a:txBody>
                    <a:bodyPr/>
                    <a:lstStyle/>
                    <a:p>
                      <a:r>
                        <a:rPr lang="en-GB" sz="1200" dirty="0">
                          <a:hlinkClick r:id="rId2" action="ppaction://hlinksldjump"/>
                        </a:rPr>
                        <a:t>Writers and artists </a:t>
                      </a:r>
                      <a:endParaRPr lang="en-GB" sz="1200" dirty="0"/>
                    </a:p>
                  </a:txBody>
                  <a:tcPr/>
                </a:tc>
                <a:tc>
                  <a:txBody>
                    <a:bodyPr/>
                    <a:lstStyle/>
                    <a:p>
                      <a:r>
                        <a:rPr lang="en-GB" sz="1200" dirty="0"/>
                        <a:t>Reflecting</a:t>
                      </a:r>
                      <a:r>
                        <a:rPr lang="en-GB" sz="1200" baseline="0" dirty="0"/>
                        <a:t> or influencing Russian culture?</a:t>
                      </a:r>
                      <a:endParaRPr lang="en-GB" sz="1200" dirty="0"/>
                    </a:p>
                  </a:txBody>
                  <a:tcPr/>
                </a:tc>
                <a:extLst>
                  <a:ext uri="{0D108BD9-81ED-4DB2-BD59-A6C34878D82A}">
                    <a16:rowId xmlns:a16="http://schemas.microsoft.com/office/drawing/2014/main" val="2346803885"/>
                  </a:ext>
                </a:extLst>
              </a:tr>
              <a:tr h="289041">
                <a:tc gridSpan="2">
                  <a:txBody>
                    <a:bodyPr/>
                    <a:lstStyle/>
                    <a:p>
                      <a:r>
                        <a:rPr lang="en-GB" sz="1400" dirty="0"/>
                        <a:t>Key facts…</a:t>
                      </a:r>
                    </a:p>
                    <a:p>
                      <a:pPr marL="285750" indent="-285750">
                        <a:buFont typeface="Arial" panose="020B0604020202020204" pitchFamily="34" charset="0"/>
                        <a:buChar char="•"/>
                      </a:pPr>
                      <a:r>
                        <a:rPr lang="en-GB" sz="1400" dirty="0"/>
                        <a:t>Literature boomed 1860s to 1880s – golden age of Russian literature e.g. </a:t>
                      </a:r>
                      <a:r>
                        <a:rPr lang="en-GB" sz="1400" dirty="0" err="1"/>
                        <a:t>Turganev</a:t>
                      </a:r>
                      <a:r>
                        <a:rPr lang="en-GB" sz="1400" dirty="0"/>
                        <a:t> and Tolstoy.</a:t>
                      </a:r>
                    </a:p>
                    <a:p>
                      <a:pPr marL="285750" indent="-285750">
                        <a:buFont typeface="Arial" panose="020B0604020202020204" pitchFamily="34" charset="0"/>
                        <a:buChar char="•"/>
                      </a:pPr>
                      <a:r>
                        <a:rPr lang="en-GB" sz="1400" dirty="0"/>
                        <a:t>Many</a:t>
                      </a:r>
                      <a:r>
                        <a:rPr lang="en-GB" sz="1400" baseline="0" dirty="0"/>
                        <a:t> writers wrote about the social and political issues of the time – Russian society; and were being read by an increasingly literate Russian society.</a:t>
                      </a:r>
                    </a:p>
                    <a:p>
                      <a:pPr marL="285750" indent="-285750">
                        <a:buFont typeface="Arial" panose="020B0604020202020204" pitchFamily="34" charset="0"/>
                        <a:buChar char="•"/>
                      </a:pPr>
                      <a:r>
                        <a:rPr lang="en-GB" sz="1400" baseline="0" dirty="0"/>
                        <a:t>Turgenev’s “Virgin Soil” 1877 where he portrays idealism of young populists to educate people to encourage a peaceful revolution to socialism. </a:t>
                      </a:r>
                    </a:p>
                    <a:p>
                      <a:pPr marL="285750" indent="-285750">
                        <a:buFont typeface="Arial" panose="020B0604020202020204" pitchFamily="34" charset="0"/>
                        <a:buChar char="•"/>
                      </a:pPr>
                      <a:r>
                        <a:rPr lang="en-GB" sz="1400" baseline="0" dirty="0"/>
                        <a:t>Not all revolutionary – after his death sentence for rev activity Dostoyevsky turned to the Orthodox Church and rejected revolution in favour of the uniqueness of the Russian soul!</a:t>
                      </a:r>
                    </a:p>
                    <a:p>
                      <a:pPr marL="285750" indent="-285750">
                        <a:buFont typeface="Arial" panose="020B0604020202020204" pitchFamily="34" charset="0"/>
                        <a:buChar char="•"/>
                      </a:pPr>
                      <a:r>
                        <a:rPr lang="en-GB" sz="1400" baseline="0" dirty="0"/>
                        <a:t>Tolstoy’s War &amp; peace – epic – he had fought in Crimea and often increasingly referred to social conditions and corruption in R society.</a:t>
                      </a:r>
                    </a:p>
                    <a:p>
                      <a:pPr marL="285750" indent="-285750">
                        <a:buFont typeface="Arial" panose="020B0604020202020204" pitchFamily="34" charset="0"/>
                        <a:buChar char="•"/>
                      </a:pPr>
                      <a:r>
                        <a:rPr lang="en-GB" sz="1400" baseline="0" dirty="0"/>
                        <a:t>Chekhov’s Cherry Orchard = writing about increasing Middle Class – Orlando </a:t>
                      </a:r>
                      <a:r>
                        <a:rPr lang="en-GB" sz="1400" baseline="0" dirty="0" err="1"/>
                        <a:t>Figes</a:t>
                      </a:r>
                      <a:r>
                        <a:rPr lang="en-GB" sz="1400" baseline="0" dirty="0"/>
                        <a:t> wrote that he was embracing cultural forces emerging in Moscow on eve of 20</a:t>
                      </a:r>
                      <a:r>
                        <a:rPr lang="en-GB" sz="1400" baseline="30000" dirty="0"/>
                        <a:t>th</a:t>
                      </a:r>
                      <a:r>
                        <a:rPr lang="en-GB" sz="1400" baseline="0" dirty="0"/>
                        <a:t> C</a:t>
                      </a:r>
                    </a:p>
                    <a:p>
                      <a:pPr marL="285750" indent="-285750">
                        <a:buFont typeface="Arial" panose="020B0604020202020204" pitchFamily="34" charset="0"/>
                        <a:buChar char="•"/>
                      </a:pPr>
                      <a:r>
                        <a:rPr lang="en-GB" sz="1400" baseline="0" dirty="0"/>
                        <a:t>Maxim Gorky = one of the most read writers – especially by workers. He was a champion of the poor and the oppressed </a:t>
                      </a:r>
                      <a:r>
                        <a:rPr lang="en-GB" sz="1400" baseline="0" dirty="0" err="1"/>
                        <a:t>esp</a:t>
                      </a:r>
                      <a:r>
                        <a:rPr lang="en-GB" sz="1400" baseline="0" dirty="0"/>
                        <a:t> as came from harsh “Childhood” (1913) </a:t>
                      </a:r>
                    </a:p>
                    <a:p>
                      <a:pPr marL="285750" indent="-285750">
                        <a:buFont typeface="Arial" panose="020B0604020202020204" pitchFamily="34" charset="0"/>
                        <a:buChar char="•"/>
                      </a:pPr>
                      <a:r>
                        <a:rPr lang="en-GB" sz="1400" baseline="0" dirty="0"/>
                        <a:t>The arts = 13 artists rebelled against Academy of Art &amp; formal style – called selves the Wanderers. Were not involved in rev activity but reflected social </a:t>
                      </a:r>
                      <a:r>
                        <a:rPr lang="en-GB" sz="1400" baseline="0" dirty="0" err="1"/>
                        <a:t>probs</a:t>
                      </a:r>
                      <a:r>
                        <a:rPr lang="en-GB" sz="1400" baseline="0" dirty="0"/>
                        <a:t> in art.</a:t>
                      </a:r>
                    </a:p>
                    <a:p>
                      <a:pPr marL="285750" indent="-285750">
                        <a:buFont typeface="Arial" panose="020B0604020202020204" pitchFamily="34" charset="0"/>
                        <a:buChar char="•"/>
                      </a:pPr>
                      <a:r>
                        <a:rPr lang="en-GB" sz="1400" baseline="0" dirty="0" err="1"/>
                        <a:t>Abramtsevo’s</a:t>
                      </a:r>
                      <a:r>
                        <a:rPr lang="en-GB" sz="1400" baseline="0" dirty="0"/>
                        <a:t> artists’ colony = </a:t>
                      </a:r>
                    </a:p>
                    <a:p>
                      <a:pPr marL="285750" indent="-285750">
                        <a:buFont typeface="Arial" panose="020B0604020202020204" pitchFamily="34" charset="0"/>
                        <a:buChar char="•"/>
                      </a:pPr>
                      <a:r>
                        <a:rPr lang="en-GB" sz="1400" baseline="0" dirty="0"/>
                        <a:t>Russian avant-garde = art which reflected more modern and abstract thinking. </a:t>
                      </a:r>
                      <a:endParaRPr lang="en-GB" sz="1400" dirty="0"/>
                    </a:p>
                  </a:txBody>
                  <a:tcPr/>
                </a:tc>
                <a:tc hMerge="1">
                  <a:txBody>
                    <a:bodyPr/>
                    <a:lstStyle/>
                    <a:p>
                      <a:endParaRPr lang="en-GB"/>
                    </a:p>
                  </a:txBody>
                  <a:tcPr/>
                </a:tc>
                <a:extLst>
                  <a:ext uri="{0D108BD9-81ED-4DB2-BD59-A6C34878D82A}">
                    <a16:rowId xmlns:a16="http://schemas.microsoft.com/office/drawing/2014/main" val="2158367476"/>
                  </a:ext>
                </a:extLst>
              </a:tr>
              <a:tr h="289041">
                <a:tc>
                  <a:txBody>
                    <a:bodyPr/>
                    <a:lstStyle/>
                    <a:p>
                      <a:r>
                        <a:rPr lang="en-GB" sz="1400" dirty="0"/>
                        <a:t>Maxim Gorky – a truly great writer </a:t>
                      </a:r>
                    </a:p>
                  </a:txBody>
                  <a:tcPr/>
                </a:tc>
                <a:tc>
                  <a:txBody>
                    <a:bodyPr/>
                    <a:lstStyle/>
                    <a:p>
                      <a:r>
                        <a:rPr lang="en-GB" sz="1400" dirty="0"/>
                        <a:t>Summary…</a:t>
                      </a:r>
                    </a:p>
                    <a:p>
                      <a:r>
                        <a:rPr lang="en-GB" sz="1400" dirty="0"/>
                        <a:t>The arts became an important influence on thinking in Russia. An autocracy depends on obedience without question, and trust in a leader whatever the situation. Art can affect the way people think, and if people were thinking more about their condition (or that of others) then that</a:t>
                      </a:r>
                      <a:r>
                        <a:rPr lang="en-GB" sz="1400" baseline="0" dirty="0"/>
                        <a:t> could lead to a questioning of the autocratic ruler (Tsar). This combined with increasing literacy of workers in the city could influence the aims of protest. Combined with political own goals such as Bloody Sunday, this could sway groups from having economic demands to more political demands over time. </a:t>
                      </a:r>
                      <a:endParaRPr lang="en-GB" sz="1400" dirty="0"/>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18</a:t>
            </a:fld>
            <a:endParaRPr lang="en-GB"/>
          </a:p>
        </p:txBody>
      </p:sp>
      <p:sp>
        <p:nvSpPr>
          <p:cNvPr id="5" name="Footer Placeholder 4"/>
          <p:cNvSpPr>
            <a:spLocks noGrp="1"/>
          </p:cNvSpPr>
          <p:nvPr>
            <p:ph type="ftr" sz="quarter" idx="11"/>
          </p:nvPr>
        </p:nvSpPr>
        <p:spPr/>
        <p:txBody>
          <a:bodyPr/>
          <a:lstStyle/>
          <a:p>
            <a:r>
              <a:rPr lang="en-GB"/>
              <a:t>TLU 2023</a:t>
            </a:r>
          </a:p>
        </p:txBody>
      </p:sp>
      <p:pic>
        <p:nvPicPr>
          <p:cNvPr id="14338" name="Picture 2" descr="Maxim Gorky photo 8/20">
            <a:extLst>
              <a:ext uri="{FF2B5EF4-FFF2-40B4-BE49-F238E27FC236}">
                <a16:creationId xmlns:a16="http://schemas.microsoft.com/office/drawing/2014/main" id="{DF0FA98D-46E6-5425-8C72-F851E236A3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6783269"/>
            <a:ext cx="2046773" cy="2729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411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27809120"/>
              </p:ext>
            </p:extLst>
          </p:nvPr>
        </p:nvGraphicFramePr>
        <p:xfrm>
          <a:off x="206445" y="185186"/>
          <a:ext cx="6384238" cy="9097761"/>
        </p:xfrm>
        <a:graphic>
          <a:graphicData uri="http://schemas.openxmlformats.org/drawingml/2006/table">
            <a:tbl>
              <a:tblPr firstRow="1" bandRow="1">
                <a:tableStyleId>{5940675A-B579-460E-94D1-54222C63F5DA}</a:tableStyleId>
              </a:tblPr>
              <a:tblGrid>
                <a:gridCol w="2894564">
                  <a:extLst>
                    <a:ext uri="{9D8B030D-6E8A-4147-A177-3AD203B41FA5}">
                      <a16:colId xmlns:a16="http://schemas.microsoft.com/office/drawing/2014/main" val="1379759017"/>
                    </a:ext>
                  </a:extLst>
                </a:gridCol>
                <a:gridCol w="3489674">
                  <a:extLst>
                    <a:ext uri="{9D8B030D-6E8A-4147-A177-3AD203B41FA5}">
                      <a16:colId xmlns:a16="http://schemas.microsoft.com/office/drawing/2014/main" val="2642403308"/>
                    </a:ext>
                  </a:extLst>
                </a:gridCol>
              </a:tblGrid>
              <a:tr h="289041">
                <a:tc gridSpan="2">
                  <a:txBody>
                    <a:bodyPr/>
                    <a:lstStyle/>
                    <a:p>
                      <a:pPr algn="ctr"/>
                      <a:r>
                        <a:rPr lang="en-GB" sz="1400" b="1" dirty="0"/>
                        <a:t>The main characters…</a:t>
                      </a:r>
                    </a:p>
                    <a:p>
                      <a:pPr algn="ctr"/>
                      <a:endParaRPr lang="en-GB" sz="1400" b="1" dirty="0"/>
                    </a:p>
                    <a:p>
                      <a:pPr algn="ctr"/>
                      <a:r>
                        <a:rPr lang="en-GB" sz="1400" b="1" dirty="0"/>
                        <a:t>Throughout the narrative (story) of Russia there have been many significant characters and groups which have had consequences on the events you are studying. Historians</a:t>
                      </a:r>
                      <a:r>
                        <a:rPr lang="en-GB" sz="1400" b="1" baseline="0" dirty="0"/>
                        <a:t> have different views or interpretations on their consequences and significance and you will need to know these to succeed at your exams; or to really understand the issues and events which affected Russia’s journey.</a:t>
                      </a:r>
                    </a:p>
                    <a:p>
                      <a:pPr algn="ctr"/>
                      <a:endParaRPr lang="en-GB" sz="1400" b="1" dirty="0"/>
                    </a:p>
                  </a:txBody>
                  <a:tcPr/>
                </a:tc>
                <a:tc hMerge="1">
                  <a:txBody>
                    <a:bodyPr/>
                    <a:lstStyle/>
                    <a:p>
                      <a:endParaRPr lang="en-GB"/>
                    </a:p>
                  </a:txBody>
                  <a:tcPr/>
                </a:tc>
                <a:extLst>
                  <a:ext uri="{0D108BD9-81ED-4DB2-BD59-A6C34878D82A}">
                    <a16:rowId xmlns:a16="http://schemas.microsoft.com/office/drawing/2014/main" val="1437410742"/>
                  </a:ext>
                </a:extLst>
              </a:tr>
              <a:tr h="289041">
                <a:tc>
                  <a:txBody>
                    <a:bodyPr/>
                    <a:lstStyle/>
                    <a:p>
                      <a:r>
                        <a:rPr lang="en-GB" sz="1200" dirty="0">
                          <a:hlinkClick r:id="rId2" action="ppaction://hlinksldjump"/>
                        </a:rPr>
                        <a:t>Tsar Nicholas</a:t>
                      </a:r>
                      <a:r>
                        <a:rPr lang="en-GB" sz="1200" baseline="0" dirty="0">
                          <a:hlinkClick r:id="rId2" action="ppaction://hlinksldjump"/>
                        </a:rPr>
                        <a:t> II</a:t>
                      </a:r>
                      <a:endParaRPr lang="en-GB" sz="1200" dirty="0"/>
                    </a:p>
                  </a:txBody>
                  <a:tcPr/>
                </a:tc>
                <a:tc>
                  <a:txBody>
                    <a:bodyPr/>
                    <a:lstStyle/>
                    <a:p>
                      <a:r>
                        <a:rPr lang="en-GB" sz="1200" dirty="0"/>
                        <a:t>Incompetent control freak?</a:t>
                      </a:r>
                    </a:p>
                  </a:txBody>
                  <a:tcPr/>
                </a:tc>
                <a:extLst>
                  <a:ext uri="{0D108BD9-81ED-4DB2-BD59-A6C34878D82A}">
                    <a16:rowId xmlns:a16="http://schemas.microsoft.com/office/drawing/2014/main" val="2346803885"/>
                  </a:ext>
                </a:extLst>
              </a:tr>
              <a:tr h="289041">
                <a:tc gridSpan="2">
                  <a:txBody>
                    <a:bodyPr/>
                    <a:lstStyle/>
                    <a:p>
                      <a:r>
                        <a:rPr lang="en-GB" sz="1400" b="1" dirty="0"/>
                        <a:t>Key facts…</a:t>
                      </a:r>
                    </a:p>
                    <a:p>
                      <a:endParaRPr lang="en-GB" sz="1400" dirty="0"/>
                    </a:p>
                    <a:p>
                      <a:pPr marL="285750" indent="-285750">
                        <a:buFont typeface="Arial" panose="020B0604020202020204" pitchFamily="34" charset="0"/>
                        <a:buChar char="•"/>
                      </a:pPr>
                      <a:r>
                        <a:rPr lang="en-GB" sz="1400" dirty="0"/>
                        <a:t>b</a:t>
                      </a:r>
                      <a:r>
                        <a:rPr lang="en-GB" sz="1400" baseline="0" dirty="0"/>
                        <a:t> </a:t>
                      </a:r>
                      <a:r>
                        <a:rPr lang="en-GB" sz="1400" dirty="0"/>
                        <a:t>1868 d July 17</a:t>
                      </a:r>
                      <a:r>
                        <a:rPr lang="en-GB" sz="1400" baseline="30000" dirty="0"/>
                        <a:t>th</a:t>
                      </a:r>
                      <a:r>
                        <a:rPr lang="en-GB" sz="1400" dirty="0"/>
                        <a:t> 1918</a:t>
                      </a:r>
                    </a:p>
                    <a:p>
                      <a:pPr marL="285750" indent="-285750">
                        <a:buFont typeface="Arial" panose="020B0604020202020204" pitchFamily="34" charset="0"/>
                        <a:buChar char="•"/>
                      </a:pPr>
                      <a:r>
                        <a:rPr lang="en-GB" sz="1400" dirty="0"/>
                        <a:t>Believed completely in Tsarist autocracy</a:t>
                      </a:r>
                    </a:p>
                    <a:p>
                      <a:pPr marL="285750" indent="-285750">
                        <a:buFont typeface="Arial" panose="020B0604020202020204" pitchFamily="34" charset="0"/>
                        <a:buChar char="•"/>
                      </a:pPr>
                      <a:r>
                        <a:rPr lang="en-GB" sz="1400" dirty="0"/>
                        <a:t>Influenced (like his father </a:t>
                      </a:r>
                      <a:r>
                        <a:rPr lang="en-GB" sz="1400" dirty="0">
                          <a:hlinkClick r:id="rId3" action="ppaction://hlinksldjump"/>
                        </a:rPr>
                        <a:t>Alex III</a:t>
                      </a:r>
                      <a:r>
                        <a:rPr lang="en-GB" sz="1400" dirty="0"/>
                        <a:t>) by </a:t>
                      </a:r>
                      <a:r>
                        <a:rPr lang="en-GB" sz="1400" dirty="0" err="1"/>
                        <a:t>Pobedonostsev</a:t>
                      </a:r>
                      <a:endParaRPr lang="en-GB" sz="1400" dirty="0"/>
                    </a:p>
                    <a:p>
                      <a:pPr marL="285750" indent="-285750">
                        <a:buFont typeface="Arial" panose="020B0604020202020204" pitchFamily="34" charset="0"/>
                        <a:buChar char="•"/>
                      </a:pPr>
                      <a:r>
                        <a:rPr lang="en-GB" sz="1400" dirty="0"/>
                        <a:t>Well educated &amp; charming but poor self</a:t>
                      </a:r>
                      <a:r>
                        <a:rPr lang="en-GB" sz="1400" baseline="0" dirty="0"/>
                        <a:t> belief – did not believe he could rule as well as his father – could command respect but lacked training and experience to be a true leader.</a:t>
                      </a:r>
                    </a:p>
                    <a:p>
                      <a:pPr marL="285750" indent="-285750">
                        <a:buFont typeface="Arial" panose="020B0604020202020204" pitchFamily="34" charset="0"/>
                        <a:buChar char="•"/>
                      </a:pPr>
                      <a:r>
                        <a:rPr lang="en-GB" sz="1400" baseline="0" dirty="0"/>
                        <a:t>Loving family man but narrow minded – prejudiced and </a:t>
                      </a:r>
                      <a:r>
                        <a:rPr lang="en-GB" sz="1400" baseline="0" dirty="0" err="1"/>
                        <a:t>anti-semitic</a:t>
                      </a:r>
                      <a:r>
                        <a:rPr lang="en-GB" sz="1400" baseline="0" dirty="0"/>
                        <a:t>. </a:t>
                      </a:r>
                    </a:p>
                    <a:p>
                      <a:pPr marL="285750" indent="-285750">
                        <a:buFont typeface="Arial" panose="020B0604020202020204" pitchFamily="34" charset="0"/>
                        <a:buChar char="•"/>
                      </a:pPr>
                      <a:r>
                        <a:rPr lang="en-GB" sz="1400" baseline="0" dirty="0"/>
                        <a:t>Heavily influenced by his wife Tsarina </a:t>
                      </a:r>
                      <a:r>
                        <a:rPr lang="en-GB" sz="1400" baseline="0" dirty="0">
                          <a:hlinkClick r:id="rId4" action="ppaction://hlinksldjump"/>
                        </a:rPr>
                        <a:t>Alexandra</a:t>
                      </a:r>
                      <a:r>
                        <a:rPr lang="en-GB" sz="1400" baseline="0" dirty="0"/>
                        <a:t>. She argued against constitutional monarchy at critical moments. </a:t>
                      </a:r>
                    </a:p>
                    <a:p>
                      <a:pPr marL="285750" indent="-285750">
                        <a:buFont typeface="Arial" panose="020B0604020202020204" pitchFamily="34" charset="0"/>
                        <a:buChar char="•"/>
                      </a:pPr>
                      <a:r>
                        <a:rPr lang="en-GB" sz="1400" baseline="0" dirty="0"/>
                        <a:t>Loved the military and military life. </a:t>
                      </a:r>
                    </a:p>
                    <a:p>
                      <a:pPr marL="285750" indent="-285750">
                        <a:buFont typeface="Arial" panose="020B0604020202020204" pitchFamily="34" charset="0"/>
                        <a:buChar char="•"/>
                      </a:pPr>
                      <a:r>
                        <a:rPr lang="en-GB" sz="1400" baseline="0" dirty="0"/>
                        <a:t>Praised army regiments which put down disorder.</a:t>
                      </a:r>
                    </a:p>
                    <a:p>
                      <a:pPr marL="285750" indent="-285750">
                        <a:buFont typeface="Arial" panose="020B0604020202020204" pitchFamily="34" charset="0"/>
                        <a:buChar char="•"/>
                      </a:pPr>
                      <a:r>
                        <a:rPr lang="en-GB" sz="1400" baseline="0" dirty="0"/>
                        <a:t>Appointed members of family to high ranking army positions even if not able. </a:t>
                      </a:r>
                    </a:p>
                    <a:p>
                      <a:pPr marL="285750" indent="-285750">
                        <a:buFont typeface="Arial" panose="020B0604020202020204" pitchFamily="34" charset="0"/>
                        <a:buChar char="•"/>
                      </a:pPr>
                      <a:r>
                        <a:rPr lang="en-GB" sz="1400" baseline="0" dirty="0" err="1"/>
                        <a:t>Khodynka</a:t>
                      </a:r>
                      <a:r>
                        <a:rPr lang="en-GB" sz="1400" baseline="0" dirty="0"/>
                        <a:t> – at celebrations of coronation in May 1896 1400 people were crushed in rush for free beer and food. Nicholas attended a ball that night and was accused of not caring. </a:t>
                      </a:r>
                    </a:p>
                  </a:txBody>
                  <a:tcPr/>
                </a:tc>
                <a:tc hMerge="1">
                  <a:txBody>
                    <a:bodyPr/>
                    <a:lstStyle/>
                    <a:p>
                      <a:endParaRPr lang="en-GB"/>
                    </a:p>
                  </a:txBody>
                  <a:tcPr/>
                </a:tc>
                <a:extLst>
                  <a:ext uri="{0D108BD9-81ED-4DB2-BD59-A6C34878D82A}">
                    <a16:rowId xmlns:a16="http://schemas.microsoft.com/office/drawing/2014/main" val="2158367476"/>
                  </a:ext>
                </a:extLst>
              </a:tr>
              <a:tr h="289041">
                <a:tc>
                  <a:txBody>
                    <a:bodyPr/>
                    <a:lstStyle/>
                    <a:p>
                      <a:endParaRPr lang="en-GB" sz="1400" dirty="0"/>
                    </a:p>
                  </a:txBody>
                  <a:tcPr/>
                </a:tc>
                <a:tc>
                  <a:txBody>
                    <a:bodyPr/>
                    <a:lstStyle/>
                    <a:p>
                      <a:r>
                        <a:rPr lang="en-GB" sz="1400" b="1" dirty="0"/>
                        <a:t>Summary…</a:t>
                      </a:r>
                      <a:endParaRPr lang="en-GB" sz="1400" dirty="0"/>
                    </a:p>
                    <a:p>
                      <a:r>
                        <a:rPr lang="en-GB" sz="1400" dirty="0"/>
                        <a:t>Abraham </a:t>
                      </a:r>
                      <a:r>
                        <a:rPr lang="en-GB" sz="1400" dirty="0" err="1"/>
                        <a:t>Ascher</a:t>
                      </a:r>
                      <a:r>
                        <a:rPr lang="en-GB" sz="1400" dirty="0"/>
                        <a:t> states “he lacked the personal drive</a:t>
                      </a:r>
                      <a:r>
                        <a:rPr lang="en-GB" sz="1400" baseline="0" dirty="0"/>
                        <a:t> and</a:t>
                      </a:r>
                      <a:r>
                        <a:rPr lang="en-GB" sz="1400" dirty="0"/>
                        <a:t> ambition to </a:t>
                      </a:r>
                      <a:r>
                        <a:rPr lang="en-GB" sz="1400" dirty="0" err="1"/>
                        <a:t>instill</a:t>
                      </a:r>
                      <a:r>
                        <a:rPr lang="en-GB" sz="1400" dirty="0"/>
                        <a:t> a sense of purpose and direction in the ministers and bureaucracy”. Even one of the ministers in government</a:t>
                      </a:r>
                      <a:r>
                        <a:rPr lang="en-GB" sz="1400" baseline="0" dirty="0"/>
                        <a:t> said anonymously that the Tsar was not even fit to run the village post office. Nicholas II often liked to take control of things but lacked the ability to get things done effectively or efficiently. Maybe he blurred personal life too closely to political life empowering his wife, or maybe he was a control freak without the ability to control! An example being taking control of the army in WW1. </a:t>
                      </a:r>
                      <a:endParaRPr lang="en-GB" sz="1400" dirty="0"/>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19</a:t>
            </a:fld>
            <a:endParaRPr lang="en-GB"/>
          </a:p>
        </p:txBody>
      </p:sp>
      <p:sp>
        <p:nvSpPr>
          <p:cNvPr id="5" name="Footer Placeholder 4"/>
          <p:cNvSpPr>
            <a:spLocks noGrp="1"/>
          </p:cNvSpPr>
          <p:nvPr>
            <p:ph type="ftr" sz="quarter" idx="11"/>
          </p:nvPr>
        </p:nvSpPr>
        <p:spPr/>
        <p:txBody>
          <a:bodyPr/>
          <a:lstStyle/>
          <a:p>
            <a:r>
              <a:rPr lang="en-GB"/>
              <a:t>TLU 2023</a:t>
            </a:r>
          </a:p>
        </p:txBody>
      </p:sp>
      <p:pic>
        <p:nvPicPr>
          <p:cNvPr id="15362" name="Picture 2" descr="On Orthodox Monarchy and Saint Nicholas II — Classical Christianity">
            <a:extLst>
              <a:ext uri="{FF2B5EF4-FFF2-40B4-BE49-F238E27FC236}">
                <a16:creationId xmlns:a16="http://schemas.microsoft.com/office/drawing/2014/main" id="{9E2732B9-64A3-14A2-66D8-F770AF22F57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389" y="5968247"/>
            <a:ext cx="2217534"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88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72910319"/>
              </p:ext>
            </p:extLst>
          </p:nvPr>
        </p:nvGraphicFramePr>
        <p:xfrm>
          <a:off x="206445" y="185186"/>
          <a:ext cx="6384238" cy="9601200"/>
        </p:xfrm>
        <a:graphic>
          <a:graphicData uri="http://schemas.openxmlformats.org/drawingml/2006/table">
            <a:tbl>
              <a:tblPr firstRow="1" bandRow="1">
                <a:tableStyleId>{5940675A-B579-460E-94D1-54222C63F5DA}</a:tableStyleId>
              </a:tblPr>
              <a:tblGrid>
                <a:gridCol w="2894564">
                  <a:extLst>
                    <a:ext uri="{9D8B030D-6E8A-4147-A177-3AD203B41FA5}">
                      <a16:colId xmlns:a16="http://schemas.microsoft.com/office/drawing/2014/main" val="1379759017"/>
                    </a:ext>
                  </a:extLst>
                </a:gridCol>
                <a:gridCol w="3489674">
                  <a:extLst>
                    <a:ext uri="{9D8B030D-6E8A-4147-A177-3AD203B41FA5}">
                      <a16:colId xmlns:a16="http://schemas.microsoft.com/office/drawing/2014/main" val="2642403308"/>
                    </a:ext>
                  </a:extLst>
                </a:gridCol>
              </a:tblGrid>
              <a:tr h="289041">
                <a:tc gridSpan="2">
                  <a:txBody>
                    <a:bodyPr/>
                    <a:lstStyle/>
                    <a:p>
                      <a:pPr algn="ctr"/>
                      <a:r>
                        <a:rPr lang="en-GB" sz="1400" b="1" dirty="0"/>
                        <a:t>The main characters…</a:t>
                      </a:r>
                    </a:p>
                    <a:p>
                      <a:pPr algn="ctr"/>
                      <a:endParaRPr lang="en-GB" sz="1400" b="1" dirty="0"/>
                    </a:p>
                    <a:p>
                      <a:pPr algn="ctr"/>
                      <a:r>
                        <a:rPr lang="en-GB" sz="1400" b="1" dirty="0"/>
                        <a:t>Throughout the narrative (story) of Russia there have been many significant characters and groups which have had consequences on the events you are studying. Historians</a:t>
                      </a:r>
                      <a:r>
                        <a:rPr lang="en-GB" sz="1400" b="1" baseline="0" dirty="0"/>
                        <a:t> have different views or interpretations on their consequences and significance and you will need to know these to succeed at your exams; or to really understand the issues and events which affected Russia’s journey.</a:t>
                      </a:r>
                    </a:p>
                    <a:p>
                      <a:pPr algn="ctr"/>
                      <a:endParaRPr lang="en-GB" sz="1400" b="1" dirty="0"/>
                    </a:p>
                  </a:txBody>
                  <a:tcPr/>
                </a:tc>
                <a:tc hMerge="1">
                  <a:txBody>
                    <a:bodyPr/>
                    <a:lstStyle/>
                    <a:p>
                      <a:endParaRPr lang="en-GB"/>
                    </a:p>
                  </a:txBody>
                  <a:tcPr/>
                </a:tc>
                <a:extLst>
                  <a:ext uri="{0D108BD9-81ED-4DB2-BD59-A6C34878D82A}">
                    <a16:rowId xmlns:a16="http://schemas.microsoft.com/office/drawing/2014/main" val="1437410742"/>
                  </a:ext>
                </a:extLst>
              </a:tr>
              <a:tr h="289041">
                <a:tc>
                  <a:txBody>
                    <a:bodyPr/>
                    <a:lstStyle/>
                    <a:p>
                      <a:r>
                        <a:rPr lang="en-GB" sz="1400" dirty="0">
                          <a:hlinkClick r:id="rId2" action="ppaction://hlinksldjump"/>
                        </a:rPr>
                        <a:t>Tsar Alexander II</a:t>
                      </a:r>
                      <a:endParaRPr lang="en-GB" sz="1400" dirty="0"/>
                    </a:p>
                  </a:txBody>
                  <a:tcPr/>
                </a:tc>
                <a:tc>
                  <a:txBody>
                    <a:bodyPr/>
                    <a:lstStyle/>
                    <a:p>
                      <a:r>
                        <a:rPr lang="en-GB" sz="1400" b="1" u="sng" dirty="0"/>
                        <a:t>The Liberator Tsar? Was he or wasn’t he?</a:t>
                      </a:r>
                    </a:p>
                  </a:txBody>
                  <a:tcPr/>
                </a:tc>
                <a:extLst>
                  <a:ext uri="{0D108BD9-81ED-4DB2-BD59-A6C34878D82A}">
                    <a16:rowId xmlns:a16="http://schemas.microsoft.com/office/drawing/2014/main" val="2346803885"/>
                  </a:ext>
                </a:extLst>
              </a:tr>
              <a:tr h="289041">
                <a:tc gridSpan="2">
                  <a:txBody>
                    <a:bodyPr/>
                    <a:lstStyle/>
                    <a:p>
                      <a:pPr marL="0" indent="0">
                        <a:buFont typeface="Arial" panose="020B0604020202020204" pitchFamily="34" charset="0"/>
                        <a:buNone/>
                      </a:pPr>
                      <a:r>
                        <a:rPr lang="en-GB" sz="1400" b="1" dirty="0"/>
                        <a:t>KEY FACTS…</a:t>
                      </a:r>
                    </a:p>
                    <a:p>
                      <a:pPr marL="285750" indent="-285750">
                        <a:buFont typeface="Arial" panose="020B0604020202020204" pitchFamily="34" charset="0"/>
                        <a:buChar char="•"/>
                      </a:pPr>
                      <a:r>
                        <a:rPr lang="en-GB" sz="1400" dirty="0"/>
                        <a:t>1818-1881</a:t>
                      </a:r>
                      <a:r>
                        <a:rPr lang="en-GB" sz="1400" baseline="0" dirty="0"/>
                        <a:t> (lived)</a:t>
                      </a:r>
                    </a:p>
                    <a:p>
                      <a:pPr marL="285750" indent="-285750">
                        <a:buFont typeface="Arial" panose="020B0604020202020204" pitchFamily="34" charset="0"/>
                        <a:buChar char="•"/>
                      </a:pPr>
                      <a:r>
                        <a:rPr lang="en-GB" sz="1400" baseline="0" dirty="0"/>
                        <a:t>1855 (coronation 1856) to 1881 Tsar</a:t>
                      </a:r>
                    </a:p>
                    <a:p>
                      <a:pPr marL="285750" indent="-285750">
                        <a:buFont typeface="Arial" panose="020B0604020202020204" pitchFamily="34" charset="0"/>
                        <a:buChar char="•"/>
                      </a:pPr>
                      <a:r>
                        <a:rPr lang="en-GB" sz="1400" baseline="0" dirty="0"/>
                        <a:t>Assassinated. </a:t>
                      </a:r>
                    </a:p>
                    <a:p>
                      <a:pPr marL="285750" indent="-285750">
                        <a:buFont typeface="Arial" panose="020B0604020202020204" pitchFamily="34" charset="0"/>
                        <a:buChar char="•"/>
                      </a:pPr>
                      <a:r>
                        <a:rPr lang="en-GB" sz="1400" baseline="0" dirty="0"/>
                        <a:t>Influenced by </a:t>
                      </a:r>
                      <a:r>
                        <a:rPr lang="en-GB" sz="1400" b="1" baseline="0" dirty="0"/>
                        <a:t>Crimean War </a:t>
                      </a:r>
                      <a:r>
                        <a:rPr lang="en-GB" sz="1400" baseline="0" dirty="0"/>
                        <a:t>(1853-6) – therefore wanted reform to make Russia more efficient – especially military. Several key areas of reform. </a:t>
                      </a:r>
                    </a:p>
                    <a:p>
                      <a:pPr marL="285750" indent="-285750">
                        <a:buFont typeface="Arial" panose="020B0604020202020204" pitchFamily="34" charset="0"/>
                        <a:buChar char="•"/>
                      </a:pPr>
                      <a:r>
                        <a:rPr lang="en-GB" sz="1400" b="1" baseline="0" dirty="0"/>
                        <a:t>1861 – Emancipation (freedom) for the serfs</a:t>
                      </a:r>
                      <a:r>
                        <a:rPr lang="en-GB" sz="1400" baseline="0" dirty="0"/>
                        <a:t>. </a:t>
                      </a:r>
                    </a:p>
                    <a:p>
                      <a:pPr marL="285750" indent="-285750">
                        <a:buFont typeface="Arial" panose="020B0604020202020204" pitchFamily="34" charset="0"/>
                        <a:buChar char="•"/>
                      </a:pPr>
                      <a:r>
                        <a:rPr lang="en-GB" sz="1400" baseline="0" dirty="0"/>
                        <a:t>Other reforms = Local </a:t>
                      </a:r>
                      <a:r>
                        <a:rPr lang="en-GB" sz="1400" baseline="0" dirty="0" err="1"/>
                        <a:t>Govt</a:t>
                      </a:r>
                      <a:r>
                        <a:rPr lang="en-GB" sz="1400" baseline="0" dirty="0"/>
                        <a:t>, Judicial, Military &amp; Education. </a:t>
                      </a:r>
                    </a:p>
                    <a:p>
                      <a:pPr marL="285750" indent="-285750">
                        <a:buFont typeface="Arial" panose="020B0604020202020204" pitchFamily="34" charset="0"/>
                        <a:buChar char="•"/>
                      </a:pPr>
                      <a:r>
                        <a:rPr lang="en-GB" sz="1400" b="1" baseline="0" dirty="0">
                          <a:hlinkClick r:id="rId3" action="ppaction://hlinksldjump"/>
                        </a:rPr>
                        <a:t>Milyutin brothers </a:t>
                      </a:r>
                      <a:r>
                        <a:rPr lang="en-GB" sz="1400" baseline="0" dirty="0"/>
                        <a:t>= civil servants who organised the reforms. </a:t>
                      </a:r>
                    </a:p>
                    <a:p>
                      <a:pPr marL="285750" indent="-285750">
                        <a:buFont typeface="Arial" panose="020B0604020202020204" pitchFamily="34" charset="0"/>
                        <a:buChar char="•"/>
                      </a:pPr>
                      <a:r>
                        <a:rPr lang="en-GB" sz="1400" baseline="0" dirty="0"/>
                        <a:t>Influenced later by unsuccessful assassination attempt 1866 </a:t>
                      </a:r>
                      <a:r>
                        <a:rPr lang="en-GB" sz="1400" b="1" baseline="0" dirty="0"/>
                        <a:t>(Karakazov) </a:t>
                      </a:r>
                      <a:r>
                        <a:rPr lang="en-GB" sz="1400" baseline="0" dirty="0"/>
                        <a:t>– became more repressive after 1866. Some reforms continued but return to reactionary influences 1866-81. </a:t>
                      </a:r>
                    </a:p>
                    <a:p>
                      <a:pPr marL="285750" indent="-285750">
                        <a:buFont typeface="Arial" panose="020B0604020202020204" pitchFamily="34" charset="0"/>
                        <a:buChar char="•"/>
                      </a:pPr>
                      <a:r>
                        <a:rPr lang="en-GB" sz="1400" baseline="0" dirty="0"/>
                        <a:t>Opponents of Tsarist regime = radical groups such as Land &amp; Liberty &amp; The Populists – was the rise in opposition due to reform or reform not being enough? </a:t>
                      </a:r>
                    </a:p>
                    <a:p>
                      <a:pPr marL="285750" indent="-285750">
                        <a:buFont typeface="Arial" panose="020B0604020202020204" pitchFamily="34" charset="0"/>
                        <a:buChar char="•"/>
                      </a:pPr>
                      <a:r>
                        <a:rPr lang="en-GB" sz="1400" baseline="0" dirty="0"/>
                        <a:t>Alexander II might have made reforms but was NOT a liberal – there is debate about how far Alex II really wanted to change the autocratic institutions of Russia. </a:t>
                      </a:r>
                      <a:endParaRPr lang="en-GB" sz="1400" dirty="0"/>
                    </a:p>
                  </a:txBody>
                  <a:tcPr/>
                </a:tc>
                <a:tc hMerge="1">
                  <a:txBody>
                    <a:bodyPr/>
                    <a:lstStyle/>
                    <a:p>
                      <a:endParaRPr lang="en-GB"/>
                    </a:p>
                  </a:txBody>
                  <a:tcPr/>
                </a:tc>
                <a:extLst>
                  <a:ext uri="{0D108BD9-81ED-4DB2-BD59-A6C34878D82A}">
                    <a16:rowId xmlns:a16="http://schemas.microsoft.com/office/drawing/2014/main" val="2158367476"/>
                  </a:ext>
                </a:extLst>
              </a:tr>
              <a:tr h="289041">
                <a:tc>
                  <a:txBody>
                    <a:bodyPr/>
                    <a:lstStyle/>
                    <a:p>
                      <a:endParaRPr lang="en-GB" sz="1400" dirty="0"/>
                    </a:p>
                  </a:txBody>
                  <a:tcPr/>
                </a:tc>
                <a:tc>
                  <a:txBody>
                    <a:bodyPr/>
                    <a:lstStyle/>
                    <a:p>
                      <a:r>
                        <a:rPr lang="en-GB" sz="1400" b="1" dirty="0"/>
                        <a:t>Summary…</a:t>
                      </a:r>
                    </a:p>
                    <a:p>
                      <a:endParaRPr lang="en-GB" sz="1400" dirty="0"/>
                    </a:p>
                    <a:p>
                      <a:r>
                        <a:rPr lang="en-GB" sz="1200" dirty="0"/>
                        <a:t>According to JN Westwood in “Endurance to Endeavour</a:t>
                      </a:r>
                      <a:r>
                        <a:rPr lang="en-GB" sz="1200" baseline="0" dirty="0"/>
                        <a:t> 1812-2001” “With the possible exception of Khrushchev and Gorbachev, no Russian ruler brought so much relief to so many of his people as did Alexander II, autocratic and conservative though he was.” It seems that Alex’s aim was to strengthen Tsarist rule by reform. Maybe he was attempting to move Russia forward to stabilise it after the embarrassing defeat in the Crimea by 1856. Alex II was not a liberal deeply altering autocratic government but was trying to make his job easier / more effective as an autocrat. The great challenge was to effectively reform Russia without undermining the nobles and privileged class. As a result of this and possibly the 1866 assassination attempt, historians such as Hugh Seton-Watson suggest the reforms did not go far enough. It could however be argued that the reforms initiated a process that would eventually lead to revolution in 1917. </a:t>
                      </a:r>
                      <a:endParaRPr lang="en-GB" sz="1200" dirty="0"/>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2</a:t>
            </a:fld>
            <a:endParaRPr lang="en-GB"/>
          </a:p>
        </p:txBody>
      </p:sp>
      <p:sp>
        <p:nvSpPr>
          <p:cNvPr id="5" name="Footer Placeholder 4"/>
          <p:cNvSpPr>
            <a:spLocks noGrp="1"/>
          </p:cNvSpPr>
          <p:nvPr>
            <p:ph type="ftr" sz="quarter" idx="11"/>
          </p:nvPr>
        </p:nvSpPr>
        <p:spPr/>
        <p:txBody>
          <a:bodyPr/>
          <a:lstStyle/>
          <a:p>
            <a:r>
              <a:rPr lang="en-GB"/>
              <a:t>TLU 2023</a:t>
            </a:r>
          </a:p>
        </p:txBody>
      </p:sp>
      <p:pic>
        <p:nvPicPr>
          <p:cNvPr id="1026" name="Picture 2" descr="Tsar Alexander II of Russia, 1878 : Colorization">
            <a:extLst>
              <a:ext uri="{FF2B5EF4-FFF2-40B4-BE49-F238E27FC236}">
                <a16:creationId xmlns:a16="http://schemas.microsoft.com/office/drawing/2014/main" id="{D25B6E69-988D-DC54-B546-A17C00C029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217" y="6079928"/>
            <a:ext cx="2640983" cy="325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926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02631629"/>
              </p:ext>
            </p:extLst>
          </p:nvPr>
        </p:nvGraphicFramePr>
        <p:xfrm>
          <a:off x="206445" y="185186"/>
          <a:ext cx="6384238" cy="9097761"/>
        </p:xfrm>
        <a:graphic>
          <a:graphicData uri="http://schemas.openxmlformats.org/drawingml/2006/table">
            <a:tbl>
              <a:tblPr firstRow="1" bandRow="1">
                <a:tableStyleId>{5940675A-B579-460E-94D1-54222C63F5DA}</a:tableStyleId>
              </a:tblPr>
              <a:tblGrid>
                <a:gridCol w="2894564">
                  <a:extLst>
                    <a:ext uri="{9D8B030D-6E8A-4147-A177-3AD203B41FA5}">
                      <a16:colId xmlns:a16="http://schemas.microsoft.com/office/drawing/2014/main" val="1379759017"/>
                    </a:ext>
                  </a:extLst>
                </a:gridCol>
                <a:gridCol w="3489674">
                  <a:extLst>
                    <a:ext uri="{9D8B030D-6E8A-4147-A177-3AD203B41FA5}">
                      <a16:colId xmlns:a16="http://schemas.microsoft.com/office/drawing/2014/main" val="2642403308"/>
                    </a:ext>
                  </a:extLst>
                </a:gridCol>
              </a:tblGrid>
              <a:tr h="289041">
                <a:tc gridSpan="2">
                  <a:txBody>
                    <a:bodyPr/>
                    <a:lstStyle/>
                    <a:p>
                      <a:pPr algn="ctr"/>
                      <a:r>
                        <a:rPr lang="en-GB" sz="1400" b="1" dirty="0"/>
                        <a:t>The main characters…</a:t>
                      </a:r>
                    </a:p>
                    <a:p>
                      <a:pPr algn="ctr"/>
                      <a:endParaRPr lang="en-GB" sz="1400" b="1" dirty="0"/>
                    </a:p>
                    <a:p>
                      <a:pPr algn="ctr"/>
                      <a:r>
                        <a:rPr lang="en-GB" sz="1400" b="1" dirty="0"/>
                        <a:t>Throughout the narrative (story) of Russia there have been many significant characters and groups which have had consequences on the events you are studying. Historians</a:t>
                      </a:r>
                      <a:r>
                        <a:rPr lang="en-GB" sz="1400" b="1" baseline="0" dirty="0"/>
                        <a:t> have different views or interpretations on their consequences and significance and you will need to know these to succeed at your exams; or to really understand the issues and events which affected Russia’s journey.</a:t>
                      </a:r>
                    </a:p>
                    <a:p>
                      <a:pPr algn="ctr"/>
                      <a:endParaRPr lang="en-GB" sz="1400" b="1" dirty="0"/>
                    </a:p>
                  </a:txBody>
                  <a:tcPr/>
                </a:tc>
                <a:tc hMerge="1">
                  <a:txBody>
                    <a:bodyPr/>
                    <a:lstStyle/>
                    <a:p>
                      <a:endParaRPr lang="en-GB"/>
                    </a:p>
                  </a:txBody>
                  <a:tcPr/>
                </a:tc>
                <a:extLst>
                  <a:ext uri="{0D108BD9-81ED-4DB2-BD59-A6C34878D82A}">
                    <a16:rowId xmlns:a16="http://schemas.microsoft.com/office/drawing/2014/main" val="1437410742"/>
                  </a:ext>
                </a:extLst>
              </a:tr>
              <a:tr h="289041">
                <a:tc>
                  <a:txBody>
                    <a:bodyPr/>
                    <a:lstStyle/>
                    <a:p>
                      <a:r>
                        <a:rPr lang="en-GB" sz="1200" dirty="0">
                          <a:hlinkClick r:id="rId2" action="ppaction://hlinksldjump"/>
                        </a:rPr>
                        <a:t>Tsarina Alexandra </a:t>
                      </a:r>
                      <a:endParaRPr lang="en-GB" sz="1200" dirty="0"/>
                    </a:p>
                  </a:txBody>
                  <a:tcPr/>
                </a:tc>
                <a:tc>
                  <a:txBody>
                    <a:bodyPr/>
                    <a:lstStyle/>
                    <a:p>
                      <a:r>
                        <a:rPr lang="en-GB" sz="1200" dirty="0"/>
                        <a:t>True Russian or German spy? </a:t>
                      </a:r>
                    </a:p>
                  </a:txBody>
                  <a:tcPr/>
                </a:tc>
                <a:extLst>
                  <a:ext uri="{0D108BD9-81ED-4DB2-BD59-A6C34878D82A}">
                    <a16:rowId xmlns:a16="http://schemas.microsoft.com/office/drawing/2014/main" val="2346803885"/>
                  </a:ext>
                </a:extLst>
              </a:tr>
              <a:tr h="289041">
                <a:tc gridSpan="2">
                  <a:txBody>
                    <a:bodyPr/>
                    <a:lstStyle/>
                    <a:p>
                      <a:r>
                        <a:rPr lang="en-GB" sz="1400" dirty="0"/>
                        <a:t>Key facts…</a:t>
                      </a:r>
                    </a:p>
                    <a:p>
                      <a:endParaRPr lang="en-GB" sz="1400" dirty="0"/>
                    </a:p>
                    <a:p>
                      <a:pPr marL="285750" indent="-285750">
                        <a:buFont typeface="Arial" panose="020B0604020202020204" pitchFamily="34" charset="0"/>
                        <a:buChar char="•"/>
                      </a:pPr>
                      <a:r>
                        <a:rPr lang="en-GB" sz="1400" dirty="0"/>
                        <a:t>Alexandra</a:t>
                      </a:r>
                      <a:r>
                        <a:rPr lang="en-GB" sz="1400" baseline="0" dirty="0"/>
                        <a:t> w</a:t>
                      </a:r>
                      <a:r>
                        <a:rPr lang="en-GB" sz="1400" dirty="0"/>
                        <a:t>as a German princess &amp; Protestant (caused</a:t>
                      </a:r>
                      <a:r>
                        <a:rPr lang="en-GB" sz="1400" baseline="0" dirty="0"/>
                        <a:t> issues in WW1)</a:t>
                      </a:r>
                    </a:p>
                    <a:p>
                      <a:pPr marL="285750" indent="-285750">
                        <a:buFont typeface="Arial" panose="020B0604020202020204" pitchFamily="34" charset="0"/>
                        <a:buChar char="•"/>
                      </a:pPr>
                      <a:r>
                        <a:rPr lang="en-GB" sz="1400" baseline="0" dirty="0"/>
                        <a:t>Converted to Russian </a:t>
                      </a:r>
                      <a:r>
                        <a:rPr lang="en-GB" sz="1400" baseline="0" dirty="0">
                          <a:hlinkClick r:id="rId3" action="ppaction://hlinksldjump"/>
                        </a:rPr>
                        <a:t>Orthodox </a:t>
                      </a:r>
                      <a:r>
                        <a:rPr lang="en-GB" sz="1400" baseline="0" dirty="0"/>
                        <a:t>Christianity and loved to learn R ways / culture</a:t>
                      </a:r>
                    </a:p>
                    <a:p>
                      <a:pPr marL="285750" indent="-285750">
                        <a:buFont typeface="Arial" panose="020B0604020202020204" pitchFamily="34" charset="0"/>
                        <a:buChar char="•"/>
                      </a:pPr>
                      <a:r>
                        <a:rPr lang="en-GB" sz="1400" baseline="0" dirty="0"/>
                        <a:t>Seen as strong willed and obstinate. </a:t>
                      </a:r>
                    </a:p>
                    <a:p>
                      <a:pPr marL="285750" indent="-285750">
                        <a:buFont typeface="Arial" panose="020B0604020202020204" pitchFamily="34" charset="0"/>
                        <a:buChar char="•"/>
                      </a:pPr>
                      <a:r>
                        <a:rPr lang="en-GB" sz="1400" baseline="0" dirty="0"/>
                        <a:t>She was an adamant (uncompromising) autocrat.</a:t>
                      </a:r>
                    </a:p>
                    <a:p>
                      <a:pPr marL="285750" indent="-285750">
                        <a:buFont typeface="Arial" panose="020B0604020202020204" pitchFamily="34" charset="0"/>
                        <a:buChar char="•"/>
                      </a:pPr>
                      <a:r>
                        <a:rPr lang="en-GB" sz="1400" baseline="0" dirty="0"/>
                        <a:t>Alexandra had a great influence on the Tsar which was not necessarily great!</a:t>
                      </a:r>
                    </a:p>
                    <a:p>
                      <a:pPr marL="285750" indent="-285750">
                        <a:buFont typeface="Arial" panose="020B0604020202020204" pitchFamily="34" charset="0"/>
                        <a:buChar char="•"/>
                      </a:pPr>
                      <a:r>
                        <a:rPr lang="en-GB" sz="1400" baseline="0" dirty="0"/>
                        <a:t>In WW1 she took on duties of state in Russia as well as working as a nurse to help WW1 soldiers (with her daughters) </a:t>
                      </a:r>
                    </a:p>
                    <a:p>
                      <a:pPr marL="285750" indent="-285750">
                        <a:buFont typeface="Arial" panose="020B0604020202020204" pitchFamily="34" charset="0"/>
                        <a:buChar char="•"/>
                      </a:pPr>
                      <a:r>
                        <a:rPr lang="en-GB" sz="1400" baseline="0" dirty="0"/>
                        <a:t>Put too much faith in</a:t>
                      </a:r>
                      <a:r>
                        <a:rPr lang="en-GB" sz="1400" baseline="0" dirty="0">
                          <a:hlinkClick r:id="rId4" action="ppaction://hlinksldjump"/>
                        </a:rPr>
                        <a:t> Rasputin </a:t>
                      </a:r>
                      <a:r>
                        <a:rPr lang="en-GB" sz="1400" baseline="0" dirty="0"/>
                        <a:t>– believed he had powers from God to save their son – having a male heir was so important to Tsarist autocratic rule that her and </a:t>
                      </a:r>
                      <a:r>
                        <a:rPr lang="en-GB" sz="1400" baseline="0" dirty="0">
                          <a:hlinkClick r:id="rId5" action="ppaction://hlinksldjump"/>
                        </a:rPr>
                        <a:t>Nicholas II </a:t>
                      </a:r>
                      <a:r>
                        <a:rPr lang="en-GB" sz="1400" baseline="0" dirty="0"/>
                        <a:t>became obsessed with this and gave Rasputin too much influence at Court – caused suspicion and raised anti-Tsarist thought and propaganda. </a:t>
                      </a:r>
                    </a:p>
                    <a:p>
                      <a:pPr marL="285750" indent="-285750">
                        <a:buFont typeface="Arial" panose="020B0604020202020204" pitchFamily="34" charset="0"/>
                        <a:buChar char="•"/>
                      </a:pPr>
                      <a:r>
                        <a:rPr lang="en-GB" sz="1400" baseline="0" dirty="0"/>
                        <a:t>Always advised Nicholas II to ignore protest and focus on autocracy – no compromise – he was influenced by her too much and may have been afraid of going against her due to his own lack of self confidence. </a:t>
                      </a:r>
                    </a:p>
                    <a:p>
                      <a:pPr marL="285750" indent="-285750">
                        <a:buFont typeface="Arial" panose="020B0604020202020204" pitchFamily="34" charset="0"/>
                        <a:buChar char="•"/>
                      </a:pPr>
                      <a:r>
                        <a:rPr lang="en-GB" sz="1400" baseline="0" dirty="0"/>
                        <a:t>Superstitious and genuinely believed in the faith healing abilities of Rasputin – many rumoured her to be having an affair with him (unlikely)</a:t>
                      </a:r>
                    </a:p>
                    <a:p>
                      <a:pPr marL="285750" indent="-285750">
                        <a:buFont typeface="Arial" panose="020B0604020202020204" pitchFamily="34" charset="0"/>
                        <a:buChar char="•"/>
                      </a:pPr>
                      <a:endParaRPr lang="en-GB" sz="1400" dirty="0"/>
                    </a:p>
                  </a:txBody>
                  <a:tcPr/>
                </a:tc>
                <a:tc hMerge="1">
                  <a:txBody>
                    <a:bodyPr/>
                    <a:lstStyle/>
                    <a:p>
                      <a:endParaRPr lang="en-GB"/>
                    </a:p>
                  </a:txBody>
                  <a:tcPr/>
                </a:tc>
                <a:extLst>
                  <a:ext uri="{0D108BD9-81ED-4DB2-BD59-A6C34878D82A}">
                    <a16:rowId xmlns:a16="http://schemas.microsoft.com/office/drawing/2014/main" val="2158367476"/>
                  </a:ext>
                </a:extLst>
              </a:tr>
              <a:tr h="289041">
                <a:tc>
                  <a:txBody>
                    <a:bodyPr/>
                    <a:lstStyle/>
                    <a:p>
                      <a:endParaRPr lang="en-GB" sz="1400" dirty="0"/>
                    </a:p>
                  </a:txBody>
                  <a:tcPr/>
                </a:tc>
                <a:tc>
                  <a:txBody>
                    <a:bodyPr/>
                    <a:lstStyle/>
                    <a:p>
                      <a:r>
                        <a:rPr lang="en-GB" sz="1400" dirty="0"/>
                        <a:t>Summary…</a:t>
                      </a:r>
                    </a:p>
                    <a:p>
                      <a:endParaRPr lang="en-GB" sz="1400" dirty="0"/>
                    </a:p>
                    <a:p>
                      <a:r>
                        <a:rPr lang="en-GB" sz="1400" dirty="0"/>
                        <a:t>Alexandra is often compared to</a:t>
                      </a:r>
                      <a:r>
                        <a:rPr lang="en-GB" sz="1400" dirty="0">
                          <a:hlinkClick r:id="rId6" action="ppaction://hlinksldjump"/>
                        </a:rPr>
                        <a:t> Maria </a:t>
                      </a:r>
                      <a:r>
                        <a:rPr lang="en-GB" sz="1400" dirty="0" err="1">
                          <a:hlinkClick r:id="rId6" action="ppaction://hlinksldjump"/>
                        </a:rPr>
                        <a:t>Fedorovna</a:t>
                      </a:r>
                      <a:r>
                        <a:rPr lang="en-GB" sz="1400" dirty="0"/>
                        <a:t>. Is this a fair comparison. Tsarina’s had an important role in the Russian autocratic </a:t>
                      </a:r>
                      <a:r>
                        <a:rPr lang="en-GB" sz="1400" dirty="0" err="1"/>
                        <a:t>mindset</a:t>
                      </a:r>
                      <a:r>
                        <a:rPr lang="en-GB" sz="1400" dirty="0"/>
                        <a:t> but they were not really to interfere or lead politics and policy. However, it seemed that Alexandra was involved which may have been her or / and Nicholas II’s fault! </a:t>
                      </a:r>
                    </a:p>
                    <a:p>
                      <a:r>
                        <a:rPr lang="en-GB" sz="1400" dirty="0"/>
                        <a:t>Historians might vary on the extent of her influence but the common ground is that she did have influence on Nicholas. </a:t>
                      </a:r>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20</a:t>
            </a:fld>
            <a:endParaRPr lang="en-GB"/>
          </a:p>
        </p:txBody>
      </p:sp>
      <p:sp>
        <p:nvSpPr>
          <p:cNvPr id="5" name="Footer Placeholder 4"/>
          <p:cNvSpPr>
            <a:spLocks noGrp="1"/>
          </p:cNvSpPr>
          <p:nvPr>
            <p:ph type="ftr" sz="quarter" idx="11"/>
          </p:nvPr>
        </p:nvSpPr>
        <p:spPr/>
        <p:txBody>
          <a:bodyPr/>
          <a:lstStyle/>
          <a:p>
            <a:r>
              <a:rPr lang="en-GB"/>
              <a:t>TLU 2023</a:t>
            </a:r>
          </a:p>
        </p:txBody>
      </p:sp>
      <p:pic>
        <p:nvPicPr>
          <p:cNvPr id="16386" name="Picture 2" descr="Tsarina Alexandra - IMDb">
            <a:extLst>
              <a:ext uri="{FF2B5EF4-FFF2-40B4-BE49-F238E27FC236}">
                <a16:creationId xmlns:a16="http://schemas.microsoft.com/office/drawing/2014/main" id="{B54E358F-0FCD-F081-F21D-58393122599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6727" y="6489700"/>
            <a:ext cx="1586326" cy="26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863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10884454"/>
              </p:ext>
            </p:extLst>
          </p:nvPr>
        </p:nvGraphicFramePr>
        <p:xfrm>
          <a:off x="206445" y="185186"/>
          <a:ext cx="6384238" cy="9311121"/>
        </p:xfrm>
        <a:graphic>
          <a:graphicData uri="http://schemas.openxmlformats.org/drawingml/2006/table">
            <a:tbl>
              <a:tblPr firstRow="1" bandRow="1">
                <a:tableStyleId>{5940675A-B579-460E-94D1-54222C63F5DA}</a:tableStyleId>
              </a:tblPr>
              <a:tblGrid>
                <a:gridCol w="2894564">
                  <a:extLst>
                    <a:ext uri="{9D8B030D-6E8A-4147-A177-3AD203B41FA5}">
                      <a16:colId xmlns:a16="http://schemas.microsoft.com/office/drawing/2014/main" val="1379759017"/>
                    </a:ext>
                  </a:extLst>
                </a:gridCol>
                <a:gridCol w="3489674">
                  <a:extLst>
                    <a:ext uri="{9D8B030D-6E8A-4147-A177-3AD203B41FA5}">
                      <a16:colId xmlns:a16="http://schemas.microsoft.com/office/drawing/2014/main" val="2642403308"/>
                    </a:ext>
                  </a:extLst>
                </a:gridCol>
              </a:tblGrid>
              <a:tr h="289041">
                <a:tc gridSpan="2">
                  <a:txBody>
                    <a:bodyPr/>
                    <a:lstStyle/>
                    <a:p>
                      <a:pPr algn="ctr"/>
                      <a:r>
                        <a:rPr lang="en-GB" sz="1400" b="1" dirty="0"/>
                        <a:t>The main characters…</a:t>
                      </a:r>
                    </a:p>
                    <a:p>
                      <a:pPr algn="ctr"/>
                      <a:endParaRPr lang="en-GB" sz="1400" b="1" dirty="0"/>
                    </a:p>
                    <a:p>
                      <a:pPr algn="ctr"/>
                      <a:r>
                        <a:rPr lang="en-GB" sz="1400" b="1" dirty="0"/>
                        <a:t>Throughout the narrative (story) of Russia there have been many significant characters and groups which have had consequences on the events you are studying. Historians</a:t>
                      </a:r>
                      <a:r>
                        <a:rPr lang="en-GB" sz="1400" b="1" baseline="0" dirty="0"/>
                        <a:t> have different views or interpretations on their consequences and significance and you will need to know these to succeed at your exams; or to really understand the issues and events which affected Russia’s journey.</a:t>
                      </a:r>
                    </a:p>
                    <a:p>
                      <a:pPr algn="ctr"/>
                      <a:endParaRPr lang="en-GB" sz="1400" b="1" dirty="0"/>
                    </a:p>
                  </a:txBody>
                  <a:tcPr/>
                </a:tc>
                <a:tc hMerge="1">
                  <a:txBody>
                    <a:bodyPr/>
                    <a:lstStyle/>
                    <a:p>
                      <a:endParaRPr lang="en-GB"/>
                    </a:p>
                  </a:txBody>
                  <a:tcPr/>
                </a:tc>
                <a:extLst>
                  <a:ext uri="{0D108BD9-81ED-4DB2-BD59-A6C34878D82A}">
                    <a16:rowId xmlns:a16="http://schemas.microsoft.com/office/drawing/2014/main" val="1437410742"/>
                  </a:ext>
                </a:extLst>
              </a:tr>
              <a:tr h="289041">
                <a:tc>
                  <a:txBody>
                    <a:bodyPr/>
                    <a:lstStyle/>
                    <a:p>
                      <a:r>
                        <a:rPr lang="en-GB" sz="1200" dirty="0">
                          <a:hlinkClick r:id="rId2" action="ppaction://hlinksldjump"/>
                        </a:rPr>
                        <a:t>Grigory Rasputin </a:t>
                      </a:r>
                      <a:endParaRPr lang="en-GB" sz="1200" dirty="0"/>
                    </a:p>
                  </a:txBody>
                  <a:tcPr/>
                </a:tc>
                <a:tc>
                  <a:txBody>
                    <a:bodyPr/>
                    <a:lstStyle/>
                    <a:p>
                      <a:r>
                        <a:rPr lang="en-GB" sz="1200" dirty="0"/>
                        <a:t>The mad monk?</a:t>
                      </a:r>
                    </a:p>
                  </a:txBody>
                  <a:tcPr/>
                </a:tc>
                <a:extLst>
                  <a:ext uri="{0D108BD9-81ED-4DB2-BD59-A6C34878D82A}">
                    <a16:rowId xmlns:a16="http://schemas.microsoft.com/office/drawing/2014/main" val="2346803885"/>
                  </a:ext>
                </a:extLst>
              </a:tr>
              <a:tr h="289041">
                <a:tc gridSpan="2">
                  <a:txBody>
                    <a:bodyPr/>
                    <a:lstStyle/>
                    <a:p>
                      <a:r>
                        <a:rPr lang="en-GB" sz="1400" b="1" dirty="0"/>
                        <a:t>Key facts…</a:t>
                      </a:r>
                    </a:p>
                    <a:p>
                      <a:endParaRPr lang="en-GB" sz="1400" dirty="0"/>
                    </a:p>
                    <a:p>
                      <a:pPr marL="285750" indent="-285750">
                        <a:buFont typeface="Arial" panose="020B0604020202020204" pitchFamily="34" charset="0"/>
                        <a:buChar char="•"/>
                      </a:pPr>
                      <a:r>
                        <a:rPr lang="en-GB" sz="1400" dirty="0"/>
                        <a:t>b</a:t>
                      </a:r>
                      <a:r>
                        <a:rPr lang="en-GB" sz="1400" baseline="0" dirty="0"/>
                        <a:t> 1869 murdered 1916 (by </a:t>
                      </a:r>
                      <a:r>
                        <a:rPr lang="en-GB" sz="1400" baseline="0" dirty="0" err="1"/>
                        <a:t>Yusupov</a:t>
                      </a:r>
                      <a:r>
                        <a:rPr lang="en-GB" sz="1400" baseline="0" dirty="0"/>
                        <a:t> &amp; other nobles!)</a:t>
                      </a:r>
                    </a:p>
                    <a:p>
                      <a:pPr marL="285750" indent="-285750">
                        <a:buFont typeface="Arial" panose="020B0604020202020204" pitchFamily="34" charset="0"/>
                        <a:buChar char="•"/>
                      </a:pPr>
                      <a:r>
                        <a:rPr lang="en-GB" sz="1400" baseline="0" dirty="0"/>
                        <a:t>The mad monk? Unorthodox orthodox Christian – belonged to a sect which believed sin led to repentance. Often mistrusted but very much in favour with </a:t>
                      </a:r>
                      <a:r>
                        <a:rPr lang="en-GB" sz="1400" baseline="0" dirty="0">
                          <a:hlinkClick r:id="rId3" action="ppaction://hlinksldjump"/>
                        </a:rPr>
                        <a:t>Tsar</a:t>
                      </a:r>
                      <a:r>
                        <a:rPr lang="en-GB" sz="1400" baseline="0" dirty="0"/>
                        <a:t> &amp; </a:t>
                      </a:r>
                      <a:r>
                        <a:rPr lang="en-GB" sz="1400" baseline="0" dirty="0">
                          <a:hlinkClick r:id="rId4" action="ppaction://hlinksldjump"/>
                        </a:rPr>
                        <a:t>Tsarina</a:t>
                      </a:r>
                      <a:r>
                        <a:rPr lang="en-GB" sz="1400" baseline="0" dirty="0"/>
                        <a:t> from 1905-1916!</a:t>
                      </a:r>
                    </a:p>
                    <a:p>
                      <a:pPr marL="285750" indent="-285750">
                        <a:buFont typeface="Arial" panose="020B0604020202020204" pitchFamily="34" charset="0"/>
                        <a:buChar char="•"/>
                      </a:pPr>
                      <a:r>
                        <a:rPr lang="en-GB" sz="1400" baseline="0" dirty="0"/>
                        <a:t>Real name = Grigory </a:t>
                      </a:r>
                      <a:r>
                        <a:rPr lang="en-GB" sz="1400" baseline="0" dirty="0" err="1"/>
                        <a:t>Yefimovich</a:t>
                      </a:r>
                      <a:r>
                        <a:rPr lang="en-GB" sz="1400" baseline="0" dirty="0"/>
                        <a:t>)</a:t>
                      </a:r>
                    </a:p>
                    <a:p>
                      <a:pPr marL="285750" indent="-285750">
                        <a:buFont typeface="Arial" panose="020B0604020202020204" pitchFamily="34" charset="0"/>
                        <a:buChar char="•"/>
                      </a:pPr>
                      <a:r>
                        <a:rPr lang="en-GB" sz="1400" baseline="0" dirty="0"/>
                        <a:t>Nov 1905 met Tsarina &amp; Tsar in St Petersburg – Tsarina became convinced of magical healing powers of Rasputin.</a:t>
                      </a:r>
                    </a:p>
                    <a:p>
                      <a:pPr marL="285750" indent="-285750">
                        <a:buFont typeface="Arial" panose="020B0604020202020204" pitchFamily="34" charset="0"/>
                        <a:buChar char="•"/>
                      </a:pPr>
                      <a:r>
                        <a:rPr lang="en-GB" sz="1400" baseline="0" dirty="0"/>
                        <a:t>He seemed to be able to stop Alexei’s bleeding (haemophiliac) </a:t>
                      </a:r>
                      <a:r>
                        <a:rPr lang="en-GB" sz="1400" baseline="0" dirty="0" err="1"/>
                        <a:t>poss</a:t>
                      </a:r>
                      <a:r>
                        <a:rPr lang="en-GB" sz="1400" baseline="0" dirty="0"/>
                        <a:t> by hypnosis or herbs but Romanovs and many in nobility (especially women) believed he was linked directly to power of God!</a:t>
                      </a:r>
                    </a:p>
                    <a:p>
                      <a:pPr marL="285750" indent="-285750">
                        <a:buFont typeface="Arial" panose="020B0604020202020204" pitchFamily="34" charset="0"/>
                        <a:buChar char="•"/>
                      </a:pPr>
                      <a:r>
                        <a:rPr lang="en-GB" sz="1400" baseline="0" dirty="0">
                          <a:hlinkClick r:id="rId5" action="ppaction://hlinksldjump"/>
                        </a:rPr>
                        <a:t>Orthodox</a:t>
                      </a:r>
                      <a:r>
                        <a:rPr lang="en-GB" sz="1400" baseline="0" dirty="0"/>
                        <a:t> Church mistrusted him but risked jobs if criticised.</a:t>
                      </a:r>
                    </a:p>
                    <a:p>
                      <a:pPr marL="285750" indent="-285750">
                        <a:buFont typeface="Arial" panose="020B0604020202020204" pitchFamily="34" charset="0"/>
                        <a:buChar char="•"/>
                      </a:pPr>
                      <a:r>
                        <a:rPr lang="en-GB" sz="1400" baseline="0" dirty="0"/>
                        <a:t>Accused of blasphemy – at the cost of the accuser!</a:t>
                      </a:r>
                    </a:p>
                    <a:p>
                      <a:pPr marL="285750" indent="-285750">
                        <a:buFont typeface="Arial" panose="020B0604020202020204" pitchFamily="34" charset="0"/>
                        <a:buChar char="•"/>
                      </a:pPr>
                      <a:r>
                        <a:rPr lang="en-GB" sz="1400" baseline="0" dirty="0"/>
                        <a:t>Had 3 children of his own and many affairs – sin to repent!!!</a:t>
                      </a:r>
                    </a:p>
                    <a:p>
                      <a:pPr marL="285750" indent="-285750">
                        <a:buFont typeface="Arial" panose="020B0604020202020204" pitchFamily="34" charset="0"/>
                        <a:buChar char="•"/>
                      </a:pPr>
                      <a:r>
                        <a:rPr lang="en-GB" sz="1400" baseline="0" dirty="0"/>
                        <a:t>Rasputin’s actions discredited the Tsar and Tsarina who became ever more secretive – people began to mistrust the clique and the influence the mad monk and Tsarina had on Nicholas II.</a:t>
                      </a:r>
                    </a:p>
                    <a:p>
                      <a:pPr marL="285750" indent="-285750">
                        <a:buFont typeface="Arial" panose="020B0604020202020204" pitchFamily="34" charset="0"/>
                        <a:buChar char="•"/>
                      </a:pPr>
                      <a:r>
                        <a:rPr lang="en-GB" sz="1400" baseline="0" dirty="0"/>
                        <a:t>Assassinated – many myths surround story – most quoted is </a:t>
                      </a:r>
                      <a:r>
                        <a:rPr lang="en-GB" sz="1400" baseline="0" dirty="0" err="1"/>
                        <a:t>Yusupov’s</a:t>
                      </a:r>
                      <a:r>
                        <a:rPr lang="en-GB" sz="1400" baseline="0" dirty="0"/>
                        <a:t> account = poisoned twice shot 3 times – came back after 1</a:t>
                      </a:r>
                      <a:r>
                        <a:rPr lang="en-GB" sz="1400" baseline="30000" dirty="0"/>
                        <a:t>st</a:t>
                      </a:r>
                      <a:r>
                        <a:rPr lang="en-GB" sz="1400" baseline="0" dirty="0"/>
                        <a:t> shot and attacked him – dumped in river!!!</a:t>
                      </a:r>
                    </a:p>
                    <a:p>
                      <a:pPr marL="285750" indent="-285750">
                        <a:buFont typeface="Arial" panose="020B0604020202020204" pitchFamily="34" charset="0"/>
                        <a:buChar char="•"/>
                      </a:pPr>
                      <a:endParaRPr lang="en-GB" sz="1400" dirty="0"/>
                    </a:p>
                  </a:txBody>
                  <a:tcPr/>
                </a:tc>
                <a:tc hMerge="1">
                  <a:txBody>
                    <a:bodyPr/>
                    <a:lstStyle/>
                    <a:p>
                      <a:endParaRPr lang="en-GB"/>
                    </a:p>
                  </a:txBody>
                  <a:tcPr/>
                </a:tc>
                <a:extLst>
                  <a:ext uri="{0D108BD9-81ED-4DB2-BD59-A6C34878D82A}">
                    <a16:rowId xmlns:a16="http://schemas.microsoft.com/office/drawing/2014/main" val="2158367476"/>
                  </a:ext>
                </a:extLst>
              </a:tr>
              <a:tr h="289041">
                <a:tc>
                  <a:txBody>
                    <a:bodyPr/>
                    <a:lstStyle/>
                    <a:p>
                      <a:endParaRPr lang="en-GB" sz="1400" dirty="0"/>
                    </a:p>
                  </a:txBody>
                  <a:tcPr/>
                </a:tc>
                <a:tc>
                  <a:txBody>
                    <a:bodyPr/>
                    <a:lstStyle/>
                    <a:p>
                      <a:r>
                        <a:rPr lang="en-GB" sz="1400" b="1" dirty="0"/>
                        <a:t>Summary…</a:t>
                      </a:r>
                    </a:p>
                    <a:p>
                      <a:endParaRPr lang="en-GB" sz="1400" dirty="0"/>
                    </a:p>
                    <a:p>
                      <a:r>
                        <a:rPr lang="en-GB" sz="1400" dirty="0"/>
                        <a:t>Where do we start with this character? Highly influential on the Tsarina</a:t>
                      </a:r>
                      <a:r>
                        <a:rPr lang="en-GB" sz="1400" baseline="0" dirty="0"/>
                        <a:t> and the Tsar, who later in WW1 became worried by influence Rasputin had on his wife! Historians will agree / consensus that he was influential but how far did his actions alienate an already alienated monarchy. Certainly Rasputin was a great asset for revolutionary propagandists, but not for the Tsar.</a:t>
                      </a:r>
                      <a:endParaRPr lang="en-GB" sz="1400" dirty="0"/>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21</a:t>
            </a:fld>
            <a:endParaRPr lang="en-GB"/>
          </a:p>
        </p:txBody>
      </p:sp>
      <p:sp>
        <p:nvSpPr>
          <p:cNvPr id="5" name="Footer Placeholder 4"/>
          <p:cNvSpPr>
            <a:spLocks noGrp="1"/>
          </p:cNvSpPr>
          <p:nvPr>
            <p:ph type="ftr" sz="quarter" idx="11"/>
          </p:nvPr>
        </p:nvSpPr>
        <p:spPr/>
        <p:txBody>
          <a:bodyPr/>
          <a:lstStyle/>
          <a:p>
            <a:r>
              <a:rPr lang="en-GB"/>
              <a:t>TLU 2023</a:t>
            </a:r>
          </a:p>
        </p:txBody>
      </p:sp>
      <p:pic>
        <p:nvPicPr>
          <p:cNvPr id="17410" name="Picture 2" descr="Grigori Rasputin Biography - Facts, Childhood, Family Life &amp; Achievements">
            <a:extLst>
              <a:ext uri="{FF2B5EF4-FFF2-40B4-BE49-F238E27FC236}">
                <a16:creationId xmlns:a16="http://schemas.microsoft.com/office/drawing/2014/main" id="{872AEEE2-1DEF-FF63-3565-3EFC806FD8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317" y="7099300"/>
            <a:ext cx="2793383" cy="234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892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20178192"/>
              </p:ext>
            </p:extLst>
          </p:nvPr>
        </p:nvGraphicFramePr>
        <p:xfrm>
          <a:off x="206445" y="185186"/>
          <a:ext cx="6384238" cy="8717624"/>
        </p:xfrm>
        <a:graphic>
          <a:graphicData uri="http://schemas.openxmlformats.org/drawingml/2006/table">
            <a:tbl>
              <a:tblPr firstRow="1" bandRow="1">
                <a:tableStyleId>{5940675A-B579-460E-94D1-54222C63F5DA}</a:tableStyleId>
              </a:tblPr>
              <a:tblGrid>
                <a:gridCol w="2894564">
                  <a:extLst>
                    <a:ext uri="{9D8B030D-6E8A-4147-A177-3AD203B41FA5}">
                      <a16:colId xmlns:a16="http://schemas.microsoft.com/office/drawing/2014/main" val="1379759017"/>
                    </a:ext>
                  </a:extLst>
                </a:gridCol>
                <a:gridCol w="3489674">
                  <a:extLst>
                    <a:ext uri="{9D8B030D-6E8A-4147-A177-3AD203B41FA5}">
                      <a16:colId xmlns:a16="http://schemas.microsoft.com/office/drawing/2014/main" val="2642403308"/>
                    </a:ext>
                  </a:extLst>
                </a:gridCol>
              </a:tblGrid>
              <a:tr h="289041">
                <a:tc gridSpan="2">
                  <a:txBody>
                    <a:bodyPr/>
                    <a:lstStyle/>
                    <a:p>
                      <a:pPr algn="ctr"/>
                      <a:r>
                        <a:rPr lang="en-GB" sz="1400" b="1" dirty="0"/>
                        <a:t>The main characters…</a:t>
                      </a:r>
                    </a:p>
                    <a:p>
                      <a:pPr algn="ctr"/>
                      <a:endParaRPr lang="en-GB" sz="1400" b="1" dirty="0"/>
                    </a:p>
                    <a:p>
                      <a:pPr algn="ctr"/>
                      <a:r>
                        <a:rPr lang="en-GB" sz="1400" b="1" dirty="0"/>
                        <a:t>Throughout the narrative (story) of Russia there have been many significant characters and groups which have had consequences on the events you are studying. Historians</a:t>
                      </a:r>
                      <a:r>
                        <a:rPr lang="en-GB" sz="1400" b="1" baseline="0" dirty="0"/>
                        <a:t> have different views or interpretations on their consequences and significance and you will need to know these to succeed at your exams; or to really understand the issues and events which affected Russia’s journey.</a:t>
                      </a:r>
                    </a:p>
                    <a:p>
                      <a:pPr algn="ctr"/>
                      <a:endParaRPr lang="en-GB" sz="1400" b="1" dirty="0"/>
                    </a:p>
                  </a:txBody>
                  <a:tcPr/>
                </a:tc>
                <a:tc hMerge="1">
                  <a:txBody>
                    <a:bodyPr/>
                    <a:lstStyle/>
                    <a:p>
                      <a:endParaRPr lang="en-GB"/>
                    </a:p>
                  </a:txBody>
                  <a:tcPr/>
                </a:tc>
                <a:extLst>
                  <a:ext uri="{0D108BD9-81ED-4DB2-BD59-A6C34878D82A}">
                    <a16:rowId xmlns:a16="http://schemas.microsoft.com/office/drawing/2014/main" val="1437410742"/>
                  </a:ext>
                </a:extLst>
              </a:tr>
              <a:tr h="335624">
                <a:tc>
                  <a:txBody>
                    <a:bodyPr/>
                    <a:lstStyle/>
                    <a:p>
                      <a:r>
                        <a:rPr lang="en-GB" sz="1200" dirty="0">
                          <a:hlinkClick r:id="rId2" action="ppaction://hlinksldjump"/>
                        </a:rPr>
                        <a:t>Sergei </a:t>
                      </a:r>
                      <a:r>
                        <a:rPr lang="en-GB" sz="1200" dirty="0" err="1">
                          <a:hlinkClick r:id="rId2" action="ppaction://hlinksldjump"/>
                        </a:rPr>
                        <a:t>Zubatov</a:t>
                      </a:r>
                      <a:endParaRPr lang="en-GB" sz="1200" dirty="0"/>
                    </a:p>
                  </a:txBody>
                  <a:tcPr/>
                </a:tc>
                <a:tc>
                  <a:txBody>
                    <a:bodyPr/>
                    <a:lstStyle/>
                    <a:p>
                      <a:r>
                        <a:rPr lang="en-GB" sz="1200" dirty="0"/>
                        <a:t>An unlikely reformer</a:t>
                      </a:r>
                      <a:r>
                        <a:rPr lang="en-GB" sz="1200" baseline="0" dirty="0"/>
                        <a:t> – police socialism?!</a:t>
                      </a:r>
                      <a:endParaRPr lang="en-GB" sz="1200" dirty="0"/>
                    </a:p>
                  </a:txBody>
                  <a:tcPr/>
                </a:tc>
                <a:extLst>
                  <a:ext uri="{0D108BD9-81ED-4DB2-BD59-A6C34878D82A}">
                    <a16:rowId xmlns:a16="http://schemas.microsoft.com/office/drawing/2014/main" val="2346803885"/>
                  </a:ext>
                </a:extLst>
              </a:tr>
              <a:tr h="289041">
                <a:tc gridSpan="2">
                  <a:txBody>
                    <a:bodyPr/>
                    <a:lstStyle/>
                    <a:p>
                      <a:r>
                        <a:rPr lang="en-GB" sz="1400" b="1" dirty="0"/>
                        <a:t>Key facts…</a:t>
                      </a:r>
                    </a:p>
                    <a:p>
                      <a:endParaRPr lang="en-GB" sz="1400" dirty="0"/>
                    </a:p>
                    <a:p>
                      <a:pPr marL="285750" indent="-285750">
                        <a:buFont typeface="Arial" panose="020B0604020202020204" pitchFamily="34" charset="0"/>
                        <a:buChar char="•"/>
                      </a:pPr>
                      <a:r>
                        <a:rPr lang="en-GB" sz="1400" dirty="0"/>
                        <a:t>b</a:t>
                      </a:r>
                      <a:r>
                        <a:rPr lang="en-GB" sz="1400" baseline="0" dirty="0"/>
                        <a:t> 1864 d 1917</a:t>
                      </a:r>
                    </a:p>
                    <a:p>
                      <a:pPr marL="285750" indent="-285750">
                        <a:buFont typeface="Arial" panose="020B0604020202020204" pitchFamily="34" charset="0"/>
                        <a:buChar char="•"/>
                      </a:pPr>
                      <a:r>
                        <a:rPr lang="en-GB" sz="1400" baseline="0" dirty="0"/>
                        <a:t>Advocate of “police socialism”</a:t>
                      </a:r>
                    </a:p>
                    <a:p>
                      <a:pPr marL="285750" indent="-285750">
                        <a:buFont typeface="Arial" panose="020B0604020202020204" pitchFamily="34" charset="0"/>
                        <a:buChar char="•"/>
                      </a:pPr>
                      <a:r>
                        <a:rPr lang="en-GB" sz="1400" baseline="0" dirty="0"/>
                        <a:t>Was a radical student who lost place at </a:t>
                      </a:r>
                      <a:r>
                        <a:rPr lang="en-GB" sz="1400" baseline="0" dirty="0" err="1"/>
                        <a:t>Uni</a:t>
                      </a:r>
                      <a:r>
                        <a:rPr lang="en-GB" sz="1400" baseline="0" dirty="0"/>
                        <a:t> due to revolutionary politics</a:t>
                      </a:r>
                    </a:p>
                    <a:p>
                      <a:pPr marL="285750" indent="-285750">
                        <a:buFont typeface="Arial" panose="020B0604020202020204" pitchFamily="34" charset="0"/>
                        <a:buChar char="•"/>
                      </a:pPr>
                      <a:r>
                        <a:rPr lang="en-GB" sz="1400" baseline="0" dirty="0"/>
                        <a:t>Worked in a bookshop in 1880s distributing banned literature</a:t>
                      </a:r>
                    </a:p>
                    <a:p>
                      <a:pPr marL="285750" indent="-285750">
                        <a:buFont typeface="Arial" panose="020B0604020202020204" pitchFamily="34" charset="0"/>
                        <a:buChar char="•"/>
                      </a:pPr>
                      <a:r>
                        <a:rPr lang="en-GB" sz="1400" baseline="0" dirty="0"/>
                        <a:t>1883 he became a police spy.</a:t>
                      </a:r>
                    </a:p>
                    <a:p>
                      <a:pPr marL="285750" indent="-285750">
                        <a:buFont typeface="Arial" panose="020B0604020202020204" pitchFamily="34" charset="0"/>
                        <a:buChar char="•"/>
                      </a:pPr>
                      <a:r>
                        <a:rPr lang="en-GB" sz="1400" baseline="0" dirty="0"/>
                        <a:t>1895 he became head of Moscow section of the Okhrana. </a:t>
                      </a:r>
                      <a:endParaRPr lang="en-GB" sz="1400" dirty="0"/>
                    </a:p>
                    <a:p>
                      <a:pPr marL="285750" indent="-285750">
                        <a:buFont typeface="Arial" panose="020B0604020202020204" pitchFamily="34" charset="0"/>
                        <a:buChar char="•"/>
                      </a:pPr>
                      <a:r>
                        <a:rPr lang="en-GB" sz="1400" dirty="0"/>
                        <a:t>Sergei </a:t>
                      </a:r>
                      <a:r>
                        <a:rPr lang="en-GB" sz="1400" dirty="0" err="1"/>
                        <a:t>Zubatov</a:t>
                      </a:r>
                      <a:r>
                        <a:rPr lang="en-GB" sz="1400" baseline="0" dirty="0"/>
                        <a:t> was head of the Okhrana</a:t>
                      </a:r>
                    </a:p>
                    <a:p>
                      <a:pPr marL="285750" indent="-285750">
                        <a:buFont typeface="Arial" panose="020B0604020202020204" pitchFamily="34" charset="0"/>
                        <a:buChar char="•"/>
                      </a:pPr>
                      <a:r>
                        <a:rPr lang="en-GB" sz="1400" baseline="0" dirty="0"/>
                        <a:t>Believed that if you gave workers Trades Unions and Rights they would be more loyal – accept regime. </a:t>
                      </a:r>
                    </a:p>
                    <a:p>
                      <a:pPr marL="285750" indent="-285750">
                        <a:buFont typeface="Arial" panose="020B0604020202020204" pitchFamily="34" charset="0"/>
                        <a:buChar char="•"/>
                      </a:pPr>
                      <a:r>
                        <a:rPr lang="en-GB" sz="1400" baseline="0" dirty="0"/>
                        <a:t>1901 he established 3 TUs in Moscow and used police to pressurise bosses to make concessions. </a:t>
                      </a:r>
                    </a:p>
                    <a:p>
                      <a:pPr marL="285750" indent="-285750">
                        <a:buFont typeface="Arial" panose="020B0604020202020204" pitchFamily="34" charset="0"/>
                        <a:buChar char="•"/>
                      </a:pPr>
                      <a:r>
                        <a:rPr lang="en-GB" sz="1400" baseline="0" dirty="0"/>
                        <a:t>1903 the strike in Odessa became a General Strike and </a:t>
                      </a:r>
                      <a:r>
                        <a:rPr lang="en-GB" sz="1400" baseline="0" dirty="0" err="1"/>
                        <a:t>Zubatov</a:t>
                      </a:r>
                      <a:r>
                        <a:rPr lang="en-GB" sz="1400" baseline="0" dirty="0"/>
                        <a:t> was dismissed and put into exile. He committed suicide in 1917. </a:t>
                      </a:r>
                    </a:p>
                    <a:p>
                      <a:pPr marL="285750" indent="-285750">
                        <a:buFont typeface="Arial" panose="020B0604020202020204" pitchFamily="34" charset="0"/>
                        <a:buChar char="•"/>
                      </a:pPr>
                      <a:endParaRPr lang="en-GB" sz="1400" dirty="0"/>
                    </a:p>
                  </a:txBody>
                  <a:tcPr/>
                </a:tc>
                <a:tc hMerge="1">
                  <a:txBody>
                    <a:bodyPr/>
                    <a:lstStyle/>
                    <a:p>
                      <a:endParaRPr lang="en-GB"/>
                    </a:p>
                  </a:txBody>
                  <a:tcPr/>
                </a:tc>
                <a:extLst>
                  <a:ext uri="{0D108BD9-81ED-4DB2-BD59-A6C34878D82A}">
                    <a16:rowId xmlns:a16="http://schemas.microsoft.com/office/drawing/2014/main" val="2158367476"/>
                  </a:ext>
                </a:extLst>
              </a:tr>
              <a:tr h="289041">
                <a:tc>
                  <a:txBody>
                    <a:bodyPr/>
                    <a:lstStyle/>
                    <a:p>
                      <a:endParaRPr lang="en-GB" sz="1400" dirty="0"/>
                    </a:p>
                  </a:txBody>
                  <a:tcPr/>
                </a:tc>
                <a:tc>
                  <a:txBody>
                    <a:bodyPr/>
                    <a:lstStyle/>
                    <a:p>
                      <a:r>
                        <a:rPr lang="en-GB" sz="1400" b="1" dirty="0"/>
                        <a:t>Summary…</a:t>
                      </a:r>
                    </a:p>
                    <a:p>
                      <a:endParaRPr lang="en-GB" sz="1400" dirty="0"/>
                    </a:p>
                    <a:p>
                      <a:r>
                        <a:rPr lang="en-GB" sz="1400" dirty="0"/>
                        <a:t>Historians disagree over the consequences and importance of </a:t>
                      </a:r>
                      <a:r>
                        <a:rPr lang="en-GB" sz="1400" dirty="0" err="1"/>
                        <a:t>Zubatov’s</a:t>
                      </a:r>
                      <a:r>
                        <a:rPr lang="en-GB" sz="1400" dirty="0"/>
                        <a:t> work. Christopher Read sees </a:t>
                      </a:r>
                      <a:r>
                        <a:rPr lang="en-GB" sz="1400" dirty="0" err="1"/>
                        <a:t>Zubatov’s</a:t>
                      </a:r>
                      <a:r>
                        <a:rPr lang="en-GB" sz="1400" dirty="0"/>
                        <a:t> work as an own goal, whereas Jeremiah </a:t>
                      </a:r>
                      <a:r>
                        <a:rPr lang="en-GB" sz="1400" dirty="0" err="1"/>
                        <a:t>Scheidermann</a:t>
                      </a:r>
                      <a:r>
                        <a:rPr lang="en-GB" sz="1400" dirty="0"/>
                        <a:t> suggests it was the only coherent labour</a:t>
                      </a:r>
                      <a:r>
                        <a:rPr lang="en-GB" sz="1400" baseline="0" dirty="0"/>
                        <a:t> policy they had. Is the </a:t>
                      </a:r>
                      <a:r>
                        <a:rPr lang="en-GB" sz="1400" baseline="0" dirty="0" err="1"/>
                        <a:t>Zubatov</a:t>
                      </a:r>
                      <a:r>
                        <a:rPr lang="en-GB" sz="1400" baseline="0" dirty="0"/>
                        <a:t> example reflective of the </a:t>
                      </a:r>
                      <a:r>
                        <a:rPr lang="en-GB" sz="1400" baseline="0" dirty="0" err="1"/>
                        <a:t>the</a:t>
                      </a:r>
                      <a:r>
                        <a:rPr lang="en-GB" sz="1400" baseline="0" dirty="0"/>
                        <a:t> inability of the regime to work to genuine reform inclusive of all people. Was this a great missed opportunity or a cause of increased radicalisation of the </a:t>
                      </a:r>
                      <a:r>
                        <a:rPr lang="en-GB" sz="1400" baseline="0" dirty="0">
                          <a:hlinkClick r:id="rId3" action="ppaction://hlinksldjump"/>
                        </a:rPr>
                        <a:t>working classes. </a:t>
                      </a:r>
                      <a:endParaRPr lang="en-GB" sz="1400" baseline="0" dirty="0"/>
                    </a:p>
                    <a:p>
                      <a:endParaRPr lang="en-GB" sz="1400" dirty="0"/>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22</a:t>
            </a:fld>
            <a:endParaRPr lang="en-GB"/>
          </a:p>
        </p:txBody>
      </p:sp>
      <p:sp>
        <p:nvSpPr>
          <p:cNvPr id="5" name="Footer Placeholder 4"/>
          <p:cNvSpPr>
            <a:spLocks noGrp="1"/>
          </p:cNvSpPr>
          <p:nvPr>
            <p:ph type="ftr" sz="quarter" idx="11"/>
          </p:nvPr>
        </p:nvSpPr>
        <p:spPr/>
        <p:txBody>
          <a:bodyPr/>
          <a:lstStyle/>
          <a:p>
            <a:r>
              <a:rPr lang="en-GB"/>
              <a:t>TLU 2023</a:t>
            </a:r>
          </a:p>
        </p:txBody>
      </p:sp>
      <p:pic>
        <p:nvPicPr>
          <p:cNvPr id="18434" name="Picture 2" descr="Sergei Zubatov">
            <a:extLst>
              <a:ext uri="{FF2B5EF4-FFF2-40B4-BE49-F238E27FC236}">
                <a16:creationId xmlns:a16="http://schemas.microsoft.com/office/drawing/2014/main" id="{DC19869D-20BC-ED2F-7EF5-3E178872A4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956300"/>
            <a:ext cx="1905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937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28494604"/>
              </p:ext>
            </p:extLst>
          </p:nvPr>
        </p:nvGraphicFramePr>
        <p:xfrm>
          <a:off x="206445" y="185186"/>
          <a:ext cx="6384239" cy="9173442"/>
        </p:xfrm>
        <a:graphic>
          <a:graphicData uri="http://schemas.openxmlformats.org/drawingml/2006/table">
            <a:tbl>
              <a:tblPr firstRow="1" bandRow="1">
                <a:tableStyleId>{5940675A-B579-460E-94D1-54222C63F5DA}</a:tableStyleId>
              </a:tblPr>
              <a:tblGrid>
                <a:gridCol w="2128079">
                  <a:extLst>
                    <a:ext uri="{9D8B030D-6E8A-4147-A177-3AD203B41FA5}">
                      <a16:colId xmlns:a16="http://schemas.microsoft.com/office/drawing/2014/main" val="1379759017"/>
                    </a:ext>
                  </a:extLst>
                </a:gridCol>
                <a:gridCol w="766485">
                  <a:extLst>
                    <a:ext uri="{9D8B030D-6E8A-4147-A177-3AD203B41FA5}">
                      <a16:colId xmlns:a16="http://schemas.microsoft.com/office/drawing/2014/main" val="766519357"/>
                    </a:ext>
                  </a:extLst>
                </a:gridCol>
                <a:gridCol w="1152939">
                  <a:extLst>
                    <a:ext uri="{9D8B030D-6E8A-4147-A177-3AD203B41FA5}">
                      <a16:colId xmlns:a16="http://schemas.microsoft.com/office/drawing/2014/main" val="2642403308"/>
                    </a:ext>
                  </a:extLst>
                </a:gridCol>
                <a:gridCol w="1126435">
                  <a:extLst>
                    <a:ext uri="{9D8B030D-6E8A-4147-A177-3AD203B41FA5}">
                      <a16:colId xmlns:a16="http://schemas.microsoft.com/office/drawing/2014/main" val="863687753"/>
                    </a:ext>
                  </a:extLst>
                </a:gridCol>
                <a:gridCol w="1210301">
                  <a:extLst>
                    <a:ext uri="{9D8B030D-6E8A-4147-A177-3AD203B41FA5}">
                      <a16:colId xmlns:a16="http://schemas.microsoft.com/office/drawing/2014/main" val="160134658"/>
                    </a:ext>
                  </a:extLst>
                </a:gridCol>
              </a:tblGrid>
              <a:tr h="289041">
                <a:tc gridSpan="5">
                  <a:txBody>
                    <a:bodyPr/>
                    <a:lstStyle/>
                    <a:p>
                      <a:pPr algn="ctr"/>
                      <a:r>
                        <a:rPr lang="en-GB" sz="1400" b="1" dirty="0"/>
                        <a:t>The main characters…</a:t>
                      </a:r>
                    </a:p>
                    <a:p>
                      <a:pPr algn="ctr"/>
                      <a:endParaRPr lang="en-GB" sz="1400" b="1" dirty="0"/>
                    </a:p>
                    <a:p>
                      <a:pPr algn="ctr"/>
                      <a:r>
                        <a:rPr lang="en-GB" sz="1400" b="1" dirty="0"/>
                        <a:t>Throughout the narrative (story) of Russia there have been many significant characters and groups which have had consequences on the events you are studying. Historians</a:t>
                      </a:r>
                      <a:r>
                        <a:rPr lang="en-GB" sz="1400" b="1" baseline="0" dirty="0"/>
                        <a:t> have different views or interpretations on their consequences and significance and you will need to know these to succeed at your exams; or to really understand the issues and events which affected Russia’s journey.</a:t>
                      </a:r>
                    </a:p>
                    <a:p>
                      <a:pPr algn="ctr"/>
                      <a:endParaRPr lang="en-GB" sz="1400" b="1"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37410742"/>
                  </a:ext>
                </a:extLst>
              </a:tr>
              <a:tr h="289041">
                <a:tc gridSpan="2">
                  <a:txBody>
                    <a:bodyPr/>
                    <a:lstStyle/>
                    <a:p>
                      <a:r>
                        <a:rPr lang="en-GB" sz="1200" dirty="0">
                          <a:hlinkClick r:id="rId2" action="ppaction://hlinksldjump"/>
                        </a:rPr>
                        <a:t>Opposition groups 1895-1905</a:t>
                      </a:r>
                      <a:endParaRPr lang="en-GB" sz="1200" dirty="0"/>
                    </a:p>
                  </a:txBody>
                  <a:tcPr/>
                </a:tc>
                <a:tc hMerge="1">
                  <a:txBody>
                    <a:bodyPr/>
                    <a:lstStyle/>
                    <a:p>
                      <a:endParaRPr lang="en-GB"/>
                    </a:p>
                  </a:txBody>
                  <a:tcPr/>
                </a:tc>
                <a:tc gridSpan="3">
                  <a:txBody>
                    <a:bodyPr/>
                    <a:lstStyle/>
                    <a:p>
                      <a:r>
                        <a:rPr lang="en-GB" sz="1200" dirty="0"/>
                        <a:t>Growth</a:t>
                      </a:r>
                      <a:r>
                        <a:rPr lang="en-GB" sz="1200" baseline="0" dirty="0"/>
                        <a:t> of opposition to the regime…</a:t>
                      </a:r>
                      <a:endParaRPr lang="en-GB" sz="120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46803885"/>
                  </a:ext>
                </a:extLst>
              </a:tr>
              <a:tr h="289041">
                <a:tc>
                  <a:txBody>
                    <a:bodyPr/>
                    <a:lstStyle/>
                    <a:p>
                      <a:r>
                        <a:rPr lang="en-GB" sz="1200" dirty="0"/>
                        <a:t>1. Liberals</a:t>
                      </a:r>
                    </a:p>
                  </a:txBody>
                  <a:tcPr/>
                </a:tc>
                <a:tc gridSpan="2">
                  <a:txBody>
                    <a:bodyPr/>
                    <a:lstStyle/>
                    <a:p>
                      <a:r>
                        <a:rPr lang="en-GB" sz="1200" dirty="0"/>
                        <a:t>2. Socialist Revolutionaries</a:t>
                      </a:r>
                    </a:p>
                  </a:txBody>
                  <a:tcPr/>
                </a:tc>
                <a:tc hMerge="1">
                  <a:txBody>
                    <a:bodyPr/>
                    <a:lstStyle/>
                    <a:p>
                      <a:endParaRPr lang="en-GB"/>
                    </a:p>
                  </a:txBody>
                  <a:tcPr/>
                </a:tc>
                <a:tc gridSpan="2">
                  <a:txBody>
                    <a:bodyPr/>
                    <a:lstStyle/>
                    <a:p>
                      <a:r>
                        <a:rPr lang="en-GB" sz="1200" dirty="0"/>
                        <a:t>3. Social Democrats</a:t>
                      </a:r>
                    </a:p>
                  </a:txBody>
                  <a:tcPr/>
                </a:tc>
                <a:tc hMerge="1">
                  <a:txBody>
                    <a:bodyPr/>
                    <a:lstStyle/>
                    <a:p>
                      <a:endParaRPr lang="en-GB"/>
                    </a:p>
                  </a:txBody>
                  <a:tcPr/>
                </a:tc>
                <a:extLst>
                  <a:ext uri="{0D108BD9-81ED-4DB2-BD59-A6C34878D82A}">
                    <a16:rowId xmlns:a16="http://schemas.microsoft.com/office/drawing/2014/main" val="1174775457"/>
                  </a:ext>
                </a:extLst>
              </a:tr>
              <a:tr h="2514600">
                <a:tc rowSpan="2">
                  <a:txBody>
                    <a:bodyPr/>
                    <a:lstStyle/>
                    <a:p>
                      <a:pPr marL="171450" indent="-171450">
                        <a:buFont typeface="Arial" panose="020B0604020202020204" pitchFamily="34" charset="0"/>
                        <a:buChar char="•"/>
                      </a:pPr>
                      <a:r>
                        <a:rPr lang="en-GB" sz="1200" dirty="0"/>
                        <a:t>The </a:t>
                      </a:r>
                      <a:r>
                        <a:rPr lang="en-GB" sz="1200" dirty="0" err="1"/>
                        <a:t>Zemstva</a:t>
                      </a:r>
                      <a:r>
                        <a:rPr lang="en-GB" sz="1200" dirty="0"/>
                        <a:t> were seen as a seedbed of liberalism. They led to a class / group of people who were skilled in local politics. </a:t>
                      </a:r>
                    </a:p>
                    <a:p>
                      <a:pPr marL="171450" indent="-171450">
                        <a:buFont typeface="Arial" panose="020B0604020202020204" pitchFamily="34" charset="0"/>
                        <a:buChar char="•"/>
                      </a:pPr>
                      <a:r>
                        <a:rPr lang="en-GB" sz="1200" dirty="0"/>
                        <a:t>1891-2 the famine</a:t>
                      </a:r>
                      <a:r>
                        <a:rPr lang="en-GB" sz="1200" baseline="0" dirty="0"/>
                        <a:t> emphasised the weaknesses of the bureaucracy of Russian autocratic government. </a:t>
                      </a:r>
                    </a:p>
                    <a:p>
                      <a:pPr marL="171450" indent="-171450">
                        <a:buFont typeface="Arial" panose="020B0604020202020204" pitchFamily="34" charset="0"/>
                        <a:buChar char="•"/>
                      </a:pPr>
                      <a:r>
                        <a:rPr lang="en-GB" sz="1200" baseline="0" dirty="0"/>
                        <a:t>This increased drive and demand for more constitutional change or at least involvement in decision making. </a:t>
                      </a:r>
                    </a:p>
                    <a:p>
                      <a:pPr marL="171450" indent="-171450">
                        <a:buFont typeface="Arial" panose="020B0604020202020204" pitchFamily="34" charset="0"/>
                        <a:buChar char="•"/>
                      </a:pPr>
                      <a:r>
                        <a:rPr lang="en-GB" sz="1200" baseline="0" dirty="0"/>
                        <a:t>R liberals were not like European liberals – they were NOT violent but just wanted reform. </a:t>
                      </a:r>
                    </a:p>
                    <a:p>
                      <a:pPr marL="171450" indent="-171450">
                        <a:buFont typeface="Arial" panose="020B0604020202020204" pitchFamily="34" charset="0"/>
                        <a:buChar char="•"/>
                      </a:pPr>
                      <a:r>
                        <a:rPr lang="en-GB" sz="1200" baseline="0" dirty="0"/>
                        <a:t>1903 Union of Liberation was formed and was the major opposition to Tsarism before 1905. </a:t>
                      </a:r>
                    </a:p>
                    <a:p>
                      <a:pPr marL="171450" indent="-171450">
                        <a:buFont typeface="Arial" panose="020B0604020202020204" pitchFamily="34" charset="0"/>
                        <a:buChar char="•"/>
                      </a:pPr>
                      <a:r>
                        <a:rPr lang="en-GB" sz="1200" baseline="0" dirty="0"/>
                        <a:t>Mostly supported by middle class intelligentsia and progressive landowners and industrialists. </a:t>
                      </a:r>
                      <a:endParaRPr lang="en-GB" sz="1200" dirty="0"/>
                    </a:p>
                  </a:txBody>
                  <a:tcPr/>
                </a:tc>
                <a:tc rowSpan="2" gridSpan="2">
                  <a:txBody>
                    <a:bodyPr/>
                    <a:lstStyle/>
                    <a:p>
                      <a:pPr marL="171450" indent="-171450">
                        <a:buFont typeface="Arial" panose="020B0604020202020204" pitchFamily="34" charset="0"/>
                        <a:buChar char="•"/>
                      </a:pPr>
                      <a:r>
                        <a:rPr lang="en-GB" sz="1200" dirty="0"/>
                        <a:t>Grew from the Populist movement.</a:t>
                      </a:r>
                      <a:r>
                        <a:rPr lang="en-GB" sz="1200" baseline="0" dirty="0"/>
                        <a:t> </a:t>
                      </a:r>
                    </a:p>
                    <a:p>
                      <a:pPr marL="171450" indent="-171450">
                        <a:buFont typeface="Arial" panose="020B0604020202020204" pitchFamily="34" charset="0"/>
                        <a:buChar char="•"/>
                      </a:pPr>
                      <a:r>
                        <a:rPr lang="en-GB" sz="1200" baseline="0" dirty="0"/>
                        <a:t>Loose and varied in its beliefs and actions – some peaceful, some violent. </a:t>
                      </a:r>
                    </a:p>
                    <a:p>
                      <a:pPr marL="171450" indent="-171450">
                        <a:buFont typeface="Arial" panose="020B0604020202020204" pitchFamily="34" charset="0"/>
                        <a:buChar char="•"/>
                      </a:pPr>
                      <a:r>
                        <a:rPr lang="en-GB" sz="1200" baseline="0" dirty="0"/>
                        <a:t>The different groups were merged in 1902 into the SRP. However they were never really very centralised or well co-ordinated. </a:t>
                      </a:r>
                    </a:p>
                    <a:p>
                      <a:pPr marL="171450" indent="-171450">
                        <a:buFont typeface="Arial" panose="020B0604020202020204" pitchFamily="34" charset="0"/>
                        <a:buChar char="•"/>
                      </a:pPr>
                      <a:r>
                        <a:rPr lang="en-GB" sz="1200" baseline="0" dirty="0"/>
                        <a:t>1</a:t>
                      </a:r>
                      <a:r>
                        <a:rPr lang="en-GB" sz="1200" baseline="30000" dirty="0"/>
                        <a:t>st</a:t>
                      </a:r>
                      <a:r>
                        <a:rPr lang="en-GB" sz="1200" baseline="0" dirty="0"/>
                        <a:t> Congress in 1906.</a:t>
                      </a:r>
                    </a:p>
                    <a:p>
                      <a:pPr marL="171450" indent="-171450">
                        <a:buFont typeface="Arial" panose="020B0604020202020204" pitchFamily="34" charset="0"/>
                        <a:buChar char="•"/>
                      </a:pPr>
                      <a:r>
                        <a:rPr lang="en-GB" sz="1200" baseline="0" dirty="0"/>
                        <a:t>Between 1901-1905 they assassinated over 2000 </a:t>
                      </a:r>
                      <a:r>
                        <a:rPr lang="en-GB" sz="1200" baseline="0" dirty="0" err="1"/>
                        <a:t>govt</a:t>
                      </a:r>
                      <a:r>
                        <a:rPr lang="en-GB" sz="1200" baseline="0" dirty="0"/>
                        <a:t> officials. </a:t>
                      </a:r>
                    </a:p>
                    <a:p>
                      <a:pPr marL="171450" indent="-171450">
                        <a:buFont typeface="Arial" panose="020B0604020202020204" pitchFamily="34" charset="0"/>
                        <a:buChar char="•"/>
                      </a:pPr>
                      <a:r>
                        <a:rPr lang="en-GB" sz="1200" baseline="0" dirty="0"/>
                        <a:t>Their hope was that the peasants would rise up and then they could take land and divide it up. </a:t>
                      </a:r>
                    </a:p>
                    <a:p>
                      <a:pPr marL="171450" indent="-171450">
                        <a:buFont typeface="Arial" panose="020B0604020202020204" pitchFamily="34" charset="0"/>
                        <a:buChar char="•"/>
                      </a:pPr>
                      <a:r>
                        <a:rPr lang="en-GB" sz="1200" baseline="0" dirty="0"/>
                        <a:t>Main exponent = Viktor </a:t>
                      </a:r>
                      <a:r>
                        <a:rPr lang="en-GB" sz="1200" baseline="0" dirty="0" err="1"/>
                        <a:t>Chernov</a:t>
                      </a:r>
                      <a:r>
                        <a:rPr lang="en-GB" sz="1200" baseline="0" dirty="0"/>
                        <a:t>. </a:t>
                      </a:r>
                    </a:p>
                    <a:p>
                      <a:pPr marL="171450" indent="-171450">
                        <a:buFont typeface="Arial" panose="020B0604020202020204" pitchFamily="34" charset="0"/>
                        <a:buChar char="•"/>
                      </a:pPr>
                      <a:r>
                        <a:rPr lang="en-GB" sz="1200" baseline="0" dirty="0"/>
                        <a:t>Agitate, terrorise and assassinate. </a:t>
                      </a:r>
                    </a:p>
                    <a:p>
                      <a:pPr marL="171450" indent="-171450">
                        <a:buFont typeface="Arial" panose="020B0604020202020204" pitchFamily="34" charset="0"/>
                        <a:buChar char="•"/>
                      </a:pPr>
                      <a:r>
                        <a:rPr lang="en-GB" sz="1200" baseline="0" dirty="0"/>
                        <a:t>By 1905 50% of members were industrial workers. </a:t>
                      </a:r>
                      <a:endParaRPr lang="en-GB" sz="1200" dirty="0"/>
                    </a:p>
                  </a:txBody>
                  <a:tcPr/>
                </a:tc>
                <a:tc rowSpan="2" hMerge="1">
                  <a:txBody>
                    <a:bodyPr/>
                    <a:lstStyle/>
                    <a:p>
                      <a:endParaRPr lang="en-GB"/>
                    </a:p>
                  </a:txBody>
                  <a:tcPr/>
                </a:tc>
                <a:tc gridSpan="2">
                  <a:txBody>
                    <a:bodyPr/>
                    <a:lstStyle/>
                    <a:p>
                      <a:pPr marL="171450" indent="-171450">
                        <a:buFont typeface="Arial" panose="020B0604020202020204" pitchFamily="34" charset="0"/>
                        <a:buChar char="•"/>
                      </a:pPr>
                      <a:r>
                        <a:rPr lang="en-GB" sz="1200" dirty="0"/>
                        <a:t>George Plekhanov was the father of modern Marxism – he translated Marx’s work into Russian. </a:t>
                      </a:r>
                    </a:p>
                    <a:p>
                      <a:pPr marL="171450" indent="-171450">
                        <a:buFont typeface="Arial" panose="020B0604020202020204" pitchFamily="34" charset="0"/>
                        <a:buChar char="•"/>
                      </a:pPr>
                      <a:r>
                        <a:rPr lang="en-GB" sz="1200" dirty="0"/>
                        <a:t>In exile in 1880 but </a:t>
                      </a:r>
                      <a:r>
                        <a:rPr lang="en-GB" sz="1200" dirty="0" err="1"/>
                        <a:t>est’d</a:t>
                      </a:r>
                      <a:r>
                        <a:rPr lang="en-GB" sz="1200" baseline="0" dirty="0"/>
                        <a:t> the Russian Social Democratic Labour Party in 1898.</a:t>
                      </a:r>
                    </a:p>
                    <a:p>
                      <a:pPr marL="171450" indent="-171450">
                        <a:buFont typeface="Arial" panose="020B0604020202020204" pitchFamily="34" charset="0"/>
                        <a:buChar char="•"/>
                      </a:pPr>
                      <a:r>
                        <a:rPr lang="en-GB" sz="1200" baseline="0" dirty="0"/>
                        <a:t>By 1900 newspaper published = to write about Marxism = called </a:t>
                      </a:r>
                      <a:r>
                        <a:rPr lang="en-GB" sz="1200" baseline="0" dirty="0" err="1"/>
                        <a:t>Iskra</a:t>
                      </a:r>
                      <a:r>
                        <a:rPr lang="en-GB" sz="1200" baseline="0" dirty="0"/>
                        <a:t> (spark) Lenin was on the editorial board. </a:t>
                      </a:r>
                    </a:p>
                    <a:p>
                      <a:pPr marL="171450" indent="-171450">
                        <a:buFont typeface="Arial" panose="020B0604020202020204" pitchFamily="34" charset="0"/>
                        <a:buChar char="•"/>
                      </a:pPr>
                      <a:r>
                        <a:rPr lang="en-GB" sz="1200" baseline="0" dirty="0"/>
                        <a:t>2</a:t>
                      </a:r>
                      <a:r>
                        <a:rPr lang="en-GB" sz="1200" baseline="30000" dirty="0"/>
                        <a:t>nd</a:t>
                      </a:r>
                      <a:r>
                        <a:rPr lang="en-GB" sz="1200" baseline="0" dirty="0"/>
                        <a:t> Part Congress 1903 the party split into Bolsheviks and Mensheviks. </a:t>
                      </a:r>
                      <a:endParaRPr lang="en-GB" sz="1200" dirty="0"/>
                    </a:p>
                  </a:txBody>
                  <a:tcPr/>
                </a:tc>
                <a:tc hMerge="1">
                  <a:txBody>
                    <a:bodyPr/>
                    <a:lstStyle/>
                    <a:p>
                      <a:endParaRPr lang="en-GB"/>
                    </a:p>
                  </a:txBody>
                  <a:tcPr/>
                </a:tc>
                <a:extLst>
                  <a:ext uri="{0D108BD9-81ED-4DB2-BD59-A6C34878D82A}">
                    <a16:rowId xmlns:a16="http://schemas.microsoft.com/office/drawing/2014/main" val="2158367476"/>
                  </a:ext>
                </a:extLst>
              </a:tr>
              <a:tr h="2514600">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r>
                        <a:rPr lang="en-GB" sz="1200" dirty="0"/>
                        <a:t>Bolsheviks</a:t>
                      </a:r>
                    </a:p>
                    <a:p>
                      <a:endParaRPr lang="en-GB" sz="1200" dirty="0"/>
                    </a:p>
                    <a:p>
                      <a:r>
                        <a:rPr lang="en-GB" sz="1200" dirty="0"/>
                        <a:t>Aka Majority.</a:t>
                      </a:r>
                    </a:p>
                    <a:p>
                      <a:r>
                        <a:rPr lang="en-GB" sz="1200" dirty="0"/>
                        <a:t>Lenin.</a:t>
                      </a:r>
                    </a:p>
                    <a:p>
                      <a:r>
                        <a:rPr lang="en-GB" sz="1200" dirty="0"/>
                        <a:t>Believed small no. of rev leaders and centralised cells would lead a revolution directly.</a:t>
                      </a:r>
                      <a:r>
                        <a:rPr lang="en-GB" sz="1200" baseline="0" dirty="0"/>
                        <a:t> Younger militant members. </a:t>
                      </a:r>
                      <a:endParaRPr lang="en-GB" sz="1200" dirty="0"/>
                    </a:p>
                  </a:txBody>
                  <a:tcPr/>
                </a:tc>
                <a:tc>
                  <a:txBody>
                    <a:bodyPr/>
                    <a:lstStyle/>
                    <a:p>
                      <a:r>
                        <a:rPr lang="en-GB" sz="1200" dirty="0"/>
                        <a:t>Mensheviks</a:t>
                      </a:r>
                    </a:p>
                    <a:p>
                      <a:endParaRPr lang="en-GB" sz="1200" dirty="0"/>
                    </a:p>
                    <a:p>
                      <a:r>
                        <a:rPr lang="en-GB" sz="1200" dirty="0"/>
                        <a:t>Aka Minority</a:t>
                      </a:r>
                    </a:p>
                    <a:p>
                      <a:r>
                        <a:rPr lang="en-GB" sz="1200" dirty="0"/>
                        <a:t>Believed </a:t>
                      </a:r>
                      <a:r>
                        <a:rPr lang="en-GB" sz="1200" dirty="0" err="1"/>
                        <a:t>ther</a:t>
                      </a:r>
                      <a:r>
                        <a:rPr lang="en-GB" sz="1200" dirty="0"/>
                        <a:t> would be a </a:t>
                      </a:r>
                      <a:r>
                        <a:rPr lang="en-GB" sz="1200" dirty="0" err="1"/>
                        <a:t>bourgeoise</a:t>
                      </a:r>
                      <a:r>
                        <a:rPr lang="en-GB" sz="1200" baseline="0" dirty="0"/>
                        <a:t> </a:t>
                      </a:r>
                      <a:r>
                        <a:rPr lang="en-GB" sz="1200" baseline="0" dirty="0" err="1"/>
                        <a:t>govt</a:t>
                      </a:r>
                      <a:r>
                        <a:rPr lang="en-GB" sz="1200" baseline="0" dirty="0"/>
                        <a:t> at first and then workers would develop class consciousness. </a:t>
                      </a:r>
                    </a:p>
                    <a:p>
                      <a:r>
                        <a:rPr lang="en-GB" sz="1200" baseline="0" dirty="0"/>
                        <a:t>Mostly had a broader support and the intelligentsia – actually more M than B but M aka minority!!!</a:t>
                      </a:r>
                      <a:endParaRPr lang="en-GB" sz="1200" dirty="0"/>
                    </a:p>
                  </a:txBody>
                  <a:tcPr/>
                </a:tc>
                <a:extLst>
                  <a:ext uri="{0D108BD9-81ED-4DB2-BD59-A6C34878D82A}">
                    <a16:rowId xmlns:a16="http://schemas.microsoft.com/office/drawing/2014/main" val="150955796"/>
                  </a:ext>
                </a:extLst>
              </a:tr>
              <a:tr h="289041">
                <a:tc gridSpan="5">
                  <a:txBody>
                    <a:bodyPr/>
                    <a:lstStyle/>
                    <a:p>
                      <a:r>
                        <a:rPr lang="en-GB" sz="1400" dirty="0"/>
                        <a:t>Summary…</a:t>
                      </a:r>
                    </a:p>
                    <a:p>
                      <a:r>
                        <a:rPr lang="en-GB" sz="1400" dirty="0"/>
                        <a:t>Opposition to Nicholas II and Tsarist regime accelerated. Was that caused by war, the personal rule of Tsar and Tsarina</a:t>
                      </a:r>
                      <a:r>
                        <a:rPr lang="en-GB" sz="1400" baseline="0" dirty="0"/>
                        <a:t> and the mistakes they made, the changes in R society or a more radicalised proletariat? </a:t>
                      </a:r>
                      <a:endParaRPr lang="en-GB" sz="1400" dirty="0"/>
                    </a:p>
                  </a:txBody>
                  <a:tcPr/>
                </a:tc>
                <a:tc hMerge="1">
                  <a:txBody>
                    <a:bodyPr/>
                    <a:lstStyle/>
                    <a:p>
                      <a:endParaRPr lang="en-GB"/>
                    </a:p>
                  </a:txBody>
                  <a:tcPr/>
                </a:tc>
                <a:tc hMerge="1">
                  <a:txBody>
                    <a:bodyPr/>
                    <a:lstStyle/>
                    <a:p>
                      <a:endParaRPr lang="en-GB" sz="140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23</a:t>
            </a:fld>
            <a:endParaRPr lang="en-GB"/>
          </a:p>
        </p:txBody>
      </p:sp>
      <p:sp>
        <p:nvSpPr>
          <p:cNvPr id="5" name="Footer Placeholder 4"/>
          <p:cNvSpPr>
            <a:spLocks noGrp="1"/>
          </p:cNvSpPr>
          <p:nvPr>
            <p:ph type="ftr" sz="quarter" idx="11"/>
          </p:nvPr>
        </p:nvSpPr>
        <p:spPr/>
        <p:txBody>
          <a:bodyPr/>
          <a:lstStyle/>
          <a:p>
            <a:r>
              <a:rPr lang="en-GB"/>
              <a:t>TLU 2023</a:t>
            </a:r>
          </a:p>
        </p:txBody>
      </p:sp>
    </p:spTree>
    <p:extLst>
      <p:ext uri="{BB962C8B-B14F-4D97-AF65-F5344CB8AC3E}">
        <p14:creationId xmlns:p14="http://schemas.microsoft.com/office/powerpoint/2010/main" val="2428127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49677953"/>
              </p:ext>
            </p:extLst>
          </p:nvPr>
        </p:nvGraphicFramePr>
        <p:xfrm>
          <a:off x="236881" y="161874"/>
          <a:ext cx="6384238" cy="9418320"/>
        </p:xfrm>
        <a:graphic>
          <a:graphicData uri="http://schemas.openxmlformats.org/drawingml/2006/table">
            <a:tbl>
              <a:tblPr firstRow="1" bandRow="1">
                <a:tableStyleId>{5940675A-B579-460E-94D1-54222C63F5DA}</a:tableStyleId>
              </a:tblPr>
              <a:tblGrid>
                <a:gridCol w="6384238">
                  <a:extLst>
                    <a:ext uri="{9D8B030D-6E8A-4147-A177-3AD203B41FA5}">
                      <a16:colId xmlns:a16="http://schemas.microsoft.com/office/drawing/2014/main" val="1379759017"/>
                    </a:ext>
                  </a:extLst>
                </a:gridCol>
              </a:tblGrid>
              <a:tr h="289041">
                <a:tc>
                  <a:txBody>
                    <a:bodyPr/>
                    <a:lstStyle/>
                    <a:p>
                      <a:pPr algn="ctr"/>
                      <a:r>
                        <a:rPr lang="en-GB" sz="1400" b="1" dirty="0"/>
                        <a:t>The main characters…</a:t>
                      </a:r>
                    </a:p>
                    <a:p>
                      <a:pPr algn="ctr"/>
                      <a:endParaRPr lang="en-GB" sz="1400" b="1" dirty="0"/>
                    </a:p>
                    <a:p>
                      <a:pPr algn="ctr"/>
                      <a:r>
                        <a:rPr lang="en-GB" sz="1200" b="1" dirty="0"/>
                        <a:t>Throughout the narrative (story) of Russia there have been many significant characters and groups which have had consequences on the events you are studying. Historians</a:t>
                      </a:r>
                      <a:r>
                        <a:rPr lang="en-GB" sz="1200" b="1" baseline="0" dirty="0"/>
                        <a:t> have different views or interpretations on their consequences and significance and you will need to know these to succeed at your exams; or to really understand the issues and events which affected Russia’s journey.</a:t>
                      </a:r>
                    </a:p>
                  </a:txBody>
                  <a:tcPr/>
                </a:tc>
                <a:extLst>
                  <a:ext uri="{0D108BD9-81ED-4DB2-BD59-A6C34878D82A}">
                    <a16:rowId xmlns:a16="http://schemas.microsoft.com/office/drawing/2014/main" val="1437410742"/>
                  </a:ext>
                </a:extLst>
              </a:tr>
              <a:tr h="2890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hlinkClick r:id="rId2" action="ppaction://hlinksldjump"/>
                        </a:rPr>
                        <a:t>Karl Marx </a:t>
                      </a:r>
                      <a:r>
                        <a:rPr lang="en-GB" sz="1400" baseline="0" dirty="0"/>
                        <a:t> </a:t>
                      </a:r>
                      <a:r>
                        <a:rPr lang="en-GB" sz="1400" b="0" u="none" dirty="0"/>
                        <a:t>Influencer of Revolution?</a:t>
                      </a:r>
                    </a:p>
                  </a:txBody>
                  <a:tcPr/>
                </a:tc>
                <a:extLst>
                  <a:ext uri="{0D108BD9-81ED-4DB2-BD59-A6C34878D82A}">
                    <a16:rowId xmlns:a16="http://schemas.microsoft.com/office/drawing/2014/main" val="2346803885"/>
                  </a:ext>
                </a:extLst>
              </a:tr>
              <a:tr h="289041">
                <a:tc>
                  <a:txBody>
                    <a:bodyPr/>
                    <a:lstStyle/>
                    <a:p>
                      <a:r>
                        <a:rPr lang="en-GB" sz="1400" b="1" dirty="0"/>
                        <a:t>Key facts…</a:t>
                      </a:r>
                    </a:p>
                    <a:p>
                      <a:pPr marL="285750" indent="-285750">
                        <a:buFont typeface="Arial" panose="020B0604020202020204" pitchFamily="34" charset="0"/>
                        <a:buChar char="•"/>
                      </a:pPr>
                      <a:r>
                        <a:rPr lang="en-GB" sz="1200" dirty="0"/>
                        <a:t>1818-1883 </a:t>
                      </a:r>
                    </a:p>
                    <a:p>
                      <a:pPr marL="285750" indent="-285750">
                        <a:buFont typeface="Arial" panose="020B0604020202020204" pitchFamily="34" charset="0"/>
                        <a:buChar char="•"/>
                      </a:pPr>
                      <a:r>
                        <a:rPr lang="en-GB" sz="1200" dirty="0"/>
                        <a:t>German philosopher – lived and died in Great Britain – buried Highgate Cemetery.</a:t>
                      </a:r>
                    </a:p>
                    <a:p>
                      <a:pPr marL="285750" indent="-285750">
                        <a:buFont typeface="Arial" panose="020B0604020202020204" pitchFamily="34" charset="0"/>
                        <a:buChar char="•"/>
                      </a:pPr>
                      <a:r>
                        <a:rPr lang="en-GB" sz="1200" dirty="0"/>
                        <a:t>1848 published The Communist Manifesto</a:t>
                      </a:r>
                      <a:r>
                        <a:rPr lang="en-GB" sz="1200" baseline="0" dirty="0"/>
                        <a:t>.</a:t>
                      </a:r>
                    </a:p>
                    <a:p>
                      <a:pPr marL="285750" indent="-285750">
                        <a:buFont typeface="Arial" panose="020B0604020202020204" pitchFamily="34" charset="0"/>
                        <a:buChar char="•"/>
                      </a:pPr>
                      <a:r>
                        <a:rPr lang="en-GB" sz="1200" baseline="0" dirty="0"/>
                        <a:t>Also published Das </a:t>
                      </a:r>
                      <a:r>
                        <a:rPr lang="en-GB" sz="1200" baseline="0" dirty="0" err="1"/>
                        <a:t>Kapital</a:t>
                      </a:r>
                      <a:r>
                        <a:rPr lang="en-GB" sz="1200" baseline="0" dirty="0"/>
                        <a:t> – his views on history and how it would develop. </a:t>
                      </a:r>
                    </a:p>
                    <a:p>
                      <a:pPr marL="285750" indent="-285750">
                        <a:buFont typeface="Arial" panose="020B0604020202020204" pitchFamily="34" charset="0"/>
                        <a:buChar char="•"/>
                      </a:pPr>
                      <a:r>
                        <a:rPr lang="en-GB" sz="1200" baseline="0" dirty="0"/>
                        <a:t>Highly influential on thinkers and revolutionary activists.</a:t>
                      </a:r>
                      <a:endParaRPr lang="en-GB" sz="1200" dirty="0"/>
                    </a:p>
                    <a:p>
                      <a:pPr marL="285750" indent="-285750">
                        <a:buFont typeface="Arial" panose="020B0604020202020204" pitchFamily="34" charset="0"/>
                        <a:buChar char="•"/>
                      </a:pPr>
                      <a:r>
                        <a:rPr lang="en-GB" sz="1200" dirty="0"/>
                        <a:t>The development of the working class would lead to a triumph of socialism. All value was created by human labour. </a:t>
                      </a:r>
                    </a:p>
                    <a:p>
                      <a:pPr marL="285750" indent="-285750">
                        <a:buFont typeface="Arial" panose="020B0604020202020204" pitchFamily="34" charset="0"/>
                        <a:buChar char="•"/>
                      </a:pPr>
                      <a:r>
                        <a:rPr lang="en-GB" sz="1200" dirty="0"/>
                        <a:t>In R there were Marxist reading circles and publications. Strikes were led with Marxism at their core. </a:t>
                      </a:r>
                    </a:p>
                    <a:p>
                      <a:pPr marL="285750" indent="-285750">
                        <a:buFont typeface="Arial" panose="020B0604020202020204" pitchFamily="34" charset="0"/>
                        <a:buChar char="•"/>
                      </a:pPr>
                      <a:r>
                        <a:rPr lang="en-GB" sz="1200" dirty="0"/>
                        <a:t>Marx was a determinist which meant he believed events and forces would</a:t>
                      </a:r>
                      <a:r>
                        <a:rPr lang="en-GB" sz="1200" baseline="0" dirty="0"/>
                        <a:t> influence change although he could accept some individuals could lead to it – men can lead change but cannot influence the circumstances themselves.</a:t>
                      </a:r>
                    </a:p>
                    <a:p>
                      <a:pPr marL="285750" indent="-285750">
                        <a:buFont typeface="Arial" panose="020B0604020202020204" pitchFamily="34" charset="0"/>
                        <a:buChar char="•"/>
                      </a:pPr>
                      <a:r>
                        <a:rPr lang="en-GB" sz="1200" baseline="0" dirty="0">
                          <a:hlinkClick r:id="rId3" action="ppaction://hlinksldjump"/>
                        </a:rPr>
                        <a:t>Lenin</a:t>
                      </a:r>
                      <a:r>
                        <a:rPr lang="en-GB" sz="1200" baseline="0" dirty="0"/>
                        <a:t> developed Marxist theory into a revolution being led by a committed core of revolutionaries. Lenin believed revolution would happen during conflict between capitalist powers. Lenin did not believe the middle classes in R were strong enough to carry revolution forward. </a:t>
                      </a:r>
                      <a:endParaRPr lang="en-GB" sz="1200" dirty="0"/>
                    </a:p>
                  </a:txBody>
                  <a:tcPr/>
                </a:tc>
                <a:extLst>
                  <a:ext uri="{0D108BD9-81ED-4DB2-BD59-A6C34878D82A}">
                    <a16:rowId xmlns:a16="http://schemas.microsoft.com/office/drawing/2014/main" val="2158367476"/>
                  </a:ext>
                </a:extLst>
              </a:tr>
              <a:tr h="289041">
                <a:tc>
                  <a:txBody>
                    <a:bodyPr/>
                    <a:lstStyle/>
                    <a:p>
                      <a:r>
                        <a:rPr lang="en-GB" sz="1400" dirty="0">
                          <a:hlinkClick r:id="rId2" action="ppaction://hlinksldjump"/>
                        </a:rPr>
                        <a:t>Lenin</a:t>
                      </a:r>
                      <a:r>
                        <a:rPr lang="en-GB" sz="1400" dirty="0"/>
                        <a:t> </a:t>
                      </a:r>
                      <a:r>
                        <a:rPr lang="en-GB" sz="1400" baseline="0" dirty="0"/>
                        <a:t> </a:t>
                      </a:r>
                      <a:r>
                        <a:rPr lang="en-GB" sz="1400" dirty="0"/>
                        <a:t>Leader of Revolution…</a:t>
                      </a:r>
                    </a:p>
                  </a:txBody>
                  <a:tcPr/>
                </a:tc>
                <a:extLst>
                  <a:ext uri="{0D108BD9-81ED-4DB2-BD59-A6C34878D82A}">
                    <a16:rowId xmlns:a16="http://schemas.microsoft.com/office/drawing/2014/main" val="17198560"/>
                  </a:ext>
                </a:extLst>
              </a:tr>
              <a:tr h="289041">
                <a:tc>
                  <a:txBody>
                    <a:bodyPr/>
                    <a:lstStyle/>
                    <a:p>
                      <a:r>
                        <a:rPr lang="en-GB" sz="1400" b="1" dirty="0"/>
                        <a:t>Key facts…</a:t>
                      </a:r>
                    </a:p>
                    <a:p>
                      <a:pPr marL="285750" indent="-285750">
                        <a:buFont typeface="Arial" panose="020B0604020202020204" pitchFamily="34" charset="0"/>
                        <a:buChar char="•"/>
                      </a:pPr>
                      <a:r>
                        <a:rPr lang="en-GB" sz="1200" dirty="0"/>
                        <a:t>1870-1924</a:t>
                      </a:r>
                    </a:p>
                    <a:p>
                      <a:pPr marL="285750" indent="-285750">
                        <a:buFont typeface="Arial" panose="020B0604020202020204" pitchFamily="34" charset="0"/>
                        <a:buChar char="•"/>
                      </a:pPr>
                      <a:r>
                        <a:rPr lang="en-GB" sz="1200" dirty="0"/>
                        <a:t>Russian lawyer, revolutionary, politician and political theorist.</a:t>
                      </a:r>
                    </a:p>
                    <a:p>
                      <a:pPr marL="285750" indent="-285750">
                        <a:buFont typeface="Arial" panose="020B0604020202020204" pitchFamily="34" charset="0"/>
                        <a:buChar char="•"/>
                      </a:pPr>
                      <a:r>
                        <a:rPr lang="en-GB" sz="1200" dirty="0"/>
                        <a:t>Name = Vladimir</a:t>
                      </a:r>
                      <a:r>
                        <a:rPr lang="en-GB" sz="1200" baseline="0" dirty="0"/>
                        <a:t> </a:t>
                      </a:r>
                      <a:r>
                        <a:rPr lang="en-GB" sz="1200" baseline="0" dirty="0" err="1"/>
                        <a:t>Ilyich</a:t>
                      </a:r>
                      <a:r>
                        <a:rPr lang="en-GB" sz="1200" baseline="0" dirty="0"/>
                        <a:t> Ulyanov – from a reasonable background.</a:t>
                      </a:r>
                    </a:p>
                    <a:p>
                      <a:pPr marL="285750" indent="-285750">
                        <a:buFont typeface="Arial" panose="020B0604020202020204" pitchFamily="34" charset="0"/>
                        <a:buChar char="•"/>
                      </a:pPr>
                      <a:r>
                        <a:rPr lang="en-GB" sz="1200" baseline="0" dirty="0"/>
                        <a:t>1</a:t>
                      </a:r>
                      <a:r>
                        <a:rPr lang="en-GB" sz="1200" baseline="30000" dirty="0"/>
                        <a:t>st</a:t>
                      </a:r>
                      <a:r>
                        <a:rPr lang="en-GB" sz="1200" baseline="0" dirty="0"/>
                        <a:t> and founding head of state of Soviet Russia 1917-24  &amp; the Soviet Union 1922-24</a:t>
                      </a:r>
                    </a:p>
                    <a:p>
                      <a:pPr marL="285750" indent="-285750">
                        <a:buFont typeface="Arial" panose="020B0604020202020204" pitchFamily="34" charset="0"/>
                        <a:buChar char="•"/>
                      </a:pPr>
                      <a:r>
                        <a:rPr lang="en-GB" sz="1200" baseline="0" dirty="0"/>
                        <a:t>Born into a wealthy family – became revolutionary after his brother’s execution in 1887. Charismatic and dedicated revolutionary – </a:t>
                      </a:r>
                      <a:r>
                        <a:rPr lang="en-GB" sz="1200" baseline="0" dirty="0">
                          <a:hlinkClick r:id="rId3" action="ppaction://hlinksldjump"/>
                        </a:rPr>
                        <a:t>Bolshevik. </a:t>
                      </a:r>
                      <a:endParaRPr lang="en-GB" sz="1200" baseline="0" dirty="0"/>
                    </a:p>
                    <a:p>
                      <a:pPr marL="285750" indent="-285750">
                        <a:buFont typeface="Arial" panose="020B0604020202020204" pitchFamily="34" charset="0"/>
                        <a:buChar char="•"/>
                      </a:pPr>
                      <a:r>
                        <a:rPr lang="en-GB" sz="1200" baseline="0" dirty="0"/>
                        <a:t>Was expelled from University for anti-Tsarist protests. Exiled to Siberia 1897. Joined Social Democrats in 1900. Considered as one of the most influential figures of the 20</a:t>
                      </a:r>
                      <a:r>
                        <a:rPr lang="en-GB" sz="1200" baseline="30000" dirty="0"/>
                        <a:t>th</a:t>
                      </a:r>
                      <a:r>
                        <a:rPr lang="en-GB" sz="1200" baseline="0" dirty="0"/>
                        <a:t> C.</a:t>
                      </a:r>
                    </a:p>
                    <a:p>
                      <a:pPr marL="285750" indent="-285750">
                        <a:buFont typeface="Arial" panose="020B0604020202020204" pitchFamily="34" charset="0"/>
                        <a:buChar char="•"/>
                      </a:pPr>
                      <a:r>
                        <a:rPr lang="en-GB" sz="1200" baseline="0" dirty="0"/>
                        <a:t>Historian Robert Service states Lenin was an intensely emotional young man with an intense hatred for the Tsarist regime who developed an emotional attachment to his ideological heroes such as Karl Marx. Christopher Read emphasises how his personal belief and drive in his role as revolutionary – derived his legitimacy from his perceived truth of doctrine rather than popular mandate!</a:t>
                      </a:r>
                    </a:p>
                    <a:p>
                      <a:pPr marL="285750" indent="-285750">
                        <a:buFont typeface="Arial" panose="020B0604020202020204" pitchFamily="34" charset="0"/>
                        <a:buChar char="•"/>
                      </a:pPr>
                      <a:r>
                        <a:rPr lang="en-GB" sz="1200" baseline="0" dirty="0"/>
                        <a:t>Self imposed exile from 1900 – e.g. France (</a:t>
                      </a:r>
                      <a:r>
                        <a:rPr lang="en-GB" sz="1200" baseline="0" dirty="0" err="1"/>
                        <a:t>Loguivy</a:t>
                      </a:r>
                      <a:r>
                        <a:rPr lang="en-GB" sz="1200" baseline="0" dirty="0"/>
                        <a:t>) – although in exile was still great influence on rev activity. Returned to R in 1905 to witness revolution but did not get involved. Exile again from 1906-17 – did not want Bolsheviks to participate in Dumas. </a:t>
                      </a:r>
                    </a:p>
                    <a:p>
                      <a:pPr marL="285750" indent="-285750">
                        <a:buFont typeface="Arial" panose="020B0604020202020204" pitchFamily="34" charset="0"/>
                        <a:buChar char="•"/>
                      </a:pPr>
                      <a:r>
                        <a:rPr lang="en-GB" sz="1200" baseline="0" dirty="0"/>
                        <a:t>Saw his writings as plans for action e.g. What is to be done? 1902 &amp; The State &amp; Revolution 1917. Returned to R in 1917 and led Bolsheviks after Feb 1917 to displace the provisional government. 1917-20 played a key role in defeating opposition during the civil war. </a:t>
                      </a:r>
                    </a:p>
                    <a:p>
                      <a:pPr marL="285750" indent="-285750">
                        <a:buFont typeface="Arial" panose="020B0604020202020204" pitchFamily="34" charset="0"/>
                        <a:buChar char="•"/>
                      </a:pPr>
                      <a:r>
                        <a:rPr lang="en-GB" sz="1200" baseline="0" dirty="0"/>
                        <a:t>On the editorial board of SD newspaper called </a:t>
                      </a:r>
                      <a:r>
                        <a:rPr lang="en-GB" sz="1200" baseline="0" dirty="0" err="1"/>
                        <a:t>Iskra</a:t>
                      </a:r>
                      <a:r>
                        <a:rPr lang="en-GB" sz="1200" baseline="0" dirty="0"/>
                        <a:t> (spark) The split between Bolsheviks and Mensheviks at the 2</a:t>
                      </a:r>
                      <a:r>
                        <a:rPr lang="en-GB" sz="1200" baseline="30000" dirty="0"/>
                        <a:t>nd</a:t>
                      </a:r>
                      <a:r>
                        <a:rPr lang="en-GB" sz="1200" baseline="0" dirty="0"/>
                        <a:t> Party congress of 1903 was due to Lenin’s abrasiveness.</a:t>
                      </a:r>
                    </a:p>
                  </a:txBody>
                  <a:tcPr/>
                </a:tc>
                <a:extLst>
                  <a:ext uri="{0D108BD9-81ED-4DB2-BD59-A6C34878D82A}">
                    <a16:rowId xmlns:a16="http://schemas.microsoft.com/office/drawing/2014/main" val="1244071982"/>
                  </a:ext>
                </a:extLst>
              </a:tr>
            </a:tbl>
          </a:graphicData>
        </a:graphic>
      </p:graphicFrame>
      <p:pic>
        <p:nvPicPr>
          <p:cNvPr id="3" name="Picture 2" descr="Revision - Chellaston Acade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24</a:t>
            </a:fld>
            <a:endParaRPr lang="en-GB"/>
          </a:p>
        </p:txBody>
      </p:sp>
      <p:sp>
        <p:nvSpPr>
          <p:cNvPr id="5" name="Footer Placeholder 4"/>
          <p:cNvSpPr>
            <a:spLocks noGrp="1"/>
          </p:cNvSpPr>
          <p:nvPr>
            <p:ph type="ftr" sz="quarter" idx="11"/>
          </p:nvPr>
        </p:nvSpPr>
        <p:spPr/>
        <p:txBody>
          <a:bodyPr/>
          <a:lstStyle/>
          <a:p>
            <a:r>
              <a:rPr lang="en-GB"/>
              <a:t>TLU 2023</a:t>
            </a:r>
          </a:p>
        </p:txBody>
      </p:sp>
      <p:pic>
        <p:nvPicPr>
          <p:cNvPr id="19458" name="Picture 2" descr="In Defense of Communism: Vladimir Ilyich Lenin- The State and ...">
            <a:extLst>
              <a:ext uri="{FF2B5EF4-FFF2-40B4-BE49-F238E27FC236}">
                <a16:creationId xmlns:a16="http://schemas.microsoft.com/office/drawing/2014/main" id="{7E179A90-F7FC-34E0-50FB-F9CFD648CA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3100" y="5092700"/>
            <a:ext cx="868019" cy="1142088"/>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Marx, el filósofo a la espera de la revolución">
            <a:extLst>
              <a:ext uri="{FF2B5EF4-FFF2-40B4-BE49-F238E27FC236}">
                <a16:creationId xmlns:a16="http://schemas.microsoft.com/office/drawing/2014/main" id="{AA3AACDD-F56C-D21C-D03C-B2975ABDD7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3772" y="1517921"/>
            <a:ext cx="966674" cy="130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753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17858514"/>
              </p:ext>
            </p:extLst>
          </p:nvPr>
        </p:nvGraphicFramePr>
        <p:xfrm>
          <a:off x="206445" y="185186"/>
          <a:ext cx="6384238" cy="9204960"/>
        </p:xfrm>
        <a:graphic>
          <a:graphicData uri="http://schemas.openxmlformats.org/drawingml/2006/table">
            <a:tbl>
              <a:tblPr firstRow="1" bandRow="1">
                <a:tableStyleId>{5940675A-B579-460E-94D1-54222C63F5DA}</a:tableStyleId>
              </a:tblPr>
              <a:tblGrid>
                <a:gridCol w="6384238">
                  <a:extLst>
                    <a:ext uri="{9D8B030D-6E8A-4147-A177-3AD203B41FA5}">
                      <a16:colId xmlns:a16="http://schemas.microsoft.com/office/drawing/2014/main" val="1379759017"/>
                    </a:ext>
                  </a:extLst>
                </a:gridCol>
              </a:tblGrid>
              <a:tr h="289041">
                <a:tc>
                  <a:txBody>
                    <a:bodyPr/>
                    <a:lstStyle/>
                    <a:p>
                      <a:pPr algn="ctr"/>
                      <a:r>
                        <a:rPr lang="en-GB" sz="1400" b="1" dirty="0"/>
                        <a:t>The main characters…</a:t>
                      </a:r>
                    </a:p>
                    <a:p>
                      <a:pPr algn="ctr"/>
                      <a:endParaRPr lang="en-GB" sz="1400" b="1" dirty="0"/>
                    </a:p>
                    <a:p>
                      <a:pPr algn="ctr"/>
                      <a:r>
                        <a:rPr lang="en-GB" sz="1400" b="1" dirty="0"/>
                        <a:t>Throughout the narrative (story) of Russia there have been many significant characters and groups which have had consequences on the events you are studying. Historians</a:t>
                      </a:r>
                      <a:r>
                        <a:rPr lang="en-GB" sz="1400" b="1" baseline="0" dirty="0"/>
                        <a:t> have different views or interpretations on their consequences and significance and you will need to know these to succeed at your exams; or to really understand the issues and events which affected Russia’s journey.</a:t>
                      </a:r>
                    </a:p>
                    <a:p>
                      <a:pPr algn="ctr"/>
                      <a:endParaRPr lang="en-GB" sz="1400" b="1" dirty="0"/>
                    </a:p>
                  </a:txBody>
                  <a:tcPr/>
                </a:tc>
                <a:extLst>
                  <a:ext uri="{0D108BD9-81ED-4DB2-BD59-A6C34878D82A}">
                    <a16:rowId xmlns:a16="http://schemas.microsoft.com/office/drawing/2014/main" val="1437410742"/>
                  </a:ext>
                </a:extLst>
              </a:tr>
              <a:tr h="289041">
                <a:tc>
                  <a:txBody>
                    <a:bodyPr/>
                    <a:lstStyle/>
                    <a:p>
                      <a:r>
                        <a:rPr lang="en-GB" sz="1400" dirty="0">
                          <a:hlinkClick r:id="rId2" action="ppaction://hlinksldjump"/>
                        </a:rPr>
                        <a:t>Leon Trotsky</a:t>
                      </a:r>
                      <a:endParaRPr lang="en-GB" sz="1400" dirty="0"/>
                    </a:p>
                  </a:txBody>
                  <a:tcPr/>
                </a:tc>
                <a:extLst>
                  <a:ext uri="{0D108BD9-81ED-4DB2-BD59-A6C34878D82A}">
                    <a16:rowId xmlns:a16="http://schemas.microsoft.com/office/drawing/2014/main" val="2346803885"/>
                  </a:ext>
                </a:extLst>
              </a:tr>
              <a:tr h="289041">
                <a:tc>
                  <a:txBody>
                    <a:bodyPr/>
                    <a:lstStyle/>
                    <a:p>
                      <a:r>
                        <a:rPr lang="en-GB" sz="1400" dirty="0"/>
                        <a:t>Key Facts...</a:t>
                      </a:r>
                    </a:p>
                    <a:p>
                      <a:endParaRPr lang="en-GB" sz="1400" dirty="0"/>
                    </a:p>
                    <a:p>
                      <a:pPr marL="285750" indent="-285750">
                        <a:buFont typeface="Arial" panose="020B0604020202020204" pitchFamily="34" charset="0"/>
                        <a:buChar char="•"/>
                      </a:pPr>
                      <a:r>
                        <a:rPr lang="en-GB" sz="1400" dirty="0"/>
                        <a:t>1879-1940</a:t>
                      </a:r>
                    </a:p>
                    <a:p>
                      <a:pPr marL="285750" indent="-285750">
                        <a:buFont typeface="Arial" panose="020B0604020202020204" pitchFamily="34" charset="0"/>
                        <a:buChar char="•"/>
                      </a:pPr>
                      <a:r>
                        <a:rPr lang="en-GB" sz="1400" dirty="0"/>
                        <a:t>Real name = Lev Bronstein</a:t>
                      </a:r>
                    </a:p>
                    <a:p>
                      <a:pPr marL="285750" indent="-285750">
                        <a:buFont typeface="Arial" panose="020B0604020202020204" pitchFamily="34" charset="0"/>
                        <a:buChar char="•"/>
                      </a:pPr>
                      <a:r>
                        <a:rPr lang="en-GB" sz="1400" dirty="0"/>
                        <a:t>Arrested 1898 for revolutionary activity. Spent 4 ½ years in prison and exile in Siberia. Escaped in 1902 and stayed in London where he joined Social Democrats and worked with </a:t>
                      </a:r>
                      <a:r>
                        <a:rPr lang="en-GB" sz="1400" dirty="0">
                          <a:hlinkClick r:id="rId3" action="ppaction://hlinksldjump"/>
                        </a:rPr>
                        <a:t>Lenin</a:t>
                      </a:r>
                      <a:r>
                        <a:rPr lang="en-GB" sz="1400" dirty="0"/>
                        <a:t> on</a:t>
                      </a:r>
                      <a:r>
                        <a:rPr lang="en-GB" sz="1400" dirty="0">
                          <a:hlinkClick r:id="rId4" action="ppaction://hlinksldjump"/>
                        </a:rPr>
                        <a:t> </a:t>
                      </a:r>
                      <a:r>
                        <a:rPr lang="en-GB" sz="1400" dirty="0" err="1">
                          <a:hlinkClick r:id="rId4" action="ppaction://hlinksldjump"/>
                        </a:rPr>
                        <a:t>Iskra</a:t>
                      </a:r>
                      <a:r>
                        <a:rPr lang="en-GB" sz="1400" dirty="0">
                          <a:hlinkClick r:id="rId4" action="ppaction://hlinksldjump"/>
                        </a:rPr>
                        <a:t> </a:t>
                      </a:r>
                      <a:r>
                        <a:rPr lang="en-GB" sz="1400" dirty="0"/>
                        <a:t>(Spark). </a:t>
                      </a:r>
                    </a:p>
                    <a:p>
                      <a:pPr marL="285750" indent="-285750">
                        <a:buFont typeface="Arial" panose="020B0604020202020204" pitchFamily="34" charset="0"/>
                        <a:buChar char="•"/>
                      </a:pPr>
                      <a:r>
                        <a:rPr lang="en-GB" sz="1400" dirty="0"/>
                        <a:t>Returned to Russia during revolutionary year of 1905. Became leading spokesman of the St Petersburg Soviet. </a:t>
                      </a:r>
                    </a:p>
                    <a:p>
                      <a:pPr marL="285750" indent="-285750">
                        <a:buFont typeface="Arial" panose="020B0604020202020204" pitchFamily="34" charset="0"/>
                        <a:buChar char="•"/>
                      </a:pPr>
                      <a:r>
                        <a:rPr lang="en-GB" sz="1400" dirty="0"/>
                        <a:t>After a 2</a:t>
                      </a:r>
                      <a:r>
                        <a:rPr lang="en-GB" sz="1400" baseline="30000" dirty="0"/>
                        <a:t>nd</a:t>
                      </a:r>
                      <a:r>
                        <a:rPr lang="en-GB" sz="1400" dirty="0"/>
                        <a:t> spell in exile he escaped again</a:t>
                      </a:r>
                      <a:r>
                        <a:rPr lang="en-GB" sz="1400" baseline="0" dirty="0"/>
                        <a:t> in 1907. </a:t>
                      </a:r>
                    </a:p>
                    <a:p>
                      <a:pPr marL="285750" indent="-285750">
                        <a:buFont typeface="Arial" panose="020B0604020202020204" pitchFamily="34" charset="0"/>
                        <a:buChar char="•"/>
                      </a:pPr>
                      <a:r>
                        <a:rPr lang="en-GB" sz="1400" baseline="0" dirty="0"/>
                        <a:t>He was in the USA when 1917 revolution broke out and eventually was admitted to Bolshevik Party after a spell with </a:t>
                      </a:r>
                      <a:r>
                        <a:rPr lang="en-GB" sz="1400" baseline="0" dirty="0">
                          <a:hlinkClick r:id="rId4" action="ppaction://hlinksldjump"/>
                        </a:rPr>
                        <a:t>Mensheviks. </a:t>
                      </a:r>
                      <a:endParaRPr lang="en-GB" sz="1400" dirty="0"/>
                    </a:p>
                    <a:p>
                      <a:pPr marL="285750" indent="-285750">
                        <a:buFont typeface="Arial" panose="020B0604020202020204" pitchFamily="34" charset="0"/>
                        <a:buChar char="•"/>
                      </a:pPr>
                      <a:r>
                        <a:rPr lang="en-GB" sz="1400" dirty="0"/>
                        <a:t>Revolutionary</a:t>
                      </a:r>
                      <a:r>
                        <a:rPr lang="en-GB" sz="1400" baseline="0" dirty="0"/>
                        <a:t> agitator and leader 1917 – commissar of foreign affairs and of war 1917-24</a:t>
                      </a:r>
                    </a:p>
                    <a:p>
                      <a:pPr marL="285750" indent="-285750">
                        <a:buFont typeface="Arial" panose="020B0604020202020204" pitchFamily="34" charset="0"/>
                        <a:buChar char="•"/>
                      </a:pPr>
                      <a:r>
                        <a:rPr lang="en-GB" sz="1400" baseline="0" dirty="0"/>
                        <a:t>Exiled after power struggle with Stalin in 1929 until assassinated by a Stalinist agent in 1940. </a:t>
                      </a:r>
                    </a:p>
                  </a:txBody>
                  <a:tcPr/>
                </a:tc>
                <a:extLst>
                  <a:ext uri="{0D108BD9-81ED-4DB2-BD59-A6C34878D82A}">
                    <a16:rowId xmlns:a16="http://schemas.microsoft.com/office/drawing/2014/main" val="2158367476"/>
                  </a:ext>
                </a:extLst>
              </a:tr>
              <a:tr h="289041">
                <a:tc>
                  <a:txBody>
                    <a:bodyPr/>
                    <a:lstStyle/>
                    <a:p>
                      <a:r>
                        <a:rPr lang="en-GB" sz="1400" dirty="0">
                          <a:hlinkClick r:id="rId2" action="ppaction://hlinksldjump"/>
                        </a:rPr>
                        <a:t>Vera </a:t>
                      </a:r>
                      <a:r>
                        <a:rPr lang="en-GB" sz="1400" dirty="0" err="1">
                          <a:hlinkClick r:id="rId2" action="ppaction://hlinksldjump"/>
                        </a:rPr>
                        <a:t>Zasulich</a:t>
                      </a:r>
                      <a:endParaRPr lang="en-GB" sz="1400" dirty="0"/>
                    </a:p>
                  </a:txBody>
                  <a:tcPr/>
                </a:tc>
                <a:extLst>
                  <a:ext uri="{0D108BD9-81ED-4DB2-BD59-A6C34878D82A}">
                    <a16:rowId xmlns:a16="http://schemas.microsoft.com/office/drawing/2014/main" val="17198560"/>
                  </a:ext>
                </a:extLst>
              </a:tr>
              <a:tr h="289041">
                <a:tc>
                  <a:txBody>
                    <a:bodyPr/>
                    <a:lstStyle/>
                    <a:p>
                      <a:r>
                        <a:rPr lang="en-GB" sz="1400" dirty="0"/>
                        <a:t>Key facts…</a:t>
                      </a:r>
                    </a:p>
                    <a:p>
                      <a:endParaRPr lang="en-GB" sz="1400" dirty="0"/>
                    </a:p>
                    <a:p>
                      <a:pPr marL="285750" indent="-285750">
                        <a:buFont typeface="Arial" panose="020B0604020202020204" pitchFamily="34" charset="0"/>
                        <a:buChar char="•"/>
                      </a:pPr>
                      <a:r>
                        <a:rPr lang="en-GB" sz="1400" dirty="0"/>
                        <a:t>1849-1919</a:t>
                      </a:r>
                    </a:p>
                    <a:p>
                      <a:pPr marL="285750" indent="-285750">
                        <a:buFont typeface="Arial" panose="020B0604020202020204" pitchFamily="34" charset="0"/>
                        <a:buChar char="•"/>
                      </a:pPr>
                      <a:r>
                        <a:rPr lang="en-GB" sz="1400" dirty="0"/>
                        <a:t>Russian Socialist Activist – daughter of an impoverished noble – worked as a clerk in St Petersburg and became involved in radical politics, and taught literacy classes for workers. </a:t>
                      </a:r>
                    </a:p>
                    <a:p>
                      <a:pPr marL="285750" indent="-285750">
                        <a:buFont typeface="Arial" panose="020B0604020202020204" pitchFamily="34" charset="0"/>
                        <a:buChar char="•"/>
                      </a:pPr>
                      <a:r>
                        <a:rPr lang="en-GB" sz="1400" dirty="0"/>
                        <a:t>1869 she was imprisoned for revolutionary activities –</a:t>
                      </a:r>
                      <a:r>
                        <a:rPr lang="en-GB" sz="1400" baseline="0" dirty="0"/>
                        <a:t> released in 1873 and joined anarchist group in Kiev. </a:t>
                      </a:r>
                    </a:p>
                    <a:p>
                      <a:pPr marL="285750" indent="-285750">
                        <a:buFont typeface="Arial" panose="020B0604020202020204" pitchFamily="34" charset="0"/>
                        <a:buChar char="•"/>
                      </a:pPr>
                      <a:r>
                        <a:rPr lang="en-GB" sz="1400" baseline="0" dirty="0"/>
                        <a:t>1878 - </a:t>
                      </a:r>
                      <a:r>
                        <a:rPr lang="en-GB" sz="1400" baseline="0" dirty="0" err="1"/>
                        <a:t>Trepov</a:t>
                      </a:r>
                      <a:r>
                        <a:rPr lang="en-GB" sz="1400" baseline="0" dirty="0"/>
                        <a:t> Incident – Colonel </a:t>
                      </a:r>
                      <a:r>
                        <a:rPr lang="en-GB" sz="1400" baseline="0" dirty="0" err="1"/>
                        <a:t>Trepov</a:t>
                      </a:r>
                      <a:r>
                        <a:rPr lang="en-GB" sz="1400" baseline="0" dirty="0"/>
                        <a:t> flogged a prisoner for failing to remove his cap. There was a plot to kill </a:t>
                      </a:r>
                      <a:r>
                        <a:rPr lang="en-GB" sz="1400" baseline="0" dirty="0" err="1"/>
                        <a:t>Trepov</a:t>
                      </a:r>
                      <a:r>
                        <a:rPr lang="en-GB" sz="1400" baseline="0" dirty="0"/>
                        <a:t> but </a:t>
                      </a:r>
                      <a:r>
                        <a:rPr lang="en-GB" sz="1400" baseline="0" dirty="0" err="1"/>
                        <a:t>Zasulich</a:t>
                      </a:r>
                      <a:r>
                        <a:rPr lang="en-GB" sz="1400" baseline="0" dirty="0"/>
                        <a:t> was 1</a:t>
                      </a:r>
                      <a:r>
                        <a:rPr lang="en-GB" sz="1400" baseline="30000" dirty="0"/>
                        <a:t>st</a:t>
                      </a:r>
                      <a:r>
                        <a:rPr lang="en-GB" sz="1400" baseline="0" dirty="0"/>
                        <a:t> to act – shot at him and put on trial. Sympathetic jury found her not guilty – her lawyer effectively made it seem like the </a:t>
                      </a:r>
                      <a:r>
                        <a:rPr lang="en-GB" sz="1400" baseline="0" dirty="0" err="1"/>
                        <a:t>govt</a:t>
                      </a:r>
                      <a:r>
                        <a:rPr lang="en-GB" sz="1400" baseline="0" dirty="0"/>
                        <a:t> and </a:t>
                      </a:r>
                      <a:r>
                        <a:rPr lang="en-GB" sz="1400" baseline="0" dirty="0" err="1"/>
                        <a:t>Trepov</a:t>
                      </a:r>
                      <a:r>
                        <a:rPr lang="en-GB" sz="1400" baseline="0" dirty="0"/>
                        <a:t> were on </a:t>
                      </a:r>
                      <a:r>
                        <a:rPr lang="en-GB" sz="1400" baseline="0" dirty="0" err="1"/>
                        <a:t>trila</a:t>
                      </a:r>
                      <a:r>
                        <a:rPr lang="en-GB" sz="1400" baseline="0" dirty="0"/>
                        <a:t>!!!</a:t>
                      </a:r>
                    </a:p>
                    <a:p>
                      <a:pPr marL="285750" indent="-285750">
                        <a:buFont typeface="Arial" panose="020B0604020202020204" pitchFamily="34" charset="0"/>
                        <a:buChar char="•"/>
                      </a:pPr>
                      <a:r>
                        <a:rPr lang="en-GB" sz="1400" baseline="0" dirty="0"/>
                        <a:t>Later renounced violence and was opposed to assassination of Tsar </a:t>
                      </a:r>
                      <a:r>
                        <a:rPr lang="en-GB" sz="1400" baseline="0" dirty="0">
                          <a:hlinkClick r:id="rId5" action="ppaction://hlinksldjump"/>
                        </a:rPr>
                        <a:t>Alexander II</a:t>
                      </a:r>
                      <a:r>
                        <a:rPr lang="en-GB" sz="1400" baseline="0" dirty="0"/>
                        <a:t>. </a:t>
                      </a:r>
                    </a:p>
                    <a:p>
                      <a:pPr marL="285750" indent="-285750">
                        <a:buFont typeface="Arial" panose="020B0604020202020204" pitchFamily="34" charset="0"/>
                        <a:buChar char="•"/>
                      </a:pPr>
                      <a:r>
                        <a:rPr lang="en-GB" sz="1400" baseline="0" dirty="0"/>
                        <a:t>Exiled in London but joined Mensheviks in 1903. </a:t>
                      </a:r>
                    </a:p>
                    <a:p>
                      <a:pPr marL="285750" indent="-285750">
                        <a:buFont typeface="Arial" panose="020B0604020202020204" pitchFamily="34" charset="0"/>
                        <a:buChar char="•"/>
                      </a:pPr>
                      <a:r>
                        <a:rPr lang="en-GB" sz="1400" baseline="0" dirty="0"/>
                        <a:t>She was appalled by the Bolshevik takeover of 1917. </a:t>
                      </a:r>
                      <a:endParaRPr lang="en-GB" sz="1400" dirty="0"/>
                    </a:p>
                  </a:txBody>
                  <a:tcPr/>
                </a:tc>
                <a:extLst>
                  <a:ext uri="{0D108BD9-81ED-4DB2-BD59-A6C34878D82A}">
                    <a16:rowId xmlns:a16="http://schemas.microsoft.com/office/drawing/2014/main" val="2470798097"/>
                  </a:ext>
                </a:extLst>
              </a:tr>
            </a:tbl>
          </a:graphicData>
        </a:graphic>
      </p:graphicFrame>
      <p:pic>
        <p:nvPicPr>
          <p:cNvPr id="3" name="Picture 2" descr="Revision - Chellaston Academy"/>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25</a:t>
            </a:fld>
            <a:endParaRPr lang="en-GB"/>
          </a:p>
        </p:txBody>
      </p:sp>
      <p:sp>
        <p:nvSpPr>
          <p:cNvPr id="5" name="Footer Placeholder 4"/>
          <p:cNvSpPr>
            <a:spLocks noGrp="1"/>
          </p:cNvSpPr>
          <p:nvPr>
            <p:ph type="ftr" sz="quarter" idx="11"/>
          </p:nvPr>
        </p:nvSpPr>
        <p:spPr/>
        <p:txBody>
          <a:bodyPr/>
          <a:lstStyle/>
          <a:p>
            <a:r>
              <a:rPr lang="en-GB"/>
              <a:t>TLU 2023</a:t>
            </a:r>
          </a:p>
        </p:txBody>
      </p:sp>
      <p:pic>
        <p:nvPicPr>
          <p:cNvPr id="20482" name="Picture 2" descr="Leon Trotsky’s Living Legacy – Review of The Life and Death of Leon ...">
            <a:extLst>
              <a:ext uri="{FF2B5EF4-FFF2-40B4-BE49-F238E27FC236}">
                <a16:creationId xmlns:a16="http://schemas.microsoft.com/office/drawing/2014/main" id="{3768671D-C340-E6C3-2D26-79593DF9B51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69783" y="1785939"/>
            <a:ext cx="2120900" cy="1259284"/>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ヴェーラ・ザスーリチ - Vera Zasulich - JapaneseClass.jp">
            <a:extLst>
              <a:ext uri="{FF2B5EF4-FFF2-40B4-BE49-F238E27FC236}">
                <a16:creationId xmlns:a16="http://schemas.microsoft.com/office/drawing/2014/main" id="{11AD300D-84E9-0B07-BB77-D51C98D0AD5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75300" y="5560729"/>
            <a:ext cx="1015383" cy="1136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962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63253007"/>
              </p:ext>
            </p:extLst>
          </p:nvPr>
        </p:nvGraphicFramePr>
        <p:xfrm>
          <a:off x="236881" y="196424"/>
          <a:ext cx="6384238" cy="9349221"/>
        </p:xfrm>
        <a:graphic>
          <a:graphicData uri="http://schemas.openxmlformats.org/drawingml/2006/table">
            <a:tbl>
              <a:tblPr firstRow="1" bandRow="1">
                <a:tableStyleId>{5940675A-B579-460E-94D1-54222C63F5DA}</a:tableStyleId>
              </a:tblPr>
              <a:tblGrid>
                <a:gridCol w="3192119">
                  <a:extLst>
                    <a:ext uri="{9D8B030D-6E8A-4147-A177-3AD203B41FA5}">
                      <a16:colId xmlns:a16="http://schemas.microsoft.com/office/drawing/2014/main" val="1379759017"/>
                    </a:ext>
                  </a:extLst>
                </a:gridCol>
                <a:gridCol w="3192119">
                  <a:extLst>
                    <a:ext uri="{9D8B030D-6E8A-4147-A177-3AD203B41FA5}">
                      <a16:colId xmlns:a16="http://schemas.microsoft.com/office/drawing/2014/main" val="4028925133"/>
                    </a:ext>
                  </a:extLst>
                </a:gridCol>
              </a:tblGrid>
              <a:tr h="289041">
                <a:tc gridSpan="2">
                  <a:txBody>
                    <a:bodyPr/>
                    <a:lstStyle/>
                    <a:p>
                      <a:pPr algn="ctr"/>
                      <a:r>
                        <a:rPr lang="en-GB" sz="1400" b="1" dirty="0"/>
                        <a:t>The main characters…</a:t>
                      </a:r>
                    </a:p>
                    <a:p>
                      <a:pPr algn="ctr"/>
                      <a:endParaRPr lang="en-GB" sz="1400" b="1" dirty="0"/>
                    </a:p>
                    <a:p>
                      <a:pPr algn="ctr"/>
                      <a:r>
                        <a:rPr lang="en-GB" sz="1400" b="1" dirty="0"/>
                        <a:t>Throughout the narrative (story) of Russia there have been many significant characters and groups which have had consequences on the events you are studying. Historians</a:t>
                      </a:r>
                      <a:r>
                        <a:rPr lang="en-GB" sz="1400" b="1" baseline="0" dirty="0"/>
                        <a:t> have different views or interpretations on their consequences and significance and you will need to know these to succeed at your exams; or to really understand the issues and events which affected Russia’s journey.</a:t>
                      </a:r>
                    </a:p>
                  </a:txBody>
                  <a:tcPr/>
                </a:tc>
                <a:tc hMerge="1">
                  <a:txBody>
                    <a:bodyPr/>
                    <a:lstStyle/>
                    <a:p>
                      <a:endParaRPr lang="en-GB"/>
                    </a:p>
                  </a:txBody>
                  <a:tcPr/>
                </a:tc>
                <a:extLst>
                  <a:ext uri="{0D108BD9-81ED-4DB2-BD59-A6C34878D82A}">
                    <a16:rowId xmlns:a16="http://schemas.microsoft.com/office/drawing/2014/main" val="1437410742"/>
                  </a:ext>
                </a:extLst>
              </a:tr>
              <a:tr h="289041">
                <a:tc gridSpan="2">
                  <a:txBody>
                    <a:bodyPr/>
                    <a:lstStyle/>
                    <a:p>
                      <a:r>
                        <a:rPr lang="en-GB" sz="1200" dirty="0">
                          <a:hlinkClick r:id="rId2" action="ppaction://hlinksldjump"/>
                        </a:rPr>
                        <a:t>The Dumas </a:t>
                      </a:r>
                      <a:r>
                        <a:rPr lang="en-GB" sz="1200" baseline="0" dirty="0"/>
                        <a:t> </a:t>
                      </a:r>
                      <a:r>
                        <a:rPr lang="en-GB" sz="1200" dirty="0"/>
                        <a:t>Pretend</a:t>
                      </a:r>
                      <a:r>
                        <a:rPr lang="en-GB" sz="1200" baseline="0" dirty="0"/>
                        <a:t> parliaments or real progress?</a:t>
                      </a:r>
                      <a:endParaRPr lang="en-GB" sz="1200" dirty="0"/>
                    </a:p>
                  </a:txBody>
                  <a:tcPr/>
                </a:tc>
                <a:tc hMerge="1">
                  <a:txBody>
                    <a:bodyPr/>
                    <a:lstStyle/>
                    <a:p>
                      <a:endParaRPr lang="en-GB" sz="1200" dirty="0"/>
                    </a:p>
                  </a:txBody>
                  <a:tcPr/>
                </a:tc>
                <a:extLst>
                  <a:ext uri="{0D108BD9-81ED-4DB2-BD59-A6C34878D82A}">
                    <a16:rowId xmlns:a16="http://schemas.microsoft.com/office/drawing/2014/main" val="2346803885"/>
                  </a:ext>
                </a:extLst>
              </a:tr>
              <a:tr h="152400">
                <a:tc>
                  <a:txBody>
                    <a:bodyPr/>
                    <a:lstStyle/>
                    <a:p>
                      <a:r>
                        <a:rPr lang="en-GB" sz="1400" b="1" dirty="0"/>
                        <a:t>1</a:t>
                      </a:r>
                      <a:r>
                        <a:rPr lang="en-GB" sz="1400" b="1" baseline="30000" dirty="0"/>
                        <a:t>st</a:t>
                      </a:r>
                      <a:r>
                        <a:rPr lang="en-GB" sz="1400" b="1" dirty="0"/>
                        <a:t> Duma</a:t>
                      </a:r>
                    </a:p>
                    <a:p>
                      <a:pPr marL="285750" indent="-285750">
                        <a:buFont typeface="Arial" panose="020B0604020202020204" pitchFamily="34" charset="0"/>
                        <a:buChar char="•"/>
                      </a:pPr>
                      <a:r>
                        <a:rPr lang="en-GB" sz="1400" dirty="0"/>
                        <a:t>April 1906 at </a:t>
                      </a:r>
                      <a:r>
                        <a:rPr lang="en-GB" sz="1400" dirty="0" err="1"/>
                        <a:t>Tauride</a:t>
                      </a:r>
                      <a:r>
                        <a:rPr lang="en-GB" sz="1400" dirty="0"/>
                        <a:t> Palace – Russia still in turbulent state after 1905 </a:t>
                      </a:r>
                      <a:r>
                        <a:rPr lang="en-GB" sz="1400" dirty="0" err="1"/>
                        <a:t>revol</a:t>
                      </a:r>
                      <a:r>
                        <a:rPr lang="en-GB" sz="1400" dirty="0"/>
                        <a:t>!</a:t>
                      </a:r>
                    </a:p>
                    <a:p>
                      <a:pPr marL="285750" indent="-285750">
                        <a:buFont typeface="Arial" panose="020B0604020202020204" pitchFamily="34" charset="0"/>
                        <a:buChar char="•"/>
                      </a:pPr>
                      <a:r>
                        <a:rPr lang="en-GB" sz="1400" dirty="0" err="1"/>
                        <a:t>Kadets</a:t>
                      </a:r>
                      <a:r>
                        <a:rPr lang="en-GB" sz="1400" dirty="0"/>
                        <a:t> 182/448</a:t>
                      </a:r>
                      <a:r>
                        <a:rPr lang="en-GB" sz="1400" baseline="0" dirty="0"/>
                        <a:t> seats. Liberals were annoyed that Tsar had restricted reforms – friction between Duma &amp; Tsar. Tsar dissolved the Duma saying it was hostile &amp; unworkable. </a:t>
                      </a:r>
                    </a:p>
                    <a:p>
                      <a:pPr marL="285750" indent="-285750">
                        <a:buFont typeface="Arial" panose="020B0604020202020204" pitchFamily="34" charset="0"/>
                        <a:buChar char="•"/>
                      </a:pPr>
                      <a:r>
                        <a:rPr lang="en-GB" sz="1400" baseline="0" dirty="0"/>
                        <a:t>200 </a:t>
                      </a:r>
                      <a:r>
                        <a:rPr lang="en-GB" sz="1400" baseline="0" dirty="0" err="1"/>
                        <a:t>Kadet</a:t>
                      </a:r>
                      <a:r>
                        <a:rPr lang="en-GB" sz="1400" baseline="0" dirty="0"/>
                        <a:t> deputies went to Finland and said R’s should not pay tax – resulted in them being banned from elections. </a:t>
                      </a:r>
                      <a:endParaRPr lang="en-GB" sz="1400" dirty="0"/>
                    </a:p>
                  </a:txBody>
                  <a:tcPr/>
                </a:tc>
                <a:tc>
                  <a:txBody>
                    <a:bodyPr/>
                    <a:lstStyle/>
                    <a:p>
                      <a:r>
                        <a:rPr lang="en-GB" sz="1400" b="1" dirty="0"/>
                        <a:t>2</a:t>
                      </a:r>
                      <a:r>
                        <a:rPr lang="en-GB" sz="1400" b="1" baseline="30000" dirty="0"/>
                        <a:t>nd</a:t>
                      </a:r>
                      <a:r>
                        <a:rPr lang="en-GB" sz="1400" b="1" dirty="0"/>
                        <a:t> Duma</a:t>
                      </a:r>
                    </a:p>
                    <a:p>
                      <a:pPr marL="285750" indent="-285750">
                        <a:buFont typeface="Arial" panose="020B0604020202020204" pitchFamily="34" charset="0"/>
                        <a:buChar char="•"/>
                      </a:pPr>
                      <a:r>
                        <a:rPr lang="en-GB" sz="1400" dirty="0"/>
                        <a:t>Still big hopes for change and voter turnout was good – 70% of workers eligible in St Petersburg.</a:t>
                      </a:r>
                    </a:p>
                    <a:p>
                      <a:pPr marL="285750" indent="-285750">
                        <a:buFont typeface="Arial" panose="020B0604020202020204" pitchFamily="34" charset="0"/>
                        <a:buChar char="•"/>
                      </a:pPr>
                      <a:r>
                        <a:rPr lang="en-GB" sz="1400" dirty="0"/>
                        <a:t>Revolutionary parties (except for Bolsheviks) took part – </a:t>
                      </a:r>
                      <a:r>
                        <a:rPr lang="en-GB" sz="1400" dirty="0" err="1"/>
                        <a:t>Trudovniks</a:t>
                      </a:r>
                      <a:r>
                        <a:rPr lang="en-GB" sz="1400" dirty="0"/>
                        <a:t> 104 seats and even </a:t>
                      </a:r>
                      <a:r>
                        <a:rPr lang="en-GB" sz="1400" dirty="0" err="1"/>
                        <a:t>Kadets</a:t>
                      </a:r>
                      <a:r>
                        <a:rPr lang="en-GB" sz="1400" dirty="0"/>
                        <a:t> 91 seats. </a:t>
                      </a:r>
                    </a:p>
                    <a:p>
                      <a:pPr marL="285750" indent="-285750">
                        <a:buFont typeface="Arial" panose="020B0604020202020204" pitchFamily="34" charset="0"/>
                        <a:buChar char="•"/>
                      </a:pPr>
                      <a:r>
                        <a:rPr lang="en-GB" sz="1400" dirty="0"/>
                        <a:t>More radical – became known as </a:t>
                      </a:r>
                      <a:r>
                        <a:rPr lang="en-GB" sz="1400" b="1" dirty="0"/>
                        <a:t>“The Duma of National anger”</a:t>
                      </a:r>
                    </a:p>
                    <a:p>
                      <a:pPr marL="285750" indent="-285750">
                        <a:buFont typeface="Arial" panose="020B0604020202020204" pitchFamily="34" charset="0"/>
                        <a:buChar char="•"/>
                      </a:pPr>
                      <a:r>
                        <a:rPr lang="en-GB" sz="1400" dirty="0"/>
                        <a:t>After 3 months the Tsar disbanded it saying he had uncovered</a:t>
                      </a:r>
                      <a:r>
                        <a:rPr lang="en-GB" sz="1400" baseline="0" dirty="0"/>
                        <a:t> a plot by the Social Democrats to assassinate him!</a:t>
                      </a:r>
                      <a:r>
                        <a:rPr lang="en-GB" sz="1400" dirty="0"/>
                        <a:t> </a:t>
                      </a:r>
                    </a:p>
                  </a:txBody>
                  <a:tcPr/>
                </a:tc>
                <a:extLst>
                  <a:ext uri="{0D108BD9-81ED-4DB2-BD59-A6C34878D82A}">
                    <a16:rowId xmlns:a16="http://schemas.microsoft.com/office/drawing/2014/main" val="2158367476"/>
                  </a:ext>
                </a:extLst>
              </a:tr>
              <a:tr h="152400">
                <a:tc>
                  <a:txBody>
                    <a:bodyPr/>
                    <a:lstStyle/>
                    <a:p>
                      <a:r>
                        <a:rPr lang="en-GB" sz="1400" b="1" dirty="0"/>
                        <a:t>3</a:t>
                      </a:r>
                      <a:r>
                        <a:rPr lang="en-GB" sz="1400" b="1" baseline="30000" dirty="0"/>
                        <a:t>rd</a:t>
                      </a:r>
                      <a:r>
                        <a:rPr lang="en-GB" sz="1400" b="1" dirty="0"/>
                        <a:t> Duma</a:t>
                      </a:r>
                    </a:p>
                    <a:p>
                      <a:pPr marL="285750" indent="-285750">
                        <a:buFont typeface="Arial" panose="020B0604020202020204" pitchFamily="34" charset="0"/>
                        <a:buChar char="•"/>
                      </a:pPr>
                      <a:r>
                        <a:rPr lang="en-GB" sz="1400" dirty="0"/>
                        <a:t>Changes were made to the electoral system with bias</a:t>
                      </a:r>
                      <a:r>
                        <a:rPr lang="en-GB" sz="1400" baseline="0" dirty="0"/>
                        <a:t> to upper social classes. Became known as </a:t>
                      </a:r>
                      <a:r>
                        <a:rPr lang="en-GB" sz="1400" baseline="0" dirty="0">
                          <a:hlinkClick r:id="rId3" action="ppaction://hlinksldjump"/>
                        </a:rPr>
                        <a:t>Stolypin’s</a:t>
                      </a:r>
                      <a:r>
                        <a:rPr lang="en-GB" sz="1400" baseline="0" dirty="0"/>
                        <a:t> coup as nationalists, peasants and workers influence were reduced and </a:t>
                      </a:r>
                      <a:r>
                        <a:rPr lang="en-GB" sz="1400" baseline="0" dirty="0" err="1"/>
                        <a:t>Octobrists</a:t>
                      </a:r>
                      <a:r>
                        <a:rPr lang="en-GB" sz="1400" baseline="0" dirty="0"/>
                        <a:t> (154 deputies) and Rightists (147) dominated the Duma.</a:t>
                      </a:r>
                    </a:p>
                    <a:p>
                      <a:pPr marL="285750" indent="-285750">
                        <a:buFont typeface="Arial" panose="020B0604020202020204" pitchFamily="34" charset="0"/>
                        <a:buChar char="•"/>
                      </a:pPr>
                      <a:r>
                        <a:rPr lang="en-GB" sz="1400" baseline="0" dirty="0"/>
                        <a:t>This Duma showed there could be co-operation with </a:t>
                      </a:r>
                      <a:r>
                        <a:rPr lang="en-GB" sz="1400" baseline="0" dirty="0" err="1"/>
                        <a:t>govt</a:t>
                      </a:r>
                      <a:r>
                        <a:rPr lang="en-GB" sz="1400" baseline="0" dirty="0"/>
                        <a:t> and some debate </a:t>
                      </a:r>
                      <a:r>
                        <a:rPr lang="en-GB" sz="1400" baseline="0" dirty="0" err="1"/>
                        <a:t>eg</a:t>
                      </a:r>
                      <a:r>
                        <a:rPr lang="en-GB" sz="1400" baseline="0" dirty="0"/>
                        <a:t> over </a:t>
                      </a:r>
                      <a:r>
                        <a:rPr lang="en-GB" sz="1400" baseline="0" dirty="0" err="1"/>
                        <a:t>Stolypin</a:t>
                      </a:r>
                      <a:r>
                        <a:rPr lang="en-GB" sz="1400" baseline="0" dirty="0"/>
                        <a:t> plan to extend zemstvo by 1911 – but did it really </a:t>
                      </a:r>
                      <a:r>
                        <a:rPr lang="en-GB" sz="1400" baseline="0" dirty="0" err="1"/>
                        <a:t>refelect</a:t>
                      </a:r>
                      <a:r>
                        <a:rPr lang="en-GB" sz="1400" baseline="0" dirty="0"/>
                        <a:t> needs of the people. </a:t>
                      </a:r>
                      <a:endParaRPr lang="en-GB" sz="1400" dirty="0"/>
                    </a:p>
                  </a:txBody>
                  <a:tcPr/>
                </a:tc>
                <a:tc>
                  <a:txBody>
                    <a:bodyPr/>
                    <a:lstStyle/>
                    <a:p>
                      <a:r>
                        <a:rPr lang="en-GB" sz="1400" b="1" dirty="0"/>
                        <a:t>4</a:t>
                      </a:r>
                      <a:r>
                        <a:rPr lang="en-GB" sz="1400" b="1" baseline="30000" dirty="0"/>
                        <a:t>th</a:t>
                      </a:r>
                      <a:r>
                        <a:rPr lang="en-GB" sz="1400" b="1" dirty="0"/>
                        <a:t> Duma</a:t>
                      </a:r>
                    </a:p>
                    <a:p>
                      <a:pPr marL="285750" indent="-285750">
                        <a:buFont typeface="Arial" panose="020B0604020202020204" pitchFamily="34" charset="0"/>
                        <a:buChar char="•"/>
                      </a:pPr>
                      <a:r>
                        <a:rPr lang="en-GB" sz="1400" dirty="0"/>
                        <a:t>Interrupted by outbreak of WW1.</a:t>
                      </a:r>
                    </a:p>
                    <a:p>
                      <a:pPr marL="285750" indent="-285750">
                        <a:buFont typeface="Arial" panose="020B0604020202020204" pitchFamily="34" charset="0"/>
                        <a:buChar char="•"/>
                      </a:pPr>
                      <a:r>
                        <a:rPr lang="en-GB" sz="1400" dirty="0"/>
                        <a:t>Stolypin’s reforms would have continued – </a:t>
                      </a:r>
                      <a:r>
                        <a:rPr lang="en-GB" sz="1400" dirty="0" err="1"/>
                        <a:t>eg</a:t>
                      </a:r>
                      <a:r>
                        <a:rPr lang="en-GB" sz="1400" dirty="0"/>
                        <a:t> support for education reforms of 1908 did – other proposals such as reform of </a:t>
                      </a:r>
                      <a:r>
                        <a:rPr lang="en-GB" sz="1400" dirty="0">
                          <a:hlinkClick r:id="rId4" action="ppaction://hlinksldjump"/>
                        </a:rPr>
                        <a:t>Orthodox Church</a:t>
                      </a:r>
                      <a:r>
                        <a:rPr lang="en-GB" sz="1400" dirty="0"/>
                        <a:t> did not as held up by war. </a:t>
                      </a:r>
                    </a:p>
                    <a:p>
                      <a:pPr marL="285750" indent="-285750">
                        <a:buFont typeface="Arial" panose="020B0604020202020204" pitchFamily="34" charset="0"/>
                        <a:buChar char="•"/>
                      </a:pPr>
                      <a:r>
                        <a:rPr lang="en-GB" sz="1400" dirty="0"/>
                        <a:t>4</a:t>
                      </a:r>
                      <a:r>
                        <a:rPr lang="en-GB" sz="1400" baseline="30000" dirty="0"/>
                        <a:t>th</a:t>
                      </a:r>
                      <a:r>
                        <a:rPr lang="en-GB" sz="1400" dirty="0"/>
                        <a:t> Duma was critical of </a:t>
                      </a:r>
                      <a:r>
                        <a:rPr lang="en-GB" sz="1400" dirty="0" err="1"/>
                        <a:t>govt</a:t>
                      </a:r>
                      <a:r>
                        <a:rPr lang="en-GB" sz="1400" dirty="0"/>
                        <a:t> clampdowns on social unrest such as Lena goldfields massacre. </a:t>
                      </a:r>
                    </a:p>
                    <a:p>
                      <a:pPr marL="285750" indent="-285750">
                        <a:buFont typeface="Arial" panose="020B0604020202020204" pitchFamily="34" charset="0"/>
                        <a:buChar char="•"/>
                      </a:pPr>
                      <a:r>
                        <a:rPr lang="en-GB" sz="1400" dirty="0"/>
                        <a:t>Met briefly but importantly in 19</a:t>
                      </a:r>
                      <a:r>
                        <a:rPr lang="en-GB" sz="1400" baseline="0" dirty="0"/>
                        <a:t>15 &amp; 16 – 1915 real opportunity for Nicholas II to work with them but suspended it. </a:t>
                      </a:r>
                      <a:endParaRPr lang="en-GB" sz="1400" dirty="0"/>
                    </a:p>
                  </a:txBody>
                  <a:tcPr/>
                </a:tc>
                <a:extLst>
                  <a:ext uri="{0D108BD9-81ED-4DB2-BD59-A6C34878D82A}">
                    <a16:rowId xmlns:a16="http://schemas.microsoft.com/office/drawing/2014/main" val="74049908"/>
                  </a:ext>
                </a:extLst>
              </a:tr>
              <a:tr h="289041">
                <a:tc gridSpan="2">
                  <a:txBody>
                    <a:bodyPr/>
                    <a:lstStyle/>
                    <a:p>
                      <a:r>
                        <a:rPr lang="en-GB" b="1" dirty="0"/>
                        <a:t>Summary…</a:t>
                      </a:r>
                    </a:p>
                    <a:p>
                      <a:r>
                        <a:rPr lang="en-GB" dirty="0">
                          <a:hlinkClick r:id="rId5" action="ppaction://hlinksldjump"/>
                        </a:rPr>
                        <a:t>Nicholas II </a:t>
                      </a:r>
                      <a:r>
                        <a:rPr lang="en-GB" dirty="0"/>
                        <a:t>had no real intention of changing </a:t>
                      </a:r>
                      <a:r>
                        <a:rPr lang="en-GB" dirty="0">
                          <a:hlinkClick r:id="rId6" action="ppaction://hlinksldjump"/>
                        </a:rPr>
                        <a:t>autocratic rule </a:t>
                      </a:r>
                      <a:r>
                        <a:rPr lang="en-GB" dirty="0"/>
                        <a:t>but did allow the Duma after the 1905 revolution which did not overturn the autocratic rule</a:t>
                      </a:r>
                      <a:r>
                        <a:rPr lang="en-GB" baseline="0" dirty="0"/>
                        <a:t> of Tsars but did lead to some change. People were more politicised after 1905 and maybe the Dumas were a missed opportunity to reflect that. The Tsar diluted the Duma – issued The Fundamental Laws in April 1906 basically saying how the Tsar was the legislature, and added a 2</a:t>
                      </a:r>
                      <a:r>
                        <a:rPr lang="en-GB" baseline="30000" dirty="0"/>
                        <a:t>nd</a:t>
                      </a:r>
                      <a:r>
                        <a:rPr lang="en-GB" baseline="0" dirty="0"/>
                        <a:t> chamber with half the </a:t>
                      </a:r>
                      <a:r>
                        <a:rPr lang="en-GB" baseline="0" dirty="0" err="1"/>
                        <a:t>the</a:t>
                      </a:r>
                      <a:r>
                        <a:rPr lang="en-GB" baseline="0" dirty="0"/>
                        <a:t> members chosen by him. </a:t>
                      </a:r>
                      <a:endParaRPr lang="en-GB" dirty="0"/>
                    </a:p>
                  </a:txBody>
                  <a:tcPr/>
                </a:tc>
                <a:tc hMerge="1">
                  <a:txBody>
                    <a:bodyPr/>
                    <a:lstStyle/>
                    <a:p>
                      <a:endParaRPr lang="en-GB" dirty="0"/>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26</a:t>
            </a:fld>
            <a:endParaRPr lang="en-GB"/>
          </a:p>
        </p:txBody>
      </p:sp>
      <p:sp>
        <p:nvSpPr>
          <p:cNvPr id="5" name="Footer Placeholder 4"/>
          <p:cNvSpPr>
            <a:spLocks noGrp="1"/>
          </p:cNvSpPr>
          <p:nvPr>
            <p:ph type="ftr" sz="quarter" idx="11"/>
          </p:nvPr>
        </p:nvSpPr>
        <p:spPr/>
        <p:txBody>
          <a:bodyPr/>
          <a:lstStyle/>
          <a:p>
            <a:r>
              <a:rPr lang="en-GB"/>
              <a:t>TLU 2023</a:t>
            </a:r>
          </a:p>
        </p:txBody>
      </p:sp>
    </p:spTree>
    <p:extLst>
      <p:ext uri="{BB962C8B-B14F-4D97-AF65-F5344CB8AC3E}">
        <p14:creationId xmlns:p14="http://schemas.microsoft.com/office/powerpoint/2010/main" val="2415910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79458730"/>
              </p:ext>
            </p:extLst>
          </p:nvPr>
        </p:nvGraphicFramePr>
        <p:xfrm>
          <a:off x="236881" y="280335"/>
          <a:ext cx="6384238" cy="9524481"/>
        </p:xfrm>
        <a:graphic>
          <a:graphicData uri="http://schemas.openxmlformats.org/drawingml/2006/table">
            <a:tbl>
              <a:tblPr firstRow="1" bandRow="1">
                <a:tableStyleId>{5940675A-B579-460E-94D1-54222C63F5DA}</a:tableStyleId>
              </a:tblPr>
              <a:tblGrid>
                <a:gridCol w="2894564">
                  <a:extLst>
                    <a:ext uri="{9D8B030D-6E8A-4147-A177-3AD203B41FA5}">
                      <a16:colId xmlns:a16="http://schemas.microsoft.com/office/drawing/2014/main" val="1379759017"/>
                    </a:ext>
                  </a:extLst>
                </a:gridCol>
                <a:gridCol w="3489674">
                  <a:extLst>
                    <a:ext uri="{9D8B030D-6E8A-4147-A177-3AD203B41FA5}">
                      <a16:colId xmlns:a16="http://schemas.microsoft.com/office/drawing/2014/main" val="2642403308"/>
                    </a:ext>
                  </a:extLst>
                </a:gridCol>
              </a:tblGrid>
              <a:tr h="289041">
                <a:tc gridSpan="2">
                  <a:txBody>
                    <a:bodyPr/>
                    <a:lstStyle/>
                    <a:p>
                      <a:pPr algn="ctr"/>
                      <a:r>
                        <a:rPr lang="en-GB" sz="1400" b="1" dirty="0"/>
                        <a:t>The main characters…</a:t>
                      </a:r>
                    </a:p>
                    <a:p>
                      <a:pPr algn="ctr"/>
                      <a:endParaRPr lang="en-GB" sz="1400" b="1" dirty="0"/>
                    </a:p>
                    <a:p>
                      <a:pPr algn="ctr"/>
                      <a:r>
                        <a:rPr lang="en-GB" sz="1400" b="1" dirty="0"/>
                        <a:t>Throughout the narrative (story) of Russia there have been many significant characters and groups which have had consequences on the events you are studying. Historians</a:t>
                      </a:r>
                      <a:r>
                        <a:rPr lang="en-GB" sz="1400" b="1" baseline="0" dirty="0"/>
                        <a:t> have different views or interpretations on their consequences and significance and you will need to know these to succeed at your exams; or to really understand the issues and events which affected Russia’s journey.</a:t>
                      </a:r>
                    </a:p>
                    <a:p>
                      <a:pPr algn="ctr"/>
                      <a:endParaRPr lang="en-GB" sz="1400" b="1" dirty="0"/>
                    </a:p>
                  </a:txBody>
                  <a:tcPr/>
                </a:tc>
                <a:tc hMerge="1">
                  <a:txBody>
                    <a:bodyPr/>
                    <a:lstStyle/>
                    <a:p>
                      <a:endParaRPr lang="en-GB"/>
                    </a:p>
                  </a:txBody>
                  <a:tcPr/>
                </a:tc>
                <a:extLst>
                  <a:ext uri="{0D108BD9-81ED-4DB2-BD59-A6C34878D82A}">
                    <a16:rowId xmlns:a16="http://schemas.microsoft.com/office/drawing/2014/main" val="1437410742"/>
                  </a:ext>
                </a:extLst>
              </a:tr>
              <a:tr h="289041">
                <a:tc>
                  <a:txBody>
                    <a:bodyPr/>
                    <a:lstStyle/>
                    <a:p>
                      <a:r>
                        <a:rPr lang="en-GB" sz="1200" dirty="0">
                          <a:hlinkClick r:id="rId2" action="ppaction://hlinksldjump"/>
                        </a:rPr>
                        <a:t>Could </a:t>
                      </a:r>
                      <a:r>
                        <a:rPr lang="en-GB" sz="1200" dirty="0" err="1">
                          <a:hlinkClick r:id="rId2" action="ppaction://hlinksldjump"/>
                        </a:rPr>
                        <a:t>Stolypin</a:t>
                      </a:r>
                      <a:r>
                        <a:rPr lang="en-GB" sz="1200" dirty="0">
                          <a:hlinkClick r:id="rId2" action="ppaction://hlinksldjump"/>
                        </a:rPr>
                        <a:t> have saved</a:t>
                      </a:r>
                      <a:r>
                        <a:rPr lang="en-GB" sz="1200" baseline="0" dirty="0">
                          <a:hlinkClick r:id="rId2" action="ppaction://hlinksldjump"/>
                        </a:rPr>
                        <a:t> the Tsar?</a:t>
                      </a:r>
                      <a:endParaRPr lang="en-GB" sz="1200" dirty="0"/>
                    </a:p>
                  </a:txBody>
                  <a:tcPr/>
                </a:tc>
                <a:tc>
                  <a:txBody>
                    <a:bodyPr/>
                    <a:lstStyle/>
                    <a:p>
                      <a:r>
                        <a:rPr lang="en-GB" sz="1200" dirty="0"/>
                        <a:t>A return to </a:t>
                      </a:r>
                      <a:r>
                        <a:rPr lang="en-GB" sz="1200" dirty="0" err="1"/>
                        <a:t>Stolypin</a:t>
                      </a:r>
                      <a:r>
                        <a:rPr lang="en-GB" sz="1200" dirty="0"/>
                        <a:t>…</a:t>
                      </a:r>
                    </a:p>
                  </a:txBody>
                  <a:tcPr/>
                </a:tc>
                <a:extLst>
                  <a:ext uri="{0D108BD9-81ED-4DB2-BD59-A6C34878D82A}">
                    <a16:rowId xmlns:a16="http://schemas.microsoft.com/office/drawing/2014/main" val="2346803885"/>
                  </a:ext>
                </a:extLst>
              </a:tr>
              <a:tr h="289041">
                <a:tc gridSpan="2">
                  <a:txBody>
                    <a:bodyPr/>
                    <a:lstStyle/>
                    <a:p>
                      <a:r>
                        <a:rPr lang="en-GB" sz="1400" dirty="0">
                          <a:hlinkClick r:id="rId3" action="ppaction://hlinksldjump"/>
                        </a:rPr>
                        <a:t>Also see slide 15 for intro to </a:t>
                      </a:r>
                      <a:r>
                        <a:rPr lang="en-GB" sz="1400" dirty="0" err="1">
                          <a:hlinkClick r:id="rId3" action="ppaction://hlinksldjump"/>
                        </a:rPr>
                        <a:t>Stolypin</a:t>
                      </a:r>
                      <a:r>
                        <a:rPr lang="en-GB" sz="1400" dirty="0">
                          <a:hlinkClick r:id="rId3" action="ppaction://hlinksldjump"/>
                        </a:rPr>
                        <a:t>.</a:t>
                      </a:r>
                      <a:endParaRPr lang="en-GB" sz="1400" dirty="0"/>
                    </a:p>
                    <a:p>
                      <a:r>
                        <a:rPr lang="en-GB" sz="1400" dirty="0"/>
                        <a:t>Key facts…</a:t>
                      </a:r>
                    </a:p>
                    <a:p>
                      <a:endParaRPr lang="en-GB" sz="1400" dirty="0"/>
                    </a:p>
                    <a:p>
                      <a:pPr marL="285750" indent="-285750">
                        <a:buFont typeface="Arial" panose="020B0604020202020204" pitchFamily="34" charset="0"/>
                        <a:buChar char="•"/>
                      </a:pPr>
                      <a:r>
                        <a:rPr lang="en-GB" sz="1400" dirty="0"/>
                        <a:t>Born 1862 (Dresden) -  Assassinated in the theatre at Kiev in 1911.</a:t>
                      </a:r>
                    </a:p>
                    <a:p>
                      <a:pPr marL="285750" indent="-285750">
                        <a:buFont typeface="Arial" panose="020B0604020202020204" pitchFamily="34" charset="0"/>
                        <a:buChar char="•"/>
                      </a:pPr>
                      <a:r>
                        <a:rPr lang="en-GB" sz="1400" dirty="0"/>
                        <a:t>Daughter killed by rev terrorists in 1906 at a public reception he was holding at his dacha.</a:t>
                      </a:r>
                    </a:p>
                    <a:p>
                      <a:pPr marL="285750" indent="-285750">
                        <a:buFont typeface="Arial" panose="020B0604020202020204" pitchFamily="34" charset="0"/>
                        <a:buChar char="•"/>
                      </a:pPr>
                      <a:r>
                        <a:rPr lang="en-GB" sz="1400" dirty="0"/>
                        <a:t>He was an ardent monarchist</a:t>
                      </a:r>
                      <a:r>
                        <a:rPr lang="en-GB" sz="1400" baseline="0" dirty="0"/>
                        <a:t> who hoped to strengthen Tsarist authority by modernising the economy and reforming Russia. </a:t>
                      </a:r>
                    </a:p>
                    <a:p>
                      <a:pPr marL="285750" indent="-285750">
                        <a:buFont typeface="Arial" panose="020B0604020202020204" pitchFamily="34" charset="0"/>
                        <a:buChar char="•"/>
                      </a:pPr>
                      <a:r>
                        <a:rPr lang="en-GB" sz="1400" baseline="0" dirty="0"/>
                        <a:t>Prime Minister &amp; also Interior Minister 1906 to 1911 – unusual combination of both posts.</a:t>
                      </a:r>
                    </a:p>
                    <a:p>
                      <a:pPr marL="285750" indent="-285750">
                        <a:buFont typeface="Arial" panose="020B0604020202020204" pitchFamily="34" charset="0"/>
                        <a:buChar char="•"/>
                      </a:pPr>
                      <a:r>
                        <a:rPr lang="en-GB" sz="1400" baseline="0" dirty="0"/>
                        <a:t>His reforms stopped after his assassination &amp; Nicholas II returned to yes men appointments of conservatives in government. </a:t>
                      </a:r>
                    </a:p>
                    <a:p>
                      <a:pPr marL="285750" indent="-285750">
                        <a:buFont typeface="Arial" panose="020B0604020202020204" pitchFamily="34" charset="0"/>
                        <a:buChar char="•"/>
                      </a:pPr>
                      <a:r>
                        <a:rPr lang="en-GB" sz="1400" baseline="0" dirty="0"/>
                        <a:t>Major agrarian reforms – see slide 15.</a:t>
                      </a:r>
                    </a:p>
                    <a:p>
                      <a:pPr marL="285750" indent="-285750">
                        <a:buFont typeface="Arial" panose="020B0604020202020204" pitchFamily="34" charset="0"/>
                        <a:buChar char="•"/>
                      </a:pPr>
                      <a:r>
                        <a:rPr lang="en-GB" sz="1400" baseline="0" dirty="0"/>
                        <a:t>He allowed the deputies from the Duma who went to Finland and issued the </a:t>
                      </a:r>
                      <a:r>
                        <a:rPr lang="en-GB" sz="1400" baseline="0" dirty="0">
                          <a:hlinkClick r:id="rId4" action="ppaction://hlinksldjump"/>
                        </a:rPr>
                        <a:t>Vyborg Manifesto </a:t>
                      </a:r>
                      <a:r>
                        <a:rPr lang="en-GB" sz="1400" baseline="0" dirty="0"/>
                        <a:t>to return to Moscow without punishment. </a:t>
                      </a:r>
                    </a:p>
                    <a:p>
                      <a:pPr marL="285750" indent="-285750">
                        <a:buFont typeface="Arial" panose="020B0604020202020204" pitchFamily="34" charset="0"/>
                        <a:buChar char="•"/>
                      </a:pPr>
                      <a:r>
                        <a:rPr lang="en-GB" sz="1400" baseline="0" dirty="0"/>
                        <a:t>Tolstoy and Dostoyevsky criticised the land reform and said land should just be owned privately!!!</a:t>
                      </a:r>
                    </a:p>
                    <a:p>
                      <a:pPr marL="285750" indent="-285750">
                        <a:buFont typeface="Arial" panose="020B0604020202020204" pitchFamily="34" charset="0"/>
                        <a:buChar char="•"/>
                      </a:pPr>
                      <a:r>
                        <a:rPr lang="en-GB" sz="1400" baseline="0" dirty="0"/>
                        <a:t>Wanted to ban </a:t>
                      </a:r>
                      <a:r>
                        <a:rPr lang="en-GB" sz="1400" baseline="0" dirty="0">
                          <a:hlinkClick r:id="rId5" action="ppaction://hlinksldjump"/>
                        </a:rPr>
                        <a:t>Rasputin</a:t>
                      </a:r>
                      <a:r>
                        <a:rPr lang="en-GB" sz="1400" baseline="0" dirty="0"/>
                        <a:t> from St Petersburg due to propaganda and rumours of sexual activity with Tsarina in 1910. </a:t>
                      </a:r>
                    </a:p>
                    <a:p>
                      <a:pPr marL="285750" indent="-285750">
                        <a:buFont typeface="Arial" panose="020B0604020202020204" pitchFamily="34" charset="0"/>
                        <a:buChar char="•"/>
                      </a:pPr>
                      <a:r>
                        <a:rPr lang="en-GB" sz="1400" baseline="0" dirty="0"/>
                        <a:t>Nicholas II had an opportunity to work with </a:t>
                      </a:r>
                      <a:r>
                        <a:rPr lang="en-GB" sz="1400" baseline="0" dirty="0" err="1"/>
                        <a:t>Stolypin</a:t>
                      </a:r>
                      <a:r>
                        <a:rPr lang="en-GB" sz="1400" baseline="0" dirty="0"/>
                        <a:t> to introduce real reform but never backed him in a significant way. </a:t>
                      </a:r>
                    </a:p>
                    <a:p>
                      <a:pPr marL="285750" indent="-285750">
                        <a:buFont typeface="Arial" panose="020B0604020202020204" pitchFamily="34" charset="0"/>
                        <a:buChar char="•"/>
                      </a:pPr>
                      <a:r>
                        <a:rPr lang="en-GB" sz="1400" dirty="0"/>
                        <a:t>Some historians see Dumas as big change others see as the Tsar reasserting authority of autocracy by ignoring genuine debate and democracy. </a:t>
                      </a:r>
                    </a:p>
                  </a:txBody>
                  <a:tcPr/>
                </a:tc>
                <a:tc hMerge="1">
                  <a:txBody>
                    <a:bodyPr/>
                    <a:lstStyle/>
                    <a:p>
                      <a:endParaRPr lang="en-GB"/>
                    </a:p>
                  </a:txBody>
                  <a:tcPr/>
                </a:tc>
                <a:extLst>
                  <a:ext uri="{0D108BD9-81ED-4DB2-BD59-A6C34878D82A}">
                    <a16:rowId xmlns:a16="http://schemas.microsoft.com/office/drawing/2014/main" val="2158367476"/>
                  </a:ext>
                </a:extLst>
              </a:tr>
              <a:tr h="289041">
                <a:tc>
                  <a:txBody>
                    <a:bodyPr/>
                    <a:lstStyle/>
                    <a:p>
                      <a:endParaRPr lang="en-GB" sz="1400" dirty="0"/>
                    </a:p>
                  </a:txBody>
                  <a:tcPr/>
                </a:tc>
                <a:tc>
                  <a:txBody>
                    <a:bodyPr/>
                    <a:lstStyle/>
                    <a:p>
                      <a:r>
                        <a:rPr lang="en-GB" sz="1400" dirty="0"/>
                        <a:t>Summary…</a:t>
                      </a:r>
                    </a:p>
                    <a:p>
                      <a:r>
                        <a:rPr lang="en-GB" sz="1400" dirty="0" err="1"/>
                        <a:t>Stolypin</a:t>
                      </a:r>
                      <a:r>
                        <a:rPr lang="en-GB" sz="1400" dirty="0"/>
                        <a:t> was the only PM in his era who saw working with the Duma as a partner could build a strong Russia. With the reform of electoral system of </a:t>
                      </a:r>
                      <a:r>
                        <a:rPr lang="en-GB" sz="1400" dirty="0">
                          <a:hlinkClick r:id="rId4" action="ppaction://hlinksldjump"/>
                        </a:rPr>
                        <a:t>2</a:t>
                      </a:r>
                      <a:r>
                        <a:rPr lang="en-GB" sz="1400" baseline="30000" dirty="0">
                          <a:hlinkClick r:id="rId4" action="ppaction://hlinksldjump"/>
                        </a:rPr>
                        <a:t>nd</a:t>
                      </a:r>
                      <a:r>
                        <a:rPr lang="en-GB" sz="1400" dirty="0">
                          <a:hlinkClick r:id="rId4" action="ppaction://hlinksldjump"/>
                        </a:rPr>
                        <a:t> Duma </a:t>
                      </a:r>
                      <a:r>
                        <a:rPr lang="en-GB" sz="1400" dirty="0"/>
                        <a:t>the Duma became too conservative = own goal. He also did</a:t>
                      </a:r>
                      <a:r>
                        <a:rPr lang="en-GB" sz="1400" baseline="0" dirty="0"/>
                        <a:t> use article 87 of the Fundamental Laws to push legislation through when Duma not sitting – therefore there are contradictions. It was a difficult task for </a:t>
                      </a:r>
                      <a:r>
                        <a:rPr lang="en-GB" sz="1400" baseline="0" dirty="0" err="1"/>
                        <a:t>Stolypin</a:t>
                      </a:r>
                      <a:r>
                        <a:rPr lang="en-GB" sz="1400" baseline="0" dirty="0"/>
                        <a:t> as he fought 2 fronts = cons &amp; rev. </a:t>
                      </a:r>
                      <a:endParaRPr lang="en-GB" sz="1400" dirty="0"/>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27</a:t>
            </a:fld>
            <a:endParaRPr lang="en-GB"/>
          </a:p>
        </p:txBody>
      </p:sp>
      <p:sp>
        <p:nvSpPr>
          <p:cNvPr id="5" name="Footer Placeholder 4"/>
          <p:cNvSpPr>
            <a:spLocks noGrp="1"/>
          </p:cNvSpPr>
          <p:nvPr>
            <p:ph type="ftr" sz="quarter" idx="11"/>
          </p:nvPr>
        </p:nvSpPr>
        <p:spPr/>
        <p:txBody>
          <a:bodyPr/>
          <a:lstStyle/>
          <a:p>
            <a:r>
              <a:rPr lang="en-GB"/>
              <a:t>TLU 2023</a:t>
            </a:r>
          </a:p>
        </p:txBody>
      </p:sp>
      <p:pic>
        <p:nvPicPr>
          <p:cNvPr id="6" name="Picture 2" descr="Stolypin agrarian reforms">
            <a:extLst>
              <a:ext uri="{FF2B5EF4-FFF2-40B4-BE49-F238E27FC236}">
                <a16:creationId xmlns:a16="http://schemas.microsoft.com/office/drawing/2014/main" id="{A02D71FB-F216-89C7-F822-1BDD1F2DC54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333300">
            <a:off x="917575" y="7515217"/>
            <a:ext cx="1749425" cy="2110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169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16193066"/>
              </p:ext>
            </p:extLst>
          </p:nvPr>
        </p:nvGraphicFramePr>
        <p:xfrm>
          <a:off x="206445" y="185186"/>
          <a:ext cx="6384238" cy="9235440"/>
        </p:xfrm>
        <a:graphic>
          <a:graphicData uri="http://schemas.openxmlformats.org/drawingml/2006/table">
            <a:tbl>
              <a:tblPr firstRow="1" bandRow="1">
                <a:tableStyleId>{5940675A-B579-460E-94D1-54222C63F5DA}</a:tableStyleId>
              </a:tblPr>
              <a:tblGrid>
                <a:gridCol w="2894564">
                  <a:extLst>
                    <a:ext uri="{9D8B030D-6E8A-4147-A177-3AD203B41FA5}">
                      <a16:colId xmlns:a16="http://schemas.microsoft.com/office/drawing/2014/main" val="1379759017"/>
                    </a:ext>
                  </a:extLst>
                </a:gridCol>
                <a:gridCol w="3489674">
                  <a:extLst>
                    <a:ext uri="{9D8B030D-6E8A-4147-A177-3AD203B41FA5}">
                      <a16:colId xmlns:a16="http://schemas.microsoft.com/office/drawing/2014/main" val="2642403308"/>
                    </a:ext>
                  </a:extLst>
                </a:gridCol>
              </a:tblGrid>
              <a:tr h="289041">
                <a:tc gridSpan="2">
                  <a:txBody>
                    <a:bodyPr/>
                    <a:lstStyle/>
                    <a:p>
                      <a:pPr algn="ctr"/>
                      <a:r>
                        <a:rPr lang="en-GB" sz="1400" b="1" dirty="0"/>
                        <a:t>The main characters…</a:t>
                      </a:r>
                    </a:p>
                    <a:p>
                      <a:pPr algn="ctr"/>
                      <a:endParaRPr lang="en-GB" sz="1400" b="1" dirty="0"/>
                    </a:p>
                    <a:p>
                      <a:pPr algn="ctr"/>
                      <a:r>
                        <a:rPr lang="en-GB" sz="1200" b="1" dirty="0"/>
                        <a:t>Throughout the narrative (story) of Russia there have been many significant characters and groups which have had consequences on the events you are studying. Historians</a:t>
                      </a:r>
                      <a:r>
                        <a:rPr lang="en-GB" sz="1200" b="1" baseline="0" dirty="0"/>
                        <a:t> have different views or interpretations on their consequences and significance and you will need to know these to succeed at your exams; or to really understand the issues and events which affected Russia’s journey.</a:t>
                      </a:r>
                    </a:p>
                  </a:txBody>
                  <a:tcPr/>
                </a:tc>
                <a:tc hMerge="1">
                  <a:txBody>
                    <a:bodyPr/>
                    <a:lstStyle/>
                    <a:p>
                      <a:endParaRPr lang="en-GB"/>
                    </a:p>
                  </a:txBody>
                  <a:tcPr/>
                </a:tc>
                <a:extLst>
                  <a:ext uri="{0D108BD9-81ED-4DB2-BD59-A6C34878D82A}">
                    <a16:rowId xmlns:a16="http://schemas.microsoft.com/office/drawing/2014/main" val="1437410742"/>
                  </a:ext>
                </a:extLst>
              </a:tr>
              <a:tr h="289041">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hlinkClick r:id="rId2" action="ppaction://hlinksldjump"/>
                        </a:rPr>
                        <a:t>Alexander Kerensky</a:t>
                      </a:r>
                      <a:r>
                        <a:rPr lang="en-GB" sz="1400" dirty="0"/>
                        <a:t> - An impossible task – or own goals?</a:t>
                      </a:r>
                    </a:p>
                  </a:txBody>
                  <a:tcPr/>
                </a:tc>
                <a:tc hMerge="1">
                  <a:txBody>
                    <a:bodyPr/>
                    <a:lstStyle/>
                    <a:p>
                      <a:endParaRPr lang="en-GB" sz="1400" b="0" u="none" dirty="0"/>
                    </a:p>
                  </a:txBody>
                  <a:tcPr/>
                </a:tc>
                <a:extLst>
                  <a:ext uri="{0D108BD9-81ED-4DB2-BD59-A6C34878D82A}">
                    <a16:rowId xmlns:a16="http://schemas.microsoft.com/office/drawing/2014/main" val="2346803885"/>
                  </a:ext>
                </a:extLst>
              </a:tr>
              <a:tr h="289041">
                <a:tc gridSpan="2">
                  <a:txBody>
                    <a:bodyPr/>
                    <a:lstStyle/>
                    <a:p>
                      <a:r>
                        <a:rPr lang="en-GB" sz="1400" b="1" dirty="0"/>
                        <a:t>Key facts…</a:t>
                      </a:r>
                    </a:p>
                    <a:p>
                      <a:pPr marL="285750" indent="-285750">
                        <a:buFont typeface="Arial" panose="020B0604020202020204" pitchFamily="34" charset="0"/>
                        <a:buChar char="•"/>
                      </a:pPr>
                      <a:r>
                        <a:rPr lang="en-GB" sz="1200" dirty="0"/>
                        <a:t>1881-1970 – lawyer and revolutionary who led R provisional government from July to Nov 1917. Generally a well liked and charismatic individual. </a:t>
                      </a:r>
                    </a:p>
                    <a:p>
                      <a:pPr marL="285750" indent="-285750">
                        <a:buFont typeface="Arial" panose="020B0604020202020204" pitchFamily="34" charset="0"/>
                        <a:buChar char="•"/>
                      </a:pPr>
                      <a:r>
                        <a:rPr lang="en-GB" sz="1200" dirty="0"/>
                        <a:t>After abdication of Tsar </a:t>
                      </a:r>
                      <a:r>
                        <a:rPr lang="en-GB" sz="1200" dirty="0">
                          <a:hlinkClick r:id="rId3" action="ppaction://hlinksldjump"/>
                        </a:rPr>
                        <a:t>Nicholas II </a:t>
                      </a:r>
                      <a:r>
                        <a:rPr lang="en-GB" sz="1200" dirty="0"/>
                        <a:t>a provisional government was set up which was to be temporary but to bring in new constitution and new elections. </a:t>
                      </a:r>
                    </a:p>
                    <a:p>
                      <a:pPr marL="285750" indent="-285750">
                        <a:buFont typeface="Arial" panose="020B0604020202020204" pitchFamily="34" charset="0"/>
                        <a:buChar char="•"/>
                      </a:pPr>
                      <a:r>
                        <a:rPr lang="en-GB" sz="1200" dirty="0"/>
                        <a:t>Unfortunately the Petrograd Soviet also wielded huge power and therefore the situation was really a power sharing between the 2. </a:t>
                      </a:r>
                    </a:p>
                    <a:p>
                      <a:pPr marL="285750" indent="-285750">
                        <a:buFont typeface="Arial" panose="020B0604020202020204" pitchFamily="34" charset="0"/>
                        <a:buChar char="•"/>
                      </a:pPr>
                      <a:r>
                        <a:rPr lang="en-GB" sz="1200" dirty="0"/>
                        <a:t>Kerensky was a link between the 2 – and enabled them to work together – he was deputy </a:t>
                      </a:r>
                      <a:r>
                        <a:rPr lang="en-GB" sz="1200" dirty="0" err="1"/>
                        <a:t>ldr</a:t>
                      </a:r>
                      <a:r>
                        <a:rPr lang="en-GB" sz="1200" dirty="0"/>
                        <a:t> of the Petrograd Soviet and also a minister in the Provisional Government. Real power lay with the Soviet who under Soviet Order No 1 stated all soldiers would follow orders of </a:t>
                      </a:r>
                      <a:r>
                        <a:rPr lang="en-GB" sz="1200" dirty="0" err="1"/>
                        <a:t>Prov</a:t>
                      </a:r>
                      <a:r>
                        <a:rPr lang="en-GB" sz="1200" dirty="0"/>
                        <a:t> </a:t>
                      </a:r>
                      <a:r>
                        <a:rPr lang="en-GB" sz="1200" dirty="0" err="1"/>
                        <a:t>Govt</a:t>
                      </a:r>
                      <a:r>
                        <a:rPr lang="en-GB" sz="1200" dirty="0"/>
                        <a:t> IF the Soviet agreed! </a:t>
                      </a:r>
                    </a:p>
                    <a:p>
                      <a:pPr marL="285750" indent="-285750">
                        <a:buFont typeface="Arial" panose="020B0604020202020204" pitchFamily="34" charset="0"/>
                        <a:buChar char="•"/>
                      </a:pPr>
                      <a:r>
                        <a:rPr lang="en-GB" sz="1200" dirty="0"/>
                        <a:t>There was a period of calm “honeymoon” period – even Lenin called R the free-</a:t>
                      </a:r>
                      <a:r>
                        <a:rPr lang="en-GB" sz="1200" dirty="0" err="1"/>
                        <a:t>est</a:t>
                      </a:r>
                      <a:r>
                        <a:rPr lang="en-GB" sz="1200" dirty="0"/>
                        <a:t> country in the world at that point. </a:t>
                      </a:r>
                    </a:p>
                    <a:p>
                      <a:pPr marL="285750" indent="-285750">
                        <a:buFont typeface="Arial" panose="020B0604020202020204" pitchFamily="34" charset="0"/>
                        <a:buChar char="•"/>
                      </a:pPr>
                      <a:r>
                        <a:rPr lang="en-GB" sz="1200" dirty="0"/>
                        <a:t>However the “July Days” of 1917 were a period of violence and trouble as Bolshevik forces rose up with sailors from </a:t>
                      </a:r>
                      <a:r>
                        <a:rPr lang="en-GB" sz="1200" dirty="0" err="1"/>
                        <a:t>Kronstadt</a:t>
                      </a:r>
                      <a:r>
                        <a:rPr lang="en-GB" sz="1200" dirty="0"/>
                        <a:t> demanding that the Soviet take total power. Lenin did not lead them and went back to Finland which led to some crackdowns by Kerensky and PG.</a:t>
                      </a:r>
                    </a:p>
                    <a:p>
                      <a:pPr marL="285750" indent="-285750">
                        <a:buFont typeface="Arial" panose="020B0604020202020204" pitchFamily="34" charset="0"/>
                        <a:buChar char="•"/>
                      </a:pPr>
                      <a:r>
                        <a:rPr lang="en-GB" sz="1200" dirty="0"/>
                        <a:t>Kerensky agreed to aggressively continue war and planned a huge</a:t>
                      </a:r>
                      <a:r>
                        <a:rPr lang="en-GB" sz="1200" baseline="0" dirty="0"/>
                        <a:t> offensive which went well for a few days and was then pushed back. R still suffered same supply and leadership issues. WW1 became more unpopular and the PG suffered for its policy. The </a:t>
                      </a:r>
                      <a:r>
                        <a:rPr lang="en-GB" sz="1200" baseline="0" dirty="0" err="1"/>
                        <a:t>Kadets</a:t>
                      </a:r>
                      <a:r>
                        <a:rPr lang="en-GB" sz="1200" baseline="0" dirty="0"/>
                        <a:t> moved further to the right and there was a drive to re establish law and order – Prince Lvov resigned as PM – the upper classes started to lose faith in the PG. </a:t>
                      </a:r>
                    </a:p>
                    <a:p>
                      <a:pPr marL="285750" indent="-285750">
                        <a:buFont typeface="Arial" panose="020B0604020202020204" pitchFamily="34" charset="0"/>
                        <a:buChar char="•"/>
                      </a:pPr>
                      <a:r>
                        <a:rPr lang="en-GB" sz="1200" baseline="0" dirty="0"/>
                        <a:t>This resulted in the </a:t>
                      </a:r>
                      <a:r>
                        <a:rPr lang="en-GB" sz="1200" b="1" baseline="0" dirty="0" err="1"/>
                        <a:t>Kornilov</a:t>
                      </a:r>
                      <a:r>
                        <a:rPr lang="en-GB" sz="1200" b="1" baseline="0" dirty="0"/>
                        <a:t> affair </a:t>
                      </a:r>
                      <a:r>
                        <a:rPr lang="en-GB" sz="1200" baseline="0" dirty="0"/>
                        <a:t>– </a:t>
                      </a:r>
                      <a:r>
                        <a:rPr lang="en-GB" sz="1200" baseline="0" dirty="0" err="1"/>
                        <a:t>Kornilov</a:t>
                      </a:r>
                      <a:r>
                        <a:rPr lang="en-GB" sz="1200" baseline="0" dirty="0"/>
                        <a:t> was seen by the right as </a:t>
                      </a:r>
                      <a:r>
                        <a:rPr lang="en-GB" sz="1200" baseline="0" dirty="0" err="1"/>
                        <a:t>poss</a:t>
                      </a:r>
                      <a:r>
                        <a:rPr lang="en-GB" sz="1200" baseline="0" dirty="0"/>
                        <a:t> </a:t>
                      </a:r>
                      <a:r>
                        <a:rPr lang="en-GB" sz="1200" baseline="0" dirty="0" err="1"/>
                        <a:t>ldr</a:t>
                      </a:r>
                      <a:r>
                        <a:rPr lang="en-GB" sz="1200" baseline="0" dirty="0"/>
                        <a:t> of a coup. He was appointed by K as Supreme </a:t>
                      </a:r>
                      <a:r>
                        <a:rPr lang="en-GB" sz="1200" baseline="0" dirty="0" err="1"/>
                        <a:t>Cmdr</a:t>
                      </a:r>
                      <a:r>
                        <a:rPr lang="en-GB" sz="1200" baseline="0" dirty="0"/>
                        <a:t> of armed forces but tried to take troops to Petrograd to take over from the Soviet. He was arrested and Kerensky was further discredited. </a:t>
                      </a:r>
                    </a:p>
                    <a:p>
                      <a:pPr marL="285750" indent="-285750">
                        <a:buFont typeface="Arial" panose="020B0604020202020204" pitchFamily="34" charset="0"/>
                        <a:buChar char="•"/>
                      </a:pPr>
                      <a:r>
                        <a:rPr lang="en-GB" sz="1200" baseline="0" dirty="0"/>
                        <a:t>Rumours in Oct that K was sending radical troops away and might send Soviet troops to the front! He tried to close 2 Bolshevik newspapers and this gave </a:t>
                      </a:r>
                      <a:r>
                        <a:rPr lang="en-GB" sz="1200" baseline="0" dirty="0" err="1"/>
                        <a:t>Bs</a:t>
                      </a:r>
                      <a:r>
                        <a:rPr lang="en-GB" sz="1200" baseline="0" dirty="0"/>
                        <a:t> excuse to take over. Kerensky escaped in an American car just before storming of winter palace of Oct 25-6 1917. </a:t>
                      </a:r>
                    </a:p>
                  </a:txBody>
                  <a:tcPr/>
                </a:tc>
                <a:tc hMerge="1">
                  <a:txBody>
                    <a:bodyPr/>
                    <a:lstStyle/>
                    <a:p>
                      <a:endParaRPr lang="en-GB"/>
                    </a:p>
                  </a:txBody>
                  <a:tcPr/>
                </a:tc>
                <a:extLst>
                  <a:ext uri="{0D108BD9-81ED-4DB2-BD59-A6C34878D82A}">
                    <a16:rowId xmlns:a16="http://schemas.microsoft.com/office/drawing/2014/main" val="2158367476"/>
                  </a:ext>
                </a:extLst>
              </a:tr>
              <a:tr h="289041">
                <a:tc>
                  <a:txBody>
                    <a:bodyPr/>
                    <a:lstStyle/>
                    <a:p>
                      <a:endParaRPr lang="en-GB" sz="1400" dirty="0"/>
                    </a:p>
                  </a:txBody>
                  <a:tcPr/>
                </a:tc>
                <a:tc>
                  <a:txBody>
                    <a:bodyPr/>
                    <a:lstStyle/>
                    <a:p>
                      <a:r>
                        <a:rPr lang="en-GB" sz="1400" b="1" dirty="0"/>
                        <a:t>Summary…</a:t>
                      </a:r>
                      <a:endParaRPr lang="en-GB" sz="1400" dirty="0"/>
                    </a:p>
                    <a:p>
                      <a:r>
                        <a:rPr lang="en-GB" sz="1400" dirty="0"/>
                        <a:t>Could Kerensky have built a modern democratic Russia? Think about the factors and events which continued</a:t>
                      </a:r>
                      <a:r>
                        <a:rPr lang="en-GB" sz="1400" baseline="0" dirty="0"/>
                        <a:t> or were exacerbated which prevented him from keeping control. Did he make some serious mistakes and own goals such as </a:t>
                      </a:r>
                      <a:r>
                        <a:rPr lang="en-GB" sz="1400" baseline="0" dirty="0" err="1"/>
                        <a:t>Kornilov</a:t>
                      </a:r>
                      <a:r>
                        <a:rPr lang="en-GB" sz="1400" baseline="0" dirty="0"/>
                        <a:t> – could he have done anything different? </a:t>
                      </a:r>
                    </a:p>
                    <a:p>
                      <a:r>
                        <a:rPr lang="en-GB" sz="1400" baseline="0" dirty="0"/>
                        <a:t>Kerensky was certainly an able man but could anyone at that stage have preserved democracy?</a:t>
                      </a:r>
                      <a:endParaRPr lang="en-GB" sz="1400" dirty="0"/>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28</a:t>
            </a:fld>
            <a:endParaRPr lang="en-GB"/>
          </a:p>
        </p:txBody>
      </p:sp>
      <p:sp>
        <p:nvSpPr>
          <p:cNvPr id="5" name="Footer Placeholder 4"/>
          <p:cNvSpPr>
            <a:spLocks noGrp="1"/>
          </p:cNvSpPr>
          <p:nvPr>
            <p:ph type="ftr" sz="quarter" idx="11"/>
          </p:nvPr>
        </p:nvSpPr>
        <p:spPr/>
        <p:txBody>
          <a:bodyPr/>
          <a:lstStyle/>
          <a:p>
            <a:r>
              <a:rPr lang="en-GB"/>
              <a:t>TLU 2023</a:t>
            </a:r>
          </a:p>
        </p:txBody>
      </p:sp>
      <p:pic>
        <p:nvPicPr>
          <p:cNvPr id="21506" name="Picture 2" descr="How died Alexander Kerensky, the man who failed to create democratic ...">
            <a:extLst>
              <a:ext uri="{FF2B5EF4-FFF2-40B4-BE49-F238E27FC236}">
                <a16:creationId xmlns:a16="http://schemas.microsoft.com/office/drawing/2014/main" id="{B274B499-8236-A417-C701-DBE48E7813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8701" y="7073900"/>
            <a:ext cx="1414018" cy="223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384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02670254"/>
              </p:ext>
            </p:extLst>
          </p:nvPr>
        </p:nvGraphicFramePr>
        <p:xfrm>
          <a:off x="206445" y="185186"/>
          <a:ext cx="6384238" cy="9494001"/>
        </p:xfrm>
        <a:graphic>
          <a:graphicData uri="http://schemas.openxmlformats.org/drawingml/2006/table">
            <a:tbl>
              <a:tblPr firstRow="1" bandRow="1">
                <a:tableStyleId>{5940675A-B579-460E-94D1-54222C63F5DA}</a:tableStyleId>
              </a:tblPr>
              <a:tblGrid>
                <a:gridCol w="2894564">
                  <a:extLst>
                    <a:ext uri="{9D8B030D-6E8A-4147-A177-3AD203B41FA5}">
                      <a16:colId xmlns:a16="http://schemas.microsoft.com/office/drawing/2014/main" val="1379759017"/>
                    </a:ext>
                  </a:extLst>
                </a:gridCol>
                <a:gridCol w="3489674">
                  <a:extLst>
                    <a:ext uri="{9D8B030D-6E8A-4147-A177-3AD203B41FA5}">
                      <a16:colId xmlns:a16="http://schemas.microsoft.com/office/drawing/2014/main" val="2642403308"/>
                    </a:ext>
                  </a:extLst>
                </a:gridCol>
              </a:tblGrid>
              <a:tr h="289041">
                <a:tc gridSpan="2">
                  <a:txBody>
                    <a:bodyPr/>
                    <a:lstStyle/>
                    <a:p>
                      <a:pPr algn="ctr"/>
                      <a:r>
                        <a:rPr lang="en-GB" sz="1400" b="1" dirty="0"/>
                        <a:t>The main characters…</a:t>
                      </a:r>
                    </a:p>
                    <a:p>
                      <a:pPr algn="ctr"/>
                      <a:endParaRPr lang="en-GB" sz="1400" b="1" dirty="0"/>
                    </a:p>
                    <a:p>
                      <a:pPr algn="ctr"/>
                      <a:r>
                        <a:rPr lang="en-GB" sz="1400" b="1" dirty="0"/>
                        <a:t>Throughout the narrative (story) of Russia there have been many significant characters and groups which have had consequences on the events you are studying. Historians</a:t>
                      </a:r>
                      <a:r>
                        <a:rPr lang="en-GB" sz="1400" b="1" baseline="0" dirty="0"/>
                        <a:t> have different views or interpretations on their consequences and significance and you will need to know these to succeed at your exams; or to really understand the issues and events which affected Russia’s journey.</a:t>
                      </a:r>
                    </a:p>
                    <a:p>
                      <a:pPr algn="ctr"/>
                      <a:endParaRPr lang="en-GB" sz="1400" b="1" dirty="0"/>
                    </a:p>
                  </a:txBody>
                  <a:tcPr/>
                </a:tc>
                <a:tc hMerge="1">
                  <a:txBody>
                    <a:bodyPr/>
                    <a:lstStyle/>
                    <a:p>
                      <a:endParaRPr lang="en-GB"/>
                    </a:p>
                  </a:txBody>
                  <a:tcPr/>
                </a:tc>
                <a:extLst>
                  <a:ext uri="{0D108BD9-81ED-4DB2-BD59-A6C34878D82A}">
                    <a16:rowId xmlns:a16="http://schemas.microsoft.com/office/drawing/2014/main" val="1437410742"/>
                  </a:ext>
                </a:extLst>
              </a:tr>
              <a:tr h="289041">
                <a:tc>
                  <a:txBody>
                    <a:bodyPr/>
                    <a:lstStyle/>
                    <a:p>
                      <a:r>
                        <a:rPr lang="en-GB" sz="1200" dirty="0">
                          <a:hlinkClick r:id="rId2" action="ppaction://hlinksldjump"/>
                        </a:rPr>
                        <a:t>Tsar Alexander III</a:t>
                      </a:r>
                      <a:endParaRPr lang="en-GB" sz="1200" dirty="0"/>
                    </a:p>
                  </a:txBody>
                  <a:tcPr/>
                </a:tc>
                <a:tc>
                  <a:txBody>
                    <a:bodyPr/>
                    <a:lstStyle/>
                    <a:p>
                      <a:r>
                        <a:rPr lang="en-GB" sz="1200" dirty="0"/>
                        <a:t>The Repressive Tsar?</a:t>
                      </a:r>
                    </a:p>
                  </a:txBody>
                  <a:tcPr/>
                </a:tc>
                <a:extLst>
                  <a:ext uri="{0D108BD9-81ED-4DB2-BD59-A6C34878D82A}">
                    <a16:rowId xmlns:a16="http://schemas.microsoft.com/office/drawing/2014/main" val="2346803885"/>
                  </a:ext>
                </a:extLst>
              </a:tr>
              <a:tr h="289041">
                <a:tc gridSpan="2">
                  <a:txBody>
                    <a:bodyPr/>
                    <a:lstStyle/>
                    <a:p>
                      <a:pPr marL="0" indent="0">
                        <a:buFont typeface="Arial" panose="020B0604020202020204" pitchFamily="34" charset="0"/>
                        <a:buNone/>
                      </a:pPr>
                      <a:r>
                        <a:rPr lang="en-GB" sz="1400" b="1" dirty="0"/>
                        <a:t>KEY FACTS…</a:t>
                      </a:r>
                    </a:p>
                    <a:p>
                      <a:pPr marL="285750" indent="-285750">
                        <a:buFont typeface="Arial" panose="020B0604020202020204" pitchFamily="34" charset="0"/>
                        <a:buChar char="•"/>
                      </a:pPr>
                      <a:r>
                        <a:rPr lang="en-GB" sz="1200" baseline="0" dirty="0"/>
                        <a:t> 1881-1894 = Tsar Emperor of Russia</a:t>
                      </a:r>
                    </a:p>
                    <a:p>
                      <a:pPr marL="285750" indent="-285750">
                        <a:buFont typeface="Arial" panose="020B0604020202020204" pitchFamily="34" charset="0"/>
                        <a:buChar char="•"/>
                      </a:pPr>
                      <a:r>
                        <a:rPr lang="en-GB" sz="1200" baseline="0" dirty="0"/>
                        <a:t>Impressive character – tall and strong – unbent horseshoes to entertain his children. Was devoted to his family. </a:t>
                      </a:r>
                    </a:p>
                    <a:p>
                      <a:pPr marL="285750" indent="-285750">
                        <a:buFont typeface="Arial" panose="020B0604020202020204" pitchFamily="34" charset="0"/>
                        <a:buChar char="•"/>
                      </a:pPr>
                      <a:r>
                        <a:rPr lang="en-GB" sz="1200" baseline="0" dirty="0"/>
                        <a:t>He admired The Cossack way of life – loyal and orthodox – seen as “The Cossack Tsar” (Lindsey Hughes – states he was strong willed – determined) </a:t>
                      </a:r>
                    </a:p>
                    <a:p>
                      <a:pPr marL="285750" indent="-285750">
                        <a:buFont typeface="Arial" panose="020B0604020202020204" pitchFamily="34" charset="0"/>
                        <a:buChar char="•"/>
                      </a:pPr>
                      <a:r>
                        <a:rPr lang="en-GB" sz="1200" baseline="0" dirty="0"/>
                        <a:t>Was not meant to be Tsar – his brother died in 1865 and he had to adapt to being heir not spare.</a:t>
                      </a:r>
                    </a:p>
                    <a:p>
                      <a:pPr marL="285750" indent="-285750">
                        <a:buFont typeface="Arial" panose="020B0604020202020204" pitchFamily="34" charset="0"/>
                        <a:buChar char="•"/>
                      </a:pPr>
                      <a:r>
                        <a:rPr lang="en-GB" sz="1200" baseline="0" dirty="0"/>
                        <a:t>Married his late brother’s fiancée = daughter of K of Denmark aka = Maria </a:t>
                      </a:r>
                      <a:r>
                        <a:rPr lang="en-GB" sz="1200" baseline="0" dirty="0" err="1"/>
                        <a:t>Fedorovna</a:t>
                      </a:r>
                      <a:r>
                        <a:rPr lang="en-GB" sz="1200" baseline="0" dirty="0"/>
                        <a:t> (</a:t>
                      </a:r>
                      <a:r>
                        <a:rPr lang="en-GB" sz="1200" baseline="0" dirty="0" err="1"/>
                        <a:t>Minni</a:t>
                      </a:r>
                      <a:r>
                        <a:rPr lang="en-GB" sz="1200" baseline="0" dirty="0"/>
                        <a:t>) </a:t>
                      </a:r>
                    </a:p>
                    <a:p>
                      <a:pPr marL="285750" indent="-285750">
                        <a:buFont typeface="Arial" panose="020B0604020202020204" pitchFamily="34" charset="0"/>
                        <a:buChar char="•"/>
                      </a:pPr>
                      <a:r>
                        <a:rPr lang="en-GB" sz="1200" baseline="0" dirty="0"/>
                        <a:t>Authoritarian Autocrat. Uncompromising conservative / reactionary – was that a result of his father’s violent death?</a:t>
                      </a:r>
                    </a:p>
                    <a:p>
                      <a:pPr marL="285750" indent="-285750">
                        <a:buFont typeface="Arial" panose="020B0604020202020204" pitchFamily="34" charset="0"/>
                        <a:buChar char="•"/>
                      </a:pPr>
                      <a:r>
                        <a:rPr lang="en-GB" sz="1200" baseline="0" dirty="0"/>
                        <a:t>Conservative nationalists were again the main influence and it was clear from start he would be autocratic as on April 29</a:t>
                      </a:r>
                      <a:r>
                        <a:rPr lang="en-GB" sz="1200" baseline="30000" dirty="0"/>
                        <a:t>th</a:t>
                      </a:r>
                      <a:r>
                        <a:rPr lang="en-GB" sz="1200" baseline="0" dirty="0"/>
                        <a:t> 1881 he made his “Manifesto on Unshakeable Autocracy” – think about the use of language there. </a:t>
                      </a:r>
                    </a:p>
                    <a:p>
                      <a:pPr marL="285750" indent="-285750">
                        <a:buFont typeface="Arial" panose="020B0604020202020204" pitchFamily="34" charset="0"/>
                        <a:buChar char="•"/>
                      </a:pPr>
                      <a:r>
                        <a:rPr lang="en-GB" sz="1200" baseline="0" dirty="0"/>
                        <a:t>Firmly believed people should trust the Tsar to make correct decisions – Tsar as father to the people – paternalistic. </a:t>
                      </a:r>
                    </a:p>
                    <a:p>
                      <a:pPr marL="285750" indent="-285750">
                        <a:buFont typeface="Arial" panose="020B0604020202020204" pitchFamily="34" charset="0"/>
                        <a:buChar char="•"/>
                      </a:pPr>
                      <a:r>
                        <a:rPr lang="en-GB" sz="1200" baseline="0" dirty="0"/>
                        <a:t>He saw his father’s reforms as ill advised and amounting to a revolution. He therefore dismissed reformers such as Loris </a:t>
                      </a:r>
                      <a:r>
                        <a:rPr lang="en-GB" sz="1200" baseline="0" dirty="0" err="1"/>
                        <a:t>Melikov</a:t>
                      </a:r>
                      <a:r>
                        <a:rPr lang="en-GB" sz="1200" baseline="0" dirty="0"/>
                        <a:t> and the </a:t>
                      </a:r>
                      <a:r>
                        <a:rPr lang="en-GB" sz="1200" baseline="0" dirty="0" err="1"/>
                        <a:t>Milyutins</a:t>
                      </a:r>
                      <a:r>
                        <a:rPr lang="en-GB" sz="1200" baseline="0" dirty="0"/>
                        <a:t>. Therefore </a:t>
                      </a:r>
                      <a:r>
                        <a:rPr lang="en-GB" sz="1200" baseline="0" dirty="0" err="1"/>
                        <a:t>apptd</a:t>
                      </a:r>
                      <a:r>
                        <a:rPr lang="en-GB" sz="1200" baseline="0" dirty="0"/>
                        <a:t> reactionary Dmitri Tolstoy as Minister of Interior. </a:t>
                      </a:r>
                    </a:p>
                    <a:p>
                      <a:pPr marL="285750" indent="-285750">
                        <a:buFont typeface="Arial" panose="020B0604020202020204" pitchFamily="34" charset="0"/>
                        <a:buChar char="•"/>
                      </a:pPr>
                      <a:r>
                        <a:rPr lang="en-GB" sz="1200" baseline="0" dirty="0"/>
                        <a:t>Repressive and reactionary policies such as 1881 created new secret police called The Okhrana. Many legal changes such as trials in private for plotters without a jury!</a:t>
                      </a:r>
                    </a:p>
                  </a:txBody>
                  <a:tcPr/>
                </a:tc>
                <a:tc hMerge="1">
                  <a:txBody>
                    <a:bodyPr/>
                    <a:lstStyle/>
                    <a:p>
                      <a:endParaRPr lang="en-GB"/>
                    </a:p>
                  </a:txBody>
                  <a:tcPr/>
                </a:tc>
                <a:extLst>
                  <a:ext uri="{0D108BD9-81ED-4DB2-BD59-A6C34878D82A}">
                    <a16:rowId xmlns:a16="http://schemas.microsoft.com/office/drawing/2014/main" val="2158367476"/>
                  </a:ext>
                </a:extLst>
              </a:tr>
              <a:tr h="289041">
                <a:tc>
                  <a:txBody>
                    <a:bodyPr/>
                    <a:lstStyle/>
                    <a:p>
                      <a:endParaRPr lang="en-GB"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t>Summary…</a:t>
                      </a:r>
                    </a:p>
                    <a:p>
                      <a:endParaRPr lang="en-GB" sz="1400" dirty="0"/>
                    </a:p>
                    <a:p>
                      <a:r>
                        <a:rPr lang="en-GB" sz="1200" dirty="0"/>
                        <a:t>Tsar Alexander III was a reactionary Tsar. He believed in autocratic rule and the responsibilities which came with it. He repealed a number of his father’s reforms and brought in more reactionary methods. However he was interested in economic progress in the west and wanted that to happen in Russia to stabilise the regime. For example Bunge repealed the poll tax and a Peasants’ Land Bank was set up to help them buy land. Some historians</a:t>
                      </a:r>
                      <a:r>
                        <a:rPr lang="en-GB" sz="1200" baseline="0" dirty="0"/>
                        <a:t> could argue that his regime brought stability to the Tsarist regime and 13 years of peace. However, it could be argued that his repressive approach led to greater opposition which would leave his son with greater difficulties and more challenges to rule the country. Really the only way it seemed to sustain the regime was to fall back on repression to keep order. Was this sustainable?</a:t>
                      </a:r>
                      <a:endParaRPr lang="en-GB" sz="1200" dirty="0"/>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3</a:t>
            </a:fld>
            <a:endParaRPr lang="en-GB"/>
          </a:p>
        </p:txBody>
      </p:sp>
      <p:sp>
        <p:nvSpPr>
          <p:cNvPr id="5" name="Footer Placeholder 4"/>
          <p:cNvSpPr>
            <a:spLocks noGrp="1"/>
          </p:cNvSpPr>
          <p:nvPr>
            <p:ph type="ftr" sz="quarter" idx="11"/>
          </p:nvPr>
        </p:nvSpPr>
        <p:spPr/>
        <p:txBody>
          <a:bodyPr/>
          <a:lstStyle/>
          <a:p>
            <a:r>
              <a:rPr lang="en-GB"/>
              <a:t>TLU 2023</a:t>
            </a:r>
          </a:p>
        </p:txBody>
      </p:sp>
      <p:pic>
        <p:nvPicPr>
          <p:cNvPr id="2050" name="Picture 2" descr="Tsar Alexander III, Russian Empire, 1800s | MATTHEW'S ISLAND">
            <a:extLst>
              <a:ext uri="{FF2B5EF4-FFF2-40B4-BE49-F238E27FC236}">
                <a16:creationId xmlns:a16="http://schemas.microsoft.com/office/drawing/2014/main" id="{4E7ABD5D-D0B1-9081-A60E-BEB16BCD77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 y="6267072"/>
            <a:ext cx="2133600" cy="341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745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00072464"/>
              </p:ext>
            </p:extLst>
          </p:nvPr>
        </p:nvGraphicFramePr>
        <p:xfrm>
          <a:off x="206445" y="185186"/>
          <a:ext cx="6384238" cy="9097761"/>
        </p:xfrm>
        <a:graphic>
          <a:graphicData uri="http://schemas.openxmlformats.org/drawingml/2006/table">
            <a:tbl>
              <a:tblPr firstRow="1" bandRow="1">
                <a:tableStyleId>{5940675A-B579-460E-94D1-54222C63F5DA}</a:tableStyleId>
              </a:tblPr>
              <a:tblGrid>
                <a:gridCol w="2894564">
                  <a:extLst>
                    <a:ext uri="{9D8B030D-6E8A-4147-A177-3AD203B41FA5}">
                      <a16:colId xmlns:a16="http://schemas.microsoft.com/office/drawing/2014/main" val="1379759017"/>
                    </a:ext>
                  </a:extLst>
                </a:gridCol>
                <a:gridCol w="397565">
                  <a:extLst>
                    <a:ext uri="{9D8B030D-6E8A-4147-A177-3AD203B41FA5}">
                      <a16:colId xmlns:a16="http://schemas.microsoft.com/office/drawing/2014/main" val="2642403308"/>
                    </a:ext>
                  </a:extLst>
                </a:gridCol>
                <a:gridCol w="3092109">
                  <a:extLst>
                    <a:ext uri="{9D8B030D-6E8A-4147-A177-3AD203B41FA5}">
                      <a16:colId xmlns:a16="http://schemas.microsoft.com/office/drawing/2014/main" val="2952362788"/>
                    </a:ext>
                  </a:extLst>
                </a:gridCol>
              </a:tblGrid>
              <a:tr h="289041">
                <a:tc gridSpan="3">
                  <a:txBody>
                    <a:bodyPr/>
                    <a:lstStyle/>
                    <a:p>
                      <a:pPr algn="ctr"/>
                      <a:r>
                        <a:rPr lang="en-GB" sz="1400" b="1" dirty="0"/>
                        <a:t>The main characters…</a:t>
                      </a:r>
                    </a:p>
                    <a:p>
                      <a:pPr algn="ctr"/>
                      <a:endParaRPr lang="en-GB" sz="1400" b="1" dirty="0"/>
                    </a:p>
                    <a:p>
                      <a:pPr algn="ctr"/>
                      <a:r>
                        <a:rPr lang="en-GB" sz="1400" b="1" dirty="0"/>
                        <a:t>Throughout the narrative (story) of Russia there have been many significant characters and groups which have had consequences on the events you are studying. Historians</a:t>
                      </a:r>
                      <a:r>
                        <a:rPr lang="en-GB" sz="1400" b="1" baseline="0" dirty="0"/>
                        <a:t> have different views or interpretations on their consequences and significance and you will need to know these to succeed at your exams; or to really understand the issues and events which affected Russia’s journey.</a:t>
                      </a:r>
                    </a:p>
                    <a:p>
                      <a:pPr algn="ctr"/>
                      <a:endParaRPr lang="en-GB" sz="1400" b="1"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37410742"/>
                  </a:ext>
                </a:extLst>
              </a:tr>
              <a:tr h="289041">
                <a:tc>
                  <a:txBody>
                    <a:bodyPr/>
                    <a:lstStyle/>
                    <a:p>
                      <a:r>
                        <a:rPr lang="en-GB" sz="1200" dirty="0">
                          <a:hlinkClick r:id="rId2" action="ppaction://hlinksldjump"/>
                        </a:rPr>
                        <a:t>The Russian Orthodox Church</a:t>
                      </a:r>
                      <a:endParaRPr lang="en-GB" sz="1200" dirty="0"/>
                    </a:p>
                  </a:txBody>
                  <a:tcPr/>
                </a:tc>
                <a:tc gridSpan="2">
                  <a:txBody>
                    <a:bodyPr/>
                    <a:lstStyle/>
                    <a:p>
                      <a:r>
                        <a:rPr lang="en-GB" sz="1200" dirty="0"/>
                        <a:t>The backbone of the nation?</a:t>
                      </a:r>
                    </a:p>
                  </a:txBody>
                  <a:tcPr/>
                </a:tc>
                <a:tc hMerge="1">
                  <a:txBody>
                    <a:bodyPr/>
                    <a:lstStyle/>
                    <a:p>
                      <a:endParaRPr lang="en-GB"/>
                    </a:p>
                  </a:txBody>
                  <a:tcPr/>
                </a:tc>
                <a:extLst>
                  <a:ext uri="{0D108BD9-81ED-4DB2-BD59-A6C34878D82A}">
                    <a16:rowId xmlns:a16="http://schemas.microsoft.com/office/drawing/2014/main" val="2346803885"/>
                  </a:ext>
                </a:extLst>
              </a:tr>
              <a:tr h="289041">
                <a:tc gridSpan="3">
                  <a:txBody>
                    <a:bodyPr/>
                    <a:lstStyle/>
                    <a:p>
                      <a:r>
                        <a:rPr lang="en-GB" sz="1400" b="1" dirty="0"/>
                        <a:t>KEY FACTS...</a:t>
                      </a:r>
                      <a:endParaRPr lang="en-GB" sz="1400" dirty="0"/>
                    </a:p>
                    <a:p>
                      <a:pPr marL="285750" indent="-285750">
                        <a:buFont typeface="Arial" panose="020B0604020202020204" pitchFamily="34" charset="0"/>
                        <a:buChar char="•"/>
                      </a:pPr>
                      <a:r>
                        <a:rPr lang="en-GB" sz="1400" dirty="0"/>
                        <a:t>An ancient Church with origins in Byzantium – Eastern Roman Empire</a:t>
                      </a:r>
                    </a:p>
                    <a:p>
                      <a:pPr marL="285750" indent="-285750">
                        <a:buFont typeface="Arial" panose="020B0604020202020204" pitchFamily="34" charset="0"/>
                        <a:buChar char="•"/>
                      </a:pPr>
                      <a:r>
                        <a:rPr lang="en-GB" sz="1400" dirty="0"/>
                        <a:t>Not changed for 100s of years. Traditional &amp; autocratic.</a:t>
                      </a:r>
                    </a:p>
                    <a:p>
                      <a:pPr marL="285750" indent="-285750">
                        <a:buFont typeface="Arial" panose="020B0604020202020204" pitchFamily="34" charset="0"/>
                        <a:buChar char="•"/>
                      </a:pPr>
                      <a:r>
                        <a:rPr lang="en-GB" sz="1400" dirty="0"/>
                        <a:t>Over 100,000 clerics who played a significant role in Russian society. Especially as a priest in each village. </a:t>
                      </a:r>
                    </a:p>
                    <a:p>
                      <a:pPr marL="285750" indent="-285750">
                        <a:buFont typeface="Arial" panose="020B0604020202020204" pitchFamily="34" charset="0"/>
                        <a:buChar char="•"/>
                      </a:pPr>
                      <a:r>
                        <a:rPr lang="en-GB" sz="1400" dirty="0"/>
                        <a:t>Did have some sects / groups within it with radical ideas about religion but never any radical political ideas (see Rasputin) </a:t>
                      </a:r>
                    </a:p>
                    <a:p>
                      <a:pPr marL="285750" indent="-285750">
                        <a:buFont typeface="Arial" panose="020B0604020202020204" pitchFamily="34" charset="0"/>
                        <a:buChar char="•"/>
                      </a:pPr>
                      <a:r>
                        <a:rPr lang="en-GB" sz="1400" dirty="0"/>
                        <a:t>The Tsar was seen by the Orthodox Church as God’s representative on earth.</a:t>
                      </a:r>
                    </a:p>
                    <a:p>
                      <a:pPr marL="285750" indent="-285750">
                        <a:buFont typeface="Arial" panose="020B0604020202020204" pitchFamily="34" charset="0"/>
                        <a:buChar char="•"/>
                      </a:pPr>
                      <a:r>
                        <a:rPr lang="en-GB" sz="1400" dirty="0"/>
                        <a:t>The Orthodox Church was the prop for autocracy. The Chief Procurator of the Holy Synod (Head of Church) was appointed by the Tsar.</a:t>
                      </a:r>
                    </a:p>
                    <a:p>
                      <a:pPr marL="285750" indent="-285750">
                        <a:buFont typeface="Arial" panose="020B0604020202020204" pitchFamily="34" charset="0"/>
                        <a:buChar char="•"/>
                      </a:pPr>
                      <a:r>
                        <a:rPr lang="en-GB" sz="1400" dirty="0"/>
                        <a:t>Involved in education – especially primary education &amp; services bolstered the Tsarist views of obedience and authority. </a:t>
                      </a:r>
                    </a:p>
                    <a:p>
                      <a:pPr marL="285750" indent="-285750">
                        <a:buFont typeface="Arial" panose="020B0604020202020204" pitchFamily="34" charset="0"/>
                        <a:buChar char="•"/>
                      </a:pPr>
                      <a:r>
                        <a:rPr lang="en-GB" sz="1400" dirty="0"/>
                        <a:t>Direct line</a:t>
                      </a:r>
                      <a:r>
                        <a:rPr lang="en-GB" sz="1400" baseline="0" dirty="0"/>
                        <a:t> of communication to the people – from nobility to the peasants.</a:t>
                      </a:r>
                    </a:p>
                    <a:p>
                      <a:pPr marL="285750" indent="-285750">
                        <a:buFont typeface="Arial" panose="020B0604020202020204" pitchFamily="34" charset="0"/>
                        <a:buChar char="•"/>
                      </a:pPr>
                      <a:r>
                        <a:rPr lang="en-GB" sz="1400" baseline="0" dirty="0"/>
                        <a:t>When Tsars led Russification of the Empire the Orthodox Church was set as the official religion which would cause frustration and anger with minorities such as Poles (who were Catholic), areas which were Muslim, and Jews. </a:t>
                      </a:r>
                    </a:p>
                    <a:p>
                      <a:pPr marL="285750" indent="-285750">
                        <a:buFont typeface="Arial" panose="020B0604020202020204" pitchFamily="34" charset="0"/>
                        <a:buChar char="•"/>
                      </a:pPr>
                      <a:r>
                        <a:rPr lang="en-GB" sz="1400" baseline="0" dirty="0"/>
                        <a:t>Most peasants had icons in their homes and church beliefs made them less revolutionary. </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58367476"/>
                  </a:ext>
                </a:extLst>
              </a:tr>
              <a:tr h="289041">
                <a:tc gridSpan="2">
                  <a:txBody>
                    <a:bodyPr/>
                    <a:lstStyle/>
                    <a:p>
                      <a:endParaRPr lang="en-GB" sz="1400" dirty="0"/>
                    </a:p>
                  </a:txBody>
                  <a:tcPr/>
                </a:tc>
                <a:tc hMerge="1">
                  <a:txBody>
                    <a:bodyPr/>
                    <a:lstStyle/>
                    <a:p>
                      <a:endParaRPr lang="en-GB" sz="1400" dirty="0"/>
                    </a:p>
                  </a:txBody>
                  <a:tcPr/>
                </a:tc>
                <a:tc>
                  <a:txBody>
                    <a:bodyPr/>
                    <a:lstStyle/>
                    <a:p>
                      <a:r>
                        <a:rPr lang="en-GB" sz="1400" b="1" dirty="0"/>
                        <a:t>Summary…</a:t>
                      </a:r>
                    </a:p>
                    <a:p>
                      <a:endParaRPr lang="en-GB" sz="1400" b="1" dirty="0"/>
                    </a:p>
                    <a:p>
                      <a:r>
                        <a:rPr lang="en-GB" sz="1400" dirty="0"/>
                        <a:t>The Orthodox</a:t>
                      </a:r>
                      <a:r>
                        <a:rPr lang="en-GB" sz="1400" baseline="0" dirty="0"/>
                        <a:t> Church could be seen as the backbone of the nation. Or would it be better to say the backbone of the Tsarist regime? It had a huge influence on people’s lives and was an essential part of Russian culture. When Communism took over Russia it found it almost impossible to undo the influence of the Orthodox church and people’s beliefs. It was firmly woven into Russian culture and life.  </a:t>
                      </a:r>
                    </a:p>
                    <a:p>
                      <a:endParaRPr lang="en-GB" sz="1400" dirty="0"/>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4</a:t>
            </a:fld>
            <a:endParaRPr lang="en-GB"/>
          </a:p>
        </p:txBody>
      </p:sp>
      <p:sp>
        <p:nvSpPr>
          <p:cNvPr id="5" name="Footer Placeholder 4"/>
          <p:cNvSpPr>
            <a:spLocks noGrp="1"/>
          </p:cNvSpPr>
          <p:nvPr>
            <p:ph type="ftr" sz="quarter" idx="11"/>
          </p:nvPr>
        </p:nvSpPr>
        <p:spPr/>
        <p:txBody>
          <a:bodyPr/>
          <a:lstStyle/>
          <a:p>
            <a:r>
              <a:rPr lang="en-GB"/>
              <a:t>TLU 2023</a:t>
            </a:r>
          </a:p>
        </p:txBody>
      </p:sp>
      <p:pic>
        <p:nvPicPr>
          <p:cNvPr id="7" name="Picture 6" descr="A white building with blue and gold domes&#10;&#10;Description automatically generated">
            <a:extLst>
              <a:ext uri="{FF2B5EF4-FFF2-40B4-BE49-F238E27FC236}">
                <a16:creationId xmlns:a16="http://schemas.microsoft.com/office/drawing/2014/main" id="{54AC9BB3-F428-1818-2606-32DD876B7902}"/>
              </a:ext>
            </a:extLst>
          </p:cNvPr>
          <p:cNvPicPr>
            <a:picLocks noChangeAspect="1"/>
          </p:cNvPicPr>
          <p:nvPr/>
        </p:nvPicPr>
        <p:blipFill>
          <a:blip r:embed="rId4"/>
          <a:stretch>
            <a:fillRect/>
          </a:stretch>
        </p:blipFill>
        <p:spPr>
          <a:xfrm>
            <a:off x="677235" y="6179746"/>
            <a:ext cx="2370765" cy="3103201"/>
          </a:xfrm>
          <a:prstGeom prst="rect">
            <a:avLst/>
          </a:prstGeom>
        </p:spPr>
      </p:pic>
    </p:spTree>
    <p:extLst>
      <p:ext uri="{BB962C8B-B14F-4D97-AF65-F5344CB8AC3E}">
        <p14:creationId xmlns:p14="http://schemas.microsoft.com/office/powerpoint/2010/main" val="1082884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21262306"/>
              </p:ext>
            </p:extLst>
          </p:nvPr>
        </p:nvGraphicFramePr>
        <p:xfrm>
          <a:off x="206445" y="185186"/>
          <a:ext cx="6384238" cy="9615921"/>
        </p:xfrm>
        <a:graphic>
          <a:graphicData uri="http://schemas.openxmlformats.org/drawingml/2006/table">
            <a:tbl>
              <a:tblPr firstRow="1" bandRow="1">
                <a:tableStyleId>{5940675A-B579-460E-94D1-54222C63F5DA}</a:tableStyleId>
              </a:tblPr>
              <a:tblGrid>
                <a:gridCol w="2748790">
                  <a:extLst>
                    <a:ext uri="{9D8B030D-6E8A-4147-A177-3AD203B41FA5}">
                      <a16:colId xmlns:a16="http://schemas.microsoft.com/office/drawing/2014/main" val="1379759017"/>
                    </a:ext>
                  </a:extLst>
                </a:gridCol>
                <a:gridCol w="145774">
                  <a:extLst>
                    <a:ext uri="{9D8B030D-6E8A-4147-A177-3AD203B41FA5}">
                      <a16:colId xmlns:a16="http://schemas.microsoft.com/office/drawing/2014/main" val="701808508"/>
                    </a:ext>
                  </a:extLst>
                </a:gridCol>
                <a:gridCol w="3489674">
                  <a:extLst>
                    <a:ext uri="{9D8B030D-6E8A-4147-A177-3AD203B41FA5}">
                      <a16:colId xmlns:a16="http://schemas.microsoft.com/office/drawing/2014/main" val="2642403308"/>
                    </a:ext>
                  </a:extLst>
                </a:gridCol>
              </a:tblGrid>
              <a:tr h="289041">
                <a:tc gridSpan="3">
                  <a:txBody>
                    <a:bodyPr/>
                    <a:lstStyle/>
                    <a:p>
                      <a:pPr algn="ctr"/>
                      <a:r>
                        <a:rPr lang="en-GB" sz="1400" b="1" dirty="0"/>
                        <a:t>The main characters…</a:t>
                      </a:r>
                    </a:p>
                    <a:p>
                      <a:pPr algn="ctr"/>
                      <a:endParaRPr lang="en-GB" sz="1400" b="1" dirty="0"/>
                    </a:p>
                    <a:p>
                      <a:pPr algn="ctr"/>
                      <a:r>
                        <a:rPr lang="en-GB" sz="1400" b="1" dirty="0"/>
                        <a:t>Throughout the narrative (story) of Russia there have been many significant characters and groups which have had consequences on the events you are studying. Historians</a:t>
                      </a:r>
                      <a:r>
                        <a:rPr lang="en-GB" sz="1400" b="1" baseline="0" dirty="0"/>
                        <a:t> have different views or interpretations on their consequences and significance and you will need to know these to succeed at your exams; or to really understand the issues and events which affected Russia’s journey.</a:t>
                      </a:r>
                    </a:p>
                    <a:p>
                      <a:pPr algn="ctr"/>
                      <a:endParaRPr lang="en-GB" sz="1400" b="1"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37410742"/>
                  </a:ext>
                </a:extLst>
              </a:tr>
              <a:tr h="289041">
                <a:tc gridSpan="2">
                  <a:txBody>
                    <a:bodyPr/>
                    <a:lstStyle/>
                    <a:p>
                      <a:r>
                        <a:rPr lang="en-GB" sz="1200" dirty="0">
                          <a:hlinkClick r:id="rId2" action="ppaction://hlinksldjump"/>
                        </a:rPr>
                        <a:t>The Mir</a:t>
                      </a:r>
                      <a:r>
                        <a:rPr lang="en-GB" sz="1200" dirty="0"/>
                        <a:t> &amp; peasants…</a:t>
                      </a:r>
                    </a:p>
                  </a:txBody>
                  <a:tcPr/>
                </a:tc>
                <a:tc hMerge="1">
                  <a:txBody>
                    <a:bodyPr/>
                    <a:lstStyle/>
                    <a:p>
                      <a:endParaRPr lang="en-GB"/>
                    </a:p>
                  </a:txBody>
                  <a:tcPr/>
                </a:tc>
                <a:tc>
                  <a:txBody>
                    <a:bodyPr/>
                    <a:lstStyle/>
                    <a:p>
                      <a:r>
                        <a:rPr lang="en-GB" sz="1200" dirty="0"/>
                        <a:t>Peasant commune?</a:t>
                      </a:r>
                    </a:p>
                  </a:txBody>
                  <a:tcPr/>
                </a:tc>
                <a:extLst>
                  <a:ext uri="{0D108BD9-81ED-4DB2-BD59-A6C34878D82A}">
                    <a16:rowId xmlns:a16="http://schemas.microsoft.com/office/drawing/2014/main" val="2346803885"/>
                  </a:ext>
                </a:extLst>
              </a:tr>
              <a:tr h="289041">
                <a:tc gridSpan="3">
                  <a:txBody>
                    <a:bodyPr/>
                    <a:lstStyle/>
                    <a:p>
                      <a:r>
                        <a:rPr lang="en-GB" sz="1400" dirty="0"/>
                        <a:t>Key facts...</a:t>
                      </a:r>
                      <a:endParaRPr lang="en-GB" sz="1200" dirty="0"/>
                    </a:p>
                    <a:p>
                      <a:pPr marL="285750" indent="-285750">
                        <a:buFont typeface="Arial" panose="020B0604020202020204" pitchFamily="34" charset="0"/>
                        <a:buChar char="•"/>
                      </a:pPr>
                      <a:r>
                        <a:rPr lang="en-GB" sz="1200" dirty="0"/>
                        <a:t>Literally means peasant commune </a:t>
                      </a:r>
                    </a:p>
                    <a:p>
                      <a:pPr marL="285750" indent="-285750">
                        <a:buFont typeface="Arial" panose="020B0604020202020204" pitchFamily="34" charset="0"/>
                        <a:buChar char="•"/>
                      </a:pPr>
                      <a:r>
                        <a:rPr lang="en-GB" sz="1200" dirty="0"/>
                        <a:t>The village commune would be a collection of households – it was run by peasants themselves and village </a:t>
                      </a:r>
                      <a:r>
                        <a:rPr lang="en-GB" sz="1200" dirty="0" err="1"/>
                        <a:t>mtgs</a:t>
                      </a:r>
                      <a:r>
                        <a:rPr lang="en-GB" sz="1200" dirty="0"/>
                        <a:t> allowed discussion of issues.</a:t>
                      </a:r>
                    </a:p>
                    <a:p>
                      <a:pPr marL="285750" indent="-285750">
                        <a:buFont typeface="Arial" panose="020B0604020202020204" pitchFamily="34" charset="0"/>
                        <a:buChar char="•"/>
                      </a:pPr>
                      <a:r>
                        <a:rPr lang="en-GB" sz="1200" dirty="0"/>
                        <a:t>The Mir allocated land and decided who got what – land was divided into strips and there was pasture and meadow held in common.</a:t>
                      </a:r>
                    </a:p>
                    <a:p>
                      <a:pPr marL="285750" indent="-285750">
                        <a:buFont typeface="Arial" panose="020B0604020202020204" pitchFamily="34" charset="0"/>
                        <a:buChar char="•"/>
                      </a:pPr>
                      <a:r>
                        <a:rPr lang="en-GB" sz="1200" dirty="0"/>
                        <a:t>The allocation and distribution of strips was often </a:t>
                      </a:r>
                      <a:r>
                        <a:rPr lang="en-GB" sz="1200" dirty="0" err="1"/>
                        <a:t>ineffeicient</a:t>
                      </a:r>
                      <a:r>
                        <a:rPr lang="en-GB" sz="1200" dirty="0"/>
                        <a:t> without any focus on improving key strips. </a:t>
                      </a:r>
                    </a:p>
                    <a:p>
                      <a:pPr marL="285750" indent="-285750">
                        <a:buFont typeface="Arial" panose="020B0604020202020204" pitchFamily="34" charset="0"/>
                        <a:buChar char="•"/>
                      </a:pPr>
                      <a:r>
                        <a:rPr lang="en-GB" sz="1200" dirty="0"/>
                        <a:t>Could be co-operative and work well BUT could also fall</a:t>
                      </a:r>
                      <a:r>
                        <a:rPr lang="en-GB" sz="1200" baseline="0" dirty="0"/>
                        <a:t> victim to petty squabbles and jealousies leading to argument and resentment. </a:t>
                      </a:r>
                    </a:p>
                    <a:p>
                      <a:pPr marL="285750" indent="-285750">
                        <a:buFont typeface="Arial" panose="020B0604020202020204" pitchFamily="34" charset="0"/>
                        <a:buChar char="•"/>
                      </a:pPr>
                      <a:r>
                        <a:rPr lang="en-GB" sz="1200" baseline="0" dirty="0"/>
                        <a:t>Farming organised on a 3 crop rotation – most common crops = wheat rye and oats. </a:t>
                      </a:r>
                    </a:p>
                    <a:p>
                      <a:pPr marL="285750" indent="-285750">
                        <a:buFont typeface="Arial" panose="020B0604020202020204" pitchFamily="34" charset="0"/>
                        <a:buChar char="•"/>
                      </a:pPr>
                      <a:r>
                        <a:rPr lang="en-GB" sz="1200" baseline="0" dirty="0"/>
                        <a:t>Vegetables formed big part of diet – meat rare and fish quite common – but which food depended on regional variation. </a:t>
                      </a:r>
                    </a:p>
                    <a:p>
                      <a:pPr marL="285750" indent="-285750">
                        <a:buFont typeface="Arial" panose="020B0604020202020204" pitchFamily="34" charset="0"/>
                        <a:buChar char="•"/>
                      </a:pPr>
                      <a:r>
                        <a:rPr lang="en-GB" sz="1200" baseline="0" dirty="0"/>
                        <a:t>Beer was main drink but vodka at special occasions.</a:t>
                      </a:r>
                    </a:p>
                    <a:p>
                      <a:pPr marL="285750" indent="-285750">
                        <a:buFont typeface="Arial" panose="020B0604020202020204" pitchFamily="34" charset="0"/>
                        <a:buChar char="•"/>
                      </a:pPr>
                      <a:r>
                        <a:rPr lang="en-GB" sz="1200" baseline="0" dirty="0"/>
                        <a:t>Life was hard for peasants and there were good productive years but also really bad harvests and famines e.g. 1889-92. </a:t>
                      </a:r>
                    </a:p>
                    <a:p>
                      <a:pPr marL="285750" indent="-285750">
                        <a:buFont typeface="Arial" panose="020B0604020202020204" pitchFamily="34" charset="0"/>
                        <a:buChar char="•"/>
                      </a:pPr>
                      <a:r>
                        <a:rPr lang="en-GB" sz="1200" baseline="0" dirty="0"/>
                        <a:t>Many peasants lived in squalor – drunkenness and STDs. </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58367476"/>
                  </a:ext>
                </a:extLst>
              </a:tr>
              <a:tr h="289041">
                <a:tc>
                  <a:txBody>
                    <a:bodyPr/>
                    <a:lstStyle/>
                    <a:p>
                      <a:endParaRPr lang="en-GB" sz="1400" dirty="0"/>
                    </a:p>
                  </a:txBody>
                  <a:tcPr/>
                </a:tc>
                <a:tc gridSpan="2">
                  <a:txBody>
                    <a:bodyPr/>
                    <a:lstStyle/>
                    <a:p>
                      <a:r>
                        <a:rPr lang="en-GB" sz="1200" dirty="0"/>
                        <a:t>Summary…</a:t>
                      </a:r>
                    </a:p>
                    <a:p>
                      <a:r>
                        <a:rPr lang="en-GB" sz="1200" dirty="0"/>
                        <a:t>The peasants made up the majority of Russians even during the periods of quicker industrialisation of the 1880s onwards. Peasants</a:t>
                      </a:r>
                      <a:r>
                        <a:rPr lang="en-GB" sz="1200" baseline="0" dirty="0"/>
                        <a:t> were owned until emancipation but still not really free to do what they wanted. However</a:t>
                      </a:r>
                      <a:r>
                        <a:rPr lang="en-GB" sz="1200" baseline="0" dirty="0">
                          <a:hlinkClick r:id="rId3" action="ppaction://hlinksldjump"/>
                        </a:rPr>
                        <a:t>, Stolypin’s agrarian reforms of 1906 to 1911 </a:t>
                      </a:r>
                      <a:r>
                        <a:rPr lang="en-GB" sz="1200" baseline="0" dirty="0"/>
                        <a:t>aimed to allow peasants to consolidate strips of land and reduce the power of the Mir to increase larger more efficient farms. This was inspired by famine of 1891-2. Government received reports showing how the worst areas were affected. Famine then cholera and typhus affected 17 provinces in 1891-2 killing 500,000 people. The government proved incompetent in dealing with this and were even exporting grain while people starved. The </a:t>
                      </a:r>
                      <a:r>
                        <a:rPr lang="en-GB" sz="1200" baseline="0" dirty="0" err="1"/>
                        <a:t>Zemstva</a:t>
                      </a:r>
                      <a:r>
                        <a:rPr lang="en-GB" sz="1200" baseline="0" dirty="0"/>
                        <a:t> and other voluntary bodies had to step in to help. By 1914 only 10% of households set up farms separate from the commune / Mir. There are different historians’ views about the impact of </a:t>
                      </a:r>
                      <a:r>
                        <a:rPr lang="en-GB" sz="1200" baseline="0" dirty="0">
                          <a:hlinkClick r:id="rId3" action="ppaction://hlinksldjump"/>
                        </a:rPr>
                        <a:t>Stolypin’s agrarian reforms</a:t>
                      </a:r>
                      <a:r>
                        <a:rPr lang="en-GB" sz="1200" baseline="0" dirty="0"/>
                        <a:t>; some say too utopian, others say not enough to create a loyal peasant class loyal to Tsar. By 1917 most farming was still outdated, although Russia was a huge exporter of produce by 1914. </a:t>
                      </a:r>
                      <a:endParaRPr lang="en-GB" sz="1200" dirty="0"/>
                    </a:p>
                  </a:txBody>
                  <a:tcPr/>
                </a:tc>
                <a:tc hMerge="1">
                  <a:txBody>
                    <a:bodyPr/>
                    <a:lstStyle/>
                    <a:p>
                      <a:endParaRPr lang="en-GB" sz="1200" dirty="0"/>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5</a:t>
            </a:fld>
            <a:endParaRPr lang="en-GB"/>
          </a:p>
        </p:txBody>
      </p:sp>
      <p:sp>
        <p:nvSpPr>
          <p:cNvPr id="5" name="Footer Placeholder 4"/>
          <p:cNvSpPr>
            <a:spLocks noGrp="1"/>
          </p:cNvSpPr>
          <p:nvPr>
            <p:ph type="ftr" sz="quarter" idx="11"/>
          </p:nvPr>
        </p:nvSpPr>
        <p:spPr/>
        <p:txBody>
          <a:bodyPr/>
          <a:lstStyle/>
          <a:p>
            <a:r>
              <a:rPr lang="en-GB"/>
              <a:t>TLU 2023</a:t>
            </a:r>
          </a:p>
        </p:txBody>
      </p:sp>
      <p:pic>
        <p:nvPicPr>
          <p:cNvPr id="3074" name="Picture 2" descr="Peasants: 1850 - The Golden Age of Russian Literature">
            <a:extLst>
              <a:ext uri="{FF2B5EF4-FFF2-40B4-BE49-F238E27FC236}">
                <a16:creationId xmlns:a16="http://schemas.microsoft.com/office/drawing/2014/main" id="{0FDC3E7F-C672-13ED-BDB1-0007DC3912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4" y="6045200"/>
            <a:ext cx="2440144"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941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39401772"/>
              </p:ext>
            </p:extLst>
          </p:nvPr>
        </p:nvGraphicFramePr>
        <p:xfrm>
          <a:off x="206445" y="185186"/>
          <a:ext cx="6384238" cy="9372081"/>
        </p:xfrm>
        <a:graphic>
          <a:graphicData uri="http://schemas.openxmlformats.org/drawingml/2006/table">
            <a:tbl>
              <a:tblPr firstRow="1" bandRow="1">
                <a:tableStyleId>{5940675A-B579-460E-94D1-54222C63F5DA}</a:tableStyleId>
              </a:tblPr>
              <a:tblGrid>
                <a:gridCol w="2894564">
                  <a:extLst>
                    <a:ext uri="{9D8B030D-6E8A-4147-A177-3AD203B41FA5}">
                      <a16:colId xmlns:a16="http://schemas.microsoft.com/office/drawing/2014/main" val="1379759017"/>
                    </a:ext>
                  </a:extLst>
                </a:gridCol>
                <a:gridCol w="3489674">
                  <a:extLst>
                    <a:ext uri="{9D8B030D-6E8A-4147-A177-3AD203B41FA5}">
                      <a16:colId xmlns:a16="http://schemas.microsoft.com/office/drawing/2014/main" val="2642403308"/>
                    </a:ext>
                  </a:extLst>
                </a:gridCol>
              </a:tblGrid>
              <a:tr h="289041">
                <a:tc gridSpan="2">
                  <a:txBody>
                    <a:bodyPr/>
                    <a:lstStyle/>
                    <a:p>
                      <a:pPr algn="ctr"/>
                      <a:r>
                        <a:rPr lang="en-GB" sz="1400" b="1" dirty="0"/>
                        <a:t>The main characters…</a:t>
                      </a:r>
                    </a:p>
                    <a:p>
                      <a:pPr algn="ctr"/>
                      <a:endParaRPr lang="en-GB" sz="1400" b="1" dirty="0"/>
                    </a:p>
                    <a:p>
                      <a:pPr algn="ctr"/>
                      <a:r>
                        <a:rPr lang="en-GB" sz="1400" b="1" dirty="0"/>
                        <a:t>Throughout the narrative (story) of Russia there have been many significant characters and groups which have had consequences on the events you are studying. Historians</a:t>
                      </a:r>
                      <a:r>
                        <a:rPr lang="en-GB" sz="1400" b="1" baseline="0" dirty="0"/>
                        <a:t> have different views or interpretations on their consequences and significance and you will need to know these to succeed at your exams; or to really understand the issues and events which affected Russia’s journey.</a:t>
                      </a:r>
                    </a:p>
                    <a:p>
                      <a:pPr algn="ctr"/>
                      <a:endParaRPr lang="en-GB" sz="1400" b="1" dirty="0"/>
                    </a:p>
                  </a:txBody>
                  <a:tcPr/>
                </a:tc>
                <a:tc hMerge="1">
                  <a:txBody>
                    <a:bodyPr/>
                    <a:lstStyle/>
                    <a:p>
                      <a:endParaRPr lang="en-GB"/>
                    </a:p>
                  </a:txBody>
                  <a:tcPr/>
                </a:tc>
                <a:extLst>
                  <a:ext uri="{0D108BD9-81ED-4DB2-BD59-A6C34878D82A}">
                    <a16:rowId xmlns:a16="http://schemas.microsoft.com/office/drawing/2014/main" val="1437410742"/>
                  </a:ext>
                </a:extLst>
              </a:tr>
              <a:tr h="289041">
                <a:tc>
                  <a:txBody>
                    <a:bodyPr/>
                    <a:lstStyle/>
                    <a:p>
                      <a:r>
                        <a:rPr lang="en-GB" sz="1200" dirty="0">
                          <a:hlinkClick r:id="rId2" action="ppaction://hlinksldjump"/>
                        </a:rPr>
                        <a:t>The Russian Army</a:t>
                      </a:r>
                      <a:endParaRPr lang="en-GB" sz="1200" dirty="0"/>
                    </a:p>
                  </a:txBody>
                  <a:tcPr/>
                </a:tc>
                <a:tc>
                  <a:txBody>
                    <a:bodyPr/>
                    <a:lstStyle/>
                    <a:p>
                      <a:r>
                        <a:rPr lang="en-GB" sz="1200" dirty="0"/>
                        <a:t>Brave but ineffective?</a:t>
                      </a:r>
                    </a:p>
                  </a:txBody>
                  <a:tcPr/>
                </a:tc>
                <a:extLst>
                  <a:ext uri="{0D108BD9-81ED-4DB2-BD59-A6C34878D82A}">
                    <a16:rowId xmlns:a16="http://schemas.microsoft.com/office/drawing/2014/main" val="2346803885"/>
                  </a:ext>
                </a:extLst>
              </a:tr>
              <a:tr h="289041">
                <a:tc gridSpan="2">
                  <a:txBody>
                    <a:bodyPr/>
                    <a:lstStyle/>
                    <a:p>
                      <a:r>
                        <a:rPr lang="en-GB" sz="1400" dirty="0"/>
                        <a:t>Key facts…</a:t>
                      </a:r>
                    </a:p>
                    <a:p>
                      <a:pPr marL="285750" indent="-285750">
                        <a:buFont typeface="Arial" panose="020B0604020202020204" pitchFamily="34" charset="0"/>
                        <a:buChar char="•"/>
                      </a:pPr>
                      <a:r>
                        <a:rPr lang="en-GB" sz="1200" dirty="0"/>
                        <a:t>The army was vital to securing the Tsarist regime. </a:t>
                      </a:r>
                    </a:p>
                    <a:p>
                      <a:pPr marL="285750" indent="-285750">
                        <a:buFont typeface="Arial" panose="020B0604020202020204" pitchFamily="34" charset="0"/>
                        <a:buChar char="•"/>
                      </a:pPr>
                      <a:r>
                        <a:rPr lang="en-GB" sz="1200" dirty="0"/>
                        <a:t>Nobles made up most of officer class and </a:t>
                      </a:r>
                      <a:r>
                        <a:rPr lang="en-GB" sz="1200" dirty="0">
                          <a:hlinkClick r:id="rId3" action="ppaction://hlinksldjump"/>
                        </a:rPr>
                        <a:t>peasants </a:t>
                      </a:r>
                      <a:r>
                        <a:rPr lang="en-GB" sz="1200" dirty="0"/>
                        <a:t>were conscripted to the army. </a:t>
                      </a:r>
                    </a:p>
                    <a:p>
                      <a:pPr marL="285750" indent="-285750">
                        <a:buFont typeface="Arial" panose="020B0604020202020204" pitchFamily="34" charset="0"/>
                        <a:buChar char="•"/>
                      </a:pPr>
                      <a:r>
                        <a:rPr lang="en-GB" sz="1200" dirty="0"/>
                        <a:t>In 1855</a:t>
                      </a:r>
                      <a:r>
                        <a:rPr lang="en-GB" sz="1200" baseline="0" dirty="0"/>
                        <a:t> conscripts faced 25 years of service – the </a:t>
                      </a:r>
                      <a:r>
                        <a:rPr lang="en-GB" sz="1200" baseline="0" dirty="0" err="1"/>
                        <a:t>govt</a:t>
                      </a:r>
                      <a:r>
                        <a:rPr lang="en-GB" sz="1200" baseline="0" dirty="0"/>
                        <a:t> did not want peasants returning home trained to fight and therefore possibly to revolt. </a:t>
                      </a:r>
                    </a:p>
                    <a:p>
                      <a:pPr marL="285750" indent="-285750">
                        <a:buFont typeface="Arial" panose="020B0604020202020204" pitchFamily="34" charset="0"/>
                        <a:buChar char="•"/>
                      </a:pPr>
                      <a:r>
                        <a:rPr lang="en-GB" sz="1200" baseline="0" dirty="0"/>
                        <a:t>The army was used as a police force as well as border control. </a:t>
                      </a:r>
                    </a:p>
                    <a:p>
                      <a:pPr marL="285750" indent="-285750">
                        <a:buFont typeface="Arial" panose="020B0604020202020204" pitchFamily="34" charset="0"/>
                        <a:buChar char="•"/>
                      </a:pPr>
                      <a:r>
                        <a:rPr lang="en-GB" sz="1200" baseline="0" dirty="0"/>
                        <a:t>Under Tsar Alex I they had success against Napoleon and Alex I even marched through Paris.</a:t>
                      </a:r>
                    </a:p>
                    <a:p>
                      <a:pPr marL="285750" indent="-285750">
                        <a:buFont typeface="Arial" panose="020B0604020202020204" pitchFamily="34" charset="0"/>
                        <a:buChar char="•"/>
                      </a:pPr>
                      <a:r>
                        <a:rPr lang="en-GB" sz="1200" baseline="0" dirty="0"/>
                        <a:t>1853-56 HUGE embarrassing defeat – THE CRIMEAN WAR. This defeat highlighted the ineffective communications and logistics, poor weaponry and inefficiency of leadership. </a:t>
                      </a:r>
                    </a:p>
                    <a:p>
                      <a:pPr marL="285750" indent="-285750">
                        <a:buFont typeface="Arial" panose="020B0604020202020204" pitchFamily="34" charset="0"/>
                        <a:buChar char="•"/>
                      </a:pPr>
                      <a:r>
                        <a:rPr lang="en-GB" sz="1200" baseline="0" dirty="0"/>
                        <a:t>The defeat in the Crimea is seen by many as the cause of reforms introduced by </a:t>
                      </a:r>
                      <a:r>
                        <a:rPr lang="en-GB" sz="1200" baseline="0" dirty="0">
                          <a:hlinkClick r:id="rId4" action="ppaction://hlinksldjump"/>
                        </a:rPr>
                        <a:t>Alexander II (The Liberator Tsar)</a:t>
                      </a:r>
                      <a:endParaRPr lang="en-GB" sz="1200" baseline="0" dirty="0"/>
                    </a:p>
                    <a:p>
                      <a:pPr marL="285750" indent="-285750">
                        <a:buFont typeface="Arial" panose="020B0604020202020204" pitchFamily="34" charset="0"/>
                        <a:buChar char="•"/>
                      </a:pPr>
                      <a:r>
                        <a:rPr lang="en-GB" sz="1200" baseline="0" dirty="0"/>
                        <a:t>It is said that Alex II wanted an improved, efficient army to maintain the Tsarist regime. </a:t>
                      </a:r>
                    </a:p>
                    <a:p>
                      <a:pPr marL="285750" indent="-285750">
                        <a:buFont typeface="Arial" panose="020B0604020202020204" pitchFamily="34" charset="0"/>
                        <a:buChar char="•"/>
                      </a:pPr>
                      <a:r>
                        <a:rPr lang="en-GB" sz="1200" baseline="0" dirty="0"/>
                        <a:t>The Military Reforms of 1861-81 = led by Dmitri Milyutin – purchased more modern weaponry, reorganised officer corps and training (specialisms), reduced service to 15 years (6 active – 9 reserve). However many of these reforms were not enough as weaponry went out of date and they feared peasants would still revolt on return – therefore remained a largely bloated organisation. </a:t>
                      </a:r>
                    </a:p>
                    <a:p>
                      <a:pPr marL="285750" indent="-285750">
                        <a:buFont typeface="Arial" panose="020B0604020202020204" pitchFamily="34" charset="0"/>
                        <a:buChar char="•"/>
                      </a:pPr>
                      <a:r>
                        <a:rPr lang="en-GB" sz="1200" baseline="0" dirty="0">
                          <a:hlinkClick r:id="rId5" action="ppaction://hlinksldjump"/>
                        </a:rPr>
                        <a:t>Alex III – The Cossack Tsar </a:t>
                      </a:r>
                      <a:r>
                        <a:rPr lang="en-GB" sz="1200" baseline="0" dirty="0"/>
                        <a:t>– loved military parades and saw Cossacks as the loyal ideal of Russian army – too traditional? Not modern enough? He returned the officer class back to the nobility and halted the reforms. </a:t>
                      </a:r>
                      <a:endParaRPr lang="en-GB" sz="1200" dirty="0"/>
                    </a:p>
                  </a:txBody>
                  <a:tcPr/>
                </a:tc>
                <a:tc hMerge="1">
                  <a:txBody>
                    <a:bodyPr/>
                    <a:lstStyle/>
                    <a:p>
                      <a:endParaRPr lang="en-GB"/>
                    </a:p>
                  </a:txBody>
                  <a:tcPr/>
                </a:tc>
                <a:extLst>
                  <a:ext uri="{0D108BD9-81ED-4DB2-BD59-A6C34878D82A}">
                    <a16:rowId xmlns:a16="http://schemas.microsoft.com/office/drawing/2014/main" val="2158367476"/>
                  </a:ext>
                </a:extLst>
              </a:tr>
              <a:tr h="289041">
                <a:tc>
                  <a:txBody>
                    <a:bodyPr/>
                    <a:lstStyle/>
                    <a:p>
                      <a:endParaRPr lang="en-GB" sz="1400" dirty="0"/>
                    </a:p>
                  </a:txBody>
                  <a:tcPr/>
                </a:tc>
                <a:tc>
                  <a:txBody>
                    <a:bodyPr/>
                    <a:lstStyle/>
                    <a:p>
                      <a:r>
                        <a:rPr lang="en-GB" sz="1400" dirty="0"/>
                        <a:t>Summary…</a:t>
                      </a:r>
                    </a:p>
                    <a:p>
                      <a:endParaRPr lang="en-GB" sz="1400" dirty="0"/>
                    </a:p>
                    <a:p>
                      <a:r>
                        <a:rPr lang="en-GB" sz="1400" dirty="0"/>
                        <a:t>The Russian army was the lynchpin and security of the Tsarist regime. If the army went against a Tsar it was as if the Tsar had lost his</a:t>
                      </a:r>
                      <a:r>
                        <a:rPr lang="en-GB" sz="1400" baseline="0" dirty="0"/>
                        <a:t> purpose. In the style of Tsarist autocratic leadership, military victory was seen as the core reason for putting your faith in and trusting a Tsar. This worked in 1812-15, but not in 1853-6 and certainly not in WW1 (1914-17). The army mostly remained a large, conscript, illiterate peasant force with inadequate weaponry. This was hugely important in WW1 and although according to Tsarist autocratic beliefs, Nicholas II’s decision to take control of the army was disastrous. </a:t>
                      </a:r>
                      <a:endParaRPr lang="en-GB" sz="1400" dirty="0"/>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6</a:t>
            </a:fld>
            <a:endParaRPr lang="en-GB"/>
          </a:p>
        </p:txBody>
      </p:sp>
      <p:sp>
        <p:nvSpPr>
          <p:cNvPr id="5" name="Footer Placeholder 4"/>
          <p:cNvSpPr>
            <a:spLocks noGrp="1"/>
          </p:cNvSpPr>
          <p:nvPr>
            <p:ph type="ftr" sz="quarter" idx="11"/>
          </p:nvPr>
        </p:nvSpPr>
        <p:spPr/>
        <p:txBody>
          <a:bodyPr/>
          <a:lstStyle/>
          <a:p>
            <a:r>
              <a:rPr lang="en-GB"/>
              <a:t>TLU 2023</a:t>
            </a:r>
          </a:p>
        </p:txBody>
      </p:sp>
      <p:pic>
        <p:nvPicPr>
          <p:cNvPr id="4098" name="Picture 2" descr="Pin by the Eye on Russian Imperial Chevalier Guard. Кавалергарды (1800 ...">
            <a:extLst>
              <a:ext uri="{FF2B5EF4-FFF2-40B4-BE49-F238E27FC236}">
                <a16:creationId xmlns:a16="http://schemas.microsoft.com/office/drawing/2014/main" id="{2F61F04C-3EFC-A22F-C79F-2A47419600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445" y="6119639"/>
            <a:ext cx="2879655" cy="326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990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67433702"/>
              </p:ext>
            </p:extLst>
          </p:nvPr>
        </p:nvGraphicFramePr>
        <p:xfrm>
          <a:off x="206445" y="185186"/>
          <a:ext cx="6384238" cy="9097761"/>
        </p:xfrm>
        <a:graphic>
          <a:graphicData uri="http://schemas.openxmlformats.org/drawingml/2006/table">
            <a:tbl>
              <a:tblPr firstRow="1" bandRow="1">
                <a:tableStyleId>{5940675A-B579-460E-94D1-54222C63F5DA}</a:tableStyleId>
              </a:tblPr>
              <a:tblGrid>
                <a:gridCol w="2894564">
                  <a:extLst>
                    <a:ext uri="{9D8B030D-6E8A-4147-A177-3AD203B41FA5}">
                      <a16:colId xmlns:a16="http://schemas.microsoft.com/office/drawing/2014/main" val="1379759017"/>
                    </a:ext>
                  </a:extLst>
                </a:gridCol>
                <a:gridCol w="318052">
                  <a:extLst>
                    <a:ext uri="{9D8B030D-6E8A-4147-A177-3AD203B41FA5}">
                      <a16:colId xmlns:a16="http://schemas.microsoft.com/office/drawing/2014/main" val="2642403308"/>
                    </a:ext>
                  </a:extLst>
                </a:gridCol>
                <a:gridCol w="3171622">
                  <a:extLst>
                    <a:ext uri="{9D8B030D-6E8A-4147-A177-3AD203B41FA5}">
                      <a16:colId xmlns:a16="http://schemas.microsoft.com/office/drawing/2014/main" val="2998931674"/>
                    </a:ext>
                  </a:extLst>
                </a:gridCol>
              </a:tblGrid>
              <a:tr h="289041">
                <a:tc gridSpan="3">
                  <a:txBody>
                    <a:bodyPr/>
                    <a:lstStyle/>
                    <a:p>
                      <a:pPr algn="ctr"/>
                      <a:r>
                        <a:rPr lang="en-GB" sz="1400" b="1" dirty="0"/>
                        <a:t>The main characters…</a:t>
                      </a:r>
                    </a:p>
                    <a:p>
                      <a:pPr algn="ctr"/>
                      <a:endParaRPr lang="en-GB" sz="1400" b="1" dirty="0"/>
                    </a:p>
                    <a:p>
                      <a:pPr algn="ctr"/>
                      <a:r>
                        <a:rPr lang="en-GB" sz="1400" b="1" dirty="0"/>
                        <a:t>Throughout the narrative (story) of Russia there have been many significant characters and groups which have had consequences on the events you are studying. Historians</a:t>
                      </a:r>
                      <a:r>
                        <a:rPr lang="en-GB" sz="1400" b="1" baseline="0" dirty="0"/>
                        <a:t> have different views or interpretations on their consequences and significance and you will need to know these to succeed at your exams; or to really understand the issues and events which affected Russia’s journey.</a:t>
                      </a:r>
                    </a:p>
                    <a:p>
                      <a:pPr algn="ctr"/>
                      <a:endParaRPr lang="en-GB" sz="1400" b="1"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37410742"/>
                  </a:ext>
                </a:extLst>
              </a:tr>
              <a:tr h="289041">
                <a:tc>
                  <a:txBody>
                    <a:bodyPr/>
                    <a:lstStyle/>
                    <a:p>
                      <a:r>
                        <a:rPr lang="en-GB" sz="1200" dirty="0">
                          <a:hlinkClick r:id="rId2" action="ppaction://hlinksldjump"/>
                        </a:rPr>
                        <a:t>The 3</a:t>
                      </a:r>
                      <a:r>
                        <a:rPr lang="en-GB" sz="1200" baseline="30000" dirty="0">
                          <a:hlinkClick r:id="rId2" action="ppaction://hlinksldjump"/>
                        </a:rPr>
                        <a:t>rd</a:t>
                      </a:r>
                      <a:r>
                        <a:rPr lang="en-GB" sz="1200" dirty="0">
                          <a:hlinkClick r:id="rId2" action="ppaction://hlinksldjump"/>
                        </a:rPr>
                        <a:t> Section</a:t>
                      </a:r>
                      <a:endParaRPr lang="en-GB" sz="1200" dirty="0"/>
                    </a:p>
                  </a:txBody>
                  <a:tcPr/>
                </a:tc>
                <a:tc gridSpan="2">
                  <a:txBody>
                    <a:bodyPr/>
                    <a:lstStyle/>
                    <a:p>
                      <a:r>
                        <a:rPr lang="en-GB" sz="1200" dirty="0"/>
                        <a:t>The Tsar’s eyes and ears </a:t>
                      </a:r>
                    </a:p>
                  </a:txBody>
                  <a:tcPr/>
                </a:tc>
                <a:tc hMerge="1">
                  <a:txBody>
                    <a:bodyPr/>
                    <a:lstStyle/>
                    <a:p>
                      <a:endParaRPr lang="en-GB"/>
                    </a:p>
                  </a:txBody>
                  <a:tcPr/>
                </a:tc>
                <a:extLst>
                  <a:ext uri="{0D108BD9-81ED-4DB2-BD59-A6C34878D82A}">
                    <a16:rowId xmlns:a16="http://schemas.microsoft.com/office/drawing/2014/main" val="2346803885"/>
                  </a:ext>
                </a:extLst>
              </a:tr>
              <a:tr h="289041">
                <a:tc gridSpan="3">
                  <a:txBody>
                    <a:bodyPr/>
                    <a:lstStyle/>
                    <a:p>
                      <a:r>
                        <a:rPr lang="en-GB" sz="1400" dirty="0"/>
                        <a:t>Key facts…</a:t>
                      </a:r>
                    </a:p>
                    <a:p>
                      <a:endParaRPr lang="en-GB" sz="1400" dirty="0"/>
                    </a:p>
                    <a:p>
                      <a:pPr marL="285750" indent="-285750">
                        <a:buFont typeface="Arial" panose="020B0604020202020204" pitchFamily="34" charset="0"/>
                        <a:buChar char="•"/>
                      </a:pPr>
                      <a:r>
                        <a:rPr lang="en-GB" sz="1400" dirty="0"/>
                        <a:t>Tsarist secret police – officials and informers.</a:t>
                      </a:r>
                    </a:p>
                    <a:p>
                      <a:pPr marL="285750" indent="-285750">
                        <a:buFont typeface="Arial" panose="020B0604020202020204" pitchFamily="34" charset="0"/>
                        <a:buChar char="•"/>
                      </a:pPr>
                      <a:r>
                        <a:rPr lang="en-GB" sz="1400" dirty="0"/>
                        <a:t>Used to “root out” troublemakers</a:t>
                      </a:r>
                    </a:p>
                    <a:p>
                      <a:pPr marL="285750" indent="-285750">
                        <a:buFont typeface="Arial" panose="020B0604020202020204" pitchFamily="34" charset="0"/>
                        <a:buChar char="•"/>
                      </a:pPr>
                      <a:r>
                        <a:rPr lang="en-GB" sz="1400" dirty="0"/>
                        <a:t>System of surveillance with a network of agents. </a:t>
                      </a:r>
                    </a:p>
                    <a:p>
                      <a:pPr marL="285750" indent="-285750">
                        <a:buFont typeface="Arial" panose="020B0604020202020204" pitchFamily="34" charset="0"/>
                        <a:buChar char="•"/>
                      </a:pPr>
                      <a:r>
                        <a:rPr lang="en-GB" sz="1400" dirty="0"/>
                        <a:t>In charge of strict censorship and controls at the orders of the Tsar.</a:t>
                      </a:r>
                    </a:p>
                    <a:p>
                      <a:pPr marL="285750" indent="-285750">
                        <a:buFont typeface="Arial" panose="020B0604020202020204" pitchFamily="34" charset="0"/>
                        <a:buChar char="•"/>
                      </a:pPr>
                      <a:r>
                        <a:rPr lang="en-GB" sz="1400" dirty="0"/>
                        <a:t>Was a symbol of the oppressive nature of the Tsarist regime. All opposition was to be controlled, monitored and crushed. </a:t>
                      </a:r>
                    </a:p>
                    <a:p>
                      <a:pPr marL="285750" indent="-285750">
                        <a:buFont typeface="Arial" panose="020B0604020202020204" pitchFamily="34" charset="0"/>
                        <a:buChar char="•"/>
                      </a:pPr>
                      <a:r>
                        <a:rPr lang="en-GB" sz="1400" dirty="0"/>
                        <a:t>Loris-</a:t>
                      </a:r>
                      <a:r>
                        <a:rPr lang="en-GB" sz="1400" dirty="0" err="1"/>
                        <a:t>Melikov</a:t>
                      </a:r>
                      <a:r>
                        <a:rPr lang="en-GB" sz="1400" dirty="0"/>
                        <a:t> intended to</a:t>
                      </a:r>
                      <a:r>
                        <a:rPr lang="en-GB" sz="1400" baseline="0" dirty="0"/>
                        <a:t> ABOLISH 3</a:t>
                      </a:r>
                      <a:r>
                        <a:rPr lang="en-GB" sz="1400" baseline="30000" dirty="0"/>
                        <a:t>rd</a:t>
                      </a:r>
                      <a:r>
                        <a:rPr lang="en-GB" sz="1400" baseline="0" dirty="0"/>
                        <a:t> section and transfer its functions to Ministry of Interior to just monitor genuinely troublesome people not the 1000s who were under surveillance. </a:t>
                      </a:r>
                    </a:p>
                    <a:p>
                      <a:pPr marL="285750" indent="-285750">
                        <a:buFont typeface="Arial" panose="020B0604020202020204" pitchFamily="34" charset="0"/>
                        <a:buChar char="•"/>
                      </a:pPr>
                      <a:r>
                        <a:rPr lang="en-GB" sz="1400" baseline="0" dirty="0"/>
                        <a:t>3</a:t>
                      </a:r>
                      <a:r>
                        <a:rPr lang="en-GB" sz="1400" baseline="30000" dirty="0"/>
                        <a:t>rd</a:t>
                      </a:r>
                      <a:r>
                        <a:rPr lang="en-GB" sz="1400" baseline="0" dirty="0"/>
                        <a:t> Section could not stop assassination attempts – ultimately these were successful in 1881. </a:t>
                      </a:r>
                    </a:p>
                    <a:p>
                      <a:pPr marL="0" indent="0">
                        <a:buFont typeface="Arial" panose="020B0604020202020204" pitchFamily="34" charset="0"/>
                        <a:buNone/>
                      </a:pPr>
                      <a:endParaRPr lang="en-GB" sz="140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58367476"/>
                  </a:ext>
                </a:extLst>
              </a:tr>
              <a:tr h="289041">
                <a:tc gridSpan="2">
                  <a:txBody>
                    <a:bodyPr/>
                    <a:lstStyle/>
                    <a:p>
                      <a:r>
                        <a:rPr lang="en-GB" sz="1400" dirty="0"/>
                        <a:t>Loris-</a:t>
                      </a:r>
                      <a:r>
                        <a:rPr lang="en-GB" sz="1400" dirty="0" err="1"/>
                        <a:t>Melikov</a:t>
                      </a:r>
                      <a:r>
                        <a:rPr lang="en-GB" sz="1400" dirty="0"/>
                        <a:t>...</a:t>
                      </a:r>
                    </a:p>
                  </a:txBody>
                  <a:tcPr/>
                </a:tc>
                <a:tc hMerge="1">
                  <a:txBody>
                    <a:bodyPr/>
                    <a:lstStyle/>
                    <a:p>
                      <a:endParaRPr lang="en-GB" sz="1400" dirty="0"/>
                    </a:p>
                  </a:txBody>
                  <a:tcPr/>
                </a:tc>
                <a:tc>
                  <a:txBody>
                    <a:bodyPr/>
                    <a:lstStyle/>
                    <a:p>
                      <a:r>
                        <a:rPr lang="en-GB" sz="1400" dirty="0"/>
                        <a:t>Summary…</a:t>
                      </a:r>
                    </a:p>
                    <a:p>
                      <a:endParaRPr lang="en-GB" sz="1400" dirty="0"/>
                    </a:p>
                    <a:p>
                      <a:r>
                        <a:rPr lang="en-GB" sz="1400" dirty="0"/>
                        <a:t>An autocratic repressive regime cannot exist without a secret police. It helps maintain order but also</a:t>
                      </a:r>
                      <a:r>
                        <a:rPr lang="en-GB" sz="1400" baseline="0" dirty="0"/>
                        <a:t> create fear to prevent communication and co-ordination of revolutionary activity – or at least that’s the theory. The 3</a:t>
                      </a:r>
                      <a:r>
                        <a:rPr lang="en-GB" sz="1400" baseline="30000" dirty="0"/>
                        <a:t>rd</a:t>
                      </a:r>
                      <a:r>
                        <a:rPr lang="en-GB" sz="1400" baseline="0" dirty="0"/>
                        <a:t> Section could spy on anyone, although it probably became too broad in its attention in the 1870s and 80s? </a:t>
                      </a:r>
                      <a:endParaRPr lang="en-GB" sz="1400" dirty="0"/>
                    </a:p>
                    <a:p>
                      <a:r>
                        <a:rPr lang="en-GB" sz="1400" dirty="0"/>
                        <a:t>Autocrats believe they need to be respected and to be respected is to be feared. In terms of Tsarist autocracy this is particularly important that the people TRUST the rule of the Tsar but also OBEY it. </a:t>
                      </a:r>
                    </a:p>
                    <a:p>
                      <a:endParaRPr lang="en-GB" sz="1400" dirty="0"/>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7</a:t>
            </a:fld>
            <a:endParaRPr lang="en-GB"/>
          </a:p>
        </p:txBody>
      </p:sp>
      <p:sp>
        <p:nvSpPr>
          <p:cNvPr id="5" name="Footer Placeholder 4"/>
          <p:cNvSpPr>
            <a:spLocks noGrp="1"/>
          </p:cNvSpPr>
          <p:nvPr>
            <p:ph type="ftr" sz="quarter" idx="11"/>
          </p:nvPr>
        </p:nvSpPr>
        <p:spPr/>
        <p:txBody>
          <a:bodyPr/>
          <a:lstStyle/>
          <a:p>
            <a:r>
              <a:rPr lang="en-GB"/>
              <a:t>TLU 2023</a:t>
            </a:r>
          </a:p>
        </p:txBody>
      </p:sp>
      <p:pic>
        <p:nvPicPr>
          <p:cNvPr id="5122" name="Picture 2" descr="Mikhail Loris-Melikov 1. MIKHAIL count LORIS-MELIKOV Russian soldier ...">
            <a:extLst>
              <a:ext uri="{FF2B5EF4-FFF2-40B4-BE49-F238E27FC236}">
                <a16:creationId xmlns:a16="http://schemas.microsoft.com/office/drawing/2014/main" id="{20979740-5279-AC0E-2C88-A4A9DBF283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634" y="5765097"/>
            <a:ext cx="2898161"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575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03025139"/>
              </p:ext>
            </p:extLst>
          </p:nvPr>
        </p:nvGraphicFramePr>
        <p:xfrm>
          <a:off x="206445" y="185186"/>
          <a:ext cx="6384238" cy="9588292"/>
        </p:xfrm>
        <a:graphic>
          <a:graphicData uri="http://schemas.openxmlformats.org/drawingml/2006/table">
            <a:tbl>
              <a:tblPr firstRow="1" bandRow="1">
                <a:tableStyleId>{5940675A-B579-460E-94D1-54222C63F5DA}</a:tableStyleId>
              </a:tblPr>
              <a:tblGrid>
                <a:gridCol w="2894564">
                  <a:extLst>
                    <a:ext uri="{9D8B030D-6E8A-4147-A177-3AD203B41FA5}">
                      <a16:colId xmlns:a16="http://schemas.microsoft.com/office/drawing/2014/main" val="1379759017"/>
                    </a:ext>
                  </a:extLst>
                </a:gridCol>
                <a:gridCol w="3489674">
                  <a:extLst>
                    <a:ext uri="{9D8B030D-6E8A-4147-A177-3AD203B41FA5}">
                      <a16:colId xmlns:a16="http://schemas.microsoft.com/office/drawing/2014/main" val="2642403308"/>
                    </a:ext>
                  </a:extLst>
                </a:gridCol>
              </a:tblGrid>
              <a:tr h="289041">
                <a:tc gridSpan="2">
                  <a:txBody>
                    <a:bodyPr/>
                    <a:lstStyle/>
                    <a:p>
                      <a:pPr algn="ctr"/>
                      <a:r>
                        <a:rPr lang="en-GB" sz="1400" b="1" dirty="0"/>
                        <a:t>The main characters…</a:t>
                      </a:r>
                    </a:p>
                    <a:p>
                      <a:pPr algn="ctr"/>
                      <a:endParaRPr lang="en-GB" sz="1400" b="1" dirty="0"/>
                    </a:p>
                    <a:p>
                      <a:pPr algn="ctr"/>
                      <a:r>
                        <a:rPr lang="en-GB" sz="1400" b="1" dirty="0"/>
                        <a:t>Throughout the narrative (story) of Russia there have been many significant characters and groups which have had consequences on the events you are studying. Historians</a:t>
                      </a:r>
                      <a:r>
                        <a:rPr lang="en-GB" sz="1400" b="1" baseline="0" dirty="0"/>
                        <a:t> have different views or interpretations on their consequences and significance and you will need to know these to succeed at your exams; or to really understand the issues and events which affected Russia’s journey.</a:t>
                      </a:r>
                    </a:p>
                    <a:p>
                      <a:pPr algn="ctr"/>
                      <a:endParaRPr lang="en-GB" sz="1400" b="1" dirty="0"/>
                    </a:p>
                  </a:txBody>
                  <a:tcPr/>
                </a:tc>
                <a:tc hMerge="1">
                  <a:txBody>
                    <a:bodyPr/>
                    <a:lstStyle/>
                    <a:p>
                      <a:endParaRPr lang="en-GB"/>
                    </a:p>
                  </a:txBody>
                  <a:tcPr/>
                </a:tc>
                <a:extLst>
                  <a:ext uri="{0D108BD9-81ED-4DB2-BD59-A6C34878D82A}">
                    <a16:rowId xmlns:a16="http://schemas.microsoft.com/office/drawing/2014/main" val="1437410742"/>
                  </a:ext>
                </a:extLst>
              </a:tr>
              <a:tr h="322372">
                <a:tc>
                  <a:txBody>
                    <a:bodyPr/>
                    <a:lstStyle/>
                    <a:p>
                      <a:r>
                        <a:rPr lang="en-GB" sz="1200" dirty="0">
                          <a:hlinkClick r:id="rId2" action="ppaction://hlinksldjump"/>
                        </a:rPr>
                        <a:t>The Okhrana</a:t>
                      </a:r>
                      <a:endParaRPr lang="en-GB" sz="1200" dirty="0"/>
                    </a:p>
                  </a:txBody>
                  <a:tcPr/>
                </a:tc>
                <a:tc>
                  <a:txBody>
                    <a:bodyPr/>
                    <a:lstStyle/>
                    <a:p>
                      <a:r>
                        <a:rPr lang="en-GB" sz="1200" dirty="0"/>
                        <a:t>The Tsar’s eyes and ears mk2</a:t>
                      </a:r>
                    </a:p>
                  </a:txBody>
                  <a:tcPr/>
                </a:tc>
                <a:extLst>
                  <a:ext uri="{0D108BD9-81ED-4DB2-BD59-A6C34878D82A}">
                    <a16:rowId xmlns:a16="http://schemas.microsoft.com/office/drawing/2014/main" val="2346803885"/>
                  </a:ext>
                </a:extLst>
              </a:tr>
              <a:tr h="289041">
                <a:tc gridSpan="2">
                  <a:txBody>
                    <a:bodyPr/>
                    <a:lstStyle/>
                    <a:p>
                      <a:r>
                        <a:rPr lang="en-GB" sz="1400" b="1" dirty="0"/>
                        <a:t>Key facts…</a:t>
                      </a:r>
                    </a:p>
                    <a:p>
                      <a:pPr marL="285750" indent="-285750">
                        <a:buFont typeface="Arial" panose="020B0604020202020204" pitchFamily="34" charset="0"/>
                        <a:buChar char="•"/>
                      </a:pPr>
                      <a:r>
                        <a:rPr lang="en-GB" sz="1400" dirty="0"/>
                        <a:t>Tsar Emperor Alexander III wanted to reverse reforms of his father.</a:t>
                      </a:r>
                    </a:p>
                    <a:p>
                      <a:pPr marL="285750" indent="-285750">
                        <a:buFont typeface="Arial" panose="020B0604020202020204" pitchFamily="34" charset="0"/>
                        <a:buChar char="•"/>
                      </a:pPr>
                      <a:r>
                        <a:rPr lang="en-GB" sz="1400" dirty="0"/>
                        <a:t>Alexander III pushed</a:t>
                      </a:r>
                      <a:r>
                        <a:rPr lang="en-GB" sz="1400" baseline="0" dirty="0"/>
                        <a:t> Loris-</a:t>
                      </a:r>
                      <a:r>
                        <a:rPr lang="en-GB" sz="1400" baseline="0" dirty="0" err="1"/>
                        <a:t>Melikov</a:t>
                      </a:r>
                      <a:r>
                        <a:rPr lang="en-GB" sz="1400" baseline="0" dirty="0"/>
                        <a:t> to resign and appointed Dmitri Tolstoy as Minister for Interior. </a:t>
                      </a:r>
                    </a:p>
                    <a:p>
                      <a:pPr marL="285750" indent="-285750">
                        <a:buFont typeface="Arial" panose="020B0604020202020204" pitchFamily="34" charset="0"/>
                        <a:buChar char="•"/>
                      </a:pPr>
                      <a:r>
                        <a:rPr lang="en-GB" sz="1400" baseline="0" dirty="0"/>
                        <a:t>Tolstoy initiated a range of laws and statutes to return Russia to an autocratic and repressive regime. </a:t>
                      </a:r>
                      <a:endParaRPr lang="en-GB" sz="1400" dirty="0"/>
                    </a:p>
                    <a:p>
                      <a:pPr marL="285750" indent="-285750">
                        <a:buFont typeface="Arial" panose="020B0604020202020204" pitchFamily="34" charset="0"/>
                        <a:buChar char="•"/>
                      </a:pPr>
                      <a:r>
                        <a:rPr lang="en-GB" sz="1400" dirty="0"/>
                        <a:t>In 1881 a new secret police was established called The Okhrana</a:t>
                      </a:r>
                    </a:p>
                    <a:p>
                      <a:pPr marL="285750" indent="-285750">
                        <a:buFont typeface="Arial" panose="020B0604020202020204" pitchFamily="34" charset="0"/>
                        <a:buChar char="•"/>
                      </a:pPr>
                      <a:r>
                        <a:rPr lang="en-GB" sz="1400" dirty="0"/>
                        <a:t>In March 1882 there was a decree issued which stated that anyone could be put under surveillance. It was sinister and effective. 1881 </a:t>
                      </a:r>
                      <a:r>
                        <a:rPr lang="en-GB" sz="1400" dirty="0" err="1"/>
                        <a:t>Georgii</a:t>
                      </a:r>
                      <a:r>
                        <a:rPr lang="en-GB" sz="1400" dirty="0"/>
                        <a:t> </a:t>
                      </a:r>
                      <a:r>
                        <a:rPr lang="en-GB" sz="1400" dirty="0" err="1"/>
                        <a:t>Sudeikin</a:t>
                      </a:r>
                      <a:r>
                        <a:rPr lang="en-GB" sz="1400" dirty="0"/>
                        <a:t> was given responsibility</a:t>
                      </a:r>
                      <a:r>
                        <a:rPr lang="en-GB" sz="1400" baseline="0" dirty="0"/>
                        <a:t> to maintain order in St Petersburg &amp; recruited agents – turned prominent member of People’s Will into an agent – but when they found out he then killed </a:t>
                      </a:r>
                      <a:r>
                        <a:rPr lang="en-GB" sz="1400" baseline="0" dirty="0" err="1"/>
                        <a:t>Sudeikin</a:t>
                      </a:r>
                      <a:r>
                        <a:rPr lang="en-GB" sz="1400" baseline="0" dirty="0"/>
                        <a:t>. </a:t>
                      </a:r>
                      <a:endParaRPr lang="en-GB" sz="1400" dirty="0"/>
                    </a:p>
                    <a:p>
                      <a:pPr marL="285750" indent="-285750">
                        <a:buFont typeface="Arial" panose="020B0604020202020204" pitchFamily="34" charset="0"/>
                        <a:buChar char="•"/>
                      </a:pPr>
                      <a:r>
                        <a:rPr lang="en-GB" sz="1400" dirty="0"/>
                        <a:t>Most post offices had a room where mail was read. </a:t>
                      </a:r>
                    </a:p>
                    <a:p>
                      <a:pPr marL="285750" indent="-285750">
                        <a:buFont typeface="Arial" panose="020B0604020202020204" pitchFamily="34" charset="0"/>
                        <a:buChar char="•"/>
                      </a:pPr>
                      <a:r>
                        <a:rPr lang="en-GB" sz="1400" dirty="0"/>
                        <a:t>Following assassination of Alexander II there were over 10,000 arrests.</a:t>
                      </a:r>
                    </a:p>
                    <a:p>
                      <a:pPr marL="285750" indent="-285750">
                        <a:buFont typeface="Arial" panose="020B0604020202020204" pitchFamily="34" charset="0"/>
                        <a:buChar char="•"/>
                      </a:pPr>
                      <a:r>
                        <a:rPr lang="en-GB" sz="1400" dirty="0"/>
                        <a:t>When it was set up The Okhrana recruited 1000s of informers (many masqueraded as cab drivers) and many people were exiled by</a:t>
                      </a:r>
                      <a:r>
                        <a:rPr lang="en-GB" sz="1400" baseline="0" dirty="0"/>
                        <a:t> its reports – innocent or not. </a:t>
                      </a:r>
                    </a:p>
                    <a:p>
                      <a:pPr marL="285750" indent="-285750">
                        <a:buFont typeface="Arial" panose="020B0604020202020204" pitchFamily="34" charset="0"/>
                        <a:buChar char="•"/>
                      </a:pPr>
                      <a:r>
                        <a:rPr lang="en-GB" sz="1400" baseline="0" dirty="0"/>
                        <a:t>Revolutionary parties continued to spring up though! Many were short lived and even established ones such as People’s Will were greatly weakened. However, </a:t>
                      </a:r>
                      <a:r>
                        <a:rPr lang="en-GB" sz="1400" baseline="0" dirty="0" err="1"/>
                        <a:t>govt</a:t>
                      </a:r>
                      <a:r>
                        <a:rPr lang="en-GB" sz="1400" baseline="0" dirty="0"/>
                        <a:t> began to fear plots everywhere as plots continued. </a:t>
                      </a:r>
                    </a:p>
                    <a:p>
                      <a:pPr marL="285750" indent="-285750">
                        <a:buFont typeface="Arial" panose="020B0604020202020204" pitchFamily="34" charset="0"/>
                        <a:buChar char="•"/>
                      </a:pPr>
                      <a:r>
                        <a:rPr lang="en-GB" sz="1400" baseline="0" dirty="0"/>
                        <a:t>In 1887 one plot to assassinate Tsar was uncovered involving Alexander Ulyanov – his younger brother was Lenin! 5 conspirators were hanged. </a:t>
                      </a:r>
                    </a:p>
                  </a:txBody>
                  <a:tcPr/>
                </a:tc>
                <a:tc hMerge="1">
                  <a:txBody>
                    <a:bodyPr/>
                    <a:lstStyle/>
                    <a:p>
                      <a:endParaRPr lang="en-GB"/>
                    </a:p>
                  </a:txBody>
                  <a:tcPr/>
                </a:tc>
                <a:extLst>
                  <a:ext uri="{0D108BD9-81ED-4DB2-BD59-A6C34878D82A}">
                    <a16:rowId xmlns:a16="http://schemas.microsoft.com/office/drawing/2014/main" val="2158367476"/>
                  </a:ext>
                </a:extLst>
              </a:tr>
              <a:tr h="289041">
                <a:tc>
                  <a:txBody>
                    <a:bodyPr/>
                    <a:lstStyle/>
                    <a:p>
                      <a:r>
                        <a:rPr lang="en-GB" sz="1400" dirty="0"/>
                        <a:t>Dmitri Tolstoy...</a:t>
                      </a:r>
                    </a:p>
                    <a:p>
                      <a:endParaRPr lang="en-GB" sz="1400" dirty="0"/>
                    </a:p>
                    <a:p>
                      <a:endParaRPr lang="en-GB" sz="1400" dirty="0"/>
                    </a:p>
                  </a:txBody>
                  <a:tcPr/>
                </a:tc>
                <a:tc>
                  <a:txBody>
                    <a:bodyPr/>
                    <a:lstStyle/>
                    <a:p>
                      <a:r>
                        <a:rPr lang="en-GB" sz="1400" b="1" dirty="0"/>
                        <a:t>Summary...</a:t>
                      </a:r>
                    </a:p>
                    <a:p>
                      <a:r>
                        <a:rPr lang="en-GB" sz="1200" b="0" dirty="0"/>
                        <a:t>The Okhrana could be seen as effective or its actions could be seen as a catalyst for further revolutionary activity. It did stop many plots but was that a sustainable way</a:t>
                      </a:r>
                      <a:r>
                        <a:rPr lang="en-GB" sz="1200" b="0" baseline="0" dirty="0"/>
                        <a:t> to control people? It was used constantly from 1881 to 1917 – for example in the 1905 risings where it arrested hundreds. It helped lead the army to restore order brutally in 1905 to 1906 with 1000s executed. The SRs and other groups were decimated after 1905; especially as their terrorist wing leader </a:t>
                      </a:r>
                      <a:r>
                        <a:rPr lang="en-GB" sz="1200" b="0" baseline="0" dirty="0" err="1"/>
                        <a:t>Envo</a:t>
                      </a:r>
                      <a:r>
                        <a:rPr lang="en-GB" sz="1200" b="0" baseline="0" dirty="0"/>
                        <a:t> </a:t>
                      </a:r>
                      <a:r>
                        <a:rPr lang="en-GB" sz="1200" b="0" baseline="0" dirty="0" err="1"/>
                        <a:t>Azef</a:t>
                      </a:r>
                      <a:r>
                        <a:rPr lang="en-GB" sz="1200" b="0" baseline="0" dirty="0"/>
                        <a:t> was revealed as a double agent. Did all of this control people or result in groups which were more extreme coming to the fore. </a:t>
                      </a:r>
                      <a:endParaRPr lang="en-GB" sz="1200" b="0" dirty="0"/>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8</a:t>
            </a:fld>
            <a:endParaRPr lang="en-GB"/>
          </a:p>
        </p:txBody>
      </p:sp>
      <p:sp>
        <p:nvSpPr>
          <p:cNvPr id="5" name="Footer Placeholder 4"/>
          <p:cNvSpPr>
            <a:spLocks noGrp="1"/>
          </p:cNvSpPr>
          <p:nvPr>
            <p:ph type="ftr" sz="quarter" idx="11"/>
          </p:nvPr>
        </p:nvSpPr>
        <p:spPr/>
        <p:txBody>
          <a:bodyPr/>
          <a:lstStyle/>
          <a:p>
            <a:r>
              <a:rPr lang="en-GB"/>
              <a:t>TLU 2023</a:t>
            </a:r>
          </a:p>
        </p:txBody>
      </p:sp>
      <p:pic>
        <p:nvPicPr>
          <p:cNvPr id="7" name="Picture 6" descr="A person with a mustache&#10;&#10;Description automatically generated">
            <a:extLst>
              <a:ext uri="{FF2B5EF4-FFF2-40B4-BE49-F238E27FC236}">
                <a16:creationId xmlns:a16="http://schemas.microsoft.com/office/drawing/2014/main" id="{AD29CAAE-C1F1-0FF5-C39F-D200D10BA9F7}"/>
              </a:ext>
            </a:extLst>
          </p:cNvPr>
          <p:cNvPicPr>
            <a:picLocks noChangeAspect="1"/>
          </p:cNvPicPr>
          <p:nvPr/>
        </p:nvPicPr>
        <p:blipFill>
          <a:blip r:embed="rId4"/>
          <a:stretch>
            <a:fillRect/>
          </a:stretch>
        </p:blipFill>
        <p:spPr>
          <a:xfrm>
            <a:off x="762000" y="7364964"/>
            <a:ext cx="1778000" cy="2355850"/>
          </a:xfrm>
          <a:prstGeom prst="rect">
            <a:avLst/>
          </a:prstGeom>
        </p:spPr>
      </p:pic>
    </p:spTree>
    <p:extLst>
      <p:ext uri="{BB962C8B-B14F-4D97-AF65-F5344CB8AC3E}">
        <p14:creationId xmlns:p14="http://schemas.microsoft.com/office/powerpoint/2010/main" val="1031473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86048040"/>
              </p:ext>
            </p:extLst>
          </p:nvPr>
        </p:nvGraphicFramePr>
        <p:xfrm>
          <a:off x="236881" y="197200"/>
          <a:ext cx="6384238" cy="9036801"/>
        </p:xfrm>
        <a:graphic>
          <a:graphicData uri="http://schemas.openxmlformats.org/drawingml/2006/table">
            <a:tbl>
              <a:tblPr firstRow="1" bandRow="1">
                <a:tableStyleId>{5940675A-B579-460E-94D1-54222C63F5DA}</a:tableStyleId>
              </a:tblPr>
              <a:tblGrid>
                <a:gridCol w="2894564">
                  <a:extLst>
                    <a:ext uri="{9D8B030D-6E8A-4147-A177-3AD203B41FA5}">
                      <a16:colId xmlns:a16="http://schemas.microsoft.com/office/drawing/2014/main" val="1379759017"/>
                    </a:ext>
                  </a:extLst>
                </a:gridCol>
                <a:gridCol w="475355">
                  <a:extLst>
                    <a:ext uri="{9D8B030D-6E8A-4147-A177-3AD203B41FA5}">
                      <a16:colId xmlns:a16="http://schemas.microsoft.com/office/drawing/2014/main" val="2642403308"/>
                    </a:ext>
                  </a:extLst>
                </a:gridCol>
                <a:gridCol w="3014319">
                  <a:extLst>
                    <a:ext uri="{9D8B030D-6E8A-4147-A177-3AD203B41FA5}">
                      <a16:colId xmlns:a16="http://schemas.microsoft.com/office/drawing/2014/main" val="3799725843"/>
                    </a:ext>
                  </a:extLst>
                </a:gridCol>
              </a:tblGrid>
              <a:tr h="289041">
                <a:tc gridSpan="3">
                  <a:txBody>
                    <a:bodyPr/>
                    <a:lstStyle/>
                    <a:p>
                      <a:pPr algn="ctr"/>
                      <a:r>
                        <a:rPr lang="en-GB" sz="1400" b="1" dirty="0"/>
                        <a:t>The main characters…</a:t>
                      </a:r>
                    </a:p>
                    <a:p>
                      <a:pPr algn="ctr"/>
                      <a:endParaRPr lang="en-GB" sz="1400" b="1" dirty="0"/>
                    </a:p>
                    <a:p>
                      <a:pPr algn="ctr"/>
                      <a:r>
                        <a:rPr lang="en-GB" sz="1400" b="1" dirty="0"/>
                        <a:t>Throughout the narrative (story) of Russia there have been many significant characters and groups which have had consequences on the events you are studying. Historians</a:t>
                      </a:r>
                      <a:r>
                        <a:rPr lang="en-GB" sz="1400" b="1" baseline="0" dirty="0"/>
                        <a:t> have different views or interpretations on their consequences and significance and you will need to know these to succeed at your exams; or to really understand the issues and events which affected Russia’s journey.</a:t>
                      </a:r>
                    </a:p>
                    <a:p>
                      <a:pPr algn="ctr"/>
                      <a:endParaRPr lang="en-GB" sz="1400" b="1" dirty="0"/>
                    </a:p>
                  </a:txBody>
                  <a:tcPr/>
                </a:tc>
                <a:tc hMerge="1">
                  <a:txBody>
                    <a:bodyPr/>
                    <a:lstStyle/>
                    <a:p>
                      <a:endParaRPr lang="en-GB"/>
                    </a:p>
                  </a:txBody>
                  <a:tcPr/>
                </a:tc>
                <a:tc hMerge="1">
                  <a:txBody>
                    <a:bodyPr/>
                    <a:lstStyle/>
                    <a:p>
                      <a:pPr algn="ctr"/>
                      <a:endParaRPr lang="en-GB" sz="1400" b="1" dirty="0"/>
                    </a:p>
                  </a:txBody>
                  <a:tcPr/>
                </a:tc>
                <a:extLst>
                  <a:ext uri="{0D108BD9-81ED-4DB2-BD59-A6C34878D82A}">
                    <a16:rowId xmlns:a16="http://schemas.microsoft.com/office/drawing/2014/main" val="1437410742"/>
                  </a:ext>
                </a:extLst>
              </a:tr>
              <a:tr h="289041">
                <a:tc>
                  <a:txBody>
                    <a:bodyPr/>
                    <a:lstStyle/>
                    <a:p>
                      <a:r>
                        <a:rPr lang="en-GB" sz="1200" dirty="0">
                          <a:hlinkClick r:id="rId2" action="ppaction://hlinksldjump"/>
                        </a:rPr>
                        <a:t>The Milyutin</a:t>
                      </a:r>
                      <a:r>
                        <a:rPr lang="en-GB" sz="1200" baseline="0" dirty="0">
                          <a:hlinkClick r:id="rId2" action="ppaction://hlinksldjump"/>
                        </a:rPr>
                        <a:t> brothers</a:t>
                      </a:r>
                      <a:r>
                        <a:rPr lang="en-GB" sz="1200" dirty="0">
                          <a:hlinkClick r:id="rId2" action="ppaction://hlinksldjump"/>
                        </a:rPr>
                        <a:t> </a:t>
                      </a:r>
                      <a:r>
                        <a:rPr lang="en-GB" sz="1200" dirty="0"/>
                        <a:t>(Nicholas &amp; Dmitri)</a:t>
                      </a:r>
                    </a:p>
                  </a:txBody>
                  <a:tcPr/>
                </a:tc>
                <a:tc gridSpan="2">
                  <a:txBody>
                    <a:bodyPr/>
                    <a:lstStyle/>
                    <a:p>
                      <a:r>
                        <a:rPr lang="en-GB" sz="1200" dirty="0"/>
                        <a:t>Tsar Alex II’s reformers</a:t>
                      </a:r>
                    </a:p>
                  </a:txBody>
                  <a:tcPr/>
                </a:tc>
                <a:tc hMerge="1">
                  <a:txBody>
                    <a:bodyPr/>
                    <a:lstStyle/>
                    <a:p>
                      <a:endParaRPr lang="en-GB" sz="1200" dirty="0"/>
                    </a:p>
                  </a:txBody>
                  <a:tcPr/>
                </a:tc>
                <a:extLst>
                  <a:ext uri="{0D108BD9-81ED-4DB2-BD59-A6C34878D82A}">
                    <a16:rowId xmlns:a16="http://schemas.microsoft.com/office/drawing/2014/main" val="2346803885"/>
                  </a:ext>
                </a:extLst>
              </a:tr>
              <a:tr h="289041">
                <a:tc gridSpan="3">
                  <a:txBody>
                    <a:bodyPr/>
                    <a:lstStyle/>
                    <a:p>
                      <a:r>
                        <a:rPr lang="en-GB" sz="1400" b="1" dirty="0"/>
                        <a:t>Key facts…</a:t>
                      </a:r>
                      <a:endParaRPr lang="en-GB" sz="1400" dirty="0"/>
                    </a:p>
                    <a:p>
                      <a:pPr marL="285750" indent="-285750">
                        <a:buFont typeface="Arial" panose="020B0604020202020204" pitchFamily="34" charset="0"/>
                        <a:buChar char="•"/>
                      </a:pPr>
                      <a:r>
                        <a:rPr lang="en-GB" sz="1400" dirty="0"/>
                        <a:t>2 of the most influential reformer officials of Alexander II’s reign. </a:t>
                      </a:r>
                    </a:p>
                    <a:p>
                      <a:pPr marL="285750" indent="-285750">
                        <a:buFont typeface="Arial" panose="020B0604020202020204" pitchFamily="34" charset="0"/>
                        <a:buChar char="•"/>
                      </a:pPr>
                      <a:r>
                        <a:rPr lang="en-GB" sz="1400" dirty="0"/>
                        <a:t>Nicholas was driving force behind the emancipation of the serfs – had gained praise for reforming municipal govt of St Petersburg.</a:t>
                      </a:r>
                    </a:p>
                    <a:p>
                      <a:pPr marL="285750" indent="-285750">
                        <a:buFont typeface="Arial" panose="020B0604020202020204" pitchFamily="34" charset="0"/>
                        <a:buChar char="•"/>
                      </a:pPr>
                      <a:r>
                        <a:rPr lang="en-GB" sz="1400" dirty="0"/>
                        <a:t>Nicholas Milyutin was dedicated and believed it was important to serve the state – more interested in honesty than promotion. </a:t>
                      </a:r>
                    </a:p>
                    <a:p>
                      <a:pPr marL="285750" indent="-285750">
                        <a:buFont typeface="Arial" panose="020B0604020202020204" pitchFamily="34" charset="0"/>
                        <a:buChar char="•"/>
                      </a:pPr>
                      <a:r>
                        <a:rPr lang="en-GB" sz="1400" dirty="0"/>
                        <a:t>1858 Nicholas became Deputy Minister of the Interior. </a:t>
                      </a:r>
                    </a:p>
                    <a:p>
                      <a:pPr marL="285750" indent="-285750">
                        <a:buFont typeface="Arial" panose="020B0604020202020204" pitchFamily="34" charset="0"/>
                        <a:buChar char="•"/>
                      </a:pPr>
                      <a:r>
                        <a:rPr lang="en-GB" sz="1400" dirty="0"/>
                        <a:t>In 1859 – </a:t>
                      </a:r>
                      <a:r>
                        <a:rPr lang="en-GB" sz="1400" dirty="0" err="1"/>
                        <a:t>apptd</a:t>
                      </a:r>
                      <a:r>
                        <a:rPr lang="en-GB" sz="1400" baseline="0" dirty="0"/>
                        <a:t> to Editing Commission drawing up statutes for emancipation. </a:t>
                      </a:r>
                    </a:p>
                    <a:p>
                      <a:pPr marL="285750" indent="-285750">
                        <a:buFont typeface="Arial" panose="020B0604020202020204" pitchFamily="34" charset="0"/>
                        <a:buChar char="•"/>
                      </a:pPr>
                      <a:r>
                        <a:rPr lang="en-GB" sz="1400" dirty="0"/>
                        <a:t>He was skilled at seeing how to administer big legislation and convincing opponents but after emancipation he was dismissed by Alex II to appease conservatives as he was seen as too liberal.</a:t>
                      </a:r>
                    </a:p>
                    <a:p>
                      <a:pPr marL="285750" indent="-285750">
                        <a:buFont typeface="Arial" panose="020B0604020202020204" pitchFamily="34" charset="0"/>
                        <a:buChar char="•"/>
                      </a:pPr>
                      <a:r>
                        <a:rPr lang="en-GB" sz="1400" dirty="0"/>
                        <a:t>Dmitri had travelled Europe and became convinced of need to reform Russia. </a:t>
                      </a:r>
                    </a:p>
                    <a:p>
                      <a:pPr marL="285750" indent="-285750">
                        <a:buFont typeface="Arial" panose="020B0604020202020204" pitchFamily="34" charset="0"/>
                        <a:buChar char="•"/>
                      </a:pPr>
                      <a:r>
                        <a:rPr lang="en-GB" sz="1400" dirty="0"/>
                        <a:t>Dmitri</a:t>
                      </a:r>
                      <a:r>
                        <a:rPr lang="en-GB" sz="1400" baseline="0" dirty="0"/>
                        <a:t> wrote and spoke about importance of statistics to military – had been in army himself. </a:t>
                      </a:r>
                    </a:p>
                    <a:p>
                      <a:pPr marL="285750" indent="-285750">
                        <a:buFont typeface="Arial" panose="020B0604020202020204" pitchFamily="34" charset="0"/>
                        <a:buChar char="•"/>
                      </a:pPr>
                      <a:r>
                        <a:rPr lang="en-GB" sz="1400" baseline="0" dirty="0"/>
                        <a:t>Dmitri was more conservative than his brother but did free his own serfs before the emancipation of 1861. </a:t>
                      </a:r>
                    </a:p>
                    <a:p>
                      <a:pPr marL="285750" indent="-285750">
                        <a:buFont typeface="Arial" panose="020B0604020202020204" pitchFamily="34" charset="0"/>
                        <a:buChar char="•"/>
                      </a:pPr>
                      <a:r>
                        <a:rPr lang="en-GB" sz="1400" baseline="0" dirty="0"/>
                        <a:t>Dmitri became War Minister in Nov 1861 and initiated a range of reforms for next 20 years e.g. universal conscription and reduction in service to 15 years. </a:t>
                      </a:r>
                      <a:endParaRPr lang="en-GB" sz="1400" dirty="0"/>
                    </a:p>
                  </a:txBody>
                  <a:tcPr/>
                </a:tc>
                <a:tc hMerge="1">
                  <a:txBody>
                    <a:bodyPr/>
                    <a:lstStyle/>
                    <a:p>
                      <a:endParaRPr lang="en-GB"/>
                    </a:p>
                  </a:txBody>
                  <a:tcPr/>
                </a:tc>
                <a:tc hMerge="1">
                  <a:txBody>
                    <a:bodyPr/>
                    <a:lstStyle/>
                    <a:p>
                      <a:pPr marL="285750" indent="-285750">
                        <a:buFont typeface="Arial" panose="020B0604020202020204" pitchFamily="34" charset="0"/>
                        <a:buChar char="•"/>
                      </a:pPr>
                      <a:endParaRPr lang="en-GB" sz="1400" dirty="0"/>
                    </a:p>
                  </a:txBody>
                  <a:tcPr/>
                </a:tc>
                <a:extLst>
                  <a:ext uri="{0D108BD9-81ED-4DB2-BD59-A6C34878D82A}">
                    <a16:rowId xmlns:a16="http://schemas.microsoft.com/office/drawing/2014/main" val="2158367476"/>
                  </a:ext>
                </a:extLst>
              </a:tr>
              <a:tr h="289041">
                <a:tc gridSpan="2">
                  <a:txBody>
                    <a:bodyPr/>
                    <a:lstStyle/>
                    <a:p>
                      <a:endParaRPr lang="en-GB" sz="1400" dirty="0"/>
                    </a:p>
                  </a:txBody>
                  <a:tcPr/>
                </a:tc>
                <a:tc hMerge="1">
                  <a:txBody>
                    <a:bodyPr/>
                    <a:lstStyle/>
                    <a:p>
                      <a:r>
                        <a:rPr lang="en-GB" sz="1200" b="1" dirty="0"/>
                        <a:t>Summary…</a:t>
                      </a:r>
                    </a:p>
                    <a:p>
                      <a:endParaRPr lang="en-GB" sz="1200" dirty="0"/>
                    </a:p>
                    <a:p>
                      <a:r>
                        <a:rPr lang="en-GB" sz="1200" dirty="0"/>
                        <a:t>From 1861 to 1866 there were a series</a:t>
                      </a:r>
                      <a:r>
                        <a:rPr lang="en-GB" sz="1200" baseline="0" dirty="0"/>
                        <a:t> of reforms which were part of Alexander II’s attempt to modernise Russia to preserve the Tsarist autocracy. Historians differ over motives, extent and consequences of the reforms to serfdom, military, judiciary and education but all can possibly find common ground on the importance of the Milyutin brothers to drive and organise the reforms. They served the Russian state effectively and although Nicholas was accused of being too liberal, both essentially wanted to preserve the Tsarist autocracy by modernising. </a:t>
                      </a:r>
                    </a:p>
                    <a:p>
                      <a:endParaRPr lang="en-GB" sz="1200" dirty="0"/>
                    </a:p>
                  </a:txBody>
                  <a:tcPr/>
                </a:tc>
                <a:tc>
                  <a:txBody>
                    <a:bodyPr/>
                    <a:lstStyle/>
                    <a:p>
                      <a:r>
                        <a:rPr lang="en-GB" sz="1200" b="1" dirty="0"/>
                        <a:t>Summary…</a:t>
                      </a:r>
                    </a:p>
                    <a:p>
                      <a:endParaRPr lang="en-GB" sz="1200" dirty="0"/>
                    </a:p>
                    <a:p>
                      <a:r>
                        <a:rPr lang="en-GB" sz="1200" dirty="0"/>
                        <a:t>From 1861 to 1866 there were a series</a:t>
                      </a:r>
                      <a:r>
                        <a:rPr lang="en-GB" sz="1200" baseline="0" dirty="0"/>
                        <a:t> of reforms which were part of Alexander II’s attempt to modernise Russia to preserve the Tsarist autocracy. Historians differ over motives, extent and consequences of the reforms to serfdom, military, judiciary and education but all can possibly find common ground on the importance of the </a:t>
                      </a:r>
                      <a:r>
                        <a:rPr lang="en-GB" sz="1200" baseline="0" dirty="0" err="1"/>
                        <a:t>Milyutin</a:t>
                      </a:r>
                      <a:r>
                        <a:rPr lang="en-GB" sz="1200" baseline="0" dirty="0"/>
                        <a:t> brothers to drive and organise the reforms. They served the Russian state effectively and although Nicholas was accused of being too liberal, both essentially wanted to preserve the Tsarist autocracy by modernising. </a:t>
                      </a:r>
                    </a:p>
                    <a:p>
                      <a:endParaRPr lang="en-GB" sz="1200" baseline="0" dirty="0"/>
                    </a:p>
                  </a:txBody>
                  <a:tcPr/>
                </a:tc>
                <a:extLst>
                  <a:ext uri="{0D108BD9-81ED-4DB2-BD59-A6C34878D82A}">
                    <a16:rowId xmlns:a16="http://schemas.microsoft.com/office/drawing/2014/main" val="17198560"/>
                  </a:ext>
                </a:extLst>
              </a:tr>
            </a:tbl>
          </a:graphicData>
        </a:graphic>
      </p:graphicFrame>
      <p:pic>
        <p:nvPicPr>
          <p:cNvPr id="3" name="Picture 2" descr="Revision - Chellaston Academ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19" t="25200" r="23220" b="13901"/>
          <a:stretch/>
        </p:blipFill>
        <p:spPr bwMode="auto">
          <a:xfrm>
            <a:off x="5891326" y="0"/>
            <a:ext cx="966674" cy="5606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D5A631B-9955-4663-AE9B-895F7C113E9B}" type="slidenum">
              <a:rPr lang="en-GB" smtClean="0"/>
              <a:t>9</a:t>
            </a:fld>
            <a:endParaRPr lang="en-GB"/>
          </a:p>
        </p:txBody>
      </p:sp>
      <p:sp>
        <p:nvSpPr>
          <p:cNvPr id="5" name="Footer Placeholder 4"/>
          <p:cNvSpPr>
            <a:spLocks noGrp="1"/>
          </p:cNvSpPr>
          <p:nvPr>
            <p:ph type="ftr" sz="quarter" idx="11"/>
          </p:nvPr>
        </p:nvSpPr>
        <p:spPr/>
        <p:txBody>
          <a:bodyPr/>
          <a:lstStyle/>
          <a:p>
            <a:r>
              <a:rPr lang="en-GB"/>
              <a:t>TLU 2023</a:t>
            </a:r>
          </a:p>
        </p:txBody>
      </p:sp>
      <p:pic>
        <p:nvPicPr>
          <p:cNvPr id="7" name="Picture 6" descr="A person in military uniform with medals&#10;&#10;Description automatically generated">
            <a:extLst>
              <a:ext uri="{FF2B5EF4-FFF2-40B4-BE49-F238E27FC236}">
                <a16:creationId xmlns:a16="http://schemas.microsoft.com/office/drawing/2014/main" id="{66DE2C95-433B-A447-C64B-C624912F8CCF}"/>
              </a:ext>
            </a:extLst>
          </p:cNvPr>
          <p:cNvPicPr>
            <a:picLocks noChangeAspect="1"/>
          </p:cNvPicPr>
          <p:nvPr/>
        </p:nvPicPr>
        <p:blipFill>
          <a:blip r:embed="rId4"/>
          <a:stretch>
            <a:fillRect/>
          </a:stretch>
        </p:blipFill>
        <p:spPr>
          <a:xfrm>
            <a:off x="1905000" y="6310330"/>
            <a:ext cx="1631057" cy="2711368"/>
          </a:xfrm>
          <a:prstGeom prst="rect">
            <a:avLst/>
          </a:prstGeom>
        </p:spPr>
      </p:pic>
      <p:pic>
        <p:nvPicPr>
          <p:cNvPr id="9" name="Picture 8" descr="A person with a beard and mustache&#10;&#10;Description automatically generated">
            <a:extLst>
              <a:ext uri="{FF2B5EF4-FFF2-40B4-BE49-F238E27FC236}">
                <a16:creationId xmlns:a16="http://schemas.microsoft.com/office/drawing/2014/main" id="{EB65A03D-39F9-108B-D02A-5B0EDB987452}"/>
              </a:ext>
            </a:extLst>
          </p:cNvPr>
          <p:cNvPicPr>
            <a:picLocks noChangeAspect="1"/>
          </p:cNvPicPr>
          <p:nvPr/>
        </p:nvPicPr>
        <p:blipFill>
          <a:blip r:embed="rId5"/>
          <a:stretch>
            <a:fillRect/>
          </a:stretch>
        </p:blipFill>
        <p:spPr>
          <a:xfrm>
            <a:off x="344337" y="6439679"/>
            <a:ext cx="1453207" cy="2452670"/>
          </a:xfrm>
          <a:prstGeom prst="rect">
            <a:avLst/>
          </a:prstGeom>
        </p:spPr>
      </p:pic>
    </p:spTree>
    <p:extLst>
      <p:ext uri="{BB962C8B-B14F-4D97-AF65-F5344CB8AC3E}">
        <p14:creationId xmlns:p14="http://schemas.microsoft.com/office/powerpoint/2010/main" val="41517658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964</TotalTime>
  <Words>11267</Words>
  <Application>Microsoft Office PowerPoint</Application>
  <PresentationFormat>A4 Paper (210x297 mm)</PresentationFormat>
  <Paragraphs>677</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Oakwood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STTL</dc:creator>
  <cp:lastModifiedBy>Mr T Luckhurst (LKH) (Staff)</cp:lastModifiedBy>
  <cp:revision>143</cp:revision>
  <dcterms:created xsi:type="dcterms:W3CDTF">2023-08-17T08:44:54Z</dcterms:created>
  <dcterms:modified xsi:type="dcterms:W3CDTF">2023-09-18T07:05:22Z</dcterms:modified>
</cp:coreProperties>
</file>