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30"/>
  </p:notesMasterIdLst>
  <p:handoutMasterIdLst>
    <p:handoutMasterId r:id="rId31"/>
  </p:handoutMasterIdLst>
  <p:sldIdLst>
    <p:sldId id="256" r:id="rId2"/>
    <p:sldId id="326" r:id="rId3"/>
    <p:sldId id="260" r:id="rId4"/>
    <p:sldId id="296" r:id="rId5"/>
    <p:sldId id="322" r:id="rId6"/>
    <p:sldId id="282" r:id="rId7"/>
    <p:sldId id="297" r:id="rId8"/>
    <p:sldId id="325" r:id="rId9"/>
    <p:sldId id="323" r:id="rId10"/>
    <p:sldId id="324" r:id="rId11"/>
    <p:sldId id="299" r:id="rId12"/>
    <p:sldId id="298" r:id="rId13"/>
    <p:sldId id="300" r:id="rId14"/>
    <p:sldId id="301" r:id="rId15"/>
    <p:sldId id="302" r:id="rId16"/>
    <p:sldId id="303" r:id="rId17"/>
    <p:sldId id="316" r:id="rId18"/>
    <p:sldId id="304" r:id="rId19"/>
    <p:sldId id="317" r:id="rId20"/>
    <p:sldId id="305" r:id="rId21"/>
    <p:sldId id="318" r:id="rId22"/>
    <p:sldId id="306" r:id="rId23"/>
    <p:sldId id="327" r:id="rId24"/>
    <p:sldId id="328" r:id="rId25"/>
    <p:sldId id="329" r:id="rId26"/>
    <p:sldId id="311" r:id="rId27"/>
    <p:sldId id="330" r:id="rId28"/>
    <p:sldId id="331" r:id="rId2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Burton" initials="AB" lastIdx="1" clrIdx="0">
    <p:extLst>
      <p:ext uri="{19B8F6BF-5375-455C-9EA6-DF929625EA0E}">
        <p15:presenceInfo xmlns:p15="http://schemas.microsoft.com/office/powerpoint/2012/main" userId="01ae7f346831fb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C7FFAB"/>
    <a:srgbClr val="BAFF97"/>
    <a:srgbClr val="99FF33"/>
    <a:srgbClr val="000000"/>
    <a:srgbClr val="FF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9" autoAdjust="0"/>
    <p:restoredTop sz="94660"/>
  </p:normalViewPr>
  <p:slideViewPr>
    <p:cSldViewPr>
      <p:cViewPr varScale="1">
        <p:scale>
          <a:sx n="57" d="100"/>
          <a:sy n="57" d="100"/>
        </p:scale>
        <p:origin x="1244" y="28"/>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E2623-988F-46B6-B63F-7C344E65852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0F220E4-AD57-4ECE-98CA-4B5C4DB180D4}">
      <dgm:prSet custT="1"/>
      <dgm:spPr/>
      <dgm:t>
        <a:bodyPr/>
        <a:lstStyle/>
        <a:p>
          <a:pPr>
            <a:lnSpc>
              <a:spcPct val="100000"/>
            </a:lnSpc>
          </a:pPr>
          <a:r>
            <a:rPr lang="en-GB" sz="1800" b="1" dirty="0"/>
            <a:t>You will be assessed throughout the year with homework and end of module assignments . You will submit a draft and final piece for each learning objective.</a:t>
          </a:r>
          <a:endParaRPr lang="en-US" sz="1800" b="1" dirty="0"/>
        </a:p>
      </dgm:t>
    </dgm:pt>
    <dgm:pt modelId="{34F83193-08FE-482F-B58E-02607FD3F032}" type="parTrans" cxnId="{1F9CFC9E-79B3-4753-B984-F0EC30B030C1}">
      <dgm:prSet/>
      <dgm:spPr/>
      <dgm:t>
        <a:bodyPr/>
        <a:lstStyle/>
        <a:p>
          <a:endParaRPr lang="en-US"/>
        </a:p>
      </dgm:t>
    </dgm:pt>
    <dgm:pt modelId="{FDBAFB94-10D3-45A5-AECA-285E5A980DD3}" type="sibTrans" cxnId="{1F9CFC9E-79B3-4753-B984-F0EC30B030C1}">
      <dgm:prSet/>
      <dgm:spPr/>
      <dgm:t>
        <a:bodyPr/>
        <a:lstStyle/>
        <a:p>
          <a:pPr>
            <a:lnSpc>
              <a:spcPct val="100000"/>
            </a:lnSpc>
          </a:pPr>
          <a:endParaRPr lang="en-US"/>
        </a:p>
      </dgm:t>
    </dgm:pt>
    <dgm:pt modelId="{E5881DA3-8493-4EB0-A69D-6FB44982558A}">
      <dgm:prSet custT="1"/>
      <dgm:spPr/>
      <dgm:t>
        <a:bodyPr/>
        <a:lstStyle/>
        <a:p>
          <a:pPr>
            <a:lnSpc>
              <a:spcPct val="100000"/>
            </a:lnSpc>
          </a:pPr>
          <a:r>
            <a:rPr lang="en-GB" sz="2000" b="1" dirty="0"/>
            <a:t>You will record the marks for these assessments on your DIRT sheet and stick  in your book and on the assessment tracking sheet at the front of your book.</a:t>
          </a:r>
          <a:endParaRPr lang="en-US" sz="2000" b="1" dirty="0"/>
        </a:p>
      </dgm:t>
    </dgm:pt>
    <dgm:pt modelId="{11BD50BE-4907-4414-AB59-663957D03662}" type="parTrans" cxnId="{CBF89075-3509-4C46-A8CD-439DCF1CC777}">
      <dgm:prSet/>
      <dgm:spPr/>
      <dgm:t>
        <a:bodyPr/>
        <a:lstStyle/>
        <a:p>
          <a:endParaRPr lang="en-US"/>
        </a:p>
      </dgm:t>
    </dgm:pt>
    <dgm:pt modelId="{15081A01-E7A0-43E8-9B41-3FE8920F5D4C}" type="sibTrans" cxnId="{CBF89075-3509-4C46-A8CD-439DCF1CC777}">
      <dgm:prSet/>
      <dgm:spPr/>
      <dgm:t>
        <a:bodyPr/>
        <a:lstStyle/>
        <a:p>
          <a:pPr>
            <a:lnSpc>
              <a:spcPct val="100000"/>
            </a:lnSpc>
          </a:pPr>
          <a:endParaRPr lang="en-US"/>
        </a:p>
      </dgm:t>
    </dgm:pt>
    <dgm:pt modelId="{11F4D6A7-BD96-4A05-A3D1-E5B4FDD83F71}">
      <dgm:prSet custT="1"/>
      <dgm:spPr/>
      <dgm:t>
        <a:bodyPr/>
        <a:lstStyle/>
        <a:p>
          <a:pPr>
            <a:lnSpc>
              <a:spcPct val="100000"/>
            </a:lnSpc>
          </a:pPr>
          <a:r>
            <a:rPr lang="en-GB" sz="1800" b="1" dirty="0"/>
            <a:t>You will be given  personalised What Went Well, WWW,  and Even Better Ifs, EBIs for the particular topic to work on as DIRT and independently at home.</a:t>
          </a:r>
          <a:endParaRPr lang="en-US" sz="1800" b="1" dirty="0"/>
        </a:p>
      </dgm:t>
    </dgm:pt>
    <dgm:pt modelId="{26BCEFBB-F674-40BD-85CB-BD6085754060}" type="parTrans" cxnId="{D6F8EC3F-EAC2-486D-8F89-2B963E38EEC4}">
      <dgm:prSet/>
      <dgm:spPr/>
      <dgm:t>
        <a:bodyPr/>
        <a:lstStyle/>
        <a:p>
          <a:endParaRPr lang="en-US"/>
        </a:p>
      </dgm:t>
    </dgm:pt>
    <dgm:pt modelId="{E2E9324F-0790-4F03-8F93-C7BEB86FEDBF}" type="sibTrans" cxnId="{D6F8EC3F-EAC2-486D-8F89-2B963E38EEC4}">
      <dgm:prSet/>
      <dgm:spPr/>
      <dgm:t>
        <a:bodyPr/>
        <a:lstStyle/>
        <a:p>
          <a:pPr>
            <a:lnSpc>
              <a:spcPct val="100000"/>
            </a:lnSpc>
          </a:pPr>
          <a:endParaRPr lang="en-US"/>
        </a:p>
      </dgm:t>
    </dgm:pt>
    <dgm:pt modelId="{24C659AB-3145-4E79-A569-5B9B6354E34B}">
      <dgm:prSet/>
      <dgm:spPr/>
      <dgm:t>
        <a:bodyPr/>
        <a:lstStyle/>
        <a:p>
          <a:pPr>
            <a:lnSpc>
              <a:spcPct val="100000"/>
            </a:lnSpc>
          </a:pPr>
          <a:r>
            <a:rPr lang="en-GB" dirty="0"/>
            <a:t>You will learn research skills .</a:t>
          </a:r>
          <a:endParaRPr lang="en-US" dirty="0"/>
        </a:p>
      </dgm:t>
    </dgm:pt>
    <dgm:pt modelId="{06D5EB71-7782-40D9-B6F3-825FB9863501}" type="parTrans" cxnId="{5FFC85D2-6786-448E-859D-457998AA6281}">
      <dgm:prSet/>
      <dgm:spPr/>
      <dgm:t>
        <a:bodyPr/>
        <a:lstStyle/>
        <a:p>
          <a:endParaRPr lang="en-US"/>
        </a:p>
      </dgm:t>
    </dgm:pt>
    <dgm:pt modelId="{36941F84-84CA-474B-A631-214D510A5ED9}" type="sibTrans" cxnId="{5FFC85D2-6786-448E-859D-457998AA6281}">
      <dgm:prSet/>
      <dgm:spPr/>
      <dgm:t>
        <a:bodyPr/>
        <a:lstStyle/>
        <a:p>
          <a:endParaRPr lang="en-US"/>
        </a:p>
      </dgm:t>
    </dgm:pt>
    <dgm:pt modelId="{6996042D-8B22-4C8F-ADDC-74B8873545DE}" type="pres">
      <dgm:prSet presAssocID="{735E2623-988F-46B6-B63F-7C344E65852A}" presName="root" presStyleCnt="0">
        <dgm:presLayoutVars>
          <dgm:dir/>
          <dgm:resizeHandles val="exact"/>
        </dgm:presLayoutVars>
      </dgm:prSet>
      <dgm:spPr/>
    </dgm:pt>
    <dgm:pt modelId="{9EA28656-A546-4227-A267-F73E0DA502AE}" type="pres">
      <dgm:prSet presAssocID="{735E2623-988F-46B6-B63F-7C344E65852A}" presName="container" presStyleCnt="0">
        <dgm:presLayoutVars>
          <dgm:dir/>
          <dgm:resizeHandles val="exact"/>
        </dgm:presLayoutVars>
      </dgm:prSet>
      <dgm:spPr/>
    </dgm:pt>
    <dgm:pt modelId="{D3F00A27-AD93-46C7-8051-ACFB98C08FD1}" type="pres">
      <dgm:prSet presAssocID="{B0F220E4-AD57-4ECE-98CA-4B5C4DB180D4}" presName="compNode" presStyleCnt="0"/>
      <dgm:spPr/>
    </dgm:pt>
    <dgm:pt modelId="{522FD0A0-0C5F-4A86-B676-918021AC39E1}" type="pres">
      <dgm:prSet presAssocID="{B0F220E4-AD57-4ECE-98CA-4B5C4DB180D4}" presName="iconBgRect" presStyleLbl="bgShp" presStyleIdx="0" presStyleCnt="4"/>
      <dgm:spPr/>
    </dgm:pt>
    <dgm:pt modelId="{49C4B30E-39C3-4374-B51E-D07798A5602A}" type="pres">
      <dgm:prSet presAssocID="{B0F220E4-AD57-4ECE-98CA-4B5C4DB180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aduation Cap"/>
        </a:ext>
      </dgm:extLst>
    </dgm:pt>
    <dgm:pt modelId="{CCB6D436-5D1B-4130-B608-82FFFEDFA5AC}" type="pres">
      <dgm:prSet presAssocID="{B0F220E4-AD57-4ECE-98CA-4B5C4DB180D4}" presName="spaceRect" presStyleCnt="0"/>
      <dgm:spPr/>
    </dgm:pt>
    <dgm:pt modelId="{049B2590-E28C-4E0A-9BEA-28DB3227CFDC}" type="pres">
      <dgm:prSet presAssocID="{B0F220E4-AD57-4ECE-98CA-4B5C4DB180D4}" presName="textRect" presStyleLbl="revTx" presStyleIdx="0" presStyleCnt="4" custScaleX="113867" custScaleY="191412">
        <dgm:presLayoutVars>
          <dgm:chMax val="1"/>
          <dgm:chPref val="1"/>
        </dgm:presLayoutVars>
      </dgm:prSet>
      <dgm:spPr/>
    </dgm:pt>
    <dgm:pt modelId="{A4075B9C-F1EF-4C45-8038-77534586F228}" type="pres">
      <dgm:prSet presAssocID="{FDBAFB94-10D3-45A5-AECA-285E5A980DD3}" presName="sibTrans" presStyleLbl="sibTrans2D1" presStyleIdx="0" presStyleCnt="0"/>
      <dgm:spPr/>
    </dgm:pt>
    <dgm:pt modelId="{EEA7E6C8-A92B-4B7A-9484-9F026A62DE64}" type="pres">
      <dgm:prSet presAssocID="{E5881DA3-8493-4EB0-A69D-6FB44982558A}" presName="compNode" presStyleCnt="0"/>
      <dgm:spPr/>
    </dgm:pt>
    <dgm:pt modelId="{585DBAF1-57C8-44E7-8470-623A9DA38B96}" type="pres">
      <dgm:prSet presAssocID="{E5881DA3-8493-4EB0-A69D-6FB44982558A}" presName="iconBgRect" presStyleLbl="bgShp" presStyleIdx="1" presStyleCnt="4"/>
      <dgm:spPr/>
    </dgm:pt>
    <dgm:pt modelId="{01BACB9E-9714-4B18-BCD0-A5D6C641EAD3}" type="pres">
      <dgm:prSet presAssocID="{E5881DA3-8493-4EB0-A69D-6FB4498255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2B65EF3D-D4AA-4893-A8B5-100F7C2E0BED}" type="pres">
      <dgm:prSet presAssocID="{E5881DA3-8493-4EB0-A69D-6FB44982558A}" presName="spaceRect" presStyleCnt="0"/>
      <dgm:spPr/>
    </dgm:pt>
    <dgm:pt modelId="{13B25358-0D7C-448B-B419-5EDE365C3715}" type="pres">
      <dgm:prSet presAssocID="{E5881DA3-8493-4EB0-A69D-6FB44982558A}" presName="textRect" presStyleLbl="revTx" presStyleIdx="1" presStyleCnt="4">
        <dgm:presLayoutVars>
          <dgm:chMax val="1"/>
          <dgm:chPref val="1"/>
        </dgm:presLayoutVars>
      </dgm:prSet>
      <dgm:spPr/>
    </dgm:pt>
    <dgm:pt modelId="{76870597-3683-40FD-9C1E-ACCDBB7A34C7}" type="pres">
      <dgm:prSet presAssocID="{15081A01-E7A0-43E8-9B41-3FE8920F5D4C}" presName="sibTrans" presStyleLbl="sibTrans2D1" presStyleIdx="0" presStyleCnt="0"/>
      <dgm:spPr/>
    </dgm:pt>
    <dgm:pt modelId="{CE0BA14E-A938-410A-B042-00F42F7DFDC2}" type="pres">
      <dgm:prSet presAssocID="{11F4D6A7-BD96-4A05-A3D1-E5B4FDD83F71}" presName="compNode" presStyleCnt="0"/>
      <dgm:spPr/>
    </dgm:pt>
    <dgm:pt modelId="{B186874D-713A-43EF-817D-B84FA50B62DB}" type="pres">
      <dgm:prSet presAssocID="{11F4D6A7-BD96-4A05-A3D1-E5B4FDD83F71}" presName="iconBgRect" presStyleLbl="bgShp" presStyleIdx="2" presStyleCnt="4"/>
      <dgm:spPr/>
    </dgm:pt>
    <dgm:pt modelId="{E02B0799-693D-47F0-8A39-A77CC1F278E0}" type="pres">
      <dgm:prSet presAssocID="{11F4D6A7-BD96-4A05-A3D1-E5B4FDD83F7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1AAD161C-55DE-45D3-BCE7-54D07F15ABC6}" type="pres">
      <dgm:prSet presAssocID="{11F4D6A7-BD96-4A05-A3D1-E5B4FDD83F71}" presName="spaceRect" presStyleCnt="0"/>
      <dgm:spPr/>
    </dgm:pt>
    <dgm:pt modelId="{5FBF7B47-95AF-461C-86A3-21E7D64B19E6}" type="pres">
      <dgm:prSet presAssocID="{11F4D6A7-BD96-4A05-A3D1-E5B4FDD83F71}" presName="textRect" presStyleLbl="revTx" presStyleIdx="2" presStyleCnt="4" custLinFactNeighborX="-6495" custLinFactNeighborY="-19971">
        <dgm:presLayoutVars>
          <dgm:chMax val="1"/>
          <dgm:chPref val="1"/>
        </dgm:presLayoutVars>
      </dgm:prSet>
      <dgm:spPr/>
    </dgm:pt>
    <dgm:pt modelId="{41E39080-AFD8-46A3-9E75-6CBF1B327CC2}" type="pres">
      <dgm:prSet presAssocID="{E2E9324F-0790-4F03-8F93-C7BEB86FEDBF}" presName="sibTrans" presStyleLbl="sibTrans2D1" presStyleIdx="0" presStyleCnt="0"/>
      <dgm:spPr/>
    </dgm:pt>
    <dgm:pt modelId="{A71AD48D-FD0C-4263-AE57-B756EFA88C78}" type="pres">
      <dgm:prSet presAssocID="{24C659AB-3145-4E79-A569-5B9B6354E34B}" presName="compNode" presStyleCnt="0"/>
      <dgm:spPr/>
    </dgm:pt>
    <dgm:pt modelId="{E1FC3FC6-EABF-4C01-B23B-82A19E33EDA2}" type="pres">
      <dgm:prSet presAssocID="{24C659AB-3145-4E79-A569-5B9B6354E34B}" presName="iconBgRect" presStyleLbl="bgShp" presStyleIdx="3" presStyleCnt="4"/>
      <dgm:spPr/>
    </dgm:pt>
    <dgm:pt modelId="{73128B24-1487-459B-9BC5-FA9A459AB6C8}" type="pres">
      <dgm:prSet presAssocID="{24C659AB-3145-4E79-A569-5B9B6354E34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2B166DA3-617D-44BC-860E-5FCB008C8B68}" type="pres">
      <dgm:prSet presAssocID="{24C659AB-3145-4E79-A569-5B9B6354E34B}" presName="spaceRect" presStyleCnt="0"/>
      <dgm:spPr/>
    </dgm:pt>
    <dgm:pt modelId="{CFA97C01-7DB1-47AA-9D13-50EDA12EE207}" type="pres">
      <dgm:prSet presAssocID="{24C659AB-3145-4E79-A569-5B9B6354E34B}" presName="textRect" presStyleLbl="revTx" presStyleIdx="3" presStyleCnt="4">
        <dgm:presLayoutVars>
          <dgm:chMax val="1"/>
          <dgm:chPref val="1"/>
        </dgm:presLayoutVars>
      </dgm:prSet>
      <dgm:spPr/>
    </dgm:pt>
  </dgm:ptLst>
  <dgm:cxnLst>
    <dgm:cxn modelId="{17978600-448F-42D2-BD3F-046D8419F710}" type="presOf" srcId="{735E2623-988F-46B6-B63F-7C344E65852A}" destId="{6996042D-8B22-4C8F-ADDC-74B8873545DE}" srcOrd="0" destOrd="0" presId="urn:microsoft.com/office/officeart/2018/2/layout/IconCircleList"/>
    <dgm:cxn modelId="{51F89D04-05EB-49AC-BC52-1CD2AC94C204}" type="presOf" srcId="{11F4D6A7-BD96-4A05-A3D1-E5B4FDD83F71}" destId="{5FBF7B47-95AF-461C-86A3-21E7D64B19E6}" srcOrd="0" destOrd="0" presId="urn:microsoft.com/office/officeart/2018/2/layout/IconCircleList"/>
    <dgm:cxn modelId="{95C3FF29-BFB8-43FC-BDD8-B6C9031DBB23}" type="presOf" srcId="{24C659AB-3145-4E79-A569-5B9B6354E34B}" destId="{CFA97C01-7DB1-47AA-9D13-50EDA12EE207}" srcOrd="0" destOrd="0" presId="urn:microsoft.com/office/officeart/2018/2/layout/IconCircleList"/>
    <dgm:cxn modelId="{D6F8EC3F-EAC2-486D-8F89-2B963E38EEC4}" srcId="{735E2623-988F-46B6-B63F-7C344E65852A}" destId="{11F4D6A7-BD96-4A05-A3D1-E5B4FDD83F71}" srcOrd="2" destOrd="0" parTransId="{26BCEFBB-F674-40BD-85CB-BD6085754060}" sibTransId="{E2E9324F-0790-4F03-8F93-C7BEB86FEDBF}"/>
    <dgm:cxn modelId="{1ADD0260-3E19-4362-B494-2CC46F030BD3}" type="presOf" srcId="{FDBAFB94-10D3-45A5-AECA-285E5A980DD3}" destId="{A4075B9C-F1EF-4C45-8038-77534586F228}" srcOrd="0" destOrd="0" presId="urn:microsoft.com/office/officeart/2018/2/layout/IconCircleList"/>
    <dgm:cxn modelId="{CBF89075-3509-4C46-A8CD-439DCF1CC777}" srcId="{735E2623-988F-46B6-B63F-7C344E65852A}" destId="{E5881DA3-8493-4EB0-A69D-6FB44982558A}" srcOrd="1" destOrd="0" parTransId="{11BD50BE-4907-4414-AB59-663957D03662}" sibTransId="{15081A01-E7A0-43E8-9B41-3FE8920F5D4C}"/>
    <dgm:cxn modelId="{DE77D079-5F93-42F3-B3A5-3B9FB025A3C3}" type="presOf" srcId="{15081A01-E7A0-43E8-9B41-3FE8920F5D4C}" destId="{76870597-3683-40FD-9C1E-ACCDBB7A34C7}" srcOrd="0" destOrd="0" presId="urn:microsoft.com/office/officeart/2018/2/layout/IconCircleList"/>
    <dgm:cxn modelId="{2B542491-8165-4140-8BDC-BA8ED5EEF248}" type="presOf" srcId="{E5881DA3-8493-4EB0-A69D-6FB44982558A}" destId="{13B25358-0D7C-448B-B419-5EDE365C3715}" srcOrd="0" destOrd="0" presId="urn:microsoft.com/office/officeart/2018/2/layout/IconCircleList"/>
    <dgm:cxn modelId="{1F9CFC9E-79B3-4753-B984-F0EC30B030C1}" srcId="{735E2623-988F-46B6-B63F-7C344E65852A}" destId="{B0F220E4-AD57-4ECE-98CA-4B5C4DB180D4}" srcOrd="0" destOrd="0" parTransId="{34F83193-08FE-482F-B58E-02607FD3F032}" sibTransId="{FDBAFB94-10D3-45A5-AECA-285E5A980DD3}"/>
    <dgm:cxn modelId="{8E27EBCB-AAA1-4056-8455-8A38F0E9E53B}" type="presOf" srcId="{B0F220E4-AD57-4ECE-98CA-4B5C4DB180D4}" destId="{049B2590-E28C-4E0A-9BEA-28DB3227CFDC}" srcOrd="0" destOrd="0" presId="urn:microsoft.com/office/officeart/2018/2/layout/IconCircleList"/>
    <dgm:cxn modelId="{5FFC85D2-6786-448E-859D-457998AA6281}" srcId="{735E2623-988F-46B6-B63F-7C344E65852A}" destId="{24C659AB-3145-4E79-A569-5B9B6354E34B}" srcOrd="3" destOrd="0" parTransId="{06D5EB71-7782-40D9-B6F3-825FB9863501}" sibTransId="{36941F84-84CA-474B-A631-214D510A5ED9}"/>
    <dgm:cxn modelId="{D5D3CDDE-03F2-406B-B99D-EC661D958790}" type="presOf" srcId="{E2E9324F-0790-4F03-8F93-C7BEB86FEDBF}" destId="{41E39080-AFD8-46A3-9E75-6CBF1B327CC2}" srcOrd="0" destOrd="0" presId="urn:microsoft.com/office/officeart/2018/2/layout/IconCircleList"/>
    <dgm:cxn modelId="{9C96D530-E4D0-42A0-91E8-686540C67796}" type="presParOf" srcId="{6996042D-8B22-4C8F-ADDC-74B8873545DE}" destId="{9EA28656-A546-4227-A267-F73E0DA502AE}" srcOrd="0" destOrd="0" presId="urn:microsoft.com/office/officeart/2018/2/layout/IconCircleList"/>
    <dgm:cxn modelId="{A4046CE9-A882-4A2E-AD31-D0C2180B7677}" type="presParOf" srcId="{9EA28656-A546-4227-A267-F73E0DA502AE}" destId="{D3F00A27-AD93-46C7-8051-ACFB98C08FD1}" srcOrd="0" destOrd="0" presId="urn:microsoft.com/office/officeart/2018/2/layout/IconCircleList"/>
    <dgm:cxn modelId="{D5961FA4-F0D6-4440-9520-345B7C324245}" type="presParOf" srcId="{D3F00A27-AD93-46C7-8051-ACFB98C08FD1}" destId="{522FD0A0-0C5F-4A86-B676-918021AC39E1}" srcOrd="0" destOrd="0" presId="urn:microsoft.com/office/officeart/2018/2/layout/IconCircleList"/>
    <dgm:cxn modelId="{3A0ADF09-8920-4533-9402-28FE1AC49300}" type="presParOf" srcId="{D3F00A27-AD93-46C7-8051-ACFB98C08FD1}" destId="{49C4B30E-39C3-4374-B51E-D07798A5602A}" srcOrd="1" destOrd="0" presId="urn:microsoft.com/office/officeart/2018/2/layout/IconCircleList"/>
    <dgm:cxn modelId="{905027D8-BF54-4DD9-8D2F-4846AD5074B3}" type="presParOf" srcId="{D3F00A27-AD93-46C7-8051-ACFB98C08FD1}" destId="{CCB6D436-5D1B-4130-B608-82FFFEDFA5AC}" srcOrd="2" destOrd="0" presId="urn:microsoft.com/office/officeart/2018/2/layout/IconCircleList"/>
    <dgm:cxn modelId="{CDB266E2-04EB-473A-A6D3-9D8ADAA58E05}" type="presParOf" srcId="{D3F00A27-AD93-46C7-8051-ACFB98C08FD1}" destId="{049B2590-E28C-4E0A-9BEA-28DB3227CFDC}" srcOrd="3" destOrd="0" presId="urn:microsoft.com/office/officeart/2018/2/layout/IconCircleList"/>
    <dgm:cxn modelId="{AFEBD2A5-29DD-45FC-B69F-A91952FD5099}" type="presParOf" srcId="{9EA28656-A546-4227-A267-F73E0DA502AE}" destId="{A4075B9C-F1EF-4C45-8038-77534586F228}" srcOrd="1" destOrd="0" presId="urn:microsoft.com/office/officeart/2018/2/layout/IconCircleList"/>
    <dgm:cxn modelId="{08A594AB-FEED-46B9-BBCB-661AFF4B9C98}" type="presParOf" srcId="{9EA28656-A546-4227-A267-F73E0DA502AE}" destId="{EEA7E6C8-A92B-4B7A-9484-9F026A62DE64}" srcOrd="2" destOrd="0" presId="urn:microsoft.com/office/officeart/2018/2/layout/IconCircleList"/>
    <dgm:cxn modelId="{24639627-BFD8-41FA-8227-572E0FBDFF5F}" type="presParOf" srcId="{EEA7E6C8-A92B-4B7A-9484-9F026A62DE64}" destId="{585DBAF1-57C8-44E7-8470-623A9DA38B96}" srcOrd="0" destOrd="0" presId="urn:microsoft.com/office/officeart/2018/2/layout/IconCircleList"/>
    <dgm:cxn modelId="{4A1E0496-5B1C-4F6F-B728-123138A0405A}" type="presParOf" srcId="{EEA7E6C8-A92B-4B7A-9484-9F026A62DE64}" destId="{01BACB9E-9714-4B18-BCD0-A5D6C641EAD3}" srcOrd="1" destOrd="0" presId="urn:microsoft.com/office/officeart/2018/2/layout/IconCircleList"/>
    <dgm:cxn modelId="{5563921D-C031-4C8B-A95E-E561F880EBF7}" type="presParOf" srcId="{EEA7E6C8-A92B-4B7A-9484-9F026A62DE64}" destId="{2B65EF3D-D4AA-4893-A8B5-100F7C2E0BED}" srcOrd="2" destOrd="0" presId="urn:microsoft.com/office/officeart/2018/2/layout/IconCircleList"/>
    <dgm:cxn modelId="{BC5C49B9-218D-46D4-A7AF-35B91F27C52C}" type="presParOf" srcId="{EEA7E6C8-A92B-4B7A-9484-9F026A62DE64}" destId="{13B25358-0D7C-448B-B419-5EDE365C3715}" srcOrd="3" destOrd="0" presId="urn:microsoft.com/office/officeart/2018/2/layout/IconCircleList"/>
    <dgm:cxn modelId="{03502344-0073-4E73-88BC-D0465BBDAD6E}" type="presParOf" srcId="{9EA28656-A546-4227-A267-F73E0DA502AE}" destId="{76870597-3683-40FD-9C1E-ACCDBB7A34C7}" srcOrd="3" destOrd="0" presId="urn:microsoft.com/office/officeart/2018/2/layout/IconCircleList"/>
    <dgm:cxn modelId="{38AFFD68-BC25-4832-8866-8F429C0FE322}" type="presParOf" srcId="{9EA28656-A546-4227-A267-F73E0DA502AE}" destId="{CE0BA14E-A938-410A-B042-00F42F7DFDC2}" srcOrd="4" destOrd="0" presId="urn:microsoft.com/office/officeart/2018/2/layout/IconCircleList"/>
    <dgm:cxn modelId="{9B037768-2D1D-492F-A05A-EF1D3EAD7D8A}" type="presParOf" srcId="{CE0BA14E-A938-410A-B042-00F42F7DFDC2}" destId="{B186874D-713A-43EF-817D-B84FA50B62DB}" srcOrd="0" destOrd="0" presId="urn:microsoft.com/office/officeart/2018/2/layout/IconCircleList"/>
    <dgm:cxn modelId="{46C2429C-E793-407F-9283-A3F165904953}" type="presParOf" srcId="{CE0BA14E-A938-410A-B042-00F42F7DFDC2}" destId="{E02B0799-693D-47F0-8A39-A77CC1F278E0}" srcOrd="1" destOrd="0" presId="urn:microsoft.com/office/officeart/2018/2/layout/IconCircleList"/>
    <dgm:cxn modelId="{73699689-C1A8-4321-987B-A2EEE9518DE9}" type="presParOf" srcId="{CE0BA14E-A938-410A-B042-00F42F7DFDC2}" destId="{1AAD161C-55DE-45D3-BCE7-54D07F15ABC6}" srcOrd="2" destOrd="0" presId="urn:microsoft.com/office/officeart/2018/2/layout/IconCircleList"/>
    <dgm:cxn modelId="{A26AC2B4-020C-4073-B706-A1B6B2C88BF7}" type="presParOf" srcId="{CE0BA14E-A938-410A-B042-00F42F7DFDC2}" destId="{5FBF7B47-95AF-461C-86A3-21E7D64B19E6}" srcOrd="3" destOrd="0" presId="urn:microsoft.com/office/officeart/2018/2/layout/IconCircleList"/>
    <dgm:cxn modelId="{E23B8EA2-88A2-4D41-B397-CFAF21733C6C}" type="presParOf" srcId="{9EA28656-A546-4227-A267-F73E0DA502AE}" destId="{41E39080-AFD8-46A3-9E75-6CBF1B327CC2}" srcOrd="5" destOrd="0" presId="urn:microsoft.com/office/officeart/2018/2/layout/IconCircleList"/>
    <dgm:cxn modelId="{DDDE5D96-FF12-4C89-9C48-969AC9B1B933}" type="presParOf" srcId="{9EA28656-A546-4227-A267-F73E0DA502AE}" destId="{A71AD48D-FD0C-4263-AE57-B756EFA88C78}" srcOrd="6" destOrd="0" presId="urn:microsoft.com/office/officeart/2018/2/layout/IconCircleList"/>
    <dgm:cxn modelId="{087A8EC5-744B-4679-BC30-100EC4EAD42E}" type="presParOf" srcId="{A71AD48D-FD0C-4263-AE57-B756EFA88C78}" destId="{E1FC3FC6-EABF-4C01-B23B-82A19E33EDA2}" srcOrd="0" destOrd="0" presId="urn:microsoft.com/office/officeart/2018/2/layout/IconCircleList"/>
    <dgm:cxn modelId="{C3332D68-BA1C-41BE-ACCC-1C62E0D884D7}" type="presParOf" srcId="{A71AD48D-FD0C-4263-AE57-B756EFA88C78}" destId="{73128B24-1487-459B-9BC5-FA9A459AB6C8}" srcOrd="1" destOrd="0" presId="urn:microsoft.com/office/officeart/2018/2/layout/IconCircleList"/>
    <dgm:cxn modelId="{C650DDA4-F219-43B6-BE9F-EE225B666DAD}" type="presParOf" srcId="{A71AD48D-FD0C-4263-AE57-B756EFA88C78}" destId="{2B166DA3-617D-44BC-860E-5FCB008C8B68}" srcOrd="2" destOrd="0" presId="urn:microsoft.com/office/officeart/2018/2/layout/IconCircleList"/>
    <dgm:cxn modelId="{4DB329A2-5618-4444-8F7F-107D7A359886}" type="presParOf" srcId="{A71AD48D-FD0C-4263-AE57-B756EFA88C78}" destId="{CFA97C01-7DB1-47AA-9D13-50EDA12EE20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C74E98-AF97-4E03-AA69-0652C5CDB23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D539251-5160-497B-9882-264AB8157873}">
      <dgm:prSet/>
      <dgm:spPr/>
      <dgm:t>
        <a:bodyPr/>
        <a:lstStyle/>
        <a:p>
          <a:r>
            <a:rPr lang="en-GB"/>
            <a:t>Rule off from previous lesson.</a:t>
          </a:r>
          <a:endParaRPr lang="en-US"/>
        </a:p>
      </dgm:t>
    </dgm:pt>
    <dgm:pt modelId="{96BD257E-7D2E-4397-B250-185E4D8D5483}" type="parTrans" cxnId="{BA1F0F79-0910-4952-87E6-1C7681F97260}">
      <dgm:prSet/>
      <dgm:spPr/>
      <dgm:t>
        <a:bodyPr/>
        <a:lstStyle/>
        <a:p>
          <a:endParaRPr lang="en-US"/>
        </a:p>
      </dgm:t>
    </dgm:pt>
    <dgm:pt modelId="{43B253F5-0BCD-4576-A9A7-F67F397DA300}" type="sibTrans" cxnId="{BA1F0F79-0910-4952-87E6-1C7681F97260}">
      <dgm:prSet/>
      <dgm:spPr/>
      <dgm:t>
        <a:bodyPr/>
        <a:lstStyle/>
        <a:p>
          <a:endParaRPr lang="en-US"/>
        </a:p>
      </dgm:t>
    </dgm:pt>
    <dgm:pt modelId="{18135EBC-A751-410F-8080-C3E2ACACDA0B}">
      <dgm:prSet/>
      <dgm:spPr/>
      <dgm:t>
        <a:bodyPr/>
        <a:lstStyle/>
        <a:p>
          <a:r>
            <a:rPr lang="en-GB"/>
            <a:t>Date and title written neatly and </a:t>
          </a:r>
          <a:r>
            <a:rPr lang="en-GB" u="sng"/>
            <a:t>underlined </a:t>
          </a:r>
          <a:r>
            <a:rPr lang="en-GB"/>
            <a:t>using a ruler.</a:t>
          </a:r>
          <a:endParaRPr lang="en-US"/>
        </a:p>
      </dgm:t>
    </dgm:pt>
    <dgm:pt modelId="{3AE122FA-F860-42E6-A6C1-10F6F4EC3DF1}" type="parTrans" cxnId="{67812447-F92B-4BA0-8DC6-E99B17C38AAC}">
      <dgm:prSet/>
      <dgm:spPr/>
      <dgm:t>
        <a:bodyPr/>
        <a:lstStyle/>
        <a:p>
          <a:endParaRPr lang="en-US"/>
        </a:p>
      </dgm:t>
    </dgm:pt>
    <dgm:pt modelId="{C0154243-FF4E-4E38-970D-B4425029E6C3}" type="sibTrans" cxnId="{67812447-F92B-4BA0-8DC6-E99B17C38AAC}">
      <dgm:prSet/>
      <dgm:spPr/>
      <dgm:t>
        <a:bodyPr/>
        <a:lstStyle/>
        <a:p>
          <a:endParaRPr lang="en-US"/>
        </a:p>
      </dgm:t>
    </dgm:pt>
    <dgm:pt modelId="{BF820DFE-AA9B-4EA1-9F69-87EF582E67E8}">
      <dgm:prSet/>
      <dgm:spPr/>
      <dgm:t>
        <a:bodyPr/>
        <a:lstStyle/>
        <a:p>
          <a:r>
            <a:rPr lang="en-GB"/>
            <a:t>All notes to be written in black or blue pen. </a:t>
          </a:r>
          <a:endParaRPr lang="en-US"/>
        </a:p>
      </dgm:t>
    </dgm:pt>
    <dgm:pt modelId="{821BEFFA-1128-420D-A4F3-EC9FD907DDE5}" type="parTrans" cxnId="{D92E9BEB-6BD5-4432-8FE4-E86A0C5AFA42}">
      <dgm:prSet/>
      <dgm:spPr/>
      <dgm:t>
        <a:bodyPr/>
        <a:lstStyle/>
        <a:p>
          <a:endParaRPr lang="en-US"/>
        </a:p>
      </dgm:t>
    </dgm:pt>
    <dgm:pt modelId="{900EB3FF-451D-43A1-851A-E01FE387E4CC}" type="sibTrans" cxnId="{D92E9BEB-6BD5-4432-8FE4-E86A0C5AFA42}">
      <dgm:prSet/>
      <dgm:spPr/>
      <dgm:t>
        <a:bodyPr/>
        <a:lstStyle/>
        <a:p>
          <a:endParaRPr lang="en-US"/>
        </a:p>
      </dgm:t>
    </dgm:pt>
    <dgm:pt modelId="{B39016CA-73A5-4C15-AE6E-B8D4EB4B5DD3}">
      <dgm:prSet/>
      <dgm:spPr/>
      <dgm:t>
        <a:bodyPr/>
        <a:lstStyle/>
        <a:p>
          <a:r>
            <a:rPr lang="en-GB"/>
            <a:t>All tables, graphs and diagrams should be drawn using a sharp pencil and ruler. </a:t>
          </a:r>
          <a:endParaRPr lang="en-US"/>
        </a:p>
      </dgm:t>
    </dgm:pt>
    <dgm:pt modelId="{D1AA5D5F-EDFA-4503-8CA4-868A46D14FE0}" type="parTrans" cxnId="{6CA2CE12-5A45-4AEE-9080-99D9C995E44D}">
      <dgm:prSet/>
      <dgm:spPr/>
      <dgm:t>
        <a:bodyPr/>
        <a:lstStyle/>
        <a:p>
          <a:endParaRPr lang="en-US"/>
        </a:p>
      </dgm:t>
    </dgm:pt>
    <dgm:pt modelId="{943645CE-B715-41F6-BC45-2266659D44B6}" type="sibTrans" cxnId="{6CA2CE12-5A45-4AEE-9080-99D9C995E44D}">
      <dgm:prSet/>
      <dgm:spPr/>
      <dgm:t>
        <a:bodyPr/>
        <a:lstStyle/>
        <a:p>
          <a:endParaRPr lang="en-US"/>
        </a:p>
      </dgm:t>
    </dgm:pt>
    <dgm:pt modelId="{8486139B-EAC6-4C7A-84DC-6B179FAE5FA2}">
      <dgm:prSet/>
      <dgm:spPr/>
      <dgm:t>
        <a:bodyPr/>
        <a:lstStyle/>
        <a:p>
          <a:r>
            <a:rPr lang="en-GB"/>
            <a:t>All </a:t>
          </a:r>
          <a:r>
            <a:rPr lang="en-GB" u="sng"/>
            <a:t>sheets</a:t>
          </a:r>
          <a:r>
            <a:rPr lang="en-GB"/>
            <a:t> and DIRT activities are to be stuck in by the end of each lesson.</a:t>
          </a:r>
          <a:endParaRPr lang="en-US"/>
        </a:p>
      </dgm:t>
    </dgm:pt>
    <dgm:pt modelId="{3F8F787F-436E-4354-87AE-4E26ED865344}" type="parTrans" cxnId="{DB8355FA-02A8-474C-92FD-ADB803FE9736}">
      <dgm:prSet/>
      <dgm:spPr/>
      <dgm:t>
        <a:bodyPr/>
        <a:lstStyle/>
        <a:p>
          <a:endParaRPr lang="en-US"/>
        </a:p>
      </dgm:t>
    </dgm:pt>
    <dgm:pt modelId="{334625C7-8C56-4A7E-BAEA-46A7955D44F5}" type="sibTrans" cxnId="{DB8355FA-02A8-474C-92FD-ADB803FE9736}">
      <dgm:prSet/>
      <dgm:spPr/>
      <dgm:t>
        <a:bodyPr/>
        <a:lstStyle/>
        <a:p>
          <a:endParaRPr lang="en-US"/>
        </a:p>
      </dgm:t>
    </dgm:pt>
    <dgm:pt modelId="{9A0A168B-D104-4050-B383-9A18FE639A96}">
      <dgm:prSet/>
      <dgm:spPr/>
      <dgm:t>
        <a:bodyPr/>
        <a:lstStyle/>
        <a:p>
          <a:r>
            <a:rPr lang="en-GB"/>
            <a:t>Use a red pen for DIRT activities, spelling corrections, self-assessment and peer assessment.</a:t>
          </a:r>
          <a:endParaRPr lang="en-US"/>
        </a:p>
      </dgm:t>
    </dgm:pt>
    <dgm:pt modelId="{C6EBFA56-A230-4E10-A347-CCDEFDC978D4}" type="parTrans" cxnId="{7E7BB213-EAF5-4CCD-BC74-4D672E400424}">
      <dgm:prSet/>
      <dgm:spPr/>
      <dgm:t>
        <a:bodyPr/>
        <a:lstStyle/>
        <a:p>
          <a:endParaRPr lang="en-US"/>
        </a:p>
      </dgm:t>
    </dgm:pt>
    <dgm:pt modelId="{95DD04DD-DC66-420F-9C21-E82722CD332B}" type="sibTrans" cxnId="{7E7BB213-EAF5-4CCD-BC74-4D672E400424}">
      <dgm:prSet/>
      <dgm:spPr/>
      <dgm:t>
        <a:bodyPr/>
        <a:lstStyle/>
        <a:p>
          <a:endParaRPr lang="en-US"/>
        </a:p>
      </dgm:t>
    </dgm:pt>
    <dgm:pt modelId="{9529CD06-27B4-4FB2-B90A-A90DDB483ABB}" type="pres">
      <dgm:prSet presAssocID="{A4C74E98-AF97-4E03-AA69-0652C5CDB23C}" presName="vert0" presStyleCnt="0">
        <dgm:presLayoutVars>
          <dgm:dir/>
          <dgm:animOne val="branch"/>
          <dgm:animLvl val="lvl"/>
        </dgm:presLayoutVars>
      </dgm:prSet>
      <dgm:spPr/>
    </dgm:pt>
    <dgm:pt modelId="{E72A0C63-3032-4AC4-8122-84CA331AD9D8}" type="pres">
      <dgm:prSet presAssocID="{2D539251-5160-497B-9882-264AB8157873}" presName="thickLine" presStyleLbl="alignNode1" presStyleIdx="0" presStyleCnt="6"/>
      <dgm:spPr/>
    </dgm:pt>
    <dgm:pt modelId="{86BBD312-4280-40CB-96AA-E57020BB5EC6}" type="pres">
      <dgm:prSet presAssocID="{2D539251-5160-497B-9882-264AB8157873}" presName="horz1" presStyleCnt="0"/>
      <dgm:spPr/>
    </dgm:pt>
    <dgm:pt modelId="{747E8B00-8C19-4B17-AF44-35B220C0C787}" type="pres">
      <dgm:prSet presAssocID="{2D539251-5160-497B-9882-264AB8157873}" presName="tx1" presStyleLbl="revTx" presStyleIdx="0" presStyleCnt="6"/>
      <dgm:spPr/>
    </dgm:pt>
    <dgm:pt modelId="{628BF5A4-FB6B-46D0-9AEE-0771A348FD2D}" type="pres">
      <dgm:prSet presAssocID="{2D539251-5160-497B-9882-264AB8157873}" presName="vert1" presStyleCnt="0"/>
      <dgm:spPr/>
    </dgm:pt>
    <dgm:pt modelId="{75F412A0-C95A-4DC4-99F9-123E505EB094}" type="pres">
      <dgm:prSet presAssocID="{18135EBC-A751-410F-8080-C3E2ACACDA0B}" presName="thickLine" presStyleLbl="alignNode1" presStyleIdx="1" presStyleCnt="6"/>
      <dgm:spPr/>
    </dgm:pt>
    <dgm:pt modelId="{FFE74D0F-2622-427C-9AAE-996FFAE67FD6}" type="pres">
      <dgm:prSet presAssocID="{18135EBC-A751-410F-8080-C3E2ACACDA0B}" presName="horz1" presStyleCnt="0"/>
      <dgm:spPr/>
    </dgm:pt>
    <dgm:pt modelId="{E3D79CB4-CAF9-48D4-8528-0FA4EC7F9F24}" type="pres">
      <dgm:prSet presAssocID="{18135EBC-A751-410F-8080-C3E2ACACDA0B}" presName="tx1" presStyleLbl="revTx" presStyleIdx="1" presStyleCnt="6"/>
      <dgm:spPr/>
    </dgm:pt>
    <dgm:pt modelId="{271B5292-FA09-46E1-A024-CF6ABD1F2824}" type="pres">
      <dgm:prSet presAssocID="{18135EBC-A751-410F-8080-C3E2ACACDA0B}" presName="vert1" presStyleCnt="0"/>
      <dgm:spPr/>
    </dgm:pt>
    <dgm:pt modelId="{4F1426AE-7090-4E30-896A-064E1BE82BF2}" type="pres">
      <dgm:prSet presAssocID="{BF820DFE-AA9B-4EA1-9F69-87EF582E67E8}" presName="thickLine" presStyleLbl="alignNode1" presStyleIdx="2" presStyleCnt="6"/>
      <dgm:spPr/>
    </dgm:pt>
    <dgm:pt modelId="{872415C2-6991-442C-8714-C4AD68376792}" type="pres">
      <dgm:prSet presAssocID="{BF820DFE-AA9B-4EA1-9F69-87EF582E67E8}" presName="horz1" presStyleCnt="0"/>
      <dgm:spPr/>
    </dgm:pt>
    <dgm:pt modelId="{99A50C82-C55D-4D45-99DE-CE4109809E30}" type="pres">
      <dgm:prSet presAssocID="{BF820DFE-AA9B-4EA1-9F69-87EF582E67E8}" presName="tx1" presStyleLbl="revTx" presStyleIdx="2" presStyleCnt="6"/>
      <dgm:spPr/>
    </dgm:pt>
    <dgm:pt modelId="{C4A53809-32E9-45EC-8AAD-BE2EA75234D1}" type="pres">
      <dgm:prSet presAssocID="{BF820DFE-AA9B-4EA1-9F69-87EF582E67E8}" presName="vert1" presStyleCnt="0"/>
      <dgm:spPr/>
    </dgm:pt>
    <dgm:pt modelId="{7DE603A3-4571-4E75-AF88-85ECFD23C72C}" type="pres">
      <dgm:prSet presAssocID="{B39016CA-73A5-4C15-AE6E-B8D4EB4B5DD3}" presName="thickLine" presStyleLbl="alignNode1" presStyleIdx="3" presStyleCnt="6"/>
      <dgm:spPr/>
    </dgm:pt>
    <dgm:pt modelId="{E3065013-61DB-4913-9A2A-B9CA963D79BA}" type="pres">
      <dgm:prSet presAssocID="{B39016CA-73A5-4C15-AE6E-B8D4EB4B5DD3}" presName="horz1" presStyleCnt="0"/>
      <dgm:spPr/>
    </dgm:pt>
    <dgm:pt modelId="{80F8A44A-B10D-4408-BEBA-F97B0261920F}" type="pres">
      <dgm:prSet presAssocID="{B39016CA-73A5-4C15-AE6E-B8D4EB4B5DD3}" presName="tx1" presStyleLbl="revTx" presStyleIdx="3" presStyleCnt="6"/>
      <dgm:spPr/>
    </dgm:pt>
    <dgm:pt modelId="{34D01B53-68B9-42C3-91B9-CA057A247217}" type="pres">
      <dgm:prSet presAssocID="{B39016CA-73A5-4C15-AE6E-B8D4EB4B5DD3}" presName="vert1" presStyleCnt="0"/>
      <dgm:spPr/>
    </dgm:pt>
    <dgm:pt modelId="{E0D18D70-AB80-4618-AF36-654359A2B22C}" type="pres">
      <dgm:prSet presAssocID="{8486139B-EAC6-4C7A-84DC-6B179FAE5FA2}" presName="thickLine" presStyleLbl="alignNode1" presStyleIdx="4" presStyleCnt="6"/>
      <dgm:spPr/>
    </dgm:pt>
    <dgm:pt modelId="{070EDDF7-2328-4650-B498-D7340F02F131}" type="pres">
      <dgm:prSet presAssocID="{8486139B-EAC6-4C7A-84DC-6B179FAE5FA2}" presName="horz1" presStyleCnt="0"/>
      <dgm:spPr/>
    </dgm:pt>
    <dgm:pt modelId="{183BC350-7688-41DC-85AC-AB5EE430D904}" type="pres">
      <dgm:prSet presAssocID="{8486139B-EAC6-4C7A-84DC-6B179FAE5FA2}" presName="tx1" presStyleLbl="revTx" presStyleIdx="4" presStyleCnt="6"/>
      <dgm:spPr/>
    </dgm:pt>
    <dgm:pt modelId="{2E4C21A3-DE11-4BA3-9668-A709312DFE3F}" type="pres">
      <dgm:prSet presAssocID="{8486139B-EAC6-4C7A-84DC-6B179FAE5FA2}" presName="vert1" presStyleCnt="0"/>
      <dgm:spPr/>
    </dgm:pt>
    <dgm:pt modelId="{F47FC474-9E0C-4203-9BD6-1DA25093EC18}" type="pres">
      <dgm:prSet presAssocID="{9A0A168B-D104-4050-B383-9A18FE639A96}" presName="thickLine" presStyleLbl="alignNode1" presStyleIdx="5" presStyleCnt="6"/>
      <dgm:spPr/>
    </dgm:pt>
    <dgm:pt modelId="{1124618F-BB0E-4708-9169-423579F947CF}" type="pres">
      <dgm:prSet presAssocID="{9A0A168B-D104-4050-B383-9A18FE639A96}" presName="horz1" presStyleCnt="0"/>
      <dgm:spPr/>
    </dgm:pt>
    <dgm:pt modelId="{A548D4E8-8DA6-4F97-9ADA-E537E05C6F0F}" type="pres">
      <dgm:prSet presAssocID="{9A0A168B-D104-4050-B383-9A18FE639A96}" presName="tx1" presStyleLbl="revTx" presStyleIdx="5" presStyleCnt="6"/>
      <dgm:spPr/>
    </dgm:pt>
    <dgm:pt modelId="{565A4EC4-C0E4-4E97-8DED-929CBEED52CC}" type="pres">
      <dgm:prSet presAssocID="{9A0A168B-D104-4050-B383-9A18FE639A96}" presName="vert1" presStyleCnt="0"/>
      <dgm:spPr/>
    </dgm:pt>
  </dgm:ptLst>
  <dgm:cxnLst>
    <dgm:cxn modelId="{6CA2CE12-5A45-4AEE-9080-99D9C995E44D}" srcId="{A4C74E98-AF97-4E03-AA69-0652C5CDB23C}" destId="{B39016CA-73A5-4C15-AE6E-B8D4EB4B5DD3}" srcOrd="3" destOrd="0" parTransId="{D1AA5D5F-EDFA-4503-8CA4-868A46D14FE0}" sibTransId="{943645CE-B715-41F6-BC45-2266659D44B6}"/>
    <dgm:cxn modelId="{7E7BB213-EAF5-4CCD-BC74-4D672E400424}" srcId="{A4C74E98-AF97-4E03-AA69-0652C5CDB23C}" destId="{9A0A168B-D104-4050-B383-9A18FE639A96}" srcOrd="5" destOrd="0" parTransId="{C6EBFA56-A230-4E10-A347-CCDEFDC978D4}" sibTransId="{95DD04DD-DC66-420F-9C21-E82722CD332B}"/>
    <dgm:cxn modelId="{67812447-F92B-4BA0-8DC6-E99B17C38AAC}" srcId="{A4C74E98-AF97-4E03-AA69-0652C5CDB23C}" destId="{18135EBC-A751-410F-8080-C3E2ACACDA0B}" srcOrd="1" destOrd="0" parTransId="{3AE122FA-F860-42E6-A6C1-10F6F4EC3DF1}" sibTransId="{C0154243-FF4E-4E38-970D-B4425029E6C3}"/>
    <dgm:cxn modelId="{C95F416E-10BE-4C6A-8279-26F8D2DBAA18}" type="presOf" srcId="{18135EBC-A751-410F-8080-C3E2ACACDA0B}" destId="{E3D79CB4-CAF9-48D4-8528-0FA4EC7F9F24}" srcOrd="0" destOrd="0" presId="urn:microsoft.com/office/officeart/2008/layout/LinedList"/>
    <dgm:cxn modelId="{BA1F0F79-0910-4952-87E6-1C7681F97260}" srcId="{A4C74E98-AF97-4E03-AA69-0652C5CDB23C}" destId="{2D539251-5160-497B-9882-264AB8157873}" srcOrd="0" destOrd="0" parTransId="{96BD257E-7D2E-4397-B250-185E4D8D5483}" sibTransId="{43B253F5-0BCD-4576-A9A7-F67F397DA300}"/>
    <dgm:cxn modelId="{7D060484-38E8-464D-866A-F6FD547C29F7}" type="presOf" srcId="{B39016CA-73A5-4C15-AE6E-B8D4EB4B5DD3}" destId="{80F8A44A-B10D-4408-BEBA-F97B0261920F}" srcOrd="0" destOrd="0" presId="urn:microsoft.com/office/officeart/2008/layout/LinedList"/>
    <dgm:cxn modelId="{D5B09786-8132-478F-BC98-88434A78FDE6}" type="presOf" srcId="{8486139B-EAC6-4C7A-84DC-6B179FAE5FA2}" destId="{183BC350-7688-41DC-85AC-AB5EE430D904}" srcOrd="0" destOrd="0" presId="urn:microsoft.com/office/officeart/2008/layout/LinedList"/>
    <dgm:cxn modelId="{2DB88BAC-EF1D-4BC5-8EEA-11A049079765}" type="presOf" srcId="{A4C74E98-AF97-4E03-AA69-0652C5CDB23C}" destId="{9529CD06-27B4-4FB2-B90A-A90DDB483ABB}" srcOrd="0" destOrd="0" presId="urn:microsoft.com/office/officeart/2008/layout/LinedList"/>
    <dgm:cxn modelId="{400024BE-4CBF-4D72-86B6-AD5A424EC1D5}" type="presOf" srcId="{9A0A168B-D104-4050-B383-9A18FE639A96}" destId="{A548D4E8-8DA6-4F97-9ADA-E537E05C6F0F}" srcOrd="0" destOrd="0" presId="urn:microsoft.com/office/officeart/2008/layout/LinedList"/>
    <dgm:cxn modelId="{ED66B2C9-7F69-4E40-9911-89F7631578FD}" type="presOf" srcId="{2D539251-5160-497B-9882-264AB8157873}" destId="{747E8B00-8C19-4B17-AF44-35B220C0C787}" srcOrd="0" destOrd="0" presId="urn:microsoft.com/office/officeart/2008/layout/LinedList"/>
    <dgm:cxn modelId="{349BC1CE-DA80-4D2C-99BE-47D5B1F6CD50}" type="presOf" srcId="{BF820DFE-AA9B-4EA1-9F69-87EF582E67E8}" destId="{99A50C82-C55D-4D45-99DE-CE4109809E30}" srcOrd="0" destOrd="0" presId="urn:microsoft.com/office/officeart/2008/layout/LinedList"/>
    <dgm:cxn modelId="{D92E9BEB-6BD5-4432-8FE4-E86A0C5AFA42}" srcId="{A4C74E98-AF97-4E03-AA69-0652C5CDB23C}" destId="{BF820DFE-AA9B-4EA1-9F69-87EF582E67E8}" srcOrd="2" destOrd="0" parTransId="{821BEFFA-1128-420D-A4F3-EC9FD907DDE5}" sibTransId="{900EB3FF-451D-43A1-851A-E01FE387E4CC}"/>
    <dgm:cxn modelId="{DB8355FA-02A8-474C-92FD-ADB803FE9736}" srcId="{A4C74E98-AF97-4E03-AA69-0652C5CDB23C}" destId="{8486139B-EAC6-4C7A-84DC-6B179FAE5FA2}" srcOrd="4" destOrd="0" parTransId="{3F8F787F-436E-4354-87AE-4E26ED865344}" sibTransId="{334625C7-8C56-4A7E-BAEA-46A7955D44F5}"/>
    <dgm:cxn modelId="{A820FA59-5452-4302-B524-1344DBA27C8F}" type="presParOf" srcId="{9529CD06-27B4-4FB2-B90A-A90DDB483ABB}" destId="{E72A0C63-3032-4AC4-8122-84CA331AD9D8}" srcOrd="0" destOrd="0" presId="urn:microsoft.com/office/officeart/2008/layout/LinedList"/>
    <dgm:cxn modelId="{F34EB60C-0093-40EB-9DC1-1FCCF72ADA52}" type="presParOf" srcId="{9529CD06-27B4-4FB2-B90A-A90DDB483ABB}" destId="{86BBD312-4280-40CB-96AA-E57020BB5EC6}" srcOrd="1" destOrd="0" presId="urn:microsoft.com/office/officeart/2008/layout/LinedList"/>
    <dgm:cxn modelId="{6B593AD4-C710-4A12-A4F3-43ACCEAA3BFC}" type="presParOf" srcId="{86BBD312-4280-40CB-96AA-E57020BB5EC6}" destId="{747E8B00-8C19-4B17-AF44-35B220C0C787}" srcOrd="0" destOrd="0" presId="urn:microsoft.com/office/officeart/2008/layout/LinedList"/>
    <dgm:cxn modelId="{576A942C-51D2-474F-8576-72297C393097}" type="presParOf" srcId="{86BBD312-4280-40CB-96AA-E57020BB5EC6}" destId="{628BF5A4-FB6B-46D0-9AEE-0771A348FD2D}" srcOrd="1" destOrd="0" presId="urn:microsoft.com/office/officeart/2008/layout/LinedList"/>
    <dgm:cxn modelId="{60AFAAE3-DB00-4D15-956D-6EBBC92421B7}" type="presParOf" srcId="{9529CD06-27B4-4FB2-B90A-A90DDB483ABB}" destId="{75F412A0-C95A-4DC4-99F9-123E505EB094}" srcOrd="2" destOrd="0" presId="urn:microsoft.com/office/officeart/2008/layout/LinedList"/>
    <dgm:cxn modelId="{15020D2D-C50D-4716-BFB3-2B4776C34DC0}" type="presParOf" srcId="{9529CD06-27B4-4FB2-B90A-A90DDB483ABB}" destId="{FFE74D0F-2622-427C-9AAE-996FFAE67FD6}" srcOrd="3" destOrd="0" presId="urn:microsoft.com/office/officeart/2008/layout/LinedList"/>
    <dgm:cxn modelId="{B085F336-C9A6-4871-BB2B-6D024EBDF314}" type="presParOf" srcId="{FFE74D0F-2622-427C-9AAE-996FFAE67FD6}" destId="{E3D79CB4-CAF9-48D4-8528-0FA4EC7F9F24}" srcOrd="0" destOrd="0" presId="urn:microsoft.com/office/officeart/2008/layout/LinedList"/>
    <dgm:cxn modelId="{84DAC435-5015-4A00-A9B8-6BCC8640FA1A}" type="presParOf" srcId="{FFE74D0F-2622-427C-9AAE-996FFAE67FD6}" destId="{271B5292-FA09-46E1-A024-CF6ABD1F2824}" srcOrd="1" destOrd="0" presId="urn:microsoft.com/office/officeart/2008/layout/LinedList"/>
    <dgm:cxn modelId="{1F9533D6-6B67-4F3A-8B2A-F6A69044DB8D}" type="presParOf" srcId="{9529CD06-27B4-4FB2-B90A-A90DDB483ABB}" destId="{4F1426AE-7090-4E30-896A-064E1BE82BF2}" srcOrd="4" destOrd="0" presId="urn:microsoft.com/office/officeart/2008/layout/LinedList"/>
    <dgm:cxn modelId="{C78F9B37-5C28-4D6D-949D-E2A69EB8ACD8}" type="presParOf" srcId="{9529CD06-27B4-4FB2-B90A-A90DDB483ABB}" destId="{872415C2-6991-442C-8714-C4AD68376792}" srcOrd="5" destOrd="0" presId="urn:microsoft.com/office/officeart/2008/layout/LinedList"/>
    <dgm:cxn modelId="{6DB32B11-689E-4700-8305-CA6712398433}" type="presParOf" srcId="{872415C2-6991-442C-8714-C4AD68376792}" destId="{99A50C82-C55D-4D45-99DE-CE4109809E30}" srcOrd="0" destOrd="0" presId="urn:microsoft.com/office/officeart/2008/layout/LinedList"/>
    <dgm:cxn modelId="{4C1FEAF9-E67B-418D-B162-0C0520447A18}" type="presParOf" srcId="{872415C2-6991-442C-8714-C4AD68376792}" destId="{C4A53809-32E9-45EC-8AAD-BE2EA75234D1}" srcOrd="1" destOrd="0" presId="urn:microsoft.com/office/officeart/2008/layout/LinedList"/>
    <dgm:cxn modelId="{8039FEF1-7A94-416C-8133-0CAF209CAD50}" type="presParOf" srcId="{9529CD06-27B4-4FB2-B90A-A90DDB483ABB}" destId="{7DE603A3-4571-4E75-AF88-85ECFD23C72C}" srcOrd="6" destOrd="0" presId="urn:microsoft.com/office/officeart/2008/layout/LinedList"/>
    <dgm:cxn modelId="{4F34FC98-D1C2-4D47-B5AF-D6CD75867DBF}" type="presParOf" srcId="{9529CD06-27B4-4FB2-B90A-A90DDB483ABB}" destId="{E3065013-61DB-4913-9A2A-B9CA963D79BA}" srcOrd="7" destOrd="0" presId="urn:microsoft.com/office/officeart/2008/layout/LinedList"/>
    <dgm:cxn modelId="{86883473-2892-44FF-AAF2-4CF069C81B63}" type="presParOf" srcId="{E3065013-61DB-4913-9A2A-B9CA963D79BA}" destId="{80F8A44A-B10D-4408-BEBA-F97B0261920F}" srcOrd="0" destOrd="0" presId="urn:microsoft.com/office/officeart/2008/layout/LinedList"/>
    <dgm:cxn modelId="{1175F8BD-9FBD-4357-8F14-04648249558A}" type="presParOf" srcId="{E3065013-61DB-4913-9A2A-B9CA963D79BA}" destId="{34D01B53-68B9-42C3-91B9-CA057A247217}" srcOrd="1" destOrd="0" presId="urn:microsoft.com/office/officeart/2008/layout/LinedList"/>
    <dgm:cxn modelId="{4EFE42A0-71FA-4F4C-87FA-F9ABADD1130C}" type="presParOf" srcId="{9529CD06-27B4-4FB2-B90A-A90DDB483ABB}" destId="{E0D18D70-AB80-4618-AF36-654359A2B22C}" srcOrd="8" destOrd="0" presId="urn:microsoft.com/office/officeart/2008/layout/LinedList"/>
    <dgm:cxn modelId="{EF281AB7-6AF9-4E19-A641-29359743543F}" type="presParOf" srcId="{9529CD06-27B4-4FB2-B90A-A90DDB483ABB}" destId="{070EDDF7-2328-4650-B498-D7340F02F131}" srcOrd="9" destOrd="0" presId="urn:microsoft.com/office/officeart/2008/layout/LinedList"/>
    <dgm:cxn modelId="{9A9A5030-B290-4E03-B4B8-075E25B148EF}" type="presParOf" srcId="{070EDDF7-2328-4650-B498-D7340F02F131}" destId="{183BC350-7688-41DC-85AC-AB5EE430D904}" srcOrd="0" destOrd="0" presId="urn:microsoft.com/office/officeart/2008/layout/LinedList"/>
    <dgm:cxn modelId="{BEC1E367-4C2D-4E07-868C-B4D153392C1C}" type="presParOf" srcId="{070EDDF7-2328-4650-B498-D7340F02F131}" destId="{2E4C21A3-DE11-4BA3-9668-A709312DFE3F}" srcOrd="1" destOrd="0" presId="urn:microsoft.com/office/officeart/2008/layout/LinedList"/>
    <dgm:cxn modelId="{42DA9D12-AEEA-4562-B75A-21525A4094E4}" type="presParOf" srcId="{9529CD06-27B4-4FB2-B90A-A90DDB483ABB}" destId="{F47FC474-9E0C-4203-9BD6-1DA25093EC18}" srcOrd="10" destOrd="0" presId="urn:microsoft.com/office/officeart/2008/layout/LinedList"/>
    <dgm:cxn modelId="{766F141A-7738-4480-857B-879CFDCAB00C}" type="presParOf" srcId="{9529CD06-27B4-4FB2-B90A-A90DDB483ABB}" destId="{1124618F-BB0E-4708-9169-423579F947CF}" srcOrd="11" destOrd="0" presId="urn:microsoft.com/office/officeart/2008/layout/LinedList"/>
    <dgm:cxn modelId="{00F91DEE-6137-41D5-B570-663DD65DCB0E}" type="presParOf" srcId="{1124618F-BB0E-4708-9169-423579F947CF}" destId="{A548D4E8-8DA6-4F97-9ADA-E537E05C6F0F}" srcOrd="0" destOrd="0" presId="urn:microsoft.com/office/officeart/2008/layout/LinedList"/>
    <dgm:cxn modelId="{3A852610-ACC2-4CD0-9046-3E8D9F77E2AB}" type="presParOf" srcId="{1124618F-BB0E-4708-9169-423579F947CF}" destId="{565A4EC4-C0E4-4E97-8DED-929CBEED52C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FD0A0-0C5F-4A86-B676-918021AC39E1}">
      <dsp:nvSpPr>
        <dsp:cNvPr id="0" name=""/>
        <dsp:cNvSpPr/>
      </dsp:nvSpPr>
      <dsp:spPr>
        <a:xfrm>
          <a:off x="141808" y="924365"/>
          <a:ext cx="1029672" cy="10296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C4B30E-39C3-4374-B51E-D07798A5602A}">
      <dsp:nvSpPr>
        <dsp:cNvPr id="0" name=""/>
        <dsp:cNvSpPr/>
      </dsp:nvSpPr>
      <dsp:spPr>
        <a:xfrm>
          <a:off x="358039" y="1140596"/>
          <a:ext cx="597209" cy="5972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B2590-E28C-4E0A-9BEA-28DB3227CFDC}">
      <dsp:nvSpPr>
        <dsp:cNvPr id="0" name=""/>
        <dsp:cNvSpPr/>
      </dsp:nvSpPr>
      <dsp:spPr>
        <a:xfrm>
          <a:off x="1223842" y="453743"/>
          <a:ext cx="2763647" cy="197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dirty="0"/>
            <a:t>You will be assessed throughout the year with homework and end of module assignments . You will submit a draft and final piece for each learning objective.</a:t>
          </a:r>
          <a:endParaRPr lang="en-US" sz="1800" b="1" kern="1200" dirty="0"/>
        </a:p>
      </dsp:txBody>
      <dsp:txXfrm>
        <a:off x="1223842" y="453743"/>
        <a:ext cx="2763647" cy="1970915"/>
      </dsp:txXfrm>
    </dsp:sp>
    <dsp:sp modelId="{585DBAF1-57C8-44E7-8470-623A9DA38B96}">
      <dsp:nvSpPr>
        <dsp:cNvPr id="0" name=""/>
        <dsp:cNvSpPr/>
      </dsp:nvSpPr>
      <dsp:spPr>
        <a:xfrm>
          <a:off x="4410391" y="924365"/>
          <a:ext cx="1029672" cy="10296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ACB9E-9714-4B18-BCD0-A5D6C641EAD3}">
      <dsp:nvSpPr>
        <dsp:cNvPr id="0" name=""/>
        <dsp:cNvSpPr/>
      </dsp:nvSpPr>
      <dsp:spPr>
        <a:xfrm>
          <a:off x="4626622" y="1140596"/>
          <a:ext cx="597209" cy="5972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25358-0D7C-448B-B419-5EDE365C3715}">
      <dsp:nvSpPr>
        <dsp:cNvPr id="0" name=""/>
        <dsp:cNvSpPr/>
      </dsp:nvSpPr>
      <dsp:spPr>
        <a:xfrm>
          <a:off x="5660707" y="924365"/>
          <a:ext cx="2427084" cy="1029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1" kern="1200" dirty="0"/>
            <a:t>You will record the marks for these assessments on your DIRT sheet and stick  in your book and on the assessment tracking sheet at the front of your book.</a:t>
          </a:r>
          <a:endParaRPr lang="en-US" sz="2000" b="1" kern="1200" dirty="0"/>
        </a:p>
      </dsp:txBody>
      <dsp:txXfrm>
        <a:off x="5660707" y="924365"/>
        <a:ext cx="2427084" cy="1029672"/>
      </dsp:txXfrm>
    </dsp:sp>
    <dsp:sp modelId="{B186874D-713A-43EF-817D-B84FA50B62DB}">
      <dsp:nvSpPr>
        <dsp:cNvPr id="0" name=""/>
        <dsp:cNvSpPr/>
      </dsp:nvSpPr>
      <dsp:spPr>
        <a:xfrm>
          <a:off x="141808" y="3225109"/>
          <a:ext cx="1029672" cy="10296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B0799-693D-47F0-8A39-A77CC1F278E0}">
      <dsp:nvSpPr>
        <dsp:cNvPr id="0" name=""/>
        <dsp:cNvSpPr/>
      </dsp:nvSpPr>
      <dsp:spPr>
        <a:xfrm>
          <a:off x="358039" y="3441340"/>
          <a:ext cx="597209" cy="5972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BF7B47-95AF-461C-86A3-21E7D64B19E6}">
      <dsp:nvSpPr>
        <dsp:cNvPr id="0" name=""/>
        <dsp:cNvSpPr/>
      </dsp:nvSpPr>
      <dsp:spPr>
        <a:xfrm>
          <a:off x="1234485" y="3019473"/>
          <a:ext cx="2427084" cy="1029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dirty="0"/>
            <a:t>You will be given  personalised What Went Well, WWW,  and Even Better Ifs, EBIs for the particular topic to work on as DIRT and independently at home.</a:t>
          </a:r>
          <a:endParaRPr lang="en-US" sz="1800" b="1" kern="1200" dirty="0"/>
        </a:p>
      </dsp:txBody>
      <dsp:txXfrm>
        <a:off x="1234485" y="3019473"/>
        <a:ext cx="2427084" cy="1029672"/>
      </dsp:txXfrm>
    </dsp:sp>
    <dsp:sp modelId="{E1FC3FC6-EABF-4C01-B23B-82A19E33EDA2}">
      <dsp:nvSpPr>
        <dsp:cNvPr id="0" name=""/>
        <dsp:cNvSpPr/>
      </dsp:nvSpPr>
      <dsp:spPr>
        <a:xfrm>
          <a:off x="4242109" y="3225109"/>
          <a:ext cx="1029672" cy="10296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28B24-1487-459B-9BC5-FA9A459AB6C8}">
      <dsp:nvSpPr>
        <dsp:cNvPr id="0" name=""/>
        <dsp:cNvSpPr/>
      </dsp:nvSpPr>
      <dsp:spPr>
        <a:xfrm>
          <a:off x="4458340" y="3441340"/>
          <a:ext cx="597209" cy="5972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97C01-7DB1-47AA-9D13-50EDA12EE207}">
      <dsp:nvSpPr>
        <dsp:cNvPr id="0" name=""/>
        <dsp:cNvSpPr/>
      </dsp:nvSpPr>
      <dsp:spPr>
        <a:xfrm>
          <a:off x="5492425" y="3225109"/>
          <a:ext cx="2427084" cy="1029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You will learn research skills .</a:t>
          </a:r>
          <a:endParaRPr lang="en-US" sz="2400" kern="1200" dirty="0"/>
        </a:p>
      </dsp:txBody>
      <dsp:txXfrm>
        <a:off x="5492425" y="3225109"/>
        <a:ext cx="2427084" cy="1029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A0C63-3032-4AC4-8122-84CA331AD9D8}">
      <dsp:nvSpPr>
        <dsp:cNvPr id="0" name=""/>
        <dsp:cNvSpPr/>
      </dsp:nvSpPr>
      <dsp:spPr>
        <a:xfrm>
          <a:off x="0" y="2433"/>
          <a:ext cx="8626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7E8B00-8C19-4B17-AF44-35B220C0C787}">
      <dsp:nvSpPr>
        <dsp:cNvPr id="0" name=""/>
        <dsp:cNvSpPr/>
      </dsp:nvSpPr>
      <dsp:spPr>
        <a:xfrm>
          <a:off x="0" y="2433"/>
          <a:ext cx="8626936" cy="82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Rule off from previous lesson.</a:t>
          </a:r>
          <a:endParaRPr lang="en-US" sz="2300" kern="1200"/>
        </a:p>
      </dsp:txBody>
      <dsp:txXfrm>
        <a:off x="0" y="2433"/>
        <a:ext cx="8626936" cy="829715"/>
      </dsp:txXfrm>
    </dsp:sp>
    <dsp:sp modelId="{75F412A0-C95A-4DC4-99F9-123E505EB094}">
      <dsp:nvSpPr>
        <dsp:cNvPr id="0" name=""/>
        <dsp:cNvSpPr/>
      </dsp:nvSpPr>
      <dsp:spPr>
        <a:xfrm>
          <a:off x="0" y="832149"/>
          <a:ext cx="8626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79CB4-CAF9-48D4-8528-0FA4EC7F9F24}">
      <dsp:nvSpPr>
        <dsp:cNvPr id="0" name=""/>
        <dsp:cNvSpPr/>
      </dsp:nvSpPr>
      <dsp:spPr>
        <a:xfrm>
          <a:off x="0" y="832149"/>
          <a:ext cx="8626936" cy="82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Date and title written neatly and </a:t>
          </a:r>
          <a:r>
            <a:rPr lang="en-GB" sz="2300" u="sng" kern="1200"/>
            <a:t>underlined </a:t>
          </a:r>
          <a:r>
            <a:rPr lang="en-GB" sz="2300" kern="1200"/>
            <a:t>using a ruler.</a:t>
          </a:r>
          <a:endParaRPr lang="en-US" sz="2300" kern="1200"/>
        </a:p>
      </dsp:txBody>
      <dsp:txXfrm>
        <a:off x="0" y="832149"/>
        <a:ext cx="8626936" cy="829715"/>
      </dsp:txXfrm>
    </dsp:sp>
    <dsp:sp modelId="{4F1426AE-7090-4E30-896A-064E1BE82BF2}">
      <dsp:nvSpPr>
        <dsp:cNvPr id="0" name=""/>
        <dsp:cNvSpPr/>
      </dsp:nvSpPr>
      <dsp:spPr>
        <a:xfrm>
          <a:off x="0" y="1661865"/>
          <a:ext cx="8626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50C82-C55D-4D45-99DE-CE4109809E30}">
      <dsp:nvSpPr>
        <dsp:cNvPr id="0" name=""/>
        <dsp:cNvSpPr/>
      </dsp:nvSpPr>
      <dsp:spPr>
        <a:xfrm>
          <a:off x="0" y="1661865"/>
          <a:ext cx="8626936" cy="82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All notes to be written in black or blue pen. </a:t>
          </a:r>
          <a:endParaRPr lang="en-US" sz="2300" kern="1200"/>
        </a:p>
      </dsp:txBody>
      <dsp:txXfrm>
        <a:off x="0" y="1661865"/>
        <a:ext cx="8626936" cy="829715"/>
      </dsp:txXfrm>
    </dsp:sp>
    <dsp:sp modelId="{7DE603A3-4571-4E75-AF88-85ECFD23C72C}">
      <dsp:nvSpPr>
        <dsp:cNvPr id="0" name=""/>
        <dsp:cNvSpPr/>
      </dsp:nvSpPr>
      <dsp:spPr>
        <a:xfrm>
          <a:off x="0" y="2491580"/>
          <a:ext cx="8626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8A44A-B10D-4408-BEBA-F97B0261920F}">
      <dsp:nvSpPr>
        <dsp:cNvPr id="0" name=""/>
        <dsp:cNvSpPr/>
      </dsp:nvSpPr>
      <dsp:spPr>
        <a:xfrm>
          <a:off x="0" y="2491581"/>
          <a:ext cx="8626936" cy="82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All tables, graphs and diagrams should be drawn using a sharp pencil and ruler. </a:t>
          </a:r>
          <a:endParaRPr lang="en-US" sz="2300" kern="1200"/>
        </a:p>
      </dsp:txBody>
      <dsp:txXfrm>
        <a:off x="0" y="2491581"/>
        <a:ext cx="8626936" cy="829715"/>
      </dsp:txXfrm>
    </dsp:sp>
    <dsp:sp modelId="{E0D18D70-AB80-4618-AF36-654359A2B22C}">
      <dsp:nvSpPr>
        <dsp:cNvPr id="0" name=""/>
        <dsp:cNvSpPr/>
      </dsp:nvSpPr>
      <dsp:spPr>
        <a:xfrm>
          <a:off x="0" y="3321296"/>
          <a:ext cx="8626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BC350-7688-41DC-85AC-AB5EE430D904}">
      <dsp:nvSpPr>
        <dsp:cNvPr id="0" name=""/>
        <dsp:cNvSpPr/>
      </dsp:nvSpPr>
      <dsp:spPr>
        <a:xfrm>
          <a:off x="0" y="3321296"/>
          <a:ext cx="8626936" cy="82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All </a:t>
          </a:r>
          <a:r>
            <a:rPr lang="en-GB" sz="2300" u="sng" kern="1200"/>
            <a:t>sheets</a:t>
          </a:r>
          <a:r>
            <a:rPr lang="en-GB" sz="2300" kern="1200"/>
            <a:t> and DIRT activities are to be stuck in by the end of each lesson.</a:t>
          </a:r>
          <a:endParaRPr lang="en-US" sz="2300" kern="1200"/>
        </a:p>
      </dsp:txBody>
      <dsp:txXfrm>
        <a:off x="0" y="3321296"/>
        <a:ext cx="8626936" cy="829715"/>
      </dsp:txXfrm>
    </dsp:sp>
    <dsp:sp modelId="{F47FC474-9E0C-4203-9BD6-1DA25093EC18}">
      <dsp:nvSpPr>
        <dsp:cNvPr id="0" name=""/>
        <dsp:cNvSpPr/>
      </dsp:nvSpPr>
      <dsp:spPr>
        <a:xfrm>
          <a:off x="0" y="4151012"/>
          <a:ext cx="8626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8D4E8-8DA6-4F97-9ADA-E537E05C6F0F}">
      <dsp:nvSpPr>
        <dsp:cNvPr id="0" name=""/>
        <dsp:cNvSpPr/>
      </dsp:nvSpPr>
      <dsp:spPr>
        <a:xfrm>
          <a:off x="0" y="4151012"/>
          <a:ext cx="8626936" cy="82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Use a red pen for DIRT activities, spelling corrections, self-assessment and peer assessment.</a:t>
          </a:r>
          <a:endParaRPr lang="en-US" sz="2300" kern="1200"/>
        </a:p>
      </dsp:txBody>
      <dsp:txXfrm>
        <a:off x="0" y="4151012"/>
        <a:ext cx="8626936" cy="8297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759" tIns="47380" rIns="94759" bIns="47380" rtlCol="0"/>
          <a:lstStyle>
            <a:lvl1pPr algn="l">
              <a:defRPr sz="1200"/>
            </a:lvl1pPr>
          </a:lstStyle>
          <a:p>
            <a:endParaRPr lang="en-GB"/>
          </a:p>
        </p:txBody>
      </p:sp>
      <p:sp>
        <p:nvSpPr>
          <p:cNvPr id="3" name="Date Placeholder 2"/>
          <p:cNvSpPr>
            <a:spLocks noGrp="1"/>
          </p:cNvSpPr>
          <p:nvPr>
            <p:ph type="dt" sz="quarter" idx="1"/>
          </p:nvPr>
        </p:nvSpPr>
        <p:spPr>
          <a:xfrm>
            <a:off x="4021295" y="1"/>
            <a:ext cx="3076363" cy="511730"/>
          </a:xfrm>
          <a:prstGeom prst="rect">
            <a:avLst/>
          </a:prstGeom>
        </p:spPr>
        <p:txBody>
          <a:bodyPr vert="horz" lIns="94759" tIns="47380" rIns="94759" bIns="47380" rtlCol="0"/>
          <a:lstStyle>
            <a:lvl1pPr algn="r">
              <a:defRPr sz="1200"/>
            </a:lvl1pPr>
          </a:lstStyle>
          <a:p>
            <a:fld id="{7A507061-B0A7-4E0D-801C-A616AF59B6AF}" type="datetimeFigureOut">
              <a:rPr lang="en-GB" smtClean="0"/>
              <a:t>26/06/2023</a:t>
            </a:fld>
            <a:endParaRPr lang="en-GB"/>
          </a:p>
        </p:txBody>
      </p:sp>
      <p:sp>
        <p:nvSpPr>
          <p:cNvPr id="4" name="Footer Placeholder 3"/>
          <p:cNvSpPr>
            <a:spLocks noGrp="1"/>
          </p:cNvSpPr>
          <p:nvPr>
            <p:ph type="ftr" sz="quarter" idx="2"/>
          </p:nvPr>
        </p:nvSpPr>
        <p:spPr>
          <a:xfrm>
            <a:off x="1" y="9721107"/>
            <a:ext cx="3076363" cy="511730"/>
          </a:xfrm>
          <a:prstGeom prst="rect">
            <a:avLst/>
          </a:prstGeom>
        </p:spPr>
        <p:txBody>
          <a:bodyPr vert="horz" lIns="94759" tIns="47380" rIns="94759" bIns="47380" rtlCol="0" anchor="b"/>
          <a:lstStyle>
            <a:lvl1pPr algn="l">
              <a:defRPr sz="1200"/>
            </a:lvl1pPr>
          </a:lstStyle>
          <a:p>
            <a:endParaRPr lang="en-GB"/>
          </a:p>
        </p:txBody>
      </p:sp>
      <p:sp>
        <p:nvSpPr>
          <p:cNvPr id="5" name="Slide Number Placeholder 4"/>
          <p:cNvSpPr>
            <a:spLocks noGrp="1"/>
          </p:cNvSpPr>
          <p:nvPr>
            <p:ph type="sldNum" sz="quarter" idx="3"/>
          </p:nvPr>
        </p:nvSpPr>
        <p:spPr>
          <a:xfrm>
            <a:off x="4021295" y="9721107"/>
            <a:ext cx="3076363" cy="511730"/>
          </a:xfrm>
          <a:prstGeom prst="rect">
            <a:avLst/>
          </a:prstGeom>
        </p:spPr>
        <p:txBody>
          <a:bodyPr vert="horz" lIns="94759" tIns="47380" rIns="94759" bIns="47380" rtlCol="0" anchor="b"/>
          <a:lstStyle>
            <a:lvl1pPr algn="r">
              <a:defRPr sz="1200"/>
            </a:lvl1pPr>
          </a:lstStyle>
          <a:p>
            <a:fld id="{7BFA85EA-BF94-4ABD-B91B-C2DD59712304}" type="slidenum">
              <a:rPr lang="en-GB" smtClean="0"/>
              <a:t>‹#›</a:t>
            </a:fld>
            <a:endParaRPr lang="en-GB"/>
          </a:p>
        </p:txBody>
      </p:sp>
    </p:spTree>
    <p:extLst>
      <p:ext uri="{BB962C8B-B14F-4D97-AF65-F5344CB8AC3E}">
        <p14:creationId xmlns:p14="http://schemas.microsoft.com/office/powerpoint/2010/main" val="2881915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759" tIns="47380" rIns="94759" bIns="47380" rtlCol="0"/>
          <a:lstStyle>
            <a:lvl1pPr algn="l">
              <a:defRPr sz="1200"/>
            </a:lvl1pPr>
          </a:lstStyle>
          <a:p>
            <a:endParaRPr lang="en-GB"/>
          </a:p>
        </p:txBody>
      </p:sp>
      <p:sp>
        <p:nvSpPr>
          <p:cNvPr id="3" name="Date Placeholder 2"/>
          <p:cNvSpPr>
            <a:spLocks noGrp="1"/>
          </p:cNvSpPr>
          <p:nvPr>
            <p:ph type="dt" idx="1"/>
          </p:nvPr>
        </p:nvSpPr>
        <p:spPr>
          <a:xfrm>
            <a:off x="4021295" y="1"/>
            <a:ext cx="3076363" cy="511730"/>
          </a:xfrm>
          <a:prstGeom prst="rect">
            <a:avLst/>
          </a:prstGeom>
        </p:spPr>
        <p:txBody>
          <a:bodyPr vert="horz" lIns="94759" tIns="47380" rIns="94759" bIns="47380" rtlCol="0"/>
          <a:lstStyle>
            <a:lvl1pPr algn="r">
              <a:defRPr sz="1200"/>
            </a:lvl1pPr>
          </a:lstStyle>
          <a:p>
            <a:fld id="{C92D6927-D802-4418-A3D3-B27CDB315C30}" type="datetimeFigureOut">
              <a:rPr lang="en-GB" smtClean="0"/>
              <a:t>26/06/2023</a:t>
            </a:fld>
            <a:endParaRPr lang="en-GB"/>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en-GB"/>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59" tIns="47380" rIns="94759" bIns="473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7"/>
            <a:ext cx="3076363" cy="511730"/>
          </a:xfrm>
          <a:prstGeom prst="rect">
            <a:avLst/>
          </a:prstGeom>
        </p:spPr>
        <p:txBody>
          <a:bodyPr vert="horz" lIns="94759" tIns="47380" rIns="94759" bIns="47380" rtlCol="0" anchor="b"/>
          <a:lstStyle>
            <a:lvl1pPr algn="l">
              <a:defRPr sz="1200"/>
            </a:lvl1pPr>
          </a:lstStyle>
          <a:p>
            <a:endParaRPr lang="en-GB"/>
          </a:p>
        </p:txBody>
      </p:sp>
      <p:sp>
        <p:nvSpPr>
          <p:cNvPr id="7" name="Slide Number Placeholder 6"/>
          <p:cNvSpPr>
            <a:spLocks noGrp="1"/>
          </p:cNvSpPr>
          <p:nvPr>
            <p:ph type="sldNum" sz="quarter" idx="5"/>
          </p:nvPr>
        </p:nvSpPr>
        <p:spPr>
          <a:xfrm>
            <a:off x="4021295" y="9721107"/>
            <a:ext cx="3076363" cy="511730"/>
          </a:xfrm>
          <a:prstGeom prst="rect">
            <a:avLst/>
          </a:prstGeom>
        </p:spPr>
        <p:txBody>
          <a:bodyPr vert="horz" lIns="94759" tIns="47380" rIns="94759" bIns="47380" rtlCol="0" anchor="b"/>
          <a:lstStyle>
            <a:lvl1pPr algn="r">
              <a:defRPr sz="1200"/>
            </a:lvl1pPr>
          </a:lstStyle>
          <a:p>
            <a:fld id="{0E979B48-7B78-4893-9AF2-7BAF62220A20}" type="slidenum">
              <a:rPr lang="en-GB" smtClean="0"/>
              <a:t>‹#›</a:t>
            </a:fld>
            <a:endParaRPr lang="en-GB"/>
          </a:p>
        </p:txBody>
      </p:sp>
    </p:spTree>
    <p:extLst>
      <p:ext uri="{BB962C8B-B14F-4D97-AF65-F5344CB8AC3E}">
        <p14:creationId xmlns:p14="http://schemas.microsoft.com/office/powerpoint/2010/main" val="43477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your GCSE results, calculated this year, by the exam board, you will know which Level HSC course you can then do</a:t>
            </a:r>
          </a:p>
        </p:txBody>
      </p:sp>
      <p:sp>
        <p:nvSpPr>
          <p:cNvPr id="4" name="Slide Number Placeholder 3"/>
          <p:cNvSpPr>
            <a:spLocks noGrp="1"/>
          </p:cNvSpPr>
          <p:nvPr>
            <p:ph type="sldNum" sz="quarter" idx="5"/>
          </p:nvPr>
        </p:nvSpPr>
        <p:spPr/>
        <p:txBody>
          <a:bodyPr/>
          <a:lstStyle/>
          <a:p>
            <a:fld id="{0E979B48-7B78-4893-9AF2-7BAF62220A20}" type="slidenum">
              <a:rPr lang="en-GB" smtClean="0"/>
              <a:t>1</a:t>
            </a:fld>
            <a:endParaRPr lang="en-GB"/>
          </a:p>
        </p:txBody>
      </p:sp>
    </p:spTree>
    <p:extLst>
      <p:ext uri="{BB962C8B-B14F-4D97-AF65-F5344CB8AC3E}">
        <p14:creationId xmlns:p14="http://schemas.microsoft.com/office/powerpoint/2010/main" val="759765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Unit 4 is the only 60 GLH unit so maximum effort is needed</a:t>
            </a:r>
          </a:p>
        </p:txBody>
      </p:sp>
      <p:sp>
        <p:nvSpPr>
          <p:cNvPr id="4" name="Slide Number Placeholder 3"/>
          <p:cNvSpPr>
            <a:spLocks noGrp="1"/>
          </p:cNvSpPr>
          <p:nvPr>
            <p:ph type="sldNum" sz="quarter" idx="5"/>
          </p:nvPr>
        </p:nvSpPr>
        <p:spPr/>
        <p:txBody>
          <a:bodyPr/>
          <a:lstStyle/>
          <a:p>
            <a:fld id="{0E979B48-7B78-4893-9AF2-7BAF62220A20}" type="slidenum">
              <a:rPr lang="en-GB" smtClean="0"/>
              <a:t>15</a:t>
            </a:fld>
            <a:endParaRPr lang="en-GB"/>
          </a:p>
        </p:txBody>
      </p:sp>
    </p:spTree>
    <p:extLst>
      <p:ext uri="{BB962C8B-B14F-4D97-AF65-F5344CB8AC3E}">
        <p14:creationId xmlns:p14="http://schemas.microsoft.com/office/powerpoint/2010/main" val="257048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have 15  hours of Health &amp; Social Care, 2 hours GCSE Maths and 2 hours GCSE English plus 2 sixth form study centre hours</a:t>
            </a:r>
          </a:p>
        </p:txBody>
      </p:sp>
      <p:sp>
        <p:nvSpPr>
          <p:cNvPr id="4" name="Slide Number Placeholder 3"/>
          <p:cNvSpPr>
            <a:spLocks noGrp="1"/>
          </p:cNvSpPr>
          <p:nvPr>
            <p:ph type="sldNum" sz="quarter" idx="5"/>
          </p:nvPr>
        </p:nvSpPr>
        <p:spPr/>
        <p:txBody>
          <a:bodyPr/>
          <a:lstStyle/>
          <a:p>
            <a:fld id="{0E979B48-7B78-4893-9AF2-7BAF62220A20}" type="slidenum">
              <a:rPr lang="en-GB" smtClean="0"/>
              <a:t>3</a:t>
            </a:fld>
            <a:endParaRPr lang="en-GB"/>
          </a:p>
        </p:txBody>
      </p:sp>
    </p:spTree>
    <p:extLst>
      <p:ext uri="{BB962C8B-B14F-4D97-AF65-F5344CB8AC3E}">
        <p14:creationId xmlns:p14="http://schemas.microsoft.com/office/powerpoint/2010/main" val="424448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teacher is delivering the 4 course work units and the other will focussed on the exam assessed units</a:t>
            </a:r>
          </a:p>
        </p:txBody>
      </p:sp>
      <p:sp>
        <p:nvSpPr>
          <p:cNvPr id="4" name="Slide Number Placeholder 3"/>
          <p:cNvSpPr>
            <a:spLocks noGrp="1"/>
          </p:cNvSpPr>
          <p:nvPr>
            <p:ph type="sldNum" sz="quarter" idx="5"/>
          </p:nvPr>
        </p:nvSpPr>
        <p:spPr/>
        <p:txBody>
          <a:bodyPr/>
          <a:lstStyle/>
          <a:p>
            <a:fld id="{0E979B48-7B78-4893-9AF2-7BAF62220A20}" type="slidenum">
              <a:rPr lang="en-GB" smtClean="0"/>
              <a:t>4</a:t>
            </a:fld>
            <a:endParaRPr lang="en-GB"/>
          </a:p>
        </p:txBody>
      </p:sp>
    </p:spTree>
    <p:extLst>
      <p:ext uri="{BB962C8B-B14F-4D97-AF65-F5344CB8AC3E}">
        <p14:creationId xmlns:p14="http://schemas.microsoft.com/office/powerpoint/2010/main" val="4155261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teacher is delivering the 4 course work units and the other will focussed on the exam assessed units</a:t>
            </a:r>
          </a:p>
        </p:txBody>
      </p:sp>
      <p:sp>
        <p:nvSpPr>
          <p:cNvPr id="4" name="Slide Number Placeholder 3"/>
          <p:cNvSpPr>
            <a:spLocks noGrp="1"/>
          </p:cNvSpPr>
          <p:nvPr>
            <p:ph type="sldNum" sz="quarter" idx="5"/>
          </p:nvPr>
        </p:nvSpPr>
        <p:spPr/>
        <p:txBody>
          <a:bodyPr/>
          <a:lstStyle/>
          <a:p>
            <a:fld id="{0E979B48-7B78-4893-9AF2-7BAF62220A20}" type="slidenum">
              <a:rPr lang="en-GB" smtClean="0"/>
              <a:t>5</a:t>
            </a:fld>
            <a:endParaRPr lang="en-GB"/>
          </a:p>
        </p:txBody>
      </p:sp>
    </p:spTree>
    <p:extLst>
      <p:ext uri="{BB962C8B-B14F-4D97-AF65-F5344CB8AC3E}">
        <p14:creationId xmlns:p14="http://schemas.microsoft.com/office/powerpoint/2010/main" val="3454260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must be responsible for their own sixth form kit, teachers or friends should not be made, to take that responsibility</a:t>
            </a:r>
          </a:p>
        </p:txBody>
      </p:sp>
      <p:sp>
        <p:nvSpPr>
          <p:cNvPr id="4" name="Slide Number Placeholder 3"/>
          <p:cNvSpPr>
            <a:spLocks noGrp="1"/>
          </p:cNvSpPr>
          <p:nvPr>
            <p:ph type="sldNum" sz="quarter" idx="5"/>
          </p:nvPr>
        </p:nvSpPr>
        <p:spPr/>
        <p:txBody>
          <a:bodyPr/>
          <a:lstStyle/>
          <a:p>
            <a:fld id="{0E979B48-7B78-4893-9AF2-7BAF62220A20}" type="slidenum">
              <a:rPr lang="en-GB" smtClean="0"/>
              <a:t>6</a:t>
            </a:fld>
            <a:endParaRPr lang="en-GB"/>
          </a:p>
        </p:txBody>
      </p:sp>
    </p:spTree>
    <p:extLst>
      <p:ext uri="{BB962C8B-B14F-4D97-AF65-F5344CB8AC3E}">
        <p14:creationId xmlns:p14="http://schemas.microsoft.com/office/powerpoint/2010/main" val="365019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may benefit from a hardcopy diary or use their phones effectively to ensure deadlines are not missed</a:t>
            </a:r>
          </a:p>
        </p:txBody>
      </p:sp>
      <p:sp>
        <p:nvSpPr>
          <p:cNvPr id="4" name="Slide Number Placeholder 3"/>
          <p:cNvSpPr>
            <a:spLocks noGrp="1"/>
          </p:cNvSpPr>
          <p:nvPr>
            <p:ph type="sldNum" sz="quarter" idx="5"/>
          </p:nvPr>
        </p:nvSpPr>
        <p:spPr/>
        <p:txBody>
          <a:bodyPr/>
          <a:lstStyle/>
          <a:p>
            <a:fld id="{0E979B48-7B78-4893-9AF2-7BAF62220A20}" type="slidenum">
              <a:rPr lang="en-GB" smtClean="0"/>
              <a:t>7</a:t>
            </a:fld>
            <a:endParaRPr lang="en-GB"/>
          </a:p>
        </p:txBody>
      </p:sp>
    </p:spTree>
    <p:extLst>
      <p:ext uri="{BB962C8B-B14F-4D97-AF65-F5344CB8AC3E}">
        <p14:creationId xmlns:p14="http://schemas.microsoft.com/office/powerpoint/2010/main" val="66047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Balancing out time and effective time management with organisation, will be a skill also required in sixth form</a:t>
            </a:r>
          </a:p>
        </p:txBody>
      </p:sp>
      <p:sp>
        <p:nvSpPr>
          <p:cNvPr id="4" name="Slide Number Placeholder 3"/>
          <p:cNvSpPr>
            <a:spLocks noGrp="1"/>
          </p:cNvSpPr>
          <p:nvPr>
            <p:ph type="sldNum" sz="quarter" idx="5"/>
          </p:nvPr>
        </p:nvSpPr>
        <p:spPr/>
        <p:txBody>
          <a:bodyPr/>
          <a:lstStyle/>
          <a:p>
            <a:fld id="{0E979B48-7B78-4893-9AF2-7BAF62220A20}" type="slidenum">
              <a:rPr lang="en-GB" smtClean="0"/>
              <a:t>11</a:t>
            </a:fld>
            <a:endParaRPr lang="en-GB"/>
          </a:p>
        </p:txBody>
      </p:sp>
    </p:spTree>
    <p:extLst>
      <p:ext uri="{BB962C8B-B14F-4D97-AF65-F5344CB8AC3E}">
        <p14:creationId xmlns:p14="http://schemas.microsoft.com/office/powerpoint/2010/main" val="174387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2 will ensure you have the best opportunity to be successful in your exams but it’s your responsibility to revise at home.</a:t>
            </a:r>
          </a:p>
        </p:txBody>
      </p:sp>
      <p:sp>
        <p:nvSpPr>
          <p:cNvPr id="4" name="Slide Number Placeholder 3"/>
          <p:cNvSpPr>
            <a:spLocks noGrp="1"/>
          </p:cNvSpPr>
          <p:nvPr>
            <p:ph type="sldNum" sz="quarter" idx="5"/>
          </p:nvPr>
        </p:nvSpPr>
        <p:spPr/>
        <p:txBody>
          <a:bodyPr/>
          <a:lstStyle/>
          <a:p>
            <a:fld id="{0E979B48-7B78-4893-9AF2-7BAF62220A20}" type="slidenum">
              <a:rPr lang="en-GB" smtClean="0"/>
              <a:t>13</a:t>
            </a:fld>
            <a:endParaRPr lang="en-GB"/>
          </a:p>
        </p:txBody>
      </p:sp>
    </p:spTree>
    <p:extLst>
      <p:ext uri="{BB962C8B-B14F-4D97-AF65-F5344CB8AC3E}">
        <p14:creationId xmlns:p14="http://schemas.microsoft.com/office/powerpoint/2010/main" val="159945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end qualification Pass, Merit or Distinction comes from points earned in each unit, the 6 units combined</a:t>
            </a:r>
          </a:p>
        </p:txBody>
      </p:sp>
      <p:sp>
        <p:nvSpPr>
          <p:cNvPr id="4" name="Slide Number Placeholder 3"/>
          <p:cNvSpPr>
            <a:spLocks noGrp="1"/>
          </p:cNvSpPr>
          <p:nvPr>
            <p:ph type="sldNum" sz="quarter" idx="5"/>
          </p:nvPr>
        </p:nvSpPr>
        <p:spPr/>
        <p:txBody>
          <a:bodyPr/>
          <a:lstStyle/>
          <a:p>
            <a:fld id="{0E979B48-7B78-4893-9AF2-7BAF62220A20}" type="slidenum">
              <a:rPr lang="en-GB" smtClean="0"/>
              <a:t>14</a:t>
            </a:fld>
            <a:endParaRPr lang="en-GB"/>
          </a:p>
        </p:txBody>
      </p:sp>
    </p:spTree>
    <p:extLst>
      <p:ext uri="{BB962C8B-B14F-4D97-AF65-F5344CB8AC3E}">
        <p14:creationId xmlns:p14="http://schemas.microsoft.com/office/powerpoint/2010/main" val="295522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EBBD-3F4D-4B93-8E50-18E3425556C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2FEBBBC-037B-4C8C-A907-220155E278F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917461-ADC3-4F39-AFEC-A376038874D4}"/>
              </a:ext>
            </a:extLst>
          </p:cNvPr>
          <p:cNvSpPr>
            <a:spLocks noGrp="1"/>
          </p:cNvSpPr>
          <p:nvPr>
            <p:ph type="dt" sz="half" idx="10"/>
          </p:nvPr>
        </p:nvSpPr>
        <p:spPr/>
        <p:txBody>
          <a:bodyPr/>
          <a:lstStyle/>
          <a:p>
            <a:fld id="{5C22104E-8A37-4561-90C1-E2A2FA2C4A6E}" type="datetimeFigureOut">
              <a:rPr lang="en-GB" smtClean="0"/>
              <a:t>26/06/2023</a:t>
            </a:fld>
            <a:endParaRPr lang="en-GB"/>
          </a:p>
        </p:txBody>
      </p:sp>
      <p:sp>
        <p:nvSpPr>
          <p:cNvPr id="5" name="Footer Placeholder 4">
            <a:extLst>
              <a:ext uri="{FF2B5EF4-FFF2-40B4-BE49-F238E27FC236}">
                <a16:creationId xmlns:a16="http://schemas.microsoft.com/office/drawing/2014/main" id="{CC8FEAAE-0020-434A-A6D9-32B17B2F75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D2868E-D69D-4613-922B-506E70241F10}"/>
              </a:ext>
            </a:extLst>
          </p:cNvPr>
          <p:cNvSpPr>
            <a:spLocks noGrp="1"/>
          </p:cNvSpPr>
          <p:nvPr>
            <p:ph type="sldNum" sz="quarter" idx="12"/>
          </p:nvPr>
        </p:nvSpPr>
        <p:spPr/>
        <p:txBody>
          <a:bodyPr/>
          <a:lstStyle/>
          <a:p>
            <a:fld id="{FFF700D2-071F-440E-A3FF-180D34BA4EC8}" type="slidenum">
              <a:rPr lang="en-GB" smtClean="0"/>
              <a:t>‹#›</a:t>
            </a:fld>
            <a:endParaRPr lang="en-GB"/>
          </a:p>
        </p:txBody>
      </p:sp>
      <p:pic>
        <p:nvPicPr>
          <p:cNvPr id="7" name="Picture 6">
            <a:extLst>
              <a:ext uri="{FF2B5EF4-FFF2-40B4-BE49-F238E27FC236}">
                <a16:creationId xmlns:a16="http://schemas.microsoft.com/office/drawing/2014/main" id="{7EBA1C93-D5CB-480C-BBF3-A6D919BFB4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704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294E-84DF-4C70-93B4-270E678E90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94E318-A5F7-42FE-B925-21D70DBEB6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956C96-A242-4737-AE20-8291A4477F21}"/>
              </a:ext>
            </a:extLst>
          </p:cNvPr>
          <p:cNvSpPr>
            <a:spLocks noGrp="1"/>
          </p:cNvSpPr>
          <p:nvPr>
            <p:ph type="dt" sz="half" idx="10"/>
          </p:nvPr>
        </p:nvSpPr>
        <p:spPr/>
        <p:txBody>
          <a:bodyPr/>
          <a:lstStyle/>
          <a:p>
            <a:fld id="{5C22104E-8A37-4561-90C1-E2A2FA2C4A6E}" type="datetimeFigureOut">
              <a:rPr lang="en-GB" smtClean="0"/>
              <a:t>26/06/2023</a:t>
            </a:fld>
            <a:endParaRPr lang="en-GB"/>
          </a:p>
        </p:txBody>
      </p:sp>
      <p:sp>
        <p:nvSpPr>
          <p:cNvPr id="5" name="Footer Placeholder 4">
            <a:extLst>
              <a:ext uri="{FF2B5EF4-FFF2-40B4-BE49-F238E27FC236}">
                <a16:creationId xmlns:a16="http://schemas.microsoft.com/office/drawing/2014/main" id="{D38CB049-C38A-4E3F-935C-16DDCC1F38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9A3514-7BDB-494E-8D24-688D2D1F4628}"/>
              </a:ext>
            </a:extLst>
          </p:cNvPr>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01716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645F27-5C41-49AE-A1D9-6B6A3102E24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8D57B4-8A38-4E7B-AD1B-0BE48B27719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CC791D-F52C-4544-A5A7-E774068B778C}"/>
              </a:ext>
            </a:extLst>
          </p:cNvPr>
          <p:cNvSpPr>
            <a:spLocks noGrp="1"/>
          </p:cNvSpPr>
          <p:nvPr>
            <p:ph type="dt" sz="half" idx="10"/>
          </p:nvPr>
        </p:nvSpPr>
        <p:spPr/>
        <p:txBody>
          <a:bodyPr/>
          <a:lstStyle/>
          <a:p>
            <a:fld id="{5C22104E-8A37-4561-90C1-E2A2FA2C4A6E}" type="datetimeFigureOut">
              <a:rPr lang="en-GB" smtClean="0"/>
              <a:t>26/06/2023</a:t>
            </a:fld>
            <a:endParaRPr lang="en-GB"/>
          </a:p>
        </p:txBody>
      </p:sp>
      <p:sp>
        <p:nvSpPr>
          <p:cNvPr id="5" name="Footer Placeholder 4">
            <a:extLst>
              <a:ext uri="{FF2B5EF4-FFF2-40B4-BE49-F238E27FC236}">
                <a16:creationId xmlns:a16="http://schemas.microsoft.com/office/drawing/2014/main" id="{14D1211A-61A5-474C-B8D5-69055DD2F6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F1BC6-20E8-4B67-AFA3-27E18DC5E190}"/>
              </a:ext>
            </a:extLst>
          </p:cNvPr>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0680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F108-175B-47A5-8F0D-9C4CFE4B4B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46E749-0597-4E1A-8197-B7151ABE88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59907A-3A03-42BE-986D-C6434C175E86}"/>
              </a:ext>
            </a:extLst>
          </p:cNvPr>
          <p:cNvSpPr>
            <a:spLocks noGrp="1"/>
          </p:cNvSpPr>
          <p:nvPr>
            <p:ph type="dt" sz="half" idx="10"/>
          </p:nvPr>
        </p:nvSpPr>
        <p:spPr/>
        <p:txBody>
          <a:bodyPr/>
          <a:lstStyle/>
          <a:p>
            <a:fld id="{5C22104E-8A37-4561-90C1-E2A2FA2C4A6E}" type="datetimeFigureOut">
              <a:rPr lang="en-GB" smtClean="0"/>
              <a:t>26/06/2023</a:t>
            </a:fld>
            <a:endParaRPr lang="en-GB"/>
          </a:p>
        </p:txBody>
      </p:sp>
      <p:sp>
        <p:nvSpPr>
          <p:cNvPr id="5" name="Footer Placeholder 4">
            <a:extLst>
              <a:ext uri="{FF2B5EF4-FFF2-40B4-BE49-F238E27FC236}">
                <a16:creationId xmlns:a16="http://schemas.microsoft.com/office/drawing/2014/main" id="{92BE53EC-6588-4236-B8E0-DEAD8CD2EB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427101-1C01-48F9-8634-608DAB69D942}"/>
              </a:ext>
            </a:extLst>
          </p:cNvPr>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67506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8F3-5645-42B9-9AA8-C0206A630F1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A36B58-7F58-4BE6-AD0C-BE4953A5404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96A4CE-F0E4-4867-88AE-CC35546277FD}"/>
              </a:ext>
            </a:extLst>
          </p:cNvPr>
          <p:cNvSpPr>
            <a:spLocks noGrp="1"/>
          </p:cNvSpPr>
          <p:nvPr>
            <p:ph type="dt" sz="half" idx="10"/>
          </p:nvPr>
        </p:nvSpPr>
        <p:spPr/>
        <p:txBody>
          <a:bodyPr/>
          <a:lstStyle/>
          <a:p>
            <a:fld id="{5C22104E-8A37-4561-90C1-E2A2FA2C4A6E}" type="datetimeFigureOut">
              <a:rPr lang="en-GB" smtClean="0"/>
              <a:t>26/06/2023</a:t>
            </a:fld>
            <a:endParaRPr lang="en-GB"/>
          </a:p>
        </p:txBody>
      </p:sp>
      <p:sp>
        <p:nvSpPr>
          <p:cNvPr id="5" name="Footer Placeholder 4">
            <a:extLst>
              <a:ext uri="{FF2B5EF4-FFF2-40B4-BE49-F238E27FC236}">
                <a16:creationId xmlns:a16="http://schemas.microsoft.com/office/drawing/2014/main" id="{7E285327-AF9D-4A4E-A1E2-85523EF13C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07BDD8-6EB6-4B1F-9FDA-30D3F4CAE26F}"/>
              </a:ext>
            </a:extLst>
          </p:cNvPr>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17527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FCC3-7DF1-4E01-812F-5D9C14EBDC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D9A69E-47DC-48D4-B671-162FBA54348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C1B7E07-07D5-4EB0-8A32-9C0A993B1ED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51DD84-2BAE-4E10-BA88-7AA0F09B6D68}"/>
              </a:ext>
            </a:extLst>
          </p:cNvPr>
          <p:cNvSpPr>
            <a:spLocks noGrp="1"/>
          </p:cNvSpPr>
          <p:nvPr>
            <p:ph type="dt" sz="half" idx="10"/>
          </p:nvPr>
        </p:nvSpPr>
        <p:spPr/>
        <p:txBody>
          <a:bodyPr/>
          <a:lstStyle/>
          <a:p>
            <a:fld id="{5C22104E-8A37-4561-90C1-E2A2FA2C4A6E}" type="datetimeFigureOut">
              <a:rPr lang="en-GB" smtClean="0"/>
              <a:t>26/06/2023</a:t>
            </a:fld>
            <a:endParaRPr lang="en-GB"/>
          </a:p>
        </p:txBody>
      </p:sp>
      <p:sp>
        <p:nvSpPr>
          <p:cNvPr id="6" name="Footer Placeholder 5">
            <a:extLst>
              <a:ext uri="{FF2B5EF4-FFF2-40B4-BE49-F238E27FC236}">
                <a16:creationId xmlns:a16="http://schemas.microsoft.com/office/drawing/2014/main" id="{C18BD114-A912-42FF-8054-52CFD0F184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D186F7-990A-41AD-A9C4-560CA1F1F50B}"/>
              </a:ext>
            </a:extLst>
          </p:cNvPr>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10706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6D3F-108F-4661-82EC-381E51B2C0B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9FB495-FAE3-4D83-854F-3670090D309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F74E160-D606-47FF-BE54-2FA0CEED097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3EECB6-356B-4366-A0CB-1C13C633E6B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072D28C-53CD-442B-BF17-389E5522EAA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628660-354F-44B9-A980-55C9FF99AF03}"/>
              </a:ext>
            </a:extLst>
          </p:cNvPr>
          <p:cNvSpPr>
            <a:spLocks noGrp="1"/>
          </p:cNvSpPr>
          <p:nvPr>
            <p:ph type="dt" sz="half" idx="10"/>
          </p:nvPr>
        </p:nvSpPr>
        <p:spPr/>
        <p:txBody>
          <a:bodyPr/>
          <a:lstStyle/>
          <a:p>
            <a:fld id="{5C22104E-8A37-4561-90C1-E2A2FA2C4A6E}" type="datetimeFigureOut">
              <a:rPr lang="en-GB" smtClean="0"/>
              <a:t>26/06/2023</a:t>
            </a:fld>
            <a:endParaRPr lang="en-GB"/>
          </a:p>
        </p:txBody>
      </p:sp>
      <p:sp>
        <p:nvSpPr>
          <p:cNvPr id="8" name="Footer Placeholder 7">
            <a:extLst>
              <a:ext uri="{FF2B5EF4-FFF2-40B4-BE49-F238E27FC236}">
                <a16:creationId xmlns:a16="http://schemas.microsoft.com/office/drawing/2014/main" id="{78D1FE2B-40C6-4AAC-B6B5-06D7CA37AC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DD1FC7-0C75-41C4-9FAA-B56D5A99993F}"/>
              </a:ext>
            </a:extLst>
          </p:cNvPr>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8600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8B1E7-319C-4FCC-A9EB-C10B060F30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78010E-D0F8-479E-8C1C-A55CDDB00B45}"/>
              </a:ext>
            </a:extLst>
          </p:cNvPr>
          <p:cNvSpPr>
            <a:spLocks noGrp="1"/>
          </p:cNvSpPr>
          <p:nvPr>
            <p:ph type="dt" sz="half" idx="10"/>
          </p:nvPr>
        </p:nvSpPr>
        <p:spPr/>
        <p:txBody>
          <a:bodyPr/>
          <a:lstStyle/>
          <a:p>
            <a:fld id="{5C22104E-8A37-4561-90C1-E2A2FA2C4A6E}" type="datetimeFigureOut">
              <a:rPr lang="en-GB" smtClean="0"/>
              <a:t>26/06/2023</a:t>
            </a:fld>
            <a:endParaRPr lang="en-GB"/>
          </a:p>
        </p:txBody>
      </p:sp>
      <p:sp>
        <p:nvSpPr>
          <p:cNvPr id="4" name="Footer Placeholder 3">
            <a:extLst>
              <a:ext uri="{FF2B5EF4-FFF2-40B4-BE49-F238E27FC236}">
                <a16:creationId xmlns:a16="http://schemas.microsoft.com/office/drawing/2014/main" id="{6D2959CD-C45E-44AD-A996-508E36D03D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C51A37-707B-4D46-862C-D84C491EBCB0}"/>
              </a:ext>
            </a:extLst>
          </p:cNvPr>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05607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08DBF-5C92-4377-88FD-4D8647AC07C8}"/>
              </a:ext>
            </a:extLst>
          </p:cNvPr>
          <p:cNvSpPr>
            <a:spLocks noGrp="1"/>
          </p:cNvSpPr>
          <p:nvPr>
            <p:ph type="dt" sz="half" idx="10"/>
          </p:nvPr>
        </p:nvSpPr>
        <p:spPr/>
        <p:txBody>
          <a:bodyPr/>
          <a:lstStyle/>
          <a:p>
            <a:fld id="{5C22104E-8A37-4561-90C1-E2A2FA2C4A6E}" type="datetimeFigureOut">
              <a:rPr lang="en-GB" smtClean="0"/>
              <a:t>26/06/2023</a:t>
            </a:fld>
            <a:endParaRPr lang="en-GB"/>
          </a:p>
        </p:txBody>
      </p:sp>
      <p:sp>
        <p:nvSpPr>
          <p:cNvPr id="3" name="Footer Placeholder 2">
            <a:extLst>
              <a:ext uri="{FF2B5EF4-FFF2-40B4-BE49-F238E27FC236}">
                <a16:creationId xmlns:a16="http://schemas.microsoft.com/office/drawing/2014/main" id="{1309B59A-E7D4-48BA-917D-3E06DDF507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053966-2DA8-4B08-8FDB-FF7CC6ACD1CE}"/>
              </a:ext>
            </a:extLst>
          </p:cNvPr>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09191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7CAF-EA61-4408-B8F1-95C5E080052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1954AF-F5DC-46F8-834D-B792C0FD7E0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333153-D876-4EB1-960D-3741B2ACD8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C3C348C-D7FC-404B-ADB0-831FAACB6716}"/>
              </a:ext>
            </a:extLst>
          </p:cNvPr>
          <p:cNvSpPr>
            <a:spLocks noGrp="1"/>
          </p:cNvSpPr>
          <p:nvPr>
            <p:ph type="dt" sz="half" idx="10"/>
          </p:nvPr>
        </p:nvSpPr>
        <p:spPr/>
        <p:txBody>
          <a:bodyPr/>
          <a:lstStyle/>
          <a:p>
            <a:fld id="{5C22104E-8A37-4561-90C1-E2A2FA2C4A6E}" type="datetimeFigureOut">
              <a:rPr lang="en-GB" smtClean="0"/>
              <a:t>26/06/2023</a:t>
            </a:fld>
            <a:endParaRPr lang="en-GB"/>
          </a:p>
        </p:txBody>
      </p:sp>
      <p:sp>
        <p:nvSpPr>
          <p:cNvPr id="6" name="Footer Placeholder 5">
            <a:extLst>
              <a:ext uri="{FF2B5EF4-FFF2-40B4-BE49-F238E27FC236}">
                <a16:creationId xmlns:a16="http://schemas.microsoft.com/office/drawing/2014/main" id="{4ABB8BB3-E2DC-45CB-A29A-C984A8391F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41FD96-1FF4-4C49-A60F-AA63C9DFEC08}"/>
              </a:ext>
            </a:extLst>
          </p:cNvPr>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411247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662A-8822-4C83-8EB4-C41DE8FE57D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E36070-943B-47CA-B488-31A0E5A4D68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97D35311-B29A-4047-A139-1E9AFFC149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D26636-6E13-48EC-957E-7894E2129FAF}"/>
              </a:ext>
            </a:extLst>
          </p:cNvPr>
          <p:cNvSpPr>
            <a:spLocks noGrp="1"/>
          </p:cNvSpPr>
          <p:nvPr>
            <p:ph type="dt" sz="half" idx="10"/>
          </p:nvPr>
        </p:nvSpPr>
        <p:spPr/>
        <p:txBody>
          <a:bodyPr/>
          <a:lstStyle/>
          <a:p>
            <a:fld id="{5C22104E-8A37-4561-90C1-E2A2FA2C4A6E}" type="datetimeFigureOut">
              <a:rPr lang="en-GB" smtClean="0"/>
              <a:t>26/06/2023</a:t>
            </a:fld>
            <a:endParaRPr lang="en-GB"/>
          </a:p>
        </p:txBody>
      </p:sp>
      <p:sp>
        <p:nvSpPr>
          <p:cNvPr id="6" name="Footer Placeholder 5">
            <a:extLst>
              <a:ext uri="{FF2B5EF4-FFF2-40B4-BE49-F238E27FC236}">
                <a16:creationId xmlns:a16="http://schemas.microsoft.com/office/drawing/2014/main" id="{99194CA8-8104-43B7-B42E-71C128607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38EAD7-BCCC-4978-B60D-1C56F9DD9F28}"/>
              </a:ext>
            </a:extLst>
          </p:cNvPr>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86255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4000">
              <a:srgbClr val="BAFF97"/>
            </a:gs>
            <a:gs pos="83000">
              <a:srgbClr val="BAFF97"/>
            </a:gs>
            <a:gs pos="100000">
              <a:srgbClr val="C7FFAB"/>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C4659-DAB8-45F2-81A5-E8157CFAAA8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64DCF-0708-4F80-82E4-3D474C1CB35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BE30B8-CED7-46E8-92A2-097F102876F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22104E-8A37-4561-90C1-E2A2FA2C4A6E}" type="datetimeFigureOut">
              <a:rPr lang="en-GB" smtClean="0">
                <a:solidFill>
                  <a:prstClr val="black">
                    <a:lumMod val="65000"/>
                    <a:lumOff val="35000"/>
                  </a:prstClr>
                </a:solidFill>
              </a:rPr>
              <a:pPr/>
              <a:t>26/06/2023</a:t>
            </a:fld>
            <a:endParaRPr lang="en-GB">
              <a:solidFill>
                <a:prstClr val="black">
                  <a:lumMod val="65000"/>
                  <a:lumOff val="35000"/>
                </a:prstClr>
              </a:solidFill>
            </a:endParaRPr>
          </a:p>
        </p:txBody>
      </p:sp>
      <p:sp>
        <p:nvSpPr>
          <p:cNvPr id="5" name="Footer Placeholder 4">
            <a:extLst>
              <a:ext uri="{FF2B5EF4-FFF2-40B4-BE49-F238E27FC236}">
                <a16:creationId xmlns:a16="http://schemas.microsoft.com/office/drawing/2014/main" id="{C86FD365-E5AB-4B1A-B44D-B5499644731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lumMod val="65000"/>
                  <a:lumOff val="35000"/>
                </a:prstClr>
              </a:solidFill>
            </a:endParaRPr>
          </a:p>
        </p:txBody>
      </p:sp>
      <p:sp>
        <p:nvSpPr>
          <p:cNvPr id="6" name="Slide Number Placeholder 5">
            <a:extLst>
              <a:ext uri="{FF2B5EF4-FFF2-40B4-BE49-F238E27FC236}">
                <a16:creationId xmlns:a16="http://schemas.microsoft.com/office/drawing/2014/main" id="{CA17434C-FE67-4CF5-8944-18669A21C41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F700D2-071F-440E-A3FF-180D34BA4EC8}" type="slidenum">
              <a:rPr lang="en-GB" smtClean="0">
                <a:solidFill>
                  <a:prstClr val="black">
                    <a:lumMod val="65000"/>
                    <a:lumOff val="35000"/>
                  </a:prstClr>
                </a:solidFill>
              </a:rPr>
              <a:pPr/>
              <a:t>‹#›</a:t>
            </a:fld>
            <a:endParaRPr lang="en-GB">
              <a:solidFill>
                <a:prstClr val="black">
                  <a:lumMod val="65000"/>
                  <a:lumOff val="35000"/>
                </a:prstClr>
              </a:solidFill>
            </a:endParaRPr>
          </a:p>
        </p:txBody>
      </p:sp>
      <p:pic>
        <p:nvPicPr>
          <p:cNvPr id="7" name="Picture 6">
            <a:extLst>
              <a:ext uri="{FF2B5EF4-FFF2-40B4-BE49-F238E27FC236}">
                <a16:creationId xmlns:a16="http://schemas.microsoft.com/office/drawing/2014/main" id="{EA45A3C9-B8CD-49A2-B461-40E9FE45469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17451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skillsforcare.org.uk/Careers-in-care/Starting-your-career/Apprenticeships/Thinking-of-doing-an-apprenticeship.asp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xhere.com/en/photo/894843"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2.xml"/><Relationship Id="rId7" Type="http://schemas.openxmlformats.org/officeDocument/2006/relationships/image" Target="../media/image2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CB3F14-7249-43C8-920A-273246D5BFF2}"/>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BDAF032A-16A8-4C43-AE98-A551F4FE2B2C}"/>
              </a:ext>
            </a:extLst>
          </p:cNvPr>
          <p:cNvSpPr txBox="1"/>
          <p:nvPr/>
        </p:nvSpPr>
        <p:spPr>
          <a:xfrm>
            <a:off x="179512" y="103461"/>
            <a:ext cx="8712968" cy="369332"/>
          </a:xfrm>
          <a:prstGeom prst="rect">
            <a:avLst/>
          </a:prstGeom>
          <a:noFill/>
          <a:ln w="76200">
            <a:solidFill>
              <a:srgbClr val="66FF33"/>
            </a:solidFill>
          </a:ln>
        </p:spPr>
        <p:txBody>
          <a:bodyPr wrap="square" rtlCol="0">
            <a:spAutoFit/>
          </a:bodyPr>
          <a:lstStyle/>
          <a:p>
            <a:r>
              <a:rPr lang="en-GB" dirty="0"/>
              <a:t>https://youtu.be/MCJRKYoUPsg</a:t>
            </a:r>
          </a:p>
        </p:txBody>
      </p:sp>
      <p:sp>
        <p:nvSpPr>
          <p:cNvPr id="2" name="Title 1"/>
          <p:cNvSpPr>
            <a:spLocks noGrp="1"/>
          </p:cNvSpPr>
          <p:nvPr>
            <p:ph type="ctrTitle"/>
          </p:nvPr>
        </p:nvSpPr>
        <p:spPr>
          <a:xfrm>
            <a:off x="745247" y="3107132"/>
            <a:ext cx="7772400" cy="2403698"/>
          </a:xfrm>
        </p:spPr>
        <p:txBody>
          <a:bodyPr>
            <a:normAutofit/>
          </a:bodyPr>
          <a:lstStyle/>
          <a:p>
            <a:pPr algn="ctr"/>
            <a:r>
              <a:rPr lang="en-US" sz="54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rPr>
              <a:t>Health &amp; Social Care</a:t>
            </a:r>
            <a:br>
              <a:rPr lang="en-US" sz="54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rPr>
            </a:br>
            <a:r>
              <a:rPr lang="en-US" sz="54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rPr>
              <a:t>Level 3 Diploma</a:t>
            </a:r>
            <a:br>
              <a:rPr lang="en-US" sz="5400" b="1" dirty="0">
                <a:solidFill>
                  <a:schemeClr val="accent6">
                    <a:lumMod val="75000"/>
                  </a:schemeClr>
                </a:solidFill>
                <a:latin typeface="Century Gothic" panose="020B0502020202020204" pitchFamily="34" charset="0"/>
              </a:rPr>
            </a:br>
            <a:r>
              <a:rPr lang="en-US" sz="5400" b="1" dirty="0">
                <a:solidFill>
                  <a:schemeClr val="accent6">
                    <a:lumMod val="75000"/>
                  </a:schemeClr>
                </a:solidFill>
                <a:latin typeface="Century Gothic" panose="020B0502020202020204" pitchFamily="34" charset="0"/>
              </a:rPr>
              <a:t>Year 12 Taster Session</a:t>
            </a:r>
            <a:endParaRPr lang="en-GB" sz="5400" b="1" dirty="0">
              <a:solidFill>
                <a:schemeClr val="accent6">
                  <a:lumMod val="75000"/>
                </a:schemeClr>
              </a:solidFill>
              <a:latin typeface="Century Gothic" panose="020B0502020202020204" pitchFamily="34" charset="0"/>
            </a:endParaRPr>
          </a:p>
        </p:txBody>
      </p:sp>
      <p:sp>
        <p:nvSpPr>
          <p:cNvPr id="3" name="Subtitle 2"/>
          <p:cNvSpPr>
            <a:spLocks noGrp="1"/>
          </p:cNvSpPr>
          <p:nvPr>
            <p:ph type="subTitle" idx="1"/>
          </p:nvPr>
        </p:nvSpPr>
        <p:spPr>
          <a:xfrm>
            <a:off x="6876255" y="6114872"/>
            <a:ext cx="2001823" cy="453176"/>
          </a:xfrm>
        </p:spPr>
        <p:txBody>
          <a:bodyPr>
            <a:normAutofit fontScale="55000" lnSpcReduction="20000"/>
          </a:bodyPr>
          <a:lstStyle/>
          <a:p>
            <a:r>
              <a:rPr lang="en-GB" sz="4800" b="1" dirty="0">
                <a:solidFill>
                  <a:schemeClr val="accent6">
                    <a:lumMod val="75000"/>
                  </a:schemeClr>
                </a:solidFill>
                <a:latin typeface="Century Gothic" panose="020B0502020202020204" pitchFamily="34" charset="0"/>
              </a:rPr>
              <a:t>June 2023</a:t>
            </a:r>
          </a:p>
        </p:txBody>
      </p:sp>
      <p:pic>
        <p:nvPicPr>
          <p:cNvPr id="5" name="Picture 4">
            <a:extLst>
              <a:ext uri="{FF2B5EF4-FFF2-40B4-BE49-F238E27FC236}">
                <a16:creationId xmlns:a16="http://schemas.microsoft.com/office/drawing/2014/main" id="{C7EE5579-AA62-4769-8267-A6C33768C7D4}"/>
              </a:ext>
            </a:extLst>
          </p:cNvPr>
          <p:cNvPicPr>
            <a:picLocks noChangeAspect="1"/>
          </p:cNvPicPr>
          <p:nvPr/>
        </p:nvPicPr>
        <p:blipFill rotWithShape="1">
          <a:blip r:embed="rId3"/>
          <a:srcRect t="1915" r="4640" b="55971"/>
          <a:stretch/>
        </p:blipFill>
        <p:spPr>
          <a:xfrm>
            <a:off x="2699792" y="587213"/>
            <a:ext cx="4032448" cy="2519919"/>
          </a:xfrm>
          <a:prstGeom prst="rect">
            <a:avLst/>
          </a:prstGeom>
        </p:spPr>
      </p:pic>
      <p:sp>
        <p:nvSpPr>
          <p:cNvPr id="7" name="TextBox 6">
            <a:extLst>
              <a:ext uri="{FF2B5EF4-FFF2-40B4-BE49-F238E27FC236}">
                <a16:creationId xmlns:a16="http://schemas.microsoft.com/office/drawing/2014/main" id="{0353EBF1-B077-441D-8365-6E391BA8BDE2}"/>
              </a:ext>
            </a:extLst>
          </p:cNvPr>
          <p:cNvSpPr txBox="1"/>
          <p:nvPr/>
        </p:nvSpPr>
        <p:spPr>
          <a:xfrm>
            <a:off x="2699792" y="620688"/>
            <a:ext cx="1296144"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56122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BAFEA-B6FF-496F-965F-C130F550D245}"/>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74E05799-AD48-4C7E-8A18-674DE4A9C617}"/>
              </a:ext>
            </a:extLst>
          </p:cNvPr>
          <p:cNvPicPr>
            <a:picLocks noChangeAspect="1"/>
          </p:cNvPicPr>
          <p:nvPr/>
        </p:nvPicPr>
        <p:blipFill rotWithShape="1">
          <a:blip r:embed="rId2"/>
          <a:srcRect l="20075" t="18827" r="22437" b="36000"/>
          <a:stretch/>
        </p:blipFill>
        <p:spPr>
          <a:xfrm>
            <a:off x="417772" y="836711"/>
            <a:ext cx="8471368" cy="3744417"/>
          </a:xfrm>
          <a:prstGeom prst="rect">
            <a:avLst/>
          </a:prstGeom>
        </p:spPr>
      </p:pic>
    </p:spTree>
    <p:extLst>
      <p:ext uri="{BB962C8B-B14F-4D97-AF65-F5344CB8AC3E}">
        <p14:creationId xmlns:p14="http://schemas.microsoft.com/office/powerpoint/2010/main" val="351225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6F9F4DC-B4E8-48FE-AB1D-DB9B75811A92}"/>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20" name="TextBox 19">
            <a:extLst>
              <a:ext uri="{FF2B5EF4-FFF2-40B4-BE49-F238E27FC236}">
                <a16:creationId xmlns:a16="http://schemas.microsoft.com/office/drawing/2014/main" id="{CDFBC62A-A5DF-42A1-A23B-247B90A5CA30}"/>
              </a:ext>
            </a:extLst>
          </p:cNvPr>
          <p:cNvSpPr txBox="1"/>
          <p:nvPr/>
        </p:nvSpPr>
        <p:spPr>
          <a:xfrm>
            <a:off x="215516" y="187672"/>
            <a:ext cx="8712968" cy="6480720"/>
          </a:xfrm>
          <a:prstGeom prst="rect">
            <a:avLst/>
          </a:prstGeom>
          <a:noFill/>
          <a:ln w="76200">
            <a:solidFill>
              <a:srgbClr val="66FF33"/>
            </a:solidFill>
          </a:ln>
        </p:spPr>
        <p:txBody>
          <a:bodyPr wrap="square" rtlCol="0">
            <a:spAutoFit/>
          </a:bodyPr>
          <a:lstStyle/>
          <a:p>
            <a:endParaRPr lang="en-GB" dirty="0"/>
          </a:p>
        </p:txBody>
      </p:sp>
      <p:sp>
        <p:nvSpPr>
          <p:cNvPr id="4" name="Title 1">
            <a:extLst>
              <a:ext uri="{FF2B5EF4-FFF2-40B4-BE49-F238E27FC236}">
                <a16:creationId xmlns:a16="http://schemas.microsoft.com/office/drawing/2014/main" id="{08178BC3-5C4C-4DCB-B34C-F0DEA6687C03}"/>
              </a:ext>
            </a:extLst>
          </p:cNvPr>
          <p:cNvSpPr txBox="1">
            <a:spLocks/>
          </p:cNvSpPr>
          <p:nvPr/>
        </p:nvSpPr>
        <p:spPr>
          <a:xfrm>
            <a:off x="457200" y="406599"/>
            <a:ext cx="8075240" cy="934169"/>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000" b="1" dirty="0">
                <a:solidFill>
                  <a:schemeClr val="accent6">
                    <a:lumMod val="50000"/>
                  </a:schemeClr>
                </a:solidFill>
                <a:latin typeface="Century Gothic" panose="020B0502020202020204" pitchFamily="34" charset="0"/>
              </a:rPr>
              <a:t>Managing the course</a:t>
            </a:r>
          </a:p>
        </p:txBody>
      </p:sp>
      <p:grpSp>
        <p:nvGrpSpPr>
          <p:cNvPr id="19" name="Group 18">
            <a:extLst>
              <a:ext uri="{FF2B5EF4-FFF2-40B4-BE49-F238E27FC236}">
                <a16:creationId xmlns:a16="http://schemas.microsoft.com/office/drawing/2014/main" id="{956A247D-0ABA-429D-A3AA-54125316D06A}"/>
              </a:ext>
            </a:extLst>
          </p:cNvPr>
          <p:cNvGrpSpPr/>
          <p:nvPr/>
        </p:nvGrpSpPr>
        <p:grpSpPr>
          <a:xfrm>
            <a:off x="449490" y="1628800"/>
            <a:ext cx="3854761" cy="4053185"/>
            <a:chOff x="449490" y="1628800"/>
            <a:chExt cx="3854761" cy="4053185"/>
          </a:xfrm>
        </p:grpSpPr>
        <p:grpSp>
          <p:nvGrpSpPr>
            <p:cNvPr id="17" name="Group 16">
              <a:extLst>
                <a:ext uri="{FF2B5EF4-FFF2-40B4-BE49-F238E27FC236}">
                  <a16:creationId xmlns:a16="http://schemas.microsoft.com/office/drawing/2014/main" id="{64F26060-1384-4734-8A10-7E0DA60B7B10}"/>
                </a:ext>
              </a:extLst>
            </p:cNvPr>
            <p:cNvGrpSpPr/>
            <p:nvPr/>
          </p:nvGrpSpPr>
          <p:grpSpPr>
            <a:xfrm>
              <a:off x="449490" y="1628800"/>
              <a:ext cx="3834478" cy="3492560"/>
              <a:chOff x="449490" y="1628800"/>
              <a:chExt cx="3834478" cy="3492560"/>
            </a:xfrm>
          </p:grpSpPr>
          <p:sp>
            <p:nvSpPr>
              <p:cNvPr id="5" name="Rectangle: Rounded Corners 4">
                <a:extLst>
                  <a:ext uri="{FF2B5EF4-FFF2-40B4-BE49-F238E27FC236}">
                    <a16:creationId xmlns:a16="http://schemas.microsoft.com/office/drawing/2014/main" id="{A55CED79-2C42-43FE-A78B-481DE8F53767}"/>
                  </a:ext>
                </a:extLst>
              </p:cNvPr>
              <p:cNvSpPr/>
              <p:nvPr/>
            </p:nvSpPr>
            <p:spPr>
              <a:xfrm>
                <a:off x="467544" y="1628800"/>
                <a:ext cx="3816424" cy="648072"/>
              </a:xfrm>
              <a:prstGeom prst="roundRect">
                <a:avLst/>
              </a:prstGeom>
              <a:solidFill>
                <a:schemeClr val="accent6">
                  <a:lumMod val="75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Teacher 1</a:t>
                </a:r>
              </a:p>
            </p:txBody>
          </p:sp>
          <p:sp>
            <p:nvSpPr>
              <p:cNvPr id="7" name="Callout: Down Arrow 6">
                <a:extLst>
                  <a:ext uri="{FF2B5EF4-FFF2-40B4-BE49-F238E27FC236}">
                    <a16:creationId xmlns:a16="http://schemas.microsoft.com/office/drawing/2014/main" id="{D0C7CAEA-C1CA-46F3-8AC4-72D4610E5C3F}"/>
                  </a:ext>
                </a:extLst>
              </p:cNvPr>
              <p:cNvSpPr/>
              <p:nvPr/>
            </p:nvSpPr>
            <p:spPr>
              <a:xfrm>
                <a:off x="449490" y="2419920"/>
                <a:ext cx="3816424" cy="924411"/>
              </a:xfrm>
              <a:prstGeom prst="downArrowCallout">
                <a:avLst>
                  <a:gd name="adj1" fmla="val 25000"/>
                  <a:gd name="adj2" fmla="val 25000"/>
                  <a:gd name="adj3" fmla="val 25000"/>
                  <a:gd name="adj4" fmla="val 55277"/>
                </a:avLst>
              </a:prstGeom>
              <a:solidFill>
                <a:schemeClr val="accent6">
                  <a:lumMod val="75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Assignment work</a:t>
                </a:r>
              </a:p>
            </p:txBody>
          </p:sp>
          <p:sp>
            <p:nvSpPr>
              <p:cNvPr id="8" name="Rectangle: Rounded Corners 7">
                <a:extLst>
                  <a:ext uri="{FF2B5EF4-FFF2-40B4-BE49-F238E27FC236}">
                    <a16:creationId xmlns:a16="http://schemas.microsoft.com/office/drawing/2014/main" id="{DA5FCDB7-709B-4938-842C-F7185AA1C8FC}"/>
                  </a:ext>
                </a:extLst>
              </p:cNvPr>
              <p:cNvSpPr/>
              <p:nvPr/>
            </p:nvSpPr>
            <p:spPr>
              <a:xfrm>
                <a:off x="457200" y="3428032"/>
                <a:ext cx="3816424" cy="505024"/>
              </a:xfrm>
              <a:prstGeom prst="roundRect">
                <a:avLst/>
              </a:prstGeom>
              <a:solidFill>
                <a:schemeClr val="accent6">
                  <a:lumMod val="75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Meeting deadlines</a:t>
                </a:r>
              </a:p>
            </p:txBody>
          </p:sp>
          <p:sp>
            <p:nvSpPr>
              <p:cNvPr id="9" name="Callout: Down Arrow 8">
                <a:extLst>
                  <a:ext uri="{FF2B5EF4-FFF2-40B4-BE49-F238E27FC236}">
                    <a16:creationId xmlns:a16="http://schemas.microsoft.com/office/drawing/2014/main" id="{BCE08FC1-B478-449E-9C63-B1918D514E8B}"/>
                  </a:ext>
                </a:extLst>
              </p:cNvPr>
              <p:cNvSpPr/>
              <p:nvPr/>
            </p:nvSpPr>
            <p:spPr>
              <a:xfrm>
                <a:off x="457200" y="4111313"/>
                <a:ext cx="3816424" cy="1010047"/>
              </a:xfrm>
              <a:prstGeom prst="downArrowCallout">
                <a:avLst>
                  <a:gd name="adj1" fmla="val 25000"/>
                  <a:gd name="adj2" fmla="val 25000"/>
                  <a:gd name="adj3" fmla="val 25000"/>
                  <a:gd name="adj4" fmla="val 55277"/>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Resubmission improvements</a:t>
                </a:r>
              </a:p>
            </p:txBody>
          </p:sp>
        </p:grpSp>
        <p:sp>
          <p:nvSpPr>
            <p:cNvPr id="11" name="Rectangle: Rounded Corners 10">
              <a:extLst>
                <a:ext uri="{FF2B5EF4-FFF2-40B4-BE49-F238E27FC236}">
                  <a16:creationId xmlns:a16="http://schemas.microsoft.com/office/drawing/2014/main" id="{6FADD731-6E95-43C6-9749-C8A92356D691}"/>
                </a:ext>
              </a:extLst>
            </p:cNvPr>
            <p:cNvSpPr/>
            <p:nvPr/>
          </p:nvSpPr>
          <p:spPr>
            <a:xfrm>
              <a:off x="487827" y="5176961"/>
              <a:ext cx="3816424" cy="505024"/>
            </a:xfrm>
            <a:prstGeom prst="roundRect">
              <a:avLst/>
            </a:prstGeom>
            <a:solidFill>
              <a:schemeClr val="accent6">
                <a:lumMod val="75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Meeting deadlines</a:t>
              </a:r>
            </a:p>
          </p:txBody>
        </p:sp>
      </p:grpSp>
      <p:grpSp>
        <p:nvGrpSpPr>
          <p:cNvPr id="18" name="Group 17">
            <a:extLst>
              <a:ext uri="{FF2B5EF4-FFF2-40B4-BE49-F238E27FC236}">
                <a16:creationId xmlns:a16="http://schemas.microsoft.com/office/drawing/2014/main" id="{6F7A7153-AC13-4615-96FC-5C7FC1C3CCD5}"/>
              </a:ext>
            </a:extLst>
          </p:cNvPr>
          <p:cNvGrpSpPr/>
          <p:nvPr/>
        </p:nvGrpSpPr>
        <p:grpSpPr>
          <a:xfrm>
            <a:off x="4716016" y="1628800"/>
            <a:ext cx="3853238" cy="4060869"/>
            <a:chOff x="4716016" y="1628800"/>
            <a:chExt cx="3853238" cy="4060869"/>
          </a:xfrm>
        </p:grpSpPr>
        <p:sp>
          <p:nvSpPr>
            <p:cNvPr id="6" name="Rectangle: Rounded Corners 5">
              <a:extLst>
                <a:ext uri="{FF2B5EF4-FFF2-40B4-BE49-F238E27FC236}">
                  <a16:creationId xmlns:a16="http://schemas.microsoft.com/office/drawing/2014/main" id="{82DC6FCE-E59D-4A35-90B4-75DAA2B8FECF}"/>
                </a:ext>
              </a:extLst>
            </p:cNvPr>
            <p:cNvSpPr/>
            <p:nvPr/>
          </p:nvSpPr>
          <p:spPr>
            <a:xfrm>
              <a:off x="4716016" y="1628800"/>
              <a:ext cx="3816424" cy="648072"/>
            </a:xfrm>
            <a:prstGeom prst="roundRect">
              <a:avLst/>
            </a:prstGeom>
            <a:solidFill>
              <a:schemeClr val="accent6">
                <a:lumMod val="75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Century Gothic" panose="020B0502020202020204" pitchFamily="34" charset="0"/>
                </a:rPr>
                <a:t>Teacher 2</a:t>
              </a:r>
            </a:p>
          </p:txBody>
        </p:sp>
        <p:sp>
          <p:nvSpPr>
            <p:cNvPr id="13" name="Callout: Down Arrow 12">
              <a:extLst>
                <a:ext uri="{FF2B5EF4-FFF2-40B4-BE49-F238E27FC236}">
                  <a16:creationId xmlns:a16="http://schemas.microsoft.com/office/drawing/2014/main" id="{433BB4DB-9989-4034-A294-FE8D6F976635}"/>
                </a:ext>
              </a:extLst>
            </p:cNvPr>
            <p:cNvSpPr/>
            <p:nvPr/>
          </p:nvSpPr>
          <p:spPr>
            <a:xfrm>
              <a:off x="4716016" y="2503621"/>
              <a:ext cx="3816424" cy="924411"/>
            </a:xfrm>
            <a:prstGeom prst="downArrowCallout">
              <a:avLst>
                <a:gd name="adj1" fmla="val 25000"/>
                <a:gd name="adj2" fmla="val 25000"/>
                <a:gd name="adj3" fmla="val 25000"/>
                <a:gd name="adj4" fmla="val 55277"/>
              </a:avLst>
            </a:prstGeom>
            <a:solidFill>
              <a:schemeClr val="accent6">
                <a:lumMod val="75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Content Learning</a:t>
              </a:r>
            </a:p>
          </p:txBody>
        </p:sp>
        <p:sp>
          <p:nvSpPr>
            <p:cNvPr id="14" name="Callout: Down Arrow 13">
              <a:extLst>
                <a:ext uri="{FF2B5EF4-FFF2-40B4-BE49-F238E27FC236}">
                  <a16:creationId xmlns:a16="http://schemas.microsoft.com/office/drawing/2014/main" id="{13B61A80-6EF7-4E5B-B214-A95AABFEB6B4}"/>
                </a:ext>
              </a:extLst>
            </p:cNvPr>
            <p:cNvSpPr/>
            <p:nvPr/>
          </p:nvSpPr>
          <p:spPr>
            <a:xfrm>
              <a:off x="4716016" y="3497820"/>
              <a:ext cx="3816424" cy="924411"/>
            </a:xfrm>
            <a:prstGeom prst="downArrowCallout">
              <a:avLst>
                <a:gd name="adj1" fmla="val 25000"/>
                <a:gd name="adj2" fmla="val 25000"/>
                <a:gd name="adj3" fmla="val 25000"/>
                <a:gd name="adj4" fmla="val 55277"/>
              </a:avLst>
            </a:prstGeom>
            <a:solidFill>
              <a:schemeClr val="accent6">
                <a:lumMod val="75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Revising, exam practice</a:t>
              </a:r>
            </a:p>
          </p:txBody>
        </p:sp>
        <p:sp>
          <p:nvSpPr>
            <p:cNvPr id="15" name="Rectangle: Rounded Corners 14">
              <a:extLst>
                <a:ext uri="{FF2B5EF4-FFF2-40B4-BE49-F238E27FC236}">
                  <a16:creationId xmlns:a16="http://schemas.microsoft.com/office/drawing/2014/main" id="{BCA08B7F-61D7-48CE-9153-7C3F22E5972C}"/>
                </a:ext>
              </a:extLst>
            </p:cNvPr>
            <p:cNvSpPr/>
            <p:nvPr/>
          </p:nvSpPr>
          <p:spPr>
            <a:xfrm>
              <a:off x="4752830" y="4492019"/>
              <a:ext cx="3816424" cy="505024"/>
            </a:xfrm>
            <a:prstGeom prst="roundRect">
              <a:avLst/>
            </a:prstGeom>
            <a:solidFill>
              <a:schemeClr val="accent6">
                <a:lumMod val="75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Sit January exams</a:t>
              </a:r>
            </a:p>
          </p:txBody>
        </p:sp>
        <p:sp>
          <p:nvSpPr>
            <p:cNvPr id="16" name="Rectangle: Rounded Corners 15">
              <a:extLst>
                <a:ext uri="{FF2B5EF4-FFF2-40B4-BE49-F238E27FC236}">
                  <a16:creationId xmlns:a16="http://schemas.microsoft.com/office/drawing/2014/main" id="{9CE456BA-AD3A-46E0-AEC4-2B959E314DDE}"/>
                </a:ext>
              </a:extLst>
            </p:cNvPr>
            <p:cNvSpPr/>
            <p:nvPr/>
          </p:nvSpPr>
          <p:spPr>
            <a:xfrm>
              <a:off x="4752830" y="5184645"/>
              <a:ext cx="3816424" cy="505024"/>
            </a:xfrm>
            <a:prstGeom prst="roundRect">
              <a:avLst/>
            </a:prstGeom>
            <a:solidFill>
              <a:schemeClr val="accent6">
                <a:lumMod val="75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May Resit opportunity </a:t>
              </a:r>
            </a:p>
          </p:txBody>
        </p:sp>
      </p:grpSp>
    </p:spTree>
    <p:extLst>
      <p:ext uri="{BB962C8B-B14F-4D97-AF65-F5344CB8AC3E}">
        <p14:creationId xmlns:p14="http://schemas.microsoft.com/office/powerpoint/2010/main" val="163201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97B0A4D-9A89-46B4-A183-CB003C35803E}"/>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06243DA6-482A-4678-BE12-C09FE37A069C}"/>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6" name="Title 1">
            <a:extLst>
              <a:ext uri="{FF2B5EF4-FFF2-40B4-BE49-F238E27FC236}">
                <a16:creationId xmlns:a16="http://schemas.microsoft.com/office/drawing/2014/main" id="{8C6A4F45-E268-48CD-B770-CF7C1A84B4DC}"/>
              </a:ext>
            </a:extLst>
          </p:cNvPr>
          <p:cNvSpPr txBox="1">
            <a:spLocks/>
          </p:cNvSpPr>
          <p:nvPr/>
        </p:nvSpPr>
        <p:spPr>
          <a:xfrm>
            <a:off x="457200" y="406599"/>
            <a:ext cx="8075240" cy="934169"/>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000" b="1" dirty="0">
                <a:solidFill>
                  <a:schemeClr val="accent6">
                    <a:lumMod val="50000"/>
                  </a:schemeClr>
                </a:solidFill>
                <a:latin typeface="Century Gothic" panose="020B0502020202020204" pitchFamily="34" charset="0"/>
              </a:rPr>
              <a:t>Course Work Units</a:t>
            </a:r>
          </a:p>
        </p:txBody>
      </p:sp>
      <p:sp>
        <p:nvSpPr>
          <p:cNvPr id="8" name="Content Placeholder 2">
            <a:extLst>
              <a:ext uri="{FF2B5EF4-FFF2-40B4-BE49-F238E27FC236}">
                <a16:creationId xmlns:a16="http://schemas.microsoft.com/office/drawing/2014/main" id="{58B9A9DF-06C2-4CCB-AE23-115E6CF18237}"/>
              </a:ext>
            </a:extLst>
          </p:cNvPr>
          <p:cNvSpPr txBox="1">
            <a:spLocks/>
          </p:cNvSpPr>
          <p:nvPr/>
        </p:nvSpPr>
        <p:spPr>
          <a:xfrm>
            <a:off x="438216" y="1613978"/>
            <a:ext cx="8065301" cy="3168352"/>
          </a:xfrm>
          <a:prstGeom prst="rect">
            <a:avLst/>
          </a:prstGeo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500" dirty="0">
                <a:solidFill>
                  <a:schemeClr val="accent6">
                    <a:lumMod val="50000"/>
                  </a:schemeClr>
                </a:solidFill>
                <a:latin typeface="Century Gothic" panose="020B0502020202020204" pitchFamily="34" charset="0"/>
              </a:rPr>
              <a:t>Teacher 1 will then assess your assignment work and give you feedback, on whether or not you have met the assessment criteria, for </a:t>
            </a:r>
            <a:r>
              <a:rPr lang="en-GB" sz="2500" b="1" dirty="0">
                <a:solidFill>
                  <a:schemeClr val="accent6">
                    <a:lumMod val="50000"/>
                  </a:schemeClr>
                </a:solidFill>
                <a:latin typeface="Century Gothic" panose="020B0502020202020204" pitchFamily="34" charset="0"/>
              </a:rPr>
              <a:t>Pass, Merit </a:t>
            </a:r>
            <a:r>
              <a:rPr lang="en-GB" sz="2500" dirty="0">
                <a:solidFill>
                  <a:schemeClr val="accent6">
                    <a:lumMod val="50000"/>
                  </a:schemeClr>
                </a:solidFill>
                <a:latin typeface="Century Gothic" panose="020B0502020202020204" pitchFamily="34" charset="0"/>
              </a:rPr>
              <a:t>and</a:t>
            </a:r>
            <a:r>
              <a:rPr lang="en-GB" sz="2500" b="1" dirty="0">
                <a:solidFill>
                  <a:schemeClr val="accent6">
                    <a:lumMod val="50000"/>
                  </a:schemeClr>
                </a:solidFill>
                <a:latin typeface="Century Gothic" panose="020B0502020202020204" pitchFamily="34" charset="0"/>
              </a:rPr>
              <a:t> Distinction</a:t>
            </a:r>
          </a:p>
          <a:p>
            <a:r>
              <a:rPr lang="en-GB" sz="2500" dirty="0">
                <a:solidFill>
                  <a:schemeClr val="accent6">
                    <a:lumMod val="50000"/>
                  </a:schemeClr>
                </a:solidFill>
                <a:latin typeface="Century Gothic" panose="020B0502020202020204" pitchFamily="34" charset="0"/>
              </a:rPr>
              <a:t>If you have attempted a </a:t>
            </a:r>
            <a:r>
              <a:rPr lang="en-GB" sz="2500" b="1" dirty="0">
                <a:solidFill>
                  <a:schemeClr val="accent6">
                    <a:lumMod val="50000"/>
                  </a:schemeClr>
                </a:solidFill>
                <a:latin typeface="Century Gothic" panose="020B0502020202020204" pitchFamily="34" charset="0"/>
              </a:rPr>
              <a:t>P, M </a:t>
            </a:r>
            <a:r>
              <a:rPr lang="en-GB" sz="2500" dirty="0">
                <a:solidFill>
                  <a:schemeClr val="accent6">
                    <a:lumMod val="50000"/>
                  </a:schemeClr>
                </a:solidFill>
                <a:latin typeface="Century Gothic" panose="020B0502020202020204" pitchFamily="34" charset="0"/>
              </a:rPr>
              <a:t>or </a:t>
            </a:r>
            <a:r>
              <a:rPr lang="en-GB" sz="2500" b="1" dirty="0">
                <a:solidFill>
                  <a:schemeClr val="accent6">
                    <a:lumMod val="50000"/>
                  </a:schemeClr>
                </a:solidFill>
                <a:latin typeface="Century Gothic" panose="020B0502020202020204" pitchFamily="34" charset="0"/>
              </a:rPr>
              <a:t>D</a:t>
            </a:r>
            <a:r>
              <a:rPr lang="en-GB" sz="2500" dirty="0">
                <a:solidFill>
                  <a:schemeClr val="accent6">
                    <a:lumMod val="50000"/>
                  </a:schemeClr>
                </a:solidFill>
                <a:latin typeface="Century Gothic" panose="020B0502020202020204" pitchFamily="34" charset="0"/>
              </a:rPr>
              <a:t>, but not quite met the criteria then you may have the opportunity to resubmit your improvements</a:t>
            </a:r>
          </a:p>
          <a:p>
            <a:r>
              <a:rPr lang="en-GB" sz="3000" b="1" dirty="0">
                <a:solidFill>
                  <a:schemeClr val="accent6">
                    <a:lumMod val="50000"/>
                  </a:schemeClr>
                </a:solidFill>
                <a:latin typeface="Century Gothic" panose="020B0502020202020204" pitchFamily="34" charset="0"/>
              </a:rPr>
              <a:t>You must meet this second deadline</a:t>
            </a:r>
            <a:r>
              <a:rPr lang="en-GB" sz="2500" dirty="0">
                <a:solidFill>
                  <a:schemeClr val="accent6">
                    <a:lumMod val="50000"/>
                  </a:schemeClr>
                </a:solidFill>
                <a:latin typeface="Century Gothic" panose="020B0502020202020204" pitchFamily="34" charset="0"/>
              </a:rPr>
              <a:t>.</a:t>
            </a:r>
          </a:p>
        </p:txBody>
      </p:sp>
      <p:pic>
        <p:nvPicPr>
          <p:cNvPr id="12" name="Picture 11">
            <a:extLst>
              <a:ext uri="{FF2B5EF4-FFF2-40B4-BE49-F238E27FC236}">
                <a16:creationId xmlns:a16="http://schemas.microsoft.com/office/drawing/2014/main" id="{D8450552-F3B2-4696-B34F-FBC87609CBDE}"/>
              </a:ext>
            </a:extLst>
          </p:cNvPr>
          <p:cNvPicPr>
            <a:picLocks noChangeAspect="1"/>
          </p:cNvPicPr>
          <p:nvPr/>
        </p:nvPicPr>
        <p:blipFill>
          <a:blip r:embed="rId2"/>
          <a:stretch>
            <a:fillRect/>
          </a:stretch>
        </p:blipFill>
        <p:spPr>
          <a:xfrm>
            <a:off x="1943187" y="4937840"/>
            <a:ext cx="1319213" cy="131445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D25CD8F7-6FB0-4E63-A0CD-D42EC293E22E}"/>
              </a:ext>
            </a:extLst>
          </p:cNvPr>
          <p:cNvPicPr>
            <a:picLocks noChangeAspect="1"/>
          </p:cNvPicPr>
          <p:nvPr/>
        </p:nvPicPr>
        <p:blipFill>
          <a:blip r:embed="rId3"/>
          <a:stretch>
            <a:fillRect/>
          </a:stretch>
        </p:blipFill>
        <p:spPr>
          <a:xfrm>
            <a:off x="3835213" y="4952816"/>
            <a:ext cx="1319213" cy="1299474"/>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E13AC71-4AFB-479E-B3D1-37D5621B3B52}"/>
              </a:ext>
            </a:extLst>
          </p:cNvPr>
          <p:cNvPicPr>
            <a:picLocks noChangeAspect="1"/>
          </p:cNvPicPr>
          <p:nvPr/>
        </p:nvPicPr>
        <p:blipFill>
          <a:blip r:embed="rId4"/>
          <a:stretch>
            <a:fillRect/>
          </a:stretch>
        </p:blipFill>
        <p:spPr>
          <a:xfrm>
            <a:off x="5681241" y="4933077"/>
            <a:ext cx="1319213" cy="13192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902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B46BEED-A9CE-499C-B9CB-7ED6004CF915}"/>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06243DA6-482A-4678-BE12-C09FE37A069C}"/>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6" name="Title 1">
            <a:extLst>
              <a:ext uri="{FF2B5EF4-FFF2-40B4-BE49-F238E27FC236}">
                <a16:creationId xmlns:a16="http://schemas.microsoft.com/office/drawing/2014/main" id="{8C6A4F45-E268-48CD-B770-CF7C1A84B4DC}"/>
              </a:ext>
            </a:extLst>
          </p:cNvPr>
          <p:cNvSpPr txBox="1">
            <a:spLocks/>
          </p:cNvSpPr>
          <p:nvPr/>
        </p:nvSpPr>
        <p:spPr>
          <a:xfrm>
            <a:off x="457200" y="406599"/>
            <a:ext cx="8075240" cy="934169"/>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000" b="1" dirty="0">
                <a:solidFill>
                  <a:schemeClr val="accent6">
                    <a:lumMod val="50000"/>
                  </a:schemeClr>
                </a:solidFill>
                <a:latin typeface="Century Gothic" panose="020B0502020202020204" pitchFamily="34" charset="0"/>
              </a:rPr>
              <a:t>Exam Assessed Units</a:t>
            </a:r>
          </a:p>
        </p:txBody>
      </p:sp>
      <p:sp>
        <p:nvSpPr>
          <p:cNvPr id="8" name="Content Placeholder 2">
            <a:extLst>
              <a:ext uri="{FF2B5EF4-FFF2-40B4-BE49-F238E27FC236}">
                <a16:creationId xmlns:a16="http://schemas.microsoft.com/office/drawing/2014/main" id="{58B9A9DF-06C2-4CCB-AE23-115E6CF18237}"/>
              </a:ext>
            </a:extLst>
          </p:cNvPr>
          <p:cNvSpPr txBox="1">
            <a:spLocks/>
          </p:cNvSpPr>
          <p:nvPr/>
        </p:nvSpPr>
        <p:spPr>
          <a:xfrm>
            <a:off x="438216" y="1613977"/>
            <a:ext cx="8065301" cy="3319099"/>
          </a:xfrm>
          <a:prstGeom prst="rect">
            <a:avLst/>
          </a:prstGeo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500" dirty="0">
                <a:solidFill>
                  <a:schemeClr val="accent6">
                    <a:lumMod val="50000"/>
                  </a:schemeClr>
                </a:solidFill>
                <a:latin typeface="Century Gothic" panose="020B0502020202020204" pitchFamily="34" charset="0"/>
              </a:rPr>
              <a:t>In Year 11 you had 8-10 GCSE’s to sit but this year, you only have 2, </a:t>
            </a:r>
            <a:r>
              <a:rPr lang="en-GB" sz="2500" i="1" dirty="0">
                <a:solidFill>
                  <a:schemeClr val="accent6">
                    <a:lumMod val="50000"/>
                  </a:schemeClr>
                </a:solidFill>
                <a:latin typeface="Century Gothic" panose="020B0502020202020204" pitchFamily="34" charset="0"/>
              </a:rPr>
              <a:t>plus English and Maths GCSE.</a:t>
            </a:r>
          </a:p>
          <a:p>
            <a:r>
              <a:rPr lang="en-GB" sz="2500" dirty="0">
                <a:solidFill>
                  <a:schemeClr val="accent6">
                    <a:lumMod val="50000"/>
                  </a:schemeClr>
                </a:solidFill>
                <a:latin typeface="Century Gothic" panose="020B0502020202020204" pitchFamily="34" charset="0"/>
              </a:rPr>
              <a:t>The content will be delivered and you will make notes in your unit booklet and note book.</a:t>
            </a:r>
          </a:p>
          <a:p>
            <a:r>
              <a:rPr lang="en-GB" sz="2500" dirty="0">
                <a:solidFill>
                  <a:schemeClr val="accent6">
                    <a:lumMod val="50000"/>
                  </a:schemeClr>
                </a:solidFill>
                <a:latin typeface="Century Gothic" panose="020B0502020202020204" pitchFamily="34" charset="0"/>
              </a:rPr>
              <a:t>There will be mock exams to get you ready</a:t>
            </a:r>
          </a:p>
          <a:p>
            <a:r>
              <a:rPr lang="en-GB" sz="2500" dirty="0">
                <a:solidFill>
                  <a:schemeClr val="accent6">
                    <a:lumMod val="50000"/>
                  </a:schemeClr>
                </a:solidFill>
                <a:latin typeface="Century Gothic" panose="020B0502020202020204" pitchFamily="34" charset="0"/>
              </a:rPr>
              <a:t>You MUST revise and try your absolute best</a:t>
            </a:r>
          </a:p>
          <a:p>
            <a:r>
              <a:rPr lang="en-GB" sz="2500" dirty="0">
                <a:solidFill>
                  <a:schemeClr val="accent6">
                    <a:lumMod val="50000"/>
                  </a:schemeClr>
                </a:solidFill>
                <a:latin typeface="Century Gothic" panose="020B0502020202020204" pitchFamily="34" charset="0"/>
              </a:rPr>
              <a:t>It’s best to avoid the need for a re-sit so get your best grade, first time</a:t>
            </a:r>
          </a:p>
        </p:txBody>
      </p:sp>
      <p:pic>
        <p:nvPicPr>
          <p:cNvPr id="14" name="Picture 13">
            <a:extLst>
              <a:ext uri="{FF2B5EF4-FFF2-40B4-BE49-F238E27FC236}">
                <a16:creationId xmlns:a16="http://schemas.microsoft.com/office/drawing/2014/main" id="{FE13AC71-4AFB-479E-B3D1-37D5621B3B52}"/>
              </a:ext>
            </a:extLst>
          </p:cNvPr>
          <p:cNvPicPr>
            <a:picLocks noChangeAspect="1"/>
          </p:cNvPicPr>
          <p:nvPr/>
        </p:nvPicPr>
        <p:blipFill>
          <a:blip r:embed="rId3"/>
          <a:stretch>
            <a:fillRect/>
          </a:stretch>
        </p:blipFill>
        <p:spPr>
          <a:xfrm>
            <a:off x="5292080" y="5118314"/>
            <a:ext cx="1319213" cy="1319213"/>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80E18E7B-54B8-400A-81BE-6FA07C2D9059}"/>
              </a:ext>
            </a:extLst>
          </p:cNvPr>
          <p:cNvPicPr>
            <a:picLocks noChangeAspect="1"/>
          </p:cNvPicPr>
          <p:nvPr/>
        </p:nvPicPr>
        <p:blipFill>
          <a:blip r:embed="rId4"/>
          <a:stretch>
            <a:fillRect/>
          </a:stretch>
        </p:blipFill>
        <p:spPr>
          <a:xfrm>
            <a:off x="1619672" y="5092489"/>
            <a:ext cx="3064768" cy="12842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932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45777E5-F87D-4A8E-96DB-DFC8D9042561}"/>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06243DA6-482A-4678-BE12-C09FE37A069C}"/>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6" name="Title 1">
            <a:extLst>
              <a:ext uri="{FF2B5EF4-FFF2-40B4-BE49-F238E27FC236}">
                <a16:creationId xmlns:a16="http://schemas.microsoft.com/office/drawing/2014/main" id="{8C6A4F45-E268-48CD-B770-CF7C1A84B4DC}"/>
              </a:ext>
            </a:extLst>
          </p:cNvPr>
          <p:cNvSpPr txBox="1">
            <a:spLocks/>
          </p:cNvSpPr>
          <p:nvPr/>
        </p:nvSpPr>
        <p:spPr>
          <a:xfrm>
            <a:off x="457200" y="406599"/>
            <a:ext cx="8075240" cy="934169"/>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000" b="1" dirty="0">
                <a:solidFill>
                  <a:schemeClr val="accent6">
                    <a:lumMod val="50000"/>
                  </a:schemeClr>
                </a:solidFill>
                <a:latin typeface="Century Gothic" panose="020B0502020202020204" pitchFamily="34" charset="0"/>
              </a:rPr>
              <a:t>Exam Assessed Units</a:t>
            </a:r>
          </a:p>
        </p:txBody>
      </p:sp>
      <p:sp>
        <p:nvSpPr>
          <p:cNvPr id="8" name="Content Placeholder 2">
            <a:extLst>
              <a:ext uri="{FF2B5EF4-FFF2-40B4-BE49-F238E27FC236}">
                <a16:creationId xmlns:a16="http://schemas.microsoft.com/office/drawing/2014/main" id="{58B9A9DF-06C2-4CCB-AE23-115E6CF18237}"/>
              </a:ext>
            </a:extLst>
          </p:cNvPr>
          <p:cNvSpPr txBox="1">
            <a:spLocks/>
          </p:cNvSpPr>
          <p:nvPr/>
        </p:nvSpPr>
        <p:spPr>
          <a:xfrm>
            <a:off x="438216" y="1613977"/>
            <a:ext cx="8065301" cy="1598999"/>
          </a:xfrm>
          <a:prstGeom prst="rect">
            <a:avLst/>
          </a:prstGeo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500" b="1" dirty="0">
                <a:solidFill>
                  <a:schemeClr val="accent6">
                    <a:lumMod val="50000"/>
                  </a:schemeClr>
                </a:solidFill>
                <a:latin typeface="Century Gothic" panose="020B0502020202020204" pitchFamily="34" charset="0"/>
              </a:rPr>
              <a:t>Unit 1 –  Building positive relationships in HSC(60 GLH)</a:t>
            </a:r>
          </a:p>
          <a:p>
            <a:pPr marL="0" indent="0">
              <a:buNone/>
            </a:pPr>
            <a:r>
              <a:rPr lang="en-GB" sz="2500" dirty="0">
                <a:solidFill>
                  <a:schemeClr val="accent6">
                    <a:lumMod val="50000"/>
                  </a:schemeClr>
                </a:solidFill>
                <a:latin typeface="Century Gothic" panose="020B0502020202020204" pitchFamily="34" charset="0"/>
              </a:rPr>
              <a:t>Learning about necessary behaviours and actions that support and care for vulnerable people.</a:t>
            </a:r>
          </a:p>
        </p:txBody>
      </p:sp>
      <p:sp>
        <p:nvSpPr>
          <p:cNvPr id="7" name="Content Placeholder 2">
            <a:extLst>
              <a:ext uri="{FF2B5EF4-FFF2-40B4-BE49-F238E27FC236}">
                <a16:creationId xmlns:a16="http://schemas.microsoft.com/office/drawing/2014/main" id="{F66F71CD-91E0-479D-9598-1E41B53884B2}"/>
              </a:ext>
            </a:extLst>
          </p:cNvPr>
          <p:cNvSpPr txBox="1">
            <a:spLocks/>
          </p:cNvSpPr>
          <p:nvPr/>
        </p:nvSpPr>
        <p:spPr>
          <a:xfrm>
            <a:off x="467139" y="3463347"/>
            <a:ext cx="8065301" cy="1256609"/>
          </a:xfrm>
          <a:prstGeom prst="rect">
            <a:avLst/>
          </a:prstGeo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500" b="1" dirty="0">
                <a:solidFill>
                  <a:schemeClr val="accent6">
                    <a:lumMod val="50000"/>
                  </a:schemeClr>
                </a:solidFill>
                <a:latin typeface="Century Gothic" panose="020B0502020202020204" pitchFamily="34" charset="0"/>
              </a:rPr>
              <a:t>Unit 3 – Health and Safety in Practice (30 GLH)</a:t>
            </a:r>
          </a:p>
          <a:p>
            <a:pPr marL="0" indent="0">
              <a:buNone/>
            </a:pPr>
            <a:r>
              <a:rPr lang="en-GB" sz="2500" dirty="0">
                <a:solidFill>
                  <a:schemeClr val="accent6">
                    <a:lumMod val="50000"/>
                  </a:schemeClr>
                </a:solidFill>
                <a:latin typeface="Century Gothic" panose="020B0502020202020204" pitchFamily="34" charset="0"/>
              </a:rPr>
              <a:t>Rules and regulations to ensure the safety and security of both service users and staff</a:t>
            </a:r>
          </a:p>
        </p:txBody>
      </p:sp>
      <p:sp>
        <p:nvSpPr>
          <p:cNvPr id="3" name="Rectangle: Rounded Corners 2">
            <a:extLst>
              <a:ext uri="{FF2B5EF4-FFF2-40B4-BE49-F238E27FC236}">
                <a16:creationId xmlns:a16="http://schemas.microsoft.com/office/drawing/2014/main" id="{596FD0AD-26CA-4AF6-AEC5-0525BC08B8BA}"/>
              </a:ext>
            </a:extLst>
          </p:cNvPr>
          <p:cNvSpPr/>
          <p:nvPr/>
        </p:nvSpPr>
        <p:spPr>
          <a:xfrm>
            <a:off x="467139" y="5013176"/>
            <a:ext cx="8036378" cy="1322310"/>
          </a:xfrm>
          <a:prstGeom prst="roundRect">
            <a:avLst/>
          </a:prstGeom>
          <a:solidFill>
            <a:schemeClr val="accent6">
              <a:lumMod val="20000"/>
              <a:lumOff val="80000"/>
            </a:schemeClr>
          </a:solidFill>
          <a:ln w="3810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b="1" dirty="0">
                <a:solidFill>
                  <a:schemeClr val="accent6">
                    <a:lumMod val="50000"/>
                  </a:schemeClr>
                </a:solidFill>
                <a:latin typeface="Century Gothic" panose="020B0502020202020204" pitchFamily="34" charset="0"/>
              </a:rPr>
              <a:t>GLH means, </a:t>
            </a:r>
            <a:r>
              <a:rPr lang="en-GB" sz="2500" b="1" u="sng" dirty="0">
                <a:solidFill>
                  <a:schemeClr val="accent6">
                    <a:lumMod val="50000"/>
                  </a:schemeClr>
                </a:solidFill>
                <a:latin typeface="Century Gothic" panose="020B0502020202020204" pitchFamily="34" charset="0"/>
              </a:rPr>
              <a:t>G</a:t>
            </a:r>
            <a:r>
              <a:rPr lang="en-GB" sz="2500" b="1" dirty="0">
                <a:solidFill>
                  <a:schemeClr val="accent6">
                    <a:lumMod val="50000"/>
                  </a:schemeClr>
                </a:solidFill>
                <a:latin typeface="Century Gothic" panose="020B0502020202020204" pitchFamily="34" charset="0"/>
              </a:rPr>
              <a:t>uided </a:t>
            </a:r>
            <a:r>
              <a:rPr lang="en-GB" sz="2500" b="1" u="sng" dirty="0">
                <a:solidFill>
                  <a:schemeClr val="accent6">
                    <a:lumMod val="50000"/>
                  </a:schemeClr>
                </a:solidFill>
                <a:latin typeface="Century Gothic" panose="020B0502020202020204" pitchFamily="34" charset="0"/>
              </a:rPr>
              <a:t>L</a:t>
            </a:r>
            <a:r>
              <a:rPr lang="en-GB" sz="2500" b="1" dirty="0">
                <a:solidFill>
                  <a:schemeClr val="accent6">
                    <a:lumMod val="50000"/>
                  </a:schemeClr>
                </a:solidFill>
                <a:latin typeface="Century Gothic" panose="020B0502020202020204" pitchFamily="34" charset="0"/>
              </a:rPr>
              <a:t>earning </a:t>
            </a:r>
            <a:r>
              <a:rPr lang="en-GB" sz="2500" b="1" u="sng" dirty="0">
                <a:solidFill>
                  <a:schemeClr val="accent6">
                    <a:lumMod val="50000"/>
                  </a:schemeClr>
                </a:solidFill>
                <a:latin typeface="Century Gothic" panose="020B0502020202020204" pitchFamily="34" charset="0"/>
              </a:rPr>
              <a:t>H</a:t>
            </a:r>
            <a:r>
              <a:rPr lang="en-GB" sz="2500" b="1" dirty="0">
                <a:solidFill>
                  <a:schemeClr val="accent6">
                    <a:lumMod val="50000"/>
                  </a:schemeClr>
                </a:solidFill>
                <a:latin typeface="Century Gothic" panose="020B0502020202020204" pitchFamily="34" charset="0"/>
              </a:rPr>
              <a:t>ours, the more GLH’s, the bigger the unit is and the more points towards your final end qualification grade</a:t>
            </a:r>
          </a:p>
        </p:txBody>
      </p:sp>
    </p:spTree>
    <p:extLst>
      <p:ext uri="{BB962C8B-B14F-4D97-AF65-F5344CB8AC3E}">
        <p14:creationId xmlns:p14="http://schemas.microsoft.com/office/powerpoint/2010/main" val="349647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BE17752-0167-461E-9338-E948F111D90F}"/>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06243DA6-482A-4678-BE12-C09FE37A069C}"/>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6" name="Title 1">
            <a:extLst>
              <a:ext uri="{FF2B5EF4-FFF2-40B4-BE49-F238E27FC236}">
                <a16:creationId xmlns:a16="http://schemas.microsoft.com/office/drawing/2014/main" id="{8C6A4F45-E268-48CD-B770-CF7C1A84B4DC}"/>
              </a:ext>
            </a:extLst>
          </p:cNvPr>
          <p:cNvSpPr txBox="1">
            <a:spLocks/>
          </p:cNvSpPr>
          <p:nvPr/>
        </p:nvSpPr>
        <p:spPr>
          <a:xfrm>
            <a:off x="457200" y="406599"/>
            <a:ext cx="8075240" cy="934169"/>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000" b="1" dirty="0">
                <a:solidFill>
                  <a:schemeClr val="accent6">
                    <a:lumMod val="50000"/>
                  </a:schemeClr>
                </a:solidFill>
                <a:latin typeface="Century Gothic" panose="020B0502020202020204" pitchFamily="34" charset="0"/>
              </a:rPr>
              <a:t>Course work Assessed Units</a:t>
            </a:r>
          </a:p>
        </p:txBody>
      </p:sp>
      <p:sp>
        <p:nvSpPr>
          <p:cNvPr id="8" name="Content Placeholder 2">
            <a:extLst>
              <a:ext uri="{FF2B5EF4-FFF2-40B4-BE49-F238E27FC236}">
                <a16:creationId xmlns:a16="http://schemas.microsoft.com/office/drawing/2014/main" id="{58B9A9DF-06C2-4CCB-AE23-115E6CF18237}"/>
              </a:ext>
            </a:extLst>
          </p:cNvPr>
          <p:cNvSpPr txBox="1">
            <a:spLocks/>
          </p:cNvSpPr>
          <p:nvPr/>
        </p:nvSpPr>
        <p:spPr>
          <a:xfrm>
            <a:off x="430404" y="1492949"/>
            <a:ext cx="8065301" cy="1094943"/>
          </a:xfrm>
          <a:prstGeom prst="rect">
            <a:avLst/>
          </a:prstGeo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500" b="1" dirty="0">
                <a:solidFill>
                  <a:schemeClr val="accent6">
                    <a:lumMod val="50000"/>
                  </a:schemeClr>
                </a:solidFill>
                <a:latin typeface="Century Gothic" panose="020B0502020202020204" pitchFamily="34" charset="0"/>
              </a:rPr>
              <a:t>Unit 3 – Working in a person-centred way</a:t>
            </a:r>
            <a:r>
              <a:rPr lang="en-GB" sz="2500" dirty="0">
                <a:solidFill>
                  <a:schemeClr val="accent6">
                    <a:lumMod val="50000"/>
                  </a:schemeClr>
                </a:solidFill>
                <a:latin typeface="Century Gothic" panose="020B0502020202020204" pitchFamily="34" charset="0"/>
              </a:rPr>
              <a:t> </a:t>
            </a:r>
            <a:r>
              <a:rPr lang="en-GB" sz="2500" b="1" dirty="0">
                <a:solidFill>
                  <a:schemeClr val="accent6">
                    <a:lumMod val="50000"/>
                  </a:schemeClr>
                </a:solidFill>
                <a:latin typeface="Century Gothic" panose="020B0502020202020204" pitchFamily="34" charset="0"/>
              </a:rPr>
              <a:t>(30 GLH) </a:t>
            </a:r>
            <a:r>
              <a:rPr lang="en-GB" sz="2500" dirty="0">
                <a:solidFill>
                  <a:schemeClr val="accent6">
                    <a:lumMod val="50000"/>
                  </a:schemeClr>
                </a:solidFill>
                <a:latin typeface="Century Gothic" panose="020B0502020202020204" pitchFamily="34" charset="0"/>
              </a:rPr>
              <a:t>Ensuring each and every individual has a personalised care plan, to meet their needs.</a:t>
            </a:r>
            <a:endParaRPr lang="en-GB" sz="2500" b="1" dirty="0">
              <a:solidFill>
                <a:schemeClr val="accent6">
                  <a:lumMod val="50000"/>
                </a:schemeClr>
              </a:solidFill>
              <a:latin typeface="Century Gothic" panose="020B0502020202020204" pitchFamily="34" charset="0"/>
            </a:endParaRPr>
          </a:p>
        </p:txBody>
      </p:sp>
      <p:sp>
        <p:nvSpPr>
          <p:cNvPr id="7" name="Content Placeholder 2">
            <a:extLst>
              <a:ext uri="{FF2B5EF4-FFF2-40B4-BE49-F238E27FC236}">
                <a16:creationId xmlns:a16="http://schemas.microsoft.com/office/drawing/2014/main" id="{F66F71CD-91E0-479D-9598-1E41B53884B2}"/>
              </a:ext>
            </a:extLst>
          </p:cNvPr>
          <p:cNvSpPr txBox="1">
            <a:spLocks/>
          </p:cNvSpPr>
          <p:nvPr/>
        </p:nvSpPr>
        <p:spPr>
          <a:xfrm>
            <a:off x="414031" y="2712376"/>
            <a:ext cx="8065301" cy="1256609"/>
          </a:xfrm>
          <a:prstGeom prst="rect">
            <a:avLst/>
          </a:prstGeo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500" b="1" dirty="0">
                <a:solidFill>
                  <a:schemeClr val="accent6">
                    <a:lumMod val="50000"/>
                  </a:schemeClr>
                </a:solidFill>
                <a:latin typeface="Century Gothic" panose="020B0502020202020204" pitchFamily="34" charset="0"/>
              </a:rPr>
              <a:t>Unit 4 – Safeguarding (60 GLH)</a:t>
            </a:r>
          </a:p>
          <a:p>
            <a:pPr marL="0" indent="0">
              <a:buNone/>
            </a:pPr>
            <a:r>
              <a:rPr lang="en-GB" sz="2500" dirty="0">
                <a:solidFill>
                  <a:schemeClr val="accent6">
                    <a:lumMod val="50000"/>
                  </a:schemeClr>
                </a:solidFill>
                <a:latin typeface="Century Gothic" panose="020B0502020202020204" pitchFamily="34" charset="0"/>
              </a:rPr>
              <a:t>The roles of staff and responsibilities for keeping vulnerable service users safe and secure</a:t>
            </a:r>
            <a:r>
              <a:rPr lang="en-GB" sz="2500" b="1" dirty="0">
                <a:solidFill>
                  <a:schemeClr val="accent6">
                    <a:lumMod val="50000"/>
                  </a:schemeClr>
                </a:solidFill>
                <a:latin typeface="Century Gothic" panose="020B0502020202020204" pitchFamily="34" charset="0"/>
              </a:rPr>
              <a:t> </a:t>
            </a:r>
            <a:endParaRPr lang="en-GB" sz="2500" dirty="0">
              <a:solidFill>
                <a:schemeClr val="accent6">
                  <a:lumMod val="50000"/>
                </a:schemeClr>
              </a:solidFill>
              <a:latin typeface="Century Gothic" panose="020B0502020202020204" pitchFamily="34" charset="0"/>
            </a:endParaRPr>
          </a:p>
        </p:txBody>
      </p:sp>
      <p:sp>
        <p:nvSpPr>
          <p:cNvPr id="9" name="Content Placeholder 2">
            <a:extLst>
              <a:ext uri="{FF2B5EF4-FFF2-40B4-BE49-F238E27FC236}">
                <a16:creationId xmlns:a16="http://schemas.microsoft.com/office/drawing/2014/main" id="{909CF7DB-FD45-4F52-80E5-90C70551024D}"/>
              </a:ext>
            </a:extLst>
          </p:cNvPr>
          <p:cNvSpPr txBox="1">
            <a:spLocks/>
          </p:cNvSpPr>
          <p:nvPr/>
        </p:nvSpPr>
        <p:spPr>
          <a:xfrm>
            <a:off x="430404" y="4093469"/>
            <a:ext cx="8065301" cy="919707"/>
          </a:xfrm>
          <a:prstGeom prst="rect">
            <a:avLst/>
          </a:prstGeo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500" b="1" dirty="0">
                <a:solidFill>
                  <a:schemeClr val="accent6">
                    <a:lumMod val="50000"/>
                  </a:schemeClr>
                </a:solidFill>
                <a:latin typeface="Century Gothic" panose="020B0502020202020204" pitchFamily="34" charset="0"/>
              </a:rPr>
              <a:t>Unit 5 – Working in Adults Health and Social Care Environments; care settings (30GLH)</a:t>
            </a:r>
            <a:endParaRPr lang="en-GB" sz="2500" dirty="0">
              <a:solidFill>
                <a:schemeClr val="accent6">
                  <a:lumMod val="50000"/>
                </a:schemeClr>
              </a:solidFill>
              <a:latin typeface="Century Gothic" panose="020B0502020202020204" pitchFamily="34" charset="0"/>
            </a:endParaRPr>
          </a:p>
        </p:txBody>
      </p:sp>
      <p:sp>
        <p:nvSpPr>
          <p:cNvPr id="10" name="Content Placeholder 2">
            <a:extLst>
              <a:ext uri="{FF2B5EF4-FFF2-40B4-BE49-F238E27FC236}">
                <a16:creationId xmlns:a16="http://schemas.microsoft.com/office/drawing/2014/main" id="{7F8BB1C2-9BA2-425F-BAA6-7BED0263ED02}"/>
              </a:ext>
            </a:extLst>
          </p:cNvPr>
          <p:cNvSpPr txBox="1">
            <a:spLocks/>
          </p:cNvSpPr>
          <p:nvPr/>
        </p:nvSpPr>
        <p:spPr>
          <a:xfrm>
            <a:off x="442936" y="5137660"/>
            <a:ext cx="8065301" cy="1256609"/>
          </a:xfrm>
          <a:prstGeom prst="rect">
            <a:avLst/>
          </a:prstGeo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500" b="1" dirty="0">
                <a:solidFill>
                  <a:schemeClr val="accent6">
                    <a:lumMod val="50000"/>
                  </a:schemeClr>
                </a:solidFill>
                <a:latin typeface="Century Gothic" panose="020B0502020202020204" pitchFamily="34" charset="0"/>
              </a:rPr>
              <a:t>Unit 6 – Working with Individual Adults in Health and Social care Environments; individuals with specific needs (30 GLH) </a:t>
            </a:r>
            <a:endParaRPr lang="en-GB" sz="2500" dirty="0">
              <a:solidFill>
                <a:schemeClr val="accent6">
                  <a:lumMod val="50000"/>
                </a:schemeClr>
              </a:solidFill>
              <a:latin typeface="Century Gothic" panose="020B0502020202020204" pitchFamily="34" charset="0"/>
            </a:endParaRPr>
          </a:p>
        </p:txBody>
      </p:sp>
    </p:spTree>
    <p:extLst>
      <p:ext uri="{BB962C8B-B14F-4D97-AF65-F5344CB8AC3E}">
        <p14:creationId xmlns:p14="http://schemas.microsoft.com/office/powerpoint/2010/main" val="407986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6243DA6-482A-4678-BE12-C09FE37A069C}"/>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2173BD24-AECE-47E5-AEE4-1EB884AE8D26}"/>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6" name="Title 1">
            <a:extLst>
              <a:ext uri="{FF2B5EF4-FFF2-40B4-BE49-F238E27FC236}">
                <a16:creationId xmlns:a16="http://schemas.microsoft.com/office/drawing/2014/main" id="{8C6A4F45-E268-48CD-B770-CF7C1A84B4DC}"/>
              </a:ext>
            </a:extLst>
          </p:cNvPr>
          <p:cNvSpPr txBox="1">
            <a:spLocks/>
          </p:cNvSpPr>
          <p:nvPr/>
        </p:nvSpPr>
        <p:spPr>
          <a:xfrm>
            <a:off x="457200" y="406599"/>
            <a:ext cx="8075240" cy="934169"/>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000" b="1" dirty="0">
                <a:solidFill>
                  <a:schemeClr val="accent6">
                    <a:lumMod val="50000"/>
                  </a:schemeClr>
                </a:solidFill>
                <a:latin typeface="Century Gothic" panose="020B0502020202020204" pitchFamily="34" charset="0"/>
              </a:rPr>
              <a:t>Student Responsibility</a:t>
            </a:r>
          </a:p>
        </p:txBody>
      </p:sp>
      <p:sp>
        <p:nvSpPr>
          <p:cNvPr id="8" name="Content Placeholder 2">
            <a:extLst>
              <a:ext uri="{FF2B5EF4-FFF2-40B4-BE49-F238E27FC236}">
                <a16:creationId xmlns:a16="http://schemas.microsoft.com/office/drawing/2014/main" id="{58B9A9DF-06C2-4CCB-AE23-115E6CF18237}"/>
              </a:ext>
            </a:extLst>
          </p:cNvPr>
          <p:cNvSpPr txBox="1">
            <a:spLocks/>
          </p:cNvSpPr>
          <p:nvPr/>
        </p:nvSpPr>
        <p:spPr>
          <a:xfrm>
            <a:off x="438216" y="1613977"/>
            <a:ext cx="8065301" cy="4695343"/>
          </a:xfrm>
          <a:prstGeom prst="rect">
            <a:avLst/>
          </a:prstGeo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AutoNum type="arabicParenR"/>
            </a:pPr>
            <a:r>
              <a:rPr lang="en-GB" sz="2500" dirty="0">
                <a:solidFill>
                  <a:schemeClr val="accent6">
                    <a:lumMod val="50000"/>
                  </a:schemeClr>
                </a:solidFill>
                <a:latin typeface="Century Gothic" panose="020B0502020202020204" pitchFamily="34" charset="0"/>
              </a:rPr>
              <a:t>You will need a </a:t>
            </a:r>
            <a:r>
              <a:rPr lang="en-GB" sz="2500" b="1" dirty="0">
                <a:solidFill>
                  <a:schemeClr val="accent6">
                    <a:lumMod val="50000"/>
                  </a:schemeClr>
                </a:solidFill>
                <a:latin typeface="Century Gothic" panose="020B0502020202020204" pitchFamily="34" charset="0"/>
              </a:rPr>
              <a:t>folder</a:t>
            </a:r>
            <a:r>
              <a:rPr lang="en-GB" sz="2500" dirty="0">
                <a:solidFill>
                  <a:schemeClr val="accent6">
                    <a:lumMod val="50000"/>
                  </a:schemeClr>
                </a:solidFill>
                <a:latin typeface="Century Gothic" panose="020B0502020202020204" pitchFamily="34" charset="0"/>
              </a:rPr>
              <a:t>, for your </a:t>
            </a:r>
            <a:r>
              <a:rPr lang="en-GB" sz="2500" b="1" dirty="0">
                <a:solidFill>
                  <a:schemeClr val="accent6">
                    <a:lumMod val="50000"/>
                  </a:schemeClr>
                </a:solidFill>
                <a:latin typeface="Century Gothic" panose="020B0502020202020204" pitchFamily="34" charset="0"/>
              </a:rPr>
              <a:t>booklet(s)</a:t>
            </a:r>
          </a:p>
          <a:p>
            <a:pPr marL="0" indent="0">
              <a:buNone/>
            </a:pPr>
            <a:endParaRPr lang="en-GB" sz="2000" dirty="0">
              <a:solidFill>
                <a:schemeClr val="accent6">
                  <a:lumMod val="50000"/>
                </a:schemeClr>
              </a:solidFill>
              <a:latin typeface="Century Gothic" panose="020B0502020202020204" pitchFamily="34" charset="0"/>
            </a:endParaRPr>
          </a:p>
          <a:p>
            <a:pPr marL="457200" indent="-457200">
              <a:buAutoNum type="arabicParenR" startAt="2"/>
            </a:pPr>
            <a:r>
              <a:rPr lang="en-GB" sz="2500" dirty="0">
                <a:solidFill>
                  <a:schemeClr val="accent6">
                    <a:lumMod val="50000"/>
                  </a:schemeClr>
                </a:solidFill>
                <a:latin typeface="Century Gothic" panose="020B0502020202020204" pitchFamily="34" charset="0"/>
              </a:rPr>
              <a:t>You will need </a:t>
            </a:r>
            <a:r>
              <a:rPr lang="en-GB" sz="2500" b="1" dirty="0">
                <a:solidFill>
                  <a:schemeClr val="accent6">
                    <a:lumMod val="50000"/>
                  </a:schemeClr>
                </a:solidFill>
                <a:latin typeface="Century Gothic" panose="020B0502020202020204" pitchFamily="34" charset="0"/>
              </a:rPr>
              <a:t>writing pens </a:t>
            </a:r>
            <a:r>
              <a:rPr lang="en-GB" sz="2500" dirty="0">
                <a:solidFill>
                  <a:schemeClr val="accent6">
                    <a:lumMod val="50000"/>
                  </a:schemeClr>
                </a:solidFill>
                <a:latin typeface="Century Gothic" panose="020B0502020202020204" pitchFamily="34" charset="0"/>
              </a:rPr>
              <a:t>and coloured pens, colouring pens, come to lessons prepared.</a:t>
            </a:r>
          </a:p>
          <a:p>
            <a:pPr marL="0" indent="0">
              <a:buNone/>
            </a:pPr>
            <a:endParaRPr lang="en-GB" sz="2000" dirty="0">
              <a:solidFill>
                <a:schemeClr val="accent6">
                  <a:lumMod val="50000"/>
                </a:schemeClr>
              </a:solidFill>
              <a:latin typeface="Century Gothic" panose="020B0502020202020204" pitchFamily="34" charset="0"/>
            </a:endParaRPr>
          </a:p>
          <a:p>
            <a:pPr marL="457200" indent="-457200">
              <a:buAutoNum type="arabicParenR" startAt="3"/>
            </a:pPr>
            <a:r>
              <a:rPr lang="en-GB" sz="2500" dirty="0">
                <a:solidFill>
                  <a:schemeClr val="accent6">
                    <a:lumMod val="50000"/>
                  </a:schemeClr>
                </a:solidFill>
                <a:latin typeface="Century Gothic" panose="020B0502020202020204" pitchFamily="34" charset="0"/>
              </a:rPr>
              <a:t>It is a good idea to have a </a:t>
            </a:r>
            <a:r>
              <a:rPr lang="en-GB" sz="2500" b="1" dirty="0">
                <a:solidFill>
                  <a:schemeClr val="accent6">
                    <a:lumMod val="50000"/>
                  </a:schemeClr>
                </a:solidFill>
                <a:latin typeface="Century Gothic" panose="020B0502020202020204" pitchFamily="34" charset="0"/>
              </a:rPr>
              <a:t>USB</a:t>
            </a:r>
            <a:r>
              <a:rPr lang="en-GB" sz="2500" dirty="0">
                <a:solidFill>
                  <a:schemeClr val="accent6">
                    <a:lumMod val="50000"/>
                  </a:schemeClr>
                </a:solidFill>
                <a:latin typeface="Century Gothic" panose="020B0502020202020204" pitchFamily="34" charset="0"/>
              </a:rPr>
              <a:t> to save your work on and get into the practice of </a:t>
            </a:r>
            <a:r>
              <a:rPr lang="en-GB" sz="2500" b="1" dirty="0">
                <a:solidFill>
                  <a:schemeClr val="accent6">
                    <a:lumMod val="50000"/>
                  </a:schemeClr>
                </a:solidFill>
                <a:latin typeface="Century Gothic" panose="020B0502020202020204" pitchFamily="34" charset="0"/>
              </a:rPr>
              <a:t>emailing your class work home </a:t>
            </a:r>
            <a:r>
              <a:rPr lang="en-GB" sz="2500" dirty="0">
                <a:solidFill>
                  <a:schemeClr val="accent6">
                    <a:lumMod val="50000"/>
                  </a:schemeClr>
                </a:solidFill>
                <a:latin typeface="Century Gothic" panose="020B0502020202020204" pitchFamily="34" charset="0"/>
              </a:rPr>
              <a:t>and form home to school, so you are never left with missing course work.</a:t>
            </a:r>
            <a:endParaRPr lang="en-GB" sz="2000" dirty="0">
              <a:solidFill>
                <a:schemeClr val="accent6">
                  <a:lumMod val="50000"/>
                </a:schemeClr>
              </a:solidFill>
              <a:latin typeface="Century Gothic" panose="020B0502020202020204" pitchFamily="34" charset="0"/>
            </a:endParaRPr>
          </a:p>
          <a:p>
            <a:pPr marL="0" indent="0">
              <a:buNone/>
            </a:pPr>
            <a:r>
              <a:rPr lang="en-GB" sz="2500" dirty="0">
                <a:solidFill>
                  <a:schemeClr val="accent6">
                    <a:lumMod val="50000"/>
                  </a:schemeClr>
                </a:solidFill>
                <a:latin typeface="Century Gothic" panose="020B0502020202020204" pitchFamily="34" charset="0"/>
              </a:rPr>
              <a:t>You will be a sixth form student so there are also </a:t>
            </a:r>
            <a:r>
              <a:rPr lang="en-GB" sz="2500" b="1" u="sng" dirty="0">
                <a:solidFill>
                  <a:schemeClr val="accent6">
                    <a:lumMod val="50000"/>
                  </a:schemeClr>
                </a:solidFill>
                <a:latin typeface="Century Gothic" panose="020B0502020202020204" pitchFamily="34" charset="0"/>
              </a:rPr>
              <a:t>behaviour expectations </a:t>
            </a:r>
            <a:r>
              <a:rPr lang="en-GB" sz="2500" dirty="0">
                <a:solidFill>
                  <a:schemeClr val="accent6">
                    <a:lumMod val="50000"/>
                  </a:schemeClr>
                </a:solidFill>
                <a:latin typeface="Century Gothic" panose="020B0502020202020204" pitchFamily="34" charset="0"/>
              </a:rPr>
              <a:t>too!</a:t>
            </a:r>
          </a:p>
          <a:p>
            <a:pPr marL="0" indent="0">
              <a:buNone/>
            </a:pPr>
            <a:endParaRPr lang="en-GB" sz="2500" dirty="0">
              <a:solidFill>
                <a:schemeClr val="accent6">
                  <a:lumMod val="50000"/>
                </a:schemeClr>
              </a:solidFill>
              <a:latin typeface="Century Gothic" panose="020B0502020202020204" pitchFamily="34" charset="0"/>
            </a:endParaRPr>
          </a:p>
        </p:txBody>
      </p:sp>
    </p:spTree>
    <p:extLst>
      <p:ext uri="{BB962C8B-B14F-4D97-AF65-F5344CB8AC3E}">
        <p14:creationId xmlns:p14="http://schemas.microsoft.com/office/powerpoint/2010/main" val="325386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73BD24-AECE-47E5-AEE4-1EB884AE8D26}"/>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06243DA6-482A-4678-BE12-C09FE37A069C}"/>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6" name="Title 1">
            <a:extLst>
              <a:ext uri="{FF2B5EF4-FFF2-40B4-BE49-F238E27FC236}">
                <a16:creationId xmlns:a16="http://schemas.microsoft.com/office/drawing/2014/main" id="{8C6A4F45-E268-48CD-B770-CF7C1A84B4DC}"/>
              </a:ext>
            </a:extLst>
          </p:cNvPr>
          <p:cNvSpPr txBox="1">
            <a:spLocks/>
          </p:cNvSpPr>
          <p:nvPr/>
        </p:nvSpPr>
        <p:spPr>
          <a:xfrm>
            <a:off x="457200" y="406599"/>
            <a:ext cx="8075240" cy="934169"/>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000" b="1" dirty="0">
                <a:solidFill>
                  <a:schemeClr val="accent6">
                    <a:lumMod val="50000"/>
                  </a:schemeClr>
                </a:solidFill>
                <a:latin typeface="Century Gothic" panose="020B0502020202020204" pitchFamily="34" charset="0"/>
              </a:rPr>
              <a:t>Get organised</a:t>
            </a:r>
          </a:p>
        </p:txBody>
      </p:sp>
      <p:pic>
        <p:nvPicPr>
          <p:cNvPr id="2" name="Picture 1">
            <a:extLst>
              <a:ext uri="{FF2B5EF4-FFF2-40B4-BE49-F238E27FC236}">
                <a16:creationId xmlns:a16="http://schemas.microsoft.com/office/drawing/2014/main" id="{C99FC584-0854-4972-938A-CAF58A74BF9E}"/>
              </a:ext>
            </a:extLst>
          </p:cNvPr>
          <p:cNvPicPr>
            <a:picLocks noChangeAspect="1"/>
          </p:cNvPicPr>
          <p:nvPr/>
        </p:nvPicPr>
        <p:blipFill>
          <a:blip r:embed="rId2"/>
          <a:stretch>
            <a:fillRect/>
          </a:stretch>
        </p:blipFill>
        <p:spPr>
          <a:xfrm>
            <a:off x="827584" y="1772816"/>
            <a:ext cx="3096344" cy="3896523"/>
          </a:xfrm>
          <a:prstGeom prst="rect">
            <a:avLst/>
          </a:prstGeom>
          <a:effectLst>
            <a:glow rad="228600">
              <a:schemeClr val="accent6">
                <a:satMod val="175000"/>
                <a:alpha val="40000"/>
              </a:schemeClr>
            </a:glow>
          </a:effectLst>
        </p:spPr>
      </p:pic>
      <p:pic>
        <p:nvPicPr>
          <p:cNvPr id="3" name="Picture 2">
            <a:extLst>
              <a:ext uri="{FF2B5EF4-FFF2-40B4-BE49-F238E27FC236}">
                <a16:creationId xmlns:a16="http://schemas.microsoft.com/office/drawing/2014/main" id="{F463CBE5-065E-4CA6-BC59-D4F258307825}"/>
              </a:ext>
            </a:extLst>
          </p:cNvPr>
          <p:cNvPicPr>
            <a:picLocks noChangeAspect="1"/>
          </p:cNvPicPr>
          <p:nvPr/>
        </p:nvPicPr>
        <p:blipFill>
          <a:blip r:embed="rId3"/>
          <a:stretch>
            <a:fillRect/>
          </a:stretch>
        </p:blipFill>
        <p:spPr>
          <a:xfrm>
            <a:off x="4656916" y="1772816"/>
            <a:ext cx="3258441" cy="2390704"/>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9AD6409-6E50-439A-8EB5-64EFF9D38EBD}"/>
              </a:ext>
            </a:extLst>
          </p:cNvPr>
          <p:cNvPicPr>
            <a:picLocks noChangeAspect="1"/>
          </p:cNvPicPr>
          <p:nvPr/>
        </p:nvPicPr>
        <p:blipFill>
          <a:blip r:embed="rId4"/>
          <a:stretch>
            <a:fillRect/>
          </a:stretch>
        </p:blipFill>
        <p:spPr>
          <a:xfrm>
            <a:off x="5209811" y="4301243"/>
            <a:ext cx="2152650" cy="1409700"/>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2751964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547924-02EE-4B2F-8B2A-8D6D5EDEC8CE}"/>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06243DA6-482A-4678-BE12-C09FE37A069C}"/>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6" name="Title 1">
            <a:extLst>
              <a:ext uri="{FF2B5EF4-FFF2-40B4-BE49-F238E27FC236}">
                <a16:creationId xmlns:a16="http://schemas.microsoft.com/office/drawing/2014/main" id="{8C6A4F45-E268-48CD-B770-CF7C1A84B4DC}"/>
              </a:ext>
            </a:extLst>
          </p:cNvPr>
          <p:cNvSpPr txBox="1">
            <a:spLocks/>
          </p:cNvSpPr>
          <p:nvPr/>
        </p:nvSpPr>
        <p:spPr>
          <a:xfrm>
            <a:off x="457200" y="406599"/>
            <a:ext cx="8075240" cy="934169"/>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000" b="1" dirty="0">
                <a:solidFill>
                  <a:schemeClr val="accent6">
                    <a:lumMod val="50000"/>
                  </a:schemeClr>
                </a:solidFill>
                <a:latin typeface="Century Gothic" panose="020B0502020202020204" pitchFamily="34" charset="0"/>
              </a:rPr>
              <a:t>Student Homework</a:t>
            </a:r>
          </a:p>
        </p:txBody>
      </p:sp>
      <p:sp>
        <p:nvSpPr>
          <p:cNvPr id="8" name="Content Placeholder 2">
            <a:extLst>
              <a:ext uri="{FF2B5EF4-FFF2-40B4-BE49-F238E27FC236}">
                <a16:creationId xmlns:a16="http://schemas.microsoft.com/office/drawing/2014/main" id="{58B9A9DF-06C2-4CCB-AE23-115E6CF18237}"/>
              </a:ext>
            </a:extLst>
          </p:cNvPr>
          <p:cNvSpPr txBox="1">
            <a:spLocks/>
          </p:cNvSpPr>
          <p:nvPr/>
        </p:nvSpPr>
        <p:spPr>
          <a:xfrm>
            <a:off x="438216" y="1613977"/>
            <a:ext cx="8065301" cy="4695343"/>
          </a:xfrm>
          <a:prstGeom prst="rect">
            <a:avLst/>
          </a:prstGeo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500" dirty="0">
                <a:solidFill>
                  <a:schemeClr val="accent6">
                    <a:lumMod val="50000"/>
                  </a:schemeClr>
                </a:solidFill>
                <a:latin typeface="Century Gothic" panose="020B0502020202020204" pitchFamily="34" charset="0"/>
              </a:rPr>
              <a:t>You will have pieces of homework to complete for each unit to broaden your understanding of the course work topics</a:t>
            </a:r>
          </a:p>
          <a:p>
            <a:endParaRPr lang="en-GB" sz="2000" dirty="0">
              <a:solidFill>
                <a:schemeClr val="accent6">
                  <a:lumMod val="50000"/>
                </a:schemeClr>
              </a:solidFill>
              <a:latin typeface="Century Gothic" panose="020B0502020202020204" pitchFamily="34" charset="0"/>
            </a:endParaRPr>
          </a:p>
          <a:p>
            <a:r>
              <a:rPr lang="en-GB" sz="2500" dirty="0">
                <a:solidFill>
                  <a:schemeClr val="accent6">
                    <a:lumMod val="50000"/>
                  </a:schemeClr>
                </a:solidFill>
                <a:latin typeface="Century Gothic" panose="020B0502020202020204" pitchFamily="34" charset="0"/>
              </a:rPr>
              <a:t>Some homework tasks will be extended research which will then be shared with the class, you may asked to present this to your peers</a:t>
            </a:r>
          </a:p>
          <a:p>
            <a:endParaRPr lang="en-GB" sz="2000" dirty="0">
              <a:solidFill>
                <a:schemeClr val="accent6">
                  <a:lumMod val="50000"/>
                </a:schemeClr>
              </a:solidFill>
              <a:latin typeface="Century Gothic" panose="020B0502020202020204" pitchFamily="34" charset="0"/>
            </a:endParaRPr>
          </a:p>
          <a:p>
            <a:r>
              <a:rPr lang="en-GB" sz="2500" b="1" dirty="0">
                <a:solidFill>
                  <a:schemeClr val="accent6">
                    <a:lumMod val="50000"/>
                  </a:schemeClr>
                </a:solidFill>
                <a:latin typeface="Century Gothic" panose="020B0502020202020204" pitchFamily="34" charset="0"/>
              </a:rPr>
              <a:t>Homework tasks will have a deadline</a:t>
            </a:r>
          </a:p>
          <a:p>
            <a:endParaRPr lang="en-GB" sz="2000" dirty="0">
              <a:solidFill>
                <a:schemeClr val="accent6">
                  <a:lumMod val="50000"/>
                </a:schemeClr>
              </a:solidFill>
              <a:latin typeface="Century Gothic" panose="020B0502020202020204" pitchFamily="34" charset="0"/>
            </a:endParaRPr>
          </a:p>
          <a:p>
            <a:r>
              <a:rPr lang="en-GB" sz="2500" dirty="0">
                <a:solidFill>
                  <a:schemeClr val="accent6">
                    <a:lumMod val="50000"/>
                  </a:schemeClr>
                </a:solidFill>
                <a:latin typeface="Century Gothic" panose="020B0502020202020204" pitchFamily="34" charset="0"/>
              </a:rPr>
              <a:t>You will have revision tasks to complete or exam answers, to practice </a:t>
            </a:r>
          </a:p>
          <a:p>
            <a:endParaRPr lang="en-GB" sz="2500" dirty="0">
              <a:solidFill>
                <a:schemeClr val="accent6">
                  <a:lumMod val="50000"/>
                </a:schemeClr>
              </a:solidFill>
              <a:latin typeface="Century Gothic" panose="020B0502020202020204" pitchFamily="34" charset="0"/>
            </a:endParaRPr>
          </a:p>
        </p:txBody>
      </p:sp>
    </p:spTree>
    <p:extLst>
      <p:ext uri="{BB962C8B-B14F-4D97-AF65-F5344CB8AC3E}">
        <p14:creationId xmlns:p14="http://schemas.microsoft.com/office/powerpoint/2010/main" val="250224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BF2CF0-CA54-4838-98A6-15D561CC9A2A}"/>
              </a:ext>
            </a:extLst>
          </p:cNvPr>
          <p:cNvPicPr>
            <a:picLocks noChangeAspect="1"/>
          </p:cNvPicPr>
          <p:nvPr/>
        </p:nvPicPr>
        <p:blipFill>
          <a:blip r:embed="rId2"/>
          <a:stretch>
            <a:fillRect/>
          </a:stretch>
        </p:blipFill>
        <p:spPr>
          <a:xfrm>
            <a:off x="457200" y="1844824"/>
            <a:ext cx="4729108" cy="4335016"/>
          </a:xfrm>
          <a:prstGeom prst="rect">
            <a:avLst/>
          </a:prstGeom>
          <a:effectLst>
            <a:glow rad="139700">
              <a:schemeClr val="accent6">
                <a:satMod val="175000"/>
                <a:alpha val="40000"/>
              </a:schemeClr>
            </a:glow>
          </a:effectLst>
        </p:spPr>
      </p:pic>
      <p:sp>
        <p:nvSpPr>
          <p:cNvPr id="5" name="Title 1">
            <a:extLst>
              <a:ext uri="{FF2B5EF4-FFF2-40B4-BE49-F238E27FC236}">
                <a16:creationId xmlns:a16="http://schemas.microsoft.com/office/drawing/2014/main" id="{6CC849D3-02FD-4AB0-9AE6-B1CD4A26BCD9}"/>
              </a:ext>
            </a:extLst>
          </p:cNvPr>
          <p:cNvSpPr txBox="1">
            <a:spLocks/>
          </p:cNvSpPr>
          <p:nvPr/>
        </p:nvSpPr>
        <p:spPr>
          <a:xfrm>
            <a:off x="457200" y="406599"/>
            <a:ext cx="8075240" cy="934169"/>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000" b="1" dirty="0">
                <a:solidFill>
                  <a:schemeClr val="accent6">
                    <a:lumMod val="50000"/>
                  </a:schemeClr>
                </a:solidFill>
                <a:latin typeface="Century Gothic" panose="020B0502020202020204" pitchFamily="34" charset="0"/>
              </a:rPr>
              <a:t>Be organised; Homework</a:t>
            </a:r>
          </a:p>
        </p:txBody>
      </p:sp>
      <p:pic>
        <p:nvPicPr>
          <p:cNvPr id="6" name="Picture 5">
            <a:extLst>
              <a:ext uri="{FF2B5EF4-FFF2-40B4-BE49-F238E27FC236}">
                <a16:creationId xmlns:a16="http://schemas.microsoft.com/office/drawing/2014/main" id="{EC9014ED-4604-4A30-BE48-F24EC059FACA}"/>
              </a:ext>
            </a:extLst>
          </p:cNvPr>
          <p:cNvPicPr>
            <a:picLocks noChangeAspect="1"/>
          </p:cNvPicPr>
          <p:nvPr/>
        </p:nvPicPr>
        <p:blipFill>
          <a:blip r:embed="rId3"/>
          <a:stretch>
            <a:fillRect/>
          </a:stretch>
        </p:blipFill>
        <p:spPr>
          <a:xfrm>
            <a:off x="5796137" y="1736613"/>
            <a:ext cx="2244146" cy="4443228"/>
          </a:xfrm>
          <a:prstGeom prst="rect">
            <a:avLst/>
          </a:prstGeom>
          <a:effectLst>
            <a:glow rad="139700">
              <a:schemeClr val="accent6">
                <a:satMod val="175000"/>
                <a:alpha val="40000"/>
              </a:schemeClr>
            </a:glow>
          </a:effectLst>
        </p:spPr>
      </p:pic>
      <p:sp>
        <p:nvSpPr>
          <p:cNvPr id="7" name="TextBox 6">
            <a:extLst>
              <a:ext uri="{FF2B5EF4-FFF2-40B4-BE49-F238E27FC236}">
                <a16:creationId xmlns:a16="http://schemas.microsoft.com/office/drawing/2014/main" id="{959D646B-6968-48F8-B958-01658AFA3CA8}"/>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CFB56682-BE79-4C37-A066-D9FA63BF0F99}"/>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9" name="TextBox 8">
            <a:extLst>
              <a:ext uri="{FF2B5EF4-FFF2-40B4-BE49-F238E27FC236}">
                <a16:creationId xmlns:a16="http://schemas.microsoft.com/office/drawing/2014/main" id="{A49731AE-ECB2-40C8-9483-453553731DBB}"/>
              </a:ext>
            </a:extLst>
          </p:cNvPr>
          <p:cNvSpPr txBox="1"/>
          <p:nvPr/>
        </p:nvSpPr>
        <p:spPr>
          <a:xfrm>
            <a:off x="152400" y="2105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Tree>
    <p:extLst>
      <p:ext uri="{BB962C8B-B14F-4D97-AF65-F5344CB8AC3E}">
        <p14:creationId xmlns:p14="http://schemas.microsoft.com/office/powerpoint/2010/main" val="73527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7151-AE6E-4BC8-9F67-B51EDB5DCFB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1F12777-3540-40FA-BA7B-0BA92BCDEDA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78FE5D9-FC15-4B8D-B72A-94EF4EC37B89}"/>
              </a:ext>
            </a:extLst>
          </p:cNvPr>
          <p:cNvPicPr>
            <a:picLocks noChangeAspect="1"/>
          </p:cNvPicPr>
          <p:nvPr/>
        </p:nvPicPr>
        <p:blipFill rotWithShape="1">
          <a:blip r:embed="rId2"/>
          <a:srcRect l="9051" t="34600" r="68899" b="16400"/>
          <a:stretch/>
        </p:blipFill>
        <p:spPr>
          <a:xfrm>
            <a:off x="179512" y="-39217"/>
            <a:ext cx="4536504" cy="6480720"/>
          </a:xfrm>
          <a:prstGeom prst="rect">
            <a:avLst/>
          </a:prstGeom>
        </p:spPr>
      </p:pic>
      <p:pic>
        <p:nvPicPr>
          <p:cNvPr id="7" name="Picture 6">
            <a:extLst>
              <a:ext uri="{FF2B5EF4-FFF2-40B4-BE49-F238E27FC236}">
                <a16:creationId xmlns:a16="http://schemas.microsoft.com/office/drawing/2014/main" id="{0724C9D1-DDFF-4894-93AB-E3CF61724AC3}"/>
              </a:ext>
            </a:extLst>
          </p:cNvPr>
          <p:cNvPicPr>
            <a:picLocks noChangeAspect="1"/>
          </p:cNvPicPr>
          <p:nvPr/>
        </p:nvPicPr>
        <p:blipFill rotWithShape="1">
          <a:blip r:embed="rId3"/>
          <a:srcRect l="11413" t="33201" r="68900" b="22001"/>
          <a:stretch/>
        </p:blipFill>
        <p:spPr>
          <a:xfrm>
            <a:off x="4716016" y="365126"/>
            <a:ext cx="4540498" cy="5811837"/>
          </a:xfrm>
          <a:prstGeom prst="rect">
            <a:avLst/>
          </a:prstGeom>
        </p:spPr>
      </p:pic>
    </p:spTree>
    <p:extLst>
      <p:ext uri="{BB962C8B-B14F-4D97-AF65-F5344CB8AC3E}">
        <p14:creationId xmlns:p14="http://schemas.microsoft.com/office/powerpoint/2010/main" val="383501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6243DA6-482A-4678-BE12-C09FE37A069C}"/>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9" name="TextBox 8">
            <a:extLst>
              <a:ext uri="{FF2B5EF4-FFF2-40B4-BE49-F238E27FC236}">
                <a16:creationId xmlns:a16="http://schemas.microsoft.com/office/drawing/2014/main" id="{99BB3868-CAEA-466E-B1B0-A7F77405A013}"/>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6" name="Title 1">
            <a:extLst>
              <a:ext uri="{FF2B5EF4-FFF2-40B4-BE49-F238E27FC236}">
                <a16:creationId xmlns:a16="http://schemas.microsoft.com/office/drawing/2014/main" id="{8C6A4F45-E268-48CD-B770-CF7C1A84B4DC}"/>
              </a:ext>
            </a:extLst>
          </p:cNvPr>
          <p:cNvSpPr txBox="1">
            <a:spLocks/>
          </p:cNvSpPr>
          <p:nvPr/>
        </p:nvSpPr>
        <p:spPr>
          <a:xfrm>
            <a:off x="457200" y="406599"/>
            <a:ext cx="8075240" cy="934169"/>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000" b="1" dirty="0">
                <a:solidFill>
                  <a:schemeClr val="accent6">
                    <a:lumMod val="50000"/>
                  </a:schemeClr>
                </a:solidFill>
                <a:latin typeface="Century Gothic" panose="020B0502020202020204" pitchFamily="34" charset="0"/>
              </a:rPr>
              <a:t>After Level 3, what’s next?</a:t>
            </a:r>
          </a:p>
        </p:txBody>
      </p:sp>
      <p:sp>
        <p:nvSpPr>
          <p:cNvPr id="8" name="Content Placeholder 2">
            <a:extLst>
              <a:ext uri="{FF2B5EF4-FFF2-40B4-BE49-F238E27FC236}">
                <a16:creationId xmlns:a16="http://schemas.microsoft.com/office/drawing/2014/main" id="{58B9A9DF-06C2-4CCB-AE23-115E6CF18237}"/>
              </a:ext>
            </a:extLst>
          </p:cNvPr>
          <p:cNvSpPr txBox="1">
            <a:spLocks/>
          </p:cNvSpPr>
          <p:nvPr/>
        </p:nvSpPr>
        <p:spPr>
          <a:xfrm>
            <a:off x="438216" y="1613977"/>
            <a:ext cx="8065301" cy="4335303"/>
          </a:xfrm>
          <a:prstGeom prst="rect">
            <a:avLst/>
          </a:prstGeo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500" dirty="0">
                <a:solidFill>
                  <a:schemeClr val="accent6">
                    <a:lumMod val="50000"/>
                  </a:schemeClr>
                </a:solidFill>
                <a:latin typeface="Century Gothic" panose="020B0502020202020204" pitchFamily="34" charset="0"/>
              </a:rPr>
              <a:t>This CTEC Level 2 qualification is intended for learners who want to progress into health          and social care </a:t>
            </a:r>
            <a:r>
              <a:rPr lang="en-GB" sz="2500" b="1" dirty="0">
                <a:solidFill>
                  <a:schemeClr val="accent6">
                    <a:lumMod val="50000"/>
                  </a:schemeClr>
                </a:solidFill>
                <a:latin typeface="Century Gothic" panose="020B0502020202020204" pitchFamily="34" charset="0"/>
              </a:rPr>
              <a:t>Apprenticeships</a:t>
            </a:r>
            <a:r>
              <a:rPr lang="en-GB" sz="2500" dirty="0">
                <a:solidFill>
                  <a:schemeClr val="accent6">
                    <a:lumMod val="50000"/>
                  </a:schemeClr>
                </a:solidFill>
                <a:latin typeface="Century Gothic" panose="020B0502020202020204" pitchFamily="34" charset="0"/>
              </a:rPr>
              <a:t>.</a:t>
            </a:r>
          </a:p>
          <a:p>
            <a:pPr marL="0" indent="0" algn="ctr">
              <a:buNone/>
            </a:pPr>
            <a:r>
              <a:rPr lang="en-GB" sz="2500" i="1" dirty="0">
                <a:solidFill>
                  <a:schemeClr val="accent6">
                    <a:lumMod val="50000"/>
                  </a:schemeClr>
                </a:solidFill>
                <a:latin typeface="Century Gothic" panose="020B0502020202020204" pitchFamily="34" charset="0"/>
              </a:rPr>
              <a:t>OR</a:t>
            </a:r>
          </a:p>
          <a:p>
            <a:r>
              <a:rPr lang="en-GB" sz="2500" dirty="0">
                <a:solidFill>
                  <a:schemeClr val="accent6">
                    <a:lumMod val="50000"/>
                  </a:schemeClr>
                </a:solidFill>
                <a:latin typeface="Century Gothic" panose="020B0502020202020204" pitchFamily="34" charset="0"/>
              </a:rPr>
              <a:t>Who want to progress straight into </a:t>
            </a:r>
            <a:r>
              <a:rPr lang="en-GB" sz="2500" b="1" dirty="0">
                <a:solidFill>
                  <a:schemeClr val="accent6">
                    <a:lumMod val="50000"/>
                  </a:schemeClr>
                </a:solidFill>
                <a:latin typeface="Century Gothic" panose="020B0502020202020204" pitchFamily="34" charset="0"/>
              </a:rPr>
              <a:t>employment</a:t>
            </a:r>
          </a:p>
          <a:p>
            <a:pPr marL="0" indent="0" algn="ctr">
              <a:buNone/>
            </a:pPr>
            <a:r>
              <a:rPr lang="en-GB" sz="2500" i="1" dirty="0">
                <a:solidFill>
                  <a:schemeClr val="accent6">
                    <a:lumMod val="50000"/>
                  </a:schemeClr>
                </a:solidFill>
                <a:latin typeface="Century Gothic" panose="020B0502020202020204" pitchFamily="34" charset="0"/>
              </a:rPr>
              <a:t>OR</a:t>
            </a:r>
          </a:p>
          <a:p>
            <a:r>
              <a:rPr lang="en-GB" sz="2500" dirty="0">
                <a:solidFill>
                  <a:schemeClr val="accent6">
                    <a:lumMod val="50000"/>
                  </a:schemeClr>
                </a:solidFill>
                <a:latin typeface="Century Gothic" panose="020B0502020202020204" pitchFamily="34" charset="0"/>
              </a:rPr>
              <a:t>Who want to progress onto UNIVERISTIES </a:t>
            </a:r>
            <a:r>
              <a:rPr lang="en-GB" sz="2500" b="1" dirty="0">
                <a:solidFill>
                  <a:schemeClr val="accent6">
                    <a:lumMod val="50000"/>
                  </a:schemeClr>
                </a:solidFill>
                <a:latin typeface="Century Gothic" panose="020B0502020202020204" pitchFamily="34" charset="0"/>
              </a:rPr>
              <a:t> Health and Social Care </a:t>
            </a:r>
            <a:r>
              <a:rPr lang="en-GB" sz="2500" dirty="0">
                <a:solidFill>
                  <a:schemeClr val="accent6">
                    <a:lumMod val="50000"/>
                  </a:schemeClr>
                </a:solidFill>
                <a:latin typeface="Century Gothic" panose="020B0502020202020204" pitchFamily="34" charset="0"/>
              </a:rPr>
              <a:t>(Health Studies)</a:t>
            </a:r>
          </a:p>
        </p:txBody>
      </p:sp>
    </p:spTree>
    <p:extLst>
      <p:ext uri="{BB962C8B-B14F-4D97-AF65-F5344CB8AC3E}">
        <p14:creationId xmlns:p14="http://schemas.microsoft.com/office/powerpoint/2010/main" val="337122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6243DA6-482A-4678-BE12-C09FE37A069C}"/>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12" name="TextBox 11">
            <a:extLst>
              <a:ext uri="{FF2B5EF4-FFF2-40B4-BE49-F238E27FC236}">
                <a16:creationId xmlns:a16="http://schemas.microsoft.com/office/drawing/2014/main" id="{CC45673C-F933-4961-BC95-E79CFF1C1773}"/>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6" name="Title 1">
            <a:extLst>
              <a:ext uri="{FF2B5EF4-FFF2-40B4-BE49-F238E27FC236}">
                <a16:creationId xmlns:a16="http://schemas.microsoft.com/office/drawing/2014/main" id="{8C6A4F45-E268-48CD-B770-CF7C1A84B4DC}"/>
              </a:ext>
            </a:extLst>
          </p:cNvPr>
          <p:cNvSpPr txBox="1">
            <a:spLocks/>
          </p:cNvSpPr>
          <p:nvPr/>
        </p:nvSpPr>
        <p:spPr>
          <a:xfrm>
            <a:off x="457200" y="406599"/>
            <a:ext cx="8075240" cy="934169"/>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000" b="1" dirty="0">
                <a:solidFill>
                  <a:schemeClr val="accent6">
                    <a:lumMod val="50000"/>
                  </a:schemeClr>
                </a:solidFill>
                <a:latin typeface="Century Gothic" panose="020B0502020202020204" pitchFamily="34" charset="0"/>
              </a:rPr>
              <a:t>After Level 3, what’s next?</a:t>
            </a:r>
          </a:p>
        </p:txBody>
      </p:sp>
      <p:pic>
        <p:nvPicPr>
          <p:cNvPr id="3" name="Picture 2" descr="A group of people posing for the camera&#10;&#10;Description automatically generated">
            <a:extLst>
              <a:ext uri="{FF2B5EF4-FFF2-40B4-BE49-F238E27FC236}">
                <a16:creationId xmlns:a16="http://schemas.microsoft.com/office/drawing/2014/main" id="{4E0B2447-6346-48CA-B765-088A9C7E1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93" y="1547967"/>
            <a:ext cx="4281031" cy="3460500"/>
          </a:xfrm>
          <a:prstGeom prst="rect">
            <a:avLst/>
          </a:prstGeom>
          <a:effectLst>
            <a:outerShdw blurRad="50800" dist="38100" dir="2700000" algn="tl" rotWithShape="0">
              <a:prstClr val="black">
                <a:alpha val="40000"/>
              </a:prstClr>
            </a:outerShdw>
          </a:effectLst>
        </p:spPr>
      </p:pic>
      <p:pic>
        <p:nvPicPr>
          <p:cNvPr id="7" name="Picture 6" descr="A picture containing drawing&#10;&#10;Description automatically generated">
            <a:extLst>
              <a:ext uri="{FF2B5EF4-FFF2-40B4-BE49-F238E27FC236}">
                <a16:creationId xmlns:a16="http://schemas.microsoft.com/office/drawing/2014/main" id="{D6333ACD-CA9D-406C-A795-836847DE4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605" y="1547967"/>
            <a:ext cx="3259037" cy="3429000"/>
          </a:xfrm>
          <a:prstGeom prst="rect">
            <a:avLst/>
          </a:prstGeom>
          <a:effectLst>
            <a:outerShdw blurRad="50800" dist="38100" dir="2700000" algn="tl" rotWithShape="0">
              <a:prstClr val="black">
                <a:alpha val="40000"/>
              </a:prstClr>
            </a:outerShdw>
          </a:effectLst>
        </p:spPr>
      </p:pic>
      <p:sp>
        <p:nvSpPr>
          <p:cNvPr id="9" name="Rectangle: Rounded Corners 8">
            <a:extLst>
              <a:ext uri="{FF2B5EF4-FFF2-40B4-BE49-F238E27FC236}">
                <a16:creationId xmlns:a16="http://schemas.microsoft.com/office/drawing/2014/main" id="{98C0955C-8B57-4963-9E3E-922BC3ADBDEB}"/>
              </a:ext>
            </a:extLst>
          </p:cNvPr>
          <p:cNvSpPr/>
          <p:nvPr/>
        </p:nvSpPr>
        <p:spPr>
          <a:xfrm>
            <a:off x="506993" y="5229200"/>
            <a:ext cx="7824649" cy="1222201"/>
          </a:xfrm>
          <a:prstGeom prst="roundRect">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It’s alright if you have no idea what job or career direction you intend to take. This qualification explores different jobs and there’s work experience</a:t>
            </a:r>
          </a:p>
        </p:txBody>
      </p:sp>
    </p:spTree>
    <p:extLst>
      <p:ext uri="{BB962C8B-B14F-4D97-AF65-F5344CB8AC3E}">
        <p14:creationId xmlns:p14="http://schemas.microsoft.com/office/powerpoint/2010/main" val="1353762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6243DA6-482A-4678-BE12-C09FE37A069C}"/>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31F35663-8A5E-4A21-B5A7-2817DFEDD17C}"/>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6" name="Title 1">
            <a:extLst>
              <a:ext uri="{FF2B5EF4-FFF2-40B4-BE49-F238E27FC236}">
                <a16:creationId xmlns:a16="http://schemas.microsoft.com/office/drawing/2014/main" id="{8C6A4F45-E268-48CD-B770-CF7C1A84B4DC}"/>
              </a:ext>
            </a:extLst>
          </p:cNvPr>
          <p:cNvSpPr txBox="1">
            <a:spLocks/>
          </p:cNvSpPr>
          <p:nvPr/>
        </p:nvSpPr>
        <p:spPr>
          <a:xfrm>
            <a:off x="457200" y="406599"/>
            <a:ext cx="8075240" cy="934169"/>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000" b="1" dirty="0">
                <a:solidFill>
                  <a:schemeClr val="accent6">
                    <a:lumMod val="50000"/>
                  </a:schemeClr>
                </a:solidFill>
                <a:latin typeface="Century Gothic" panose="020B0502020202020204" pitchFamily="34" charset="0"/>
              </a:rPr>
              <a:t>Careers and job roles</a:t>
            </a:r>
          </a:p>
        </p:txBody>
      </p:sp>
      <p:sp>
        <p:nvSpPr>
          <p:cNvPr id="8" name="Content Placeholder 2">
            <a:extLst>
              <a:ext uri="{FF2B5EF4-FFF2-40B4-BE49-F238E27FC236}">
                <a16:creationId xmlns:a16="http://schemas.microsoft.com/office/drawing/2014/main" id="{58B9A9DF-06C2-4CCB-AE23-115E6CF18237}"/>
              </a:ext>
            </a:extLst>
          </p:cNvPr>
          <p:cNvSpPr txBox="1">
            <a:spLocks/>
          </p:cNvSpPr>
          <p:nvPr/>
        </p:nvSpPr>
        <p:spPr>
          <a:xfrm>
            <a:off x="467139" y="1558727"/>
            <a:ext cx="8065301" cy="4335303"/>
          </a:xfrm>
          <a:prstGeom prst="rect">
            <a:avLst/>
          </a:prstGeo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2500" i="1" dirty="0">
                <a:solidFill>
                  <a:schemeClr val="accent6">
                    <a:lumMod val="50000"/>
                  </a:schemeClr>
                </a:solidFill>
                <a:latin typeface="Century Gothic" panose="020B0502020202020204" pitchFamily="34" charset="0"/>
              </a:rPr>
              <a:t>Apprenticeships are on-the-job training and are in a range of careers in health and social care such as </a:t>
            </a:r>
            <a:r>
              <a:rPr lang="en-GB" sz="2500" b="1" i="1" dirty="0">
                <a:solidFill>
                  <a:schemeClr val="accent6">
                    <a:lumMod val="50000"/>
                  </a:schemeClr>
                </a:solidFill>
                <a:latin typeface="Century Gothic" panose="020B0502020202020204" pitchFamily="34" charset="0"/>
              </a:rPr>
              <a:t>SEN School Support Worker </a:t>
            </a:r>
            <a:r>
              <a:rPr lang="en-GB" sz="2500" i="1" dirty="0">
                <a:solidFill>
                  <a:schemeClr val="accent6">
                    <a:lumMod val="50000"/>
                  </a:schemeClr>
                </a:solidFill>
                <a:latin typeface="Century Gothic" panose="020B0502020202020204" pitchFamily="34" charset="0"/>
              </a:rPr>
              <a:t>or  </a:t>
            </a:r>
            <a:r>
              <a:rPr lang="en-GB" sz="2500" b="1" i="1" dirty="0">
                <a:solidFill>
                  <a:schemeClr val="accent6">
                    <a:lumMod val="50000"/>
                  </a:schemeClr>
                </a:solidFill>
                <a:latin typeface="Century Gothic" panose="020B0502020202020204" pitchFamily="34" charset="0"/>
              </a:rPr>
              <a:t>Adult Social Care</a:t>
            </a:r>
          </a:p>
          <a:p>
            <a:pPr marL="0" indent="0" algn="ctr">
              <a:buNone/>
            </a:pPr>
            <a:r>
              <a:rPr lang="en-GB" sz="1000" i="1" dirty="0">
                <a:solidFill>
                  <a:schemeClr val="accent6">
                    <a:lumMod val="50000"/>
                  </a:schemeClr>
                </a:solidFill>
                <a:latin typeface="Century Gothic" panose="020B0502020202020204" pitchFamily="34" charset="0"/>
                <a:hlinkClick r:id="rId2"/>
              </a:rPr>
              <a:t>https://www.skillsforcare.org.uk/Careers-in-care/Starting-your-career/Apprenticeships/Thinking-of-doing-an-apprenticeship.aspx</a:t>
            </a:r>
            <a:endParaRPr lang="en-GB" sz="1000" i="1" dirty="0">
              <a:solidFill>
                <a:schemeClr val="accent6">
                  <a:lumMod val="50000"/>
                </a:schemeClr>
              </a:solidFill>
              <a:latin typeface="Century Gothic" panose="020B0502020202020204" pitchFamily="34" charset="0"/>
            </a:endParaRPr>
          </a:p>
          <a:p>
            <a:pPr marL="0" indent="0" algn="ctr">
              <a:buNone/>
            </a:pPr>
            <a:r>
              <a:rPr lang="en-GB" sz="2000" i="1" dirty="0">
                <a:solidFill>
                  <a:schemeClr val="accent6">
                    <a:lumMod val="50000"/>
                  </a:schemeClr>
                </a:solidFill>
                <a:latin typeface="Century Gothic" panose="020B0502020202020204" pitchFamily="34" charset="0"/>
              </a:rPr>
              <a:t>OR</a:t>
            </a:r>
          </a:p>
          <a:p>
            <a:r>
              <a:rPr lang="en-GB" sz="2500" b="1" dirty="0">
                <a:solidFill>
                  <a:schemeClr val="accent6">
                    <a:lumMod val="50000"/>
                  </a:schemeClr>
                </a:solidFill>
                <a:latin typeface="Century Gothic" panose="020B0502020202020204" pitchFamily="34" charset="0"/>
              </a:rPr>
              <a:t>Employment – </a:t>
            </a:r>
            <a:r>
              <a:rPr lang="en-GB" sz="2500" dirty="0">
                <a:solidFill>
                  <a:schemeClr val="accent6">
                    <a:lumMod val="50000"/>
                  </a:schemeClr>
                </a:solidFill>
                <a:latin typeface="Century Gothic" panose="020B0502020202020204" pitchFamily="34" charset="0"/>
              </a:rPr>
              <a:t>any direction you want not necessarily in health and social care</a:t>
            </a:r>
            <a:endParaRPr lang="en-GB" sz="2500" b="1" dirty="0">
              <a:solidFill>
                <a:schemeClr val="accent6">
                  <a:lumMod val="50000"/>
                </a:schemeClr>
              </a:solidFill>
              <a:latin typeface="Century Gothic" panose="020B0502020202020204" pitchFamily="34" charset="0"/>
            </a:endParaRPr>
          </a:p>
          <a:p>
            <a:pPr marL="0" indent="0" algn="ctr">
              <a:buNone/>
            </a:pPr>
            <a:r>
              <a:rPr lang="en-GB" sz="2000" i="1" dirty="0">
                <a:solidFill>
                  <a:schemeClr val="accent6">
                    <a:lumMod val="50000"/>
                  </a:schemeClr>
                </a:solidFill>
                <a:latin typeface="Century Gothic" panose="020B0502020202020204" pitchFamily="34" charset="0"/>
              </a:rPr>
              <a:t>OR</a:t>
            </a:r>
          </a:p>
          <a:p>
            <a:r>
              <a:rPr lang="en-GB" sz="2500" dirty="0">
                <a:solidFill>
                  <a:schemeClr val="accent6">
                    <a:lumMod val="50000"/>
                  </a:schemeClr>
                </a:solidFill>
                <a:latin typeface="Century Gothic" panose="020B0502020202020204" pitchFamily="34" charset="0"/>
              </a:rPr>
              <a:t>After Level 3; </a:t>
            </a:r>
            <a:r>
              <a:rPr lang="en-GB" sz="2500" b="1" dirty="0">
                <a:solidFill>
                  <a:schemeClr val="accent6">
                    <a:lumMod val="50000"/>
                  </a:schemeClr>
                </a:solidFill>
                <a:latin typeface="Century Gothic" panose="020B0502020202020204" pitchFamily="34" charset="0"/>
              </a:rPr>
              <a:t>University Degree </a:t>
            </a:r>
            <a:r>
              <a:rPr lang="en-GB" sz="2500" dirty="0">
                <a:solidFill>
                  <a:schemeClr val="accent6">
                    <a:lumMod val="50000"/>
                  </a:schemeClr>
                </a:solidFill>
                <a:latin typeface="Century Gothic" panose="020B0502020202020204" pitchFamily="34" charset="0"/>
              </a:rPr>
              <a:t>jobs such as nursing, social work, teaching, public health, youth and community work etc</a:t>
            </a:r>
            <a:endParaRPr lang="en-GB" sz="2500" i="1" dirty="0">
              <a:solidFill>
                <a:schemeClr val="accent6">
                  <a:lumMod val="50000"/>
                </a:schemeClr>
              </a:solidFill>
              <a:latin typeface="Century Gothic" panose="020B0502020202020204" pitchFamily="34" charset="0"/>
            </a:endParaRPr>
          </a:p>
          <a:p>
            <a:endParaRPr lang="en-GB" sz="2500" dirty="0">
              <a:solidFill>
                <a:schemeClr val="accent6">
                  <a:lumMod val="50000"/>
                </a:schemeClr>
              </a:solidFill>
              <a:latin typeface="Century Gothic" panose="020B0502020202020204" pitchFamily="34" charset="0"/>
            </a:endParaRPr>
          </a:p>
        </p:txBody>
      </p:sp>
    </p:spTree>
    <p:extLst>
      <p:ext uri="{BB962C8B-B14F-4D97-AF65-F5344CB8AC3E}">
        <p14:creationId xmlns:p14="http://schemas.microsoft.com/office/powerpoint/2010/main" val="334520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427646"/>
            <a:ext cx="6552728" cy="1143000"/>
          </a:xfrm>
        </p:spPr>
        <p:txBody>
          <a:bodyPr>
            <a:normAutofit/>
          </a:bodyPr>
          <a:lstStyle/>
          <a:p>
            <a:r>
              <a:rPr lang="en-GB" sz="3600" u="sng" dirty="0">
                <a:latin typeface="+mn-lt"/>
              </a:rPr>
              <a:t>‘In </a:t>
            </a:r>
            <a:r>
              <a:rPr lang="en-GB" sz="3600" u="sng" dirty="0" err="1">
                <a:latin typeface="+mn-lt"/>
              </a:rPr>
              <a:t>class’</a:t>
            </a:r>
            <a:r>
              <a:rPr lang="en-GB" sz="3600" u="sng" dirty="0">
                <a:latin typeface="+mn-lt"/>
              </a:rPr>
              <a:t> assessments</a:t>
            </a:r>
          </a:p>
        </p:txBody>
      </p:sp>
      <p:graphicFrame>
        <p:nvGraphicFramePr>
          <p:cNvPr id="10" name="Content Placeholder 2">
            <a:extLst>
              <a:ext uri="{FF2B5EF4-FFF2-40B4-BE49-F238E27FC236}">
                <a16:creationId xmlns:a16="http://schemas.microsoft.com/office/drawing/2014/main" id="{996DAD49-B865-BAD1-1C13-DC0C2267ABA3}"/>
              </a:ext>
            </a:extLst>
          </p:cNvPr>
          <p:cNvGraphicFramePr>
            <a:graphicFrameLocks noGrp="1"/>
          </p:cNvGraphicFramePr>
          <p:nvPr>
            <p:ph idx="1"/>
          </p:nvPr>
        </p:nvGraphicFramePr>
        <p:xfrm>
          <a:off x="457200" y="1417638"/>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CC7ABFB3-8971-F32A-92DA-C120316F7B9C}"/>
              </a:ext>
            </a:extLst>
          </p:cNvPr>
          <p:cNvGrpSpPr/>
          <p:nvPr/>
        </p:nvGrpSpPr>
        <p:grpSpPr>
          <a:xfrm>
            <a:off x="4" y="-4122"/>
            <a:ext cx="9143999" cy="1125350"/>
            <a:chOff x="0" y="-4946"/>
            <a:chExt cx="12191999" cy="1350420"/>
          </a:xfrm>
        </p:grpSpPr>
        <p:sp>
          <p:nvSpPr>
            <p:cNvPr id="5" name="TextBox 4">
              <a:extLst>
                <a:ext uri="{FF2B5EF4-FFF2-40B4-BE49-F238E27FC236}">
                  <a16:creationId xmlns:a16="http://schemas.microsoft.com/office/drawing/2014/main" id="{942AEC64-D2DF-4F6C-5C10-1CC35579239A}"/>
                </a:ext>
              </a:extLst>
            </p:cNvPr>
            <p:cNvSpPr txBox="1"/>
            <p:nvPr/>
          </p:nvSpPr>
          <p:spPr>
            <a:xfrm>
              <a:off x="1201783" y="-4946"/>
              <a:ext cx="10990216" cy="701730"/>
            </a:xfrm>
            <a:prstGeom prst="rect">
              <a:avLst/>
            </a:prstGeom>
            <a:solidFill>
              <a:srgbClr val="70AD47">
                <a:lumMod val="40000"/>
                <a:lumOff val="60000"/>
              </a:srgbClr>
            </a:solidFill>
          </p:spPr>
          <p:txBody>
            <a:bodyPr wrap="square" rtlCol="0">
              <a:spAutoFit/>
            </a:bodyPr>
            <a:lstStyle/>
            <a:p>
              <a:pPr marL="0" marR="0" lvl="0" indent="0" defTabSz="1094481"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BC72EB8D-F8B3-66C4-8458-4D00B4D6824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790" t="9772" r="13802" b="10423"/>
            <a:stretch/>
          </p:blipFill>
          <p:spPr bwMode="auto">
            <a:xfrm>
              <a:off x="0" y="0"/>
              <a:ext cx="2114316" cy="134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20367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id="{E7F2969C-B36D-F970-5AB8-552A67C30267}"/>
              </a:ext>
            </a:extLst>
          </p:cNvPr>
          <p:cNvPicPr>
            <a:picLocks noChangeAspect="1"/>
          </p:cNvPicPr>
          <p:nvPr/>
        </p:nvPicPr>
        <p:blipFill>
          <a:blip r:embed="rId2"/>
          <a:stretch>
            <a:fillRect/>
          </a:stretch>
        </p:blipFill>
        <p:spPr>
          <a:xfrm>
            <a:off x="1187624" y="1268760"/>
            <a:ext cx="6429400" cy="5482793"/>
          </a:xfrm>
          <a:prstGeom prst="rect">
            <a:avLst/>
          </a:prstGeom>
        </p:spPr>
      </p:pic>
      <p:grpSp>
        <p:nvGrpSpPr>
          <p:cNvPr id="5" name="Group 4">
            <a:extLst>
              <a:ext uri="{FF2B5EF4-FFF2-40B4-BE49-F238E27FC236}">
                <a16:creationId xmlns:a16="http://schemas.microsoft.com/office/drawing/2014/main" id="{22C3AA2E-A737-407D-A6CB-BFCF9044296F}"/>
              </a:ext>
            </a:extLst>
          </p:cNvPr>
          <p:cNvGrpSpPr/>
          <p:nvPr/>
        </p:nvGrpSpPr>
        <p:grpSpPr>
          <a:xfrm>
            <a:off x="4" y="-4122"/>
            <a:ext cx="9143999" cy="1125350"/>
            <a:chOff x="0" y="-4946"/>
            <a:chExt cx="12191999" cy="1350420"/>
          </a:xfrm>
        </p:grpSpPr>
        <p:sp>
          <p:nvSpPr>
            <p:cNvPr id="6" name="TextBox 5">
              <a:extLst>
                <a:ext uri="{FF2B5EF4-FFF2-40B4-BE49-F238E27FC236}">
                  <a16:creationId xmlns:a16="http://schemas.microsoft.com/office/drawing/2014/main" id="{AAD0B466-B2F1-2891-A231-EC17303BCD3B}"/>
                </a:ext>
              </a:extLst>
            </p:cNvPr>
            <p:cNvSpPr txBox="1"/>
            <p:nvPr/>
          </p:nvSpPr>
          <p:spPr>
            <a:xfrm>
              <a:off x="1201783" y="-4946"/>
              <a:ext cx="10990216" cy="701730"/>
            </a:xfrm>
            <a:prstGeom prst="rect">
              <a:avLst/>
            </a:prstGeom>
            <a:solidFill>
              <a:srgbClr val="70AD47">
                <a:lumMod val="40000"/>
                <a:lumOff val="60000"/>
              </a:srgbClr>
            </a:solidFill>
          </p:spPr>
          <p:txBody>
            <a:bodyPr wrap="square" rtlCol="0">
              <a:spAutoFit/>
            </a:bodyPr>
            <a:lstStyle/>
            <a:p>
              <a:pPr marL="0" marR="0" lvl="0" indent="0" defTabSz="1094481"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3879AD44-4FFF-4D32-D089-1D023E24BB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90" t="9772" r="13802" b="10423"/>
            <a:stretch/>
          </p:blipFill>
          <p:spPr bwMode="auto">
            <a:xfrm>
              <a:off x="0" y="0"/>
              <a:ext cx="2114316" cy="134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itle 1">
            <a:extLst>
              <a:ext uri="{FF2B5EF4-FFF2-40B4-BE49-F238E27FC236}">
                <a16:creationId xmlns:a16="http://schemas.microsoft.com/office/drawing/2014/main" id="{B049D293-7F55-BCEA-B92F-A598094AF039}"/>
              </a:ext>
            </a:extLst>
          </p:cNvPr>
          <p:cNvSpPr txBox="1">
            <a:spLocks/>
          </p:cNvSpPr>
          <p:nvPr/>
        </p:nvSpPr>
        <p:spPr>
          <a:xfrm>
            <a:off x="1585741" y="584531"/>
            <a:ext cx="6429400" cy="5847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u="sng" dirty="0"/>
              <a:t>Classroom Expectations </a:t>
            </a:r>
            <a:endParaRPr lang="en-GB" sz="3600" dirty="0"/>
          </a:p>
        </p:txBody>
      </p:sp>
    </p:spTree>
    <p:extLst>
      <p:ext uri="{BB962C8B-B14F-4D97-AF65-F5344CB8AC3E}">
        <p14:creationId xmlns:p14="http://schemas.microsoft.com/office/powerpoint/2010/main" val="162132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59740" y="580653"/>
            <a:ext cx="7171508" cy="584775"/>
          </a:xfrm>
          <a:prstGeom prst="rect">
            <a:avLst/>
          </a:prstGeom>
          <a:noFill/>
        </p:spPr>
        <p:txBody>
          <a:bodyPr wrap="square" rtlCol="0">
            <a:spAutoFit/>
          </a:bodyPr>
          <a:lstStyle/>
          <a:p>
            <a:pPr defTabSz="457200"/>
            <a:r>
              <a:rPr lang="en-GB" sz="3200" u="sng" dirty="0">
                <a:solidFill>
                  <a:prstClr val="black"/>
                </a:solidFill>
              </a:rPr>
              <a:t>Book presentation:</a:t>
            </a:r>
          </a:p>
        </p:txBody>
      </p:sp>
      <p:sp>
        <p:nvSpPr>
          <p:cNvPr id="2" name="Title 1">
            <a:extLst>
              <a:ext uri="{FF2B5EF4-FFF2-40B4-BE49-F238E27FC236}">
                <a16:creationId xmlns:a16="http://schemas.microsoft.com/office/drawing/2014/main" id="{BE169E90-DBDE-B37E-B818-7C6ADAE51C20}"/>
              </a:ext>
            </a:extLst>
          </p:cNvPr>
          <p:cNvSpPr>
            <a:spLocks noGrp="1"/>
          </p:cNvSpPr>
          <p:nvPr/>
        </p:nvSpPr>
        <p:spPr>
          <a:xfrm>
            <a:off x="457200" y="46914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latin typeface="+mn-lt"/>
            </a:endParaRPr>
          </a:p>
        </p:txBody>
      </p:sp>
      <p:sp>
        <p:nvSpPr>
          <p:cNvPr id="3" name="Content Placeholder 2">
            <a:extLst>
              <a:ext uri="{FF2B5EF4-FFF2-40B4-BE49-F238E27FC236}">
                <a16:creationId xmlns:a16="http://schemas.microsoft.com/office/drawing/2014/main" id="{A14A5B06-D65D-A343-FD79-F494A2E982C1}"/>
              </a:ext>
            </a:extLst>
          </p:cNvPr>
          <p:cNvSpPr>
            <a:spLocks noGrp="1"/>
          </p:cNvSpPr>
          <p:nvPr/>
        </p:nvSpPr>
        <p:spPr>
          <a:xfrm>
            <a:off x="337383" y="1562778"/>
            <a:ext cx="4355317" cy="4294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t>It is very important that you always present your work to the best possible standard. This will be BRAG rated every half term.</a:t>
            </a:r>
          </a:p>
          <a:p>
            <a:r>
              <a:rPr lang="en-GB" sz="2600" dirty="0"/>
              <a:t>You must bring all the specified equipment to all lessons. This will include pen, pencil, ruler as well as a calculator.</a:t>
            </a:r>
          </a:p>
        </p:txBody>
      </p:sp>
      <p:pic>
        <p:nvPicPr>
          <p:cNvPr id="4" name="Picture 3">
            <a:extLst>
              <a:ext uri="{FF2B5EF4-FFF2-40B4-BE49-F238E27FC236}">
                <a16:creationId xmlns:a16="http://schemas.microsoft.com/office/drawing/2014/main" id="{F7E6F833-9038-B550-5722-093606CD64D7}"/>
              </a:ext>
            </a:extLst>
          </p:cNvPr>
          <p:cNvPicPr>
            <a:picLocks noChangeAspect="1"/>
          </p:cNvPicPr>
          <p:nvPr/>
        </p:nvPicPr>
        <p:blipFill>
          <a:blip r:embed="rId2"/>
          <a:stretch>
            <a:fillRect/>
          </a:stretch>
        </p:blipFill>
        <p:spPr>
          <a:xfrm>
            <a:off x="5004048" y="657607"/>
            <a:ext cx="3963802" cy="5564095"/>
          </a:xfrm>
          <a:prstGeom prst="rect">
            <a:avLst/>
          </a:prstGeom>
        </p:spPr>
      </p:pic>
      <p:grpSp>
        <p:nvGrpSpPr>
          <p:cNvPr id="9" name="Group 8">
            <a:extLst>
              <a:ext uri="{FF2B5EF4-FFF2-40B4-BE49-F238E27FC236}">
                <a16:creationId xmlns:a16="http://schemas.microsoft.com/office/drawing/2014/main" id="{D83F05A4-879F-4647-A1D0-1B70E2457502}"/>
              </a:ext>
            </a:extLst>
          </p:cNvPr>
          <p:cNvGrpSpPr/>
          <p:nvPr/>
        </p:nvGrpSpPr>
        <p:grpSpPr>
          <a:xfrm>
            <a:off x="4" y="-4122"/>
            <a:ext cx="9143999" cy="1125350"/>
            <a:chOff x="0" y="-4946"/>
            <a:chExt cx="12191999" cy="1350420"/>
          </a:xfrm>
        </p:grpSpPr>
        <p:sp>
          <p:nvSpPr>
            <p:cNvPr id="10" name="TextBox 9">
              <a:extLst>
                <a:ext uri="{FF2B5EF4-FFF2-40B4-BE49-F238E27FC236}">
                  <a16:creationId xmlns:a16="http://schemas.microsoft.com/office/drawing/2014/main" id="{8E6B0C9E-C213-8A2F-AF4B-BD70DCEA11BD}"/>
                </a:ext>
              </a:extLst>
            </p:cNvPr>
            <p:cNvSpPr txBox="1"/>
            <p:nvPr/>
          </p:nvSpPr>
          <p:spPr>
            <a:xfrm>
              <a:off x="1201783" y="-4946"/>
              <a:ext cx="10990216" cy="701730"/>
            </a:xfrm>
            <a:prstGeom prst="rect">
              <a:avLst/>
            </a:prstGeom>
            <a:solidFill>
              <a:srgbClr val="70AD47">
                <a:lumMod val="40000"/>
                <a:lumOff val="60000"/>
              </a:srgbClr>
            </a:solidFill>
          </p:spPr>
          <p:txBody>
            <a:bodyPr wrap="square" rtlCol="0">
              <a:spAutoFit/>
            </a:bodyPr>
            <a:lstStyle/>
            <a:p>
              <a:pPr marL="0" marR="0" lvl="0" indent="0" defTabSz="1094481"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1" name="Picture 2">
              <a:extLst>
                <a:ext uri="{FF2B5EF4-FFF2-40B4-BE49-F238E27FC236}">
                  <a16:creationId xmlns:a16="http://schemas.microsoft.com/office/drawing/2014/main" id="{9E6D9C6B-8794-64CA-D3DD-D0ABD29397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90" t="9772" r="13802" b="10423"/>
            <a:stretch/>
          </p:blipFill>
          <p:spPr bwMode="auto">
            <a:xfrm>
              <a:off x="0" y="0"/>
              <a:ext cx="2114316" cy="134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45184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C5F3-4D4F-C070-750B-EA018545A729}"/>
              </a:ext>
            </a:extLst>
          </p:cNvPr>
          <p:cNvSpPr>
            <a:spLocks noGrp="1"/>
          </p:cNvSpPr>
          <p:nvPr>
            <p:ph type="title"/>
          </p:nvPr>
        </p:nvSpPr>
        <p:spPr>
          <a:xfrm>
            <a:off x="480060" y="4777739"/>
            <a:ext cx="2564242" cy="1412119"/>
          </a:xfrm>
        </p:spPr>
        <p:txBody>
          <a:bodyPr vert="horz" lIns="91440" tIns="45720" rIns="91440" bIns="45720" rtlCol="0" anchor="ctr">
            <a:normAutofit/>
          </a:bodyPr>
          <a:lstStyle/>
          <a:p>
            <a:pPr algn="l">
              <a:lnSpc>
                <a:spcPct val="90000"/>
              </a:lnSpc>
            </a:pPr>
            <a:r>
              <a:rPr lang="en-US" sz="2900"/>
              <a:t>BOOKS WILL BE MARKED EVERY HALF TERM </a:t>
            </a:r>
          </a:p>
        </p:txBody>
      </p:sp>
      <p:pic>
        <p:nvPicPr>
          <p:cNvPr id="5" name="Content Placeholder 4" descr="Text&#10;&#10;Description automatically generated">
            <a:extLst>
              <a:ext uri="{FF2B5EF4-FFF2-40B4-BE49-F238E27FC236}">
                <a16:creationId xmlns:a16="http://schemas.microsoft.com/office/drawing/2014/main" id="{B1C06D9E-9DA1-DF8E-25DD-574B3956FD12}"/>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877" b="20411"/>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6" name="TextBox 5">
            <a:extLst>
              <a:ext uri="{FF2B5EF4-FFF2-40B4-BE49-F238E27FC236}">
                <a16:creationId xmlns:a16="http://schemas.microsoft.com/office/drawing/2014/main" id="{5BAC2B13-8F9C-9635-BD4A-E586F68E4EA2}"/>
              </a:ext>
            </a:extLst>
          </p:cNvPr>
          <p:cNvSpPr txBox="1"/>
          <p:nvPr/>
        </p:nvSpPr>
        <p:spPr>
          <a:xfrm>
            <a:off x="3476356" y="4777739"/>
            <a:ext cx="5187584" cy="174760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b="1" dirty="0"/>
              <a:t>RED 0 POINTS</a:t>
            </a:r>
          </a:p>
          <a:p>
            <a:pPr indent="-228600">
              <a:lnSpc>
                <a:spcPct val="90000"/>
              </a:lnSpc>
              <a:spcAft>
                <a:spcPts val="600"/>
              </a:spcAft>
              <a:buFont typeface="Arial" panose="020B0604020202020204" pitchFamily="34" charset="0"/>
              <a:buChar char="•"/>
            </a:pPr>
            <a:r>
              <a:rPr lang="en-US" sz="1900" b="1" dirty="0"/>
              <a:t>AMBER 25 POINTS</a:t>
            </a:r>
          </a:p>
          <a:p>
            <a:pPr indent="-228600">
              <a:lnSpc>
                <a:spcPct val="90000"/>
              </a:lnSpc>
              <a:spcAft>
                <a:spcPts val="600"/>
              </a:spcAft>
              <a:buFont typeface="Arial" panose="020B0604020202020204" pitchFamily="34" charset="0"/>
              <a:buChar char="•"/>
            </a:pPr>
            <a:r>
              <a:rPr lang="en-US" sz="1900" b="1" dirty="0"/>
              <a:t>GREEN 50 POINTS</a:t>
            </a:r>
          </a:p>
          <a:p>
            <a:pPr indent="-228600">
              <a:lnSpc>
                <a:spcPct val="90000"/>
              </a:lnSpc>
              <a:spcAft>
                <a:spcPts val="600"/>
              </a:spcAft>
              <a:buFont typeface="Arial" panose="020B0604020202020204" pitchFamily="34" charset="0"/>
              <a:buChar char="•"/>
            </a:pPr>
            <a:r>
              <a:rPr lang="en-US" sz="1900" b="1" dirty="0"/>
              <a:t>BLUE 100 POINTS</a:t>
            </a:r>
          </a:p>
        </p:txBody>
      </p:sp>
    </p:spTree>
    <p:extLst>
      <p:ext uri="{BB962C8B-B14F-4D97-AF65-F5344CB8AC3E}">
        <p14:creationId xmlns:p14="http://schemas.microsoft.com/office/powerpoint/2010/main" val="77560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46447B-B4B8-2992-2915-F69E8F7CB4CF}"/>
              </a:ext>
            </a:extLst>
          </p:cNvPr>
          <p:cNvGrpSpPr/>
          <p:nvPr/>
        </p:nvGrpSpPr>
        <p:grpSpPr>
          <a:xfrm>
            <a:off x="4" y="-4122"/>
            <a:ext cx="9143999" cy="1125350"/>
            <a:chOff x="0" y="-4946"/>
            <a:chExt cx="12191999" cy="1350420"/>
          </a:xfrm>
        </p:grpSpPr>
        <p:sp>
          <p:nvSpPr>
            <p:cNvPr id="5" name="TextBox 4">
              <a:extLst>
                <a:ext uri="{FF2B5EF4-FFF2-40B4-BE49-F238E27FC236}">
                  <a16:creationId xmlns:a16="http://schemas.microsoft.com/office/drawing/2014/main" id="{F59E89CC-704E-1813-F92B-CEC09DA14144}"/>
                </a:ext>
              </a:extLst>
            </p:cNvPr>
            <p:cNvSpPr txBox="1"/>
            <p:nvPr/>
          </p:nvSpPr>
          <p:spPr>
            <a:xfrm>
              <a:off x="1201783" y="-4946"/>
              <a:ext cx="10990216" cy="701730"/>
            </a:xfrm>
            <a:prstGeom prst="rect">
              <a:avLst/>
            </a:prstGeom>
            <a:solidFill>
              <a:srgbClr val="70AD47">
                <a:lumMod val="40000"/>
                <a:lumOff val="60000"/>
              </a:srgbClr>
            </a:solidFill>
          </p:spPr>
          <p:txBody>
            <a:bodyPr wrap="square" rtlCol="0">
              <a:spAutoFit/>
            </a:bodyPr>
            <a:lstStyle/>
            <a:p>
              <a:pPr marL="0" marR="0" lvl="0" indent="0" defTabSz="1094481"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94EEC57E-56D7-18DD-179D-726F4BC568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90" t="9772" r="13802" b="10423"/>
            <a:stretch/>
          </p:blipFill>
          <p:spPr bwMode="auto">
            <a:xfrm>
              <a:off x="0" y="0"/>
              <a:ext cx="2114316" cy="134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a:extLst>
              <a:ext uri="{FF2B5EF4-FFF2-40B4-BE49-F238E27FC236}">
                <a16:creationId xmlns:a16="http://schemas.microsoft.com/office/drawing/2014/main" id="{FB93EFF1-AB48-040A-BACE-47DF454828B3}"/>
              </a:ext>
            </a:extLst>
          </p:cNvPr>
          <p:cNvSpPr txBox="1"/>
          <p:nvPr/>
        </p:nvSpPr>
        <p:spPr>
          <a:xfrm>
            <a:off x="1580732" y="580653"/>
            <a:ext cx="7171508" cy="584775"/>
          </a:xfrm>
          <a:prstGeom prst="rect">
            <a:avLst/>
          </a:prstGeom>
          <a:noFill/>
        </p:spPr>
        <p:txBody>
          <a:bodyPr wrap="square" rtlCol="0">
            <a:spAutoFit/>
          </a:bodyPr>
          <a:lstStyle/>
          <a:p>
            <a:pPr defTabSz="457200"/>
            <a:r>
              <a:rPr lang="en-GB" sz="3200" u="sng" dirty="0">
                <a:solidFill>
                  <a:prstClr val="black"/>
                </a:solidFill>
              </a:rPr>
              <a:t>Do now:</a:t>
            </a:r>
          </a:p>
        </p:txBody>
      </p:sp>
      <p:pic>
        <p:nvPicPr>
          <p:cNvPr id="8" name="Picture 2">
            <a:extLst>
              <a:ext uri="{FF2B5EF4-FFF2-40B4-BE49-F238E27FC236}">
                <a16:creationId xmlns:a16="http://schemas.microsoft.com/office/drawing/2014/main" id="{23176D89-B785-7862-DB18-74AC970312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4129" y="692696"/>
            <a:ext cx="1612367" cy="1516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Box 8">
            <a:extLst>
              <a:ext uri="{FF2B5EF4-FFF2-40B4-BE49-F238E27FC236}">
                <a16:creationId xmlns:a16="http://schemas.microsoft.com/office/drawing/2014/main" id="{5936E3B5-F831-4FAF-DE11-8BB6926C07C6}"/>
              </a:ext>
            </a:extLst>
          </p:cNvPr>
          <p:cNvSpPr txBox="1"/>
          <p:nvPr/>
        </p:nvSpPr>
        <p:spPr>
          <a:xfrm>
            <a:off x="251520" y="1277471"/>
            <a:ext cx="7344816" cy="5693866"/>
          </a:xfrm>
          <a:prstGeom prst="rect">
            <a:avLst/>
          </a:prstGeom>
          <a:noFill/>
        </p:spPr>
        <p:txBody>
          <a:bodyPr wrap="square" rtlCol="0">
            <a:spAutoFit/>
          </a:bodyPr>
          <a:lstStyle/>
          <a:p>
            <a:pPr marL="285750" indent="-285750">
              <a:buFont typeface="Arial" panose="020B0604020202020204" pitchFamily="34" charset="0"/>
              <a:buChar char="•"/>
            </a:pPr>
            <a:r>
              <a:rPr lang="en-GB" sz="2800" dirty="0"/>
              <a:t>Write your name, class and teacher neatly on the front of your book</a:t>
            </a:r>
            <a:br>
              <a:rPr lang="en-GB" sz="2800" dirty="0"/>
            </a:br>
            <a:endParaRPr lang="en-GB" sz="2800" dirty="0"/>
          </a:p>
          <a:p>
            <a:pPr marL="285750" indent="-285750">
              <a:buFont typeface="Arial" panose="020B0604020202020204" pitchFamily="34" charset="0"/>
              <a:buChar char="•"/>
            </a:pPr>
            <a:r>
              <a:rPr lang="en-GB" sz="2800" dirty="0"/>
              <a:t>Stick the class sticker on the top right hand corner of the front cover</a:t>
            </a:r>
            <a:br>
              <a:rPr lang="en-GB" sz="2800" dirty="0"/>
            </a:br>
            <a:endParaRPr lang="en-GB" sz="2800" dirty="0"/>
          </a:p>
          <a:p>
            <a:pPr marL="285750" indent="-285750">
              <a:buFont typeface="Arial" panose="020B0604020202020204" pitchFamily="34" charset="0"/>
              <a:buChar char="•"/>
            </a:pPr>
            <a:r>
              <a:rPr lang="en-GB" sz="2800" dirty="0"/>
              <a:t>Stick the assessment tracking sheet into the front cover of your book</a:t>
            </a:r>
            <a:br>
              <a:rPr lang="en-GB" sz="2800" dirty="0"/>
            </a:br>
            <a:endParaRPr lang="en-GB" sz="2800" dirty="0"/>
          </a:p>
          <a:p>
            <a:pPr marL="285750" indent="-285750">
              <a:buFont typeface="Arial" panose="020B0604020202020204" pitchFamily="34" charset="0"/>
              <a:buChar char="•"/>
            </a:pPr>
            <a:r>
              <a:rPr lang="en-GB" sz="2800" dirty="0"/>
              <a:t>Complete the presentation task using your neatest presentation on the first page of your book</a:t>
            </a:r>
          </a:p>
          <a:p>
            <a:pPr marL="285750" indent="-285750">
              <a:buFont typeface="Arial" panose="020B0604020202020204" pitchFamily="34" charset="0"/>
              <a:buChar char="•"/>
            </a:pPr>
            <a:endParaRPr lang="en-GB" sz="2800" dirty="0"/>
          </a:p>
        </p:txBody>
      </p:sp>
      <p:sp>
        <p:nvSpPr>
          <p:cNvPr id="10" name="Rectangle 9">
            <a:extLst>
              <a:ext uri="{FF2B5EF4-FFF2-40B4-BE49-F238E27FC236}">
                <a16:creationId xmlns:a16="http://schemas.microsoft.com/office/drawing/2014/main" id="{C2A9C1CC-5831-6C6B-93C8-3E22E378AF73}"/>
              </a:ext>
            </a:extLst>
          </p:cNvPr>
          <p:cNvSpPr/>
          <p:nvPr/>
        </p:nvSpPr>
        <p:spPr>
          <a:xfrm>
            <a:off x="7308304" y="2852936"/>
            <a:ext cx="1612367" cy="223224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FE27AF8-4CD9-0DBF-ECDD-3D38DB28D4FC}"/>
              </a:ext>
            </a:extLst>
          </p:cNvPr>
          <p:cNvSpPr/>
          <p:nvPr/>
        </p:nvSpPr>
        <p:spPr>
          <a:xfrm>
            <a:off x="7596336" y="3212976"/>
            <a:ext cx="792088" cy="43204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CBDAB00-2060-CF3E-04B1-48EB1CF228A4}"/>
              </a:ext>
            </a:extLst>
          </p:cNvPr>
          <p:cNvSpPr/>
          <p:nvPr/>
        </p:nvSpPr>
        <p:spPr>
          <a:xfrm>
            <a:off x="8668836" y="2894464"/>
            <a:ext cx="216024" cy="144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778F779F-9496-C84A-95E4-3707DFF01A9D}"/>
              </a:ext>
            </a:extLst>
          </p:cNvPr>
          <p:cNvCxnSpPr/>
          <p:nvPr/>
        </p:nvCxnSpPr>
        <p:spPr>
          <a:xfrm>
            <a:off x="5652120" y="1844824"/>
            <a:ext cx="2232248" cy="15841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EBF990E-D9E6-E0A5-0133-5B6399C3652C}"/>
              </a:ext>
            </a:extLst>
          </p:cNvPr>
          <p:cNvCxnSpPr>
            <a:cxnSpLocks/>
          </p:cNvCxnSpPr>
          <p:nvPr/>
        </p:nvCxnSpPr>
        <p:spPr>
          <a:xfrm flipV="1">
            <a:off x="4427984" y="2996952"/>
            <a:ext cx="4176464" cy="216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7B1712B-ABEE-929F-0848-E55BA742B5F8}"/>
              </a:ext>
            </a:extLst>
          </p:cNvPr>
          <p:cNvSpPr/>
          <p:nvPr/>
        </p:nvSpPr>
        <p:spPr>
          <a:xfrm>
            <a:off x="7308304" y="5517232"/>
            <a:ext cx="1728192" cy="115212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F5D6A39-0285-AE94-9FB9-412655585F6C}"/>
              </a:ext>
            </a:extLst>
          </p:cNvPr>
          <p:cNvSpPr/>
          <p:nvPr/>
        </p:nvSpPr>
        <p:spPr>
          <a:xfrm>
            <a:off x="8244408" y="5551140"/>
            <a:ext cx="73278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AF22A4D5-5527-EA52-D56D-4B24D46052B7}"/>
              </a:ext>
            </a:extLst>
          </p:cNvPr>
          <p:cNvCxnSpPr>
            <a:cxnSpLocks/>
          </p:cNvCxnSpPr>
          <p:nvPr/>
        </p:nvCxnSpPr>
        <p:spPr>
          <a:xfrm>
            <a:off x="4867845" y="4373552"/>
            <a:ext cx="2728491" cy="13597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705698A-4D6E-F72B-0920-E27A834FA3DA}"/>
              </a:ext>
            </a:extLst>
          </p:cNvPr>
          <p:cNvCxnSpPr>
            <a:cxnSpLocks/>
          </p:cNvCxnSpPr>
          <p:nvPr/>
        </p:nvCxnSpPr>
        <p:spPr>
          <a:xfrm flipV="1">
            <a:off x="6876256" y="5704225"/>
            <a:ext cx="1734542" cy="3869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533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CED2-CFAA-4756-865E-F5DE19A9B04F}"/>
              </a:ext>
            </a:extLst>
          </p:cNvPr>
          <p:cNvSpPr>
            <a:spLocks noGrp="1"/>
          </p:cNvSpPr>
          <p:nvPr>
            <p:ph type="title"/>
          </p:nvPr>
        </p:nvSpPr>
        <p:spPr>
          <a:xfrm>
            <a:off x="590872" y="580653"/>
            <a:ext cx="8229600" cy="1143000"/>
          </a:xfrm>
        </p:spPr>
        <p:txBody>
          <a:bodyPr>
            <a:noAutofit/>
          </a:bodyPr>
          <a:lstStyle/>
          <a:p>
            <a:r>
              <a:rPr lang="en-GB" sz="3600" u="sng"/>
              <a:t>Book Presentation Expectations </a:t>
            </a:r>
            <a:r>
              <a:rPr lang="en-GB" sz="3600"/>
              <a:t> </a:t>
            </a:r>
            <a:br>
              <a:rPr lang="en-GB" sz="3600"/>
            </a:br>
            <a:r>
              <a:rPr lang="en-GB" sz="3600"/>
              <a:t>Copy these neatly into your book</a:t>
            </a:r>
            <a:endParaRPr lang="en-GB" sz="3600" dirty="0"/>
          </a:p>
        </p:txBody>
      </p:sp>
      <p:graphicFrame>
        <p:nvGraphicFramePr>
          <p:cNvPr id="8" name="Content Placeholder 2">
            <a:extLst>
              <a:ext uri="{FF2B5EF4-FFF2-40B4-BE49-F238E27FC236}">
                <a16:creationId xmlns:a16="http://schemas.microsoft.com/office/drawing/2014/main" id="{23AD466D-362E-20C6-CD21-3D9E35D96896}"/>
              </a:ext>
            </a:extLst>
          </p:cNvPr>
          <p:cNvGraphicFramePr>
            <a:graphicFrameLocks noGrp="1"/>
          </p:cNvGraphicFramePr>
          <p:nvPr>
            <p:ph idx="1"/>
          </p:nvPr>
        </p:nvGraphicFramePr>
        <p:xfrm>
          <a:off x="395536" y="1830214"/>
          <a:ext cx="8626936" cy="49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6C22C0F2-7F90-72BE-2076-6F9178EAFAE1}"/>
              </a:ext>
            </a:extLst>
          </p:cNvPr>
          <p:cNvGrpSpPr/>
          <p:nvPr/>
        </p:nvGrpSpPr>
        <p:grpSpPr>
          <a:xfrm>
            <a:off x="4" y="-4122"/>
            <a:ext cx="9143999" cy="1125350"/>
            <a:chOff x="0" y="-4946"/>
            <a:chExt cx="12191999" cy="1350420"/>
          </a:xfrm>
        </p:grpSpPr>
        <p:sp>
          <p:nvSpPr>
            <p:cNvPr id="5" name="TextBox 4">
              <a:extLst>
                <a:ext uri="{FF2B5EF4-FFF2-40B4-BE49-F238E27FC236}">
                  <a16:creationId xmlns:a16="http://schemas.microsoft.com/office/drawing/2014/main" id="{A9DC03B0-0462-0F8E-F877-3F13AE63044D}"/>
                </a:ext>
              </a:extLst>
            </p:cNvPr>
            <p:cNvSpPr txBox="1"/>
            <p:nvPr/>
          </p:nvSpPr>
          <p:spPr>
            <a:xfrm>
              <a:off x="1201783" y="-4946"/>
              <a:ext cx="10990216" cy="701730"/>
            </a:xfrm>
            <a:prstGeom prst="rect">
              <a:avLst/>
            </a:prstGeom>
            <a:solidFill>
              <a:srgbClr val="70AD47">
                <a:lumMod val="40000"/>
                <a:lumOff val="60000"/>
              </a:srgbClr>
            </a:solidFill>
          </p:spPr>
          <p:txBody>
            <a:bodyPr wrap="square" rtlCol="0">
              <a:spAutoFit/>
            </a:bodyPr>
            <a:lstStyle/>
            <a:p>
              <a:pPr marL="0" marR="0" lvl="0" indent="0" defTabSz="1094481"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93825E9D-A3B1-5643-8C08-B5919386630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790" t="9772" r="13802" b="10423"/>
            <a:stretch/>
          </p:blipFill>
          <p:spPr bwMode="auto">
            <a:xfrm>
              <a:off x="0" y="0"/>
              <a:ext cx="2114316" cy="134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Picture 2">
            <a:extLst>
              <a:ext uri="{FF2B5EF4-FFF2-40B4-BE49-F238E27FC236}">
                <a16:creationId xmlns:a16="http://schemas.microsoft.com/office/drawing/2014/main" id="{9D2CCEE7-FC19-249E-A77B-DA81210067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1373" y="-40653"/>
            <a:ext cx="1392305" cy="13094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80895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542FC0-F4BC-4025-91AC-53C8EB508097}"/>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4" name="TextBox 3">
            <a:extLst>
              <a:ext uri="{FF2B5EF4-FFF2-40B4-BE49-F238E27FC236}">
                <a16:creationId xmlns:a16="http://schemas.microsoft.com/office/drawing/2014/main" id="{44A4406E-FD6F-4D6B-9448-08D68F206B5A}"/>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2" name="Title 1"/>
          <p:cNvSpPr>
            <a:spLocks noGrp="1"/>
          </p:cNvSpPr>
          <p:nvPr>
            <p:ph type="title"/>
          </p:nvPr>
        </p:nvSpPr>
        <p:spPr>
          <a:xfrm>
            <a:off x="457200" y="406599"/>
            <a:ext cx="8075240" cy="975642"/>
          </a:xfr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a:normAutofit/>
          </a:bodyPr>
          <a:lstStyle/>
          <a:p>
            <a:pPr algn="ctr"/>
            <a:r>
              <a:rPr lang="en-GB" sz="5000" b="1" dirty="0">
                <a:solidFill>
                  <a:schemeClr val="accent6">
                    <a:lumMod val="50000"/>
                  </a:schemeClr>
                </a:solidFill>
                <a:latin typeface="Century Gothic" panose="020B0502020202020204" pitchFamily="34" charset="0"/>
              </a:rPr>
              <a:t>  Qualification Structure</a:t>
            </a:r>
          </a:p>
        </p:txBody>
      </p:sp>
      <p:sp>
        <p:nvSpPr>
          <p:cNvPr id="3" name="Content Placeholder 2"/>
          <p:cNvSpPr>
            <a:spLocks noGrp="1"/>
          </p:cNvSpPr>
          <p:nvPr>
            <p:ph idx="1"/>
          </p:nvPr>
        </p:nvSpPr>
        <p:spPr>
          <a:xfrm>
            <a:off x="457200" y="1681843"/>
            <a:ext cx="8196943" cy="4565104"/>
          </a:xfr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a:normAutofit/>
          </a:bodyPr>
          <a:lstStyle/>
          <a:p>
            <a:pPr>
              <a:lnSpc>
                <a:spcPct val="100000"/>
              </a:lnSpc>
            </a:pPr>
            <a:r>
              <a:rPr lang="en-GB" sz="2400" dirty="0">
                <a:solidFill>
                  <a:schemeClr val="accent6">
                    <a:lumMod val="50000"/>
                  </a:schemeClr>
                </a:solidFill>
                <a:latin typeface="Century Gothic" panose="020B0502020202020204" pitchFamily="34" charset="0"/>
              </a:rPr>
              <a:t>This is a double or single  option course, leading to an </a:t>
            </a:r>
            <a:r>
              <a:rPr lang="en-GB" sz="2400" b="1" i="1" dirty="0">
                <a:solidFill>
                  <a:schemeClr val="accent6">
                    <a:lumMod val="50000"/>
                  </a:schemeClr>
                </a:solidFill>
                <a:latin typeface="Century Gothic" panose="020B0502020202020204" pitchFamily="34" charset="0"/>
              </a:rPr>
              <a:t>OCR Level 3 Cambridge Technical Diploma in Health and Social Care</a:t>
            </a:r>
            <a:r>
              <a:rPr lang="en-GB" sz="2400" dirty="0">
                <a:solidFill>
                  <a:schemeClr val="accent6">
                    <a:lumMod val="50000"/>
                  </a:schemeClr>
                </a:solidFill>
                <a:latin typeface="Century Gothic" panose="020B0502020202020204" pitchFamily="34" charset="0"/>
              </a:rPr>
              <a:t> – equivalent to two A levels</a:t>
            </a:r>
          </a:p>
          <a:p>
            <a:pPr marL="0" indent="0">
              <a:lnSpc>
                <a:spcPct val="100000"/>
              </a:lnSpc>
              <a:buNone/>
            </a:pPr>
            <a:endParaRPr lang="en-GB" sz="2400" dirty="0">
              <a:solidFill>
                <a:schemeClr val="accent6">
                  <a:lumMod val="50000"/>
                </a:schemeClr>
              </a:solidFill>
              <a:latin typeface="Century Gothic" panose="020B0502020202020204" pitchFamily="34" charset="0"/>
            </a:endParaRPr>
          </a:p>
          <a:p>
            <a:pPr>
              <a:lnSpc>
                <a:spcPct val="100000"/>
              </a:lnSpc>
            </a:pPr>
            <a:r>
              <a:rPr lang="en-GB" sz="2400" dirty="0">
                <a:solidFill>
                  <a:schemeClr val="accent6">
                    <a:lumMod val="50000"/>
                  </a:schemeClr>
                </a:solidFill>
                <a:latin typeface="Century Gothic" panose="020B0502020202020204" pitchFamily="34" charset="0"/>
              </a:rPr>
              <a:t>You will have the opportunity, through </a:t>
            </a:r>
            <a:r>
              <a:rPr lang="en-GB" sz="2400" i="1" dirty="0">
                <a:solidFill>
                  <a:schemeClr val="accent6">
                    <a:lumMod val="50000"/>
                  </a:schemeClr>
                </a:solidFill>
                <a:latin typeface="Century Gothic" panose="020B0502020202020204" pitchFamily="34" charset="0"/>
              </a:rPr>
              <a:t>applied learning</a:t>
            </a:r>
            <a:r>
              <a:rPr lang="en-GB" sz="2400" dirty="0">
                <a:solidFill>
                  <a:schemeClr val="accent6">
                    <a:lumMod val="50000"/>
                  </a:schemeClr>
                </a:solidFill>
                <a:latin typeface="Century Gothic" panose="020B0502020202020204" pitchFamily="34" charset="0"/>
              </a:rPr>
              <a:t>, to develop the core specialist knowledge, skills and understanding required, for working in the health and social care sector. </a:t>
            </a:r>
          </a:p>
          <a:p>
            <a:pPr marL="0" indent="0">
              <a:lnSpc>
                <a:spcPct val="100000"/>
              </a:lnSpc>
              <a:buNone/>
            </a:pPr>
            <a:endParaRPr lang="en-GB" sz="2400" dirty="0">
              <a:solidFill>
                <a:schemeClr val="accent6">
                  <a:lumMod val="50000"/>
                </a:schemeClr>
              </a:solidFill>
              <a:latin typeface="Century Gothic" panose="020B0502020202020204" pitchFamily="34" charset="0"/>
            </a:endParaRPr>
          </a:p>
          <a:p>
            <a:pPr>
              <a:lnSpc>
                <a:spcPct val="100000"/>
              </a:lnSpc>
            </a:pPr>
            <a:r>
              <a:rPr lang="en-GB" sz="2400" dirty="0">
                <a:solidFill>
                  <a:schemeClr val="accent6">
                    <a:lumMod val="50000"/>
                  </a:schemeClr>
                </a:solidFill>
                <a:latin typeface="Century Gothic" panose="020B0502020202020204" pitchFamily="34" charset="0"/>
              </a:rPr>
              <a:t>You will have two teachers, teaching you different units but this is planned and organised.</a:t>
            </a:r>
          </a:p>
        </p:txBody>
      </p:sp>
      <p:pic>
        <p:nvPicPr>
          <p:cNvPr id="5" name="Picture 4">
            <a:extLst>
              <a:ext uri="{FF2B5EF4-FFF2-40B4-BE49-F238E27FC236}">
                <a16:creationId xmlns:a16="http://schemas.microsoft.com/office/drawing/2014/main" id="{A43F9DCD-6D84-489F-B9B2-BCE3924B8558}"/>
              </a:ext>
            </a:extLst>
          </p:cNvPr>
          <p:cNvPicPr>
            <a:picLocks noChangeAspect="1"/>
          </p:cNvPicPr>
          <p:nvPr/>
        </p:nvPicPr>
        <p:blipFill>
          <a:blip r:embed="rId3"/>
          <a:stretch>
            <a:fillRect/>
          </a:stretch>
        </p:blipFill>
        <p:spPr>
          <a:xfrm>
            <a:off x="535442" y="535941"/>
            <a:ext cx="677128" cy="660812"/>
          </a:xfrm>
          <a:prstGeom prst="rect">
            <a:avLst/>
          </a:prstGeom>
        </p:spPr>
      </p:pic>
    </p:spTree>
    <p:extLst>
      <p:ext uri="{BB962C8B-B14F-4D97-AF65-F5344CB8AC3E}">
        <p14:creationId xmlns:p14="http://schemas.microsoft.com/office/powerpoint/2010/main" val="207054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68963C-1D2F-4E03-8901-791A53D0ED39}"/>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4" name="TextBox 3">
            <a:extLst>
              <a:ext uri="{FF2B5EF4-FFF2-40B4-BE49-F238E27FC236}">
                <a16:creationId xmlns:a16="http://schemas.microsoft.com/office/drawing/2014/main" id="{44A4406E-FD6F-4D6B-9448-08D68F206B5A}"/>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2" name="Title 1"/>
          <p:cNvSpPr>
            <a:spLocks noGrp="1"/>
          </p:cNvSpPr>
          <p:nvPr>
            <p:ph type="title"/>
          </p:nvPr>
        </p:nvSpPr>
        <p:spPr>
          <a:xfrm>
            <a:off x="457200" y="406599"/>
            <a:ext cx="8075240" cy="975642"/>
          </a:xfr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a:normAutofit/>
          </a:bodyPr>
          <a:lstStyle/>
          <a:p>
            <a:pPr algn="ctr"/>
            <a:r>
              <a:rPr lang="en-GB" sz="5000" b="1" dirty="0">
                <a:solidFill>
                  <a:schemeClr val="accent6">
                    <a:lumMod val="50000"/>
                  </a:schemeClr>
                </a:solidFill>
                <a:latin typeface="Century Gothic" panose="020B0502020202020204" pitchFamily="34" charset="0"/>
              </a:rPr>
              <a:t>  Qualification Structure</a:t>
            </a:r>
          </a:p>
        </p:txBody>
      </p:sp>
      <p:sp>
        <p:nvSpPr>
          <p:cNvPr id="3" name="Content Placeholder 2"/>
          <p:cNvSpPr>
            <a:spLocks noGrp="1"/>
          </p:cNvSpPr>
          <p:nvPr>
            <p:ph idx="1"/>
          </p:nvPr>
        </p:nvSpPr>
        <p:spPr>
          <a:xfrm>
            <a:off x="457200" y="1681843"/>
            <a:ext cx="8196943" cy="4565104"/>
          </a:xfr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a:normAutofit fontScale="92500"/>
          </a:bodyPr>
          <a:lstStyle/>
          <a:p>
            <a:pPr marL="0" indent="0">
              <a:lnSpc>
                <a:spcPct val="100000"/>
              </a:lnSpc>
              <a:buNone/>
            </a:pPr>
            <a:r>
              <a:rPr lang="en-GB" sz="2400" dirty="0">
                <a:solidFill>
                  <a:schemeClr val="accent6">
                    <a:lumMod val="50000"/>
                  </a:schemeClr>
                </a:solidFill>
                <a:latin typeface="Century Gothic" panose="020B0502020202020204" pitchFamily="34" charset="0"/>
              </a:rPr>
              <a:t>The </a:t>
            </a:r>
            <a:r>
              <a:rPr lang="en-GB" sz="2400" b="1" dirty="0">
                <a:solidFill>
                  <a:schemeClr val="accent6">
                    <a:lumMod val="50000"/>
                  </a:schemeClr>
                </a:solidFill>
                <a:latin typeface="Century Gothic" panose="020B0502020202020204" pitchFamily="34" charset="0"/>
              </a:rPr>
              <a:t>Extended Certificate </a:t>
            </a:r>
            <a:r>
              <a:rPr lang="en-GB" sz="2400" dirty="0">
                <a:solidFill>
                  <a:schemeClr val="accent6">
                    <a:lumMod val="50000"/>
                  </a:schemeClr>
                </a:solidFill>
                <a:latin typeface="Century Gothic" panose="020B0502020202020204" pitchFamily="34" charset="0"/>
              </a:rPr>
              <a:t>has  </a:t>
            </a:r>
            <a:r>
              <a:rPr lang="en-GB" sz="2400" b="1" dirty="0">
                <a:solidFill>
                  <a:schemeClr val="accent6">
                    <a:lumMod val="50000"/>
                  </a:schemeClr>
                </a:solidFill>
                <a:latin typeface="Century Gothic" panose="020B0502020202020204" pitchFamily="34" charset="0"/>
              </a:rPr>
              <a:t>4</a:t>
            </a:r>
            <a:r>
              <a:rPr lang="en-GB" sz="2400" dirty="0">
                <a:solidFill>
                  <a:schemeClr val="accent6">
                    <a:lumMod val="50000"/>
                  </a:schemeClr>
                </a:solidFill>
                <a:latin typeface="Century Gothic" panose="020B0502020202020204" pitchFamily="34" charset="0"/>
              </a:rPr>
              <a:t> </a:t>
            </a:r>
            <a:r>
              <a:rPr lang="en-GB" sz="2400" b="1" dirty="0">
                <a:solidFill>
                  <a:schemeClr val="accent6">
                    <a:lumMod val="50000"/>
                  </a:schemeClr>
                </a:solidFill>
                <a:latin typeface="Century Gothic" panose="020B0502020202020204" pitchFamily="34" charset="0"/>
              </a:rPr>
              <a:t>mandatory units </a:t>
            </a:r>
            <a:r>
              <a:rPr lang="en-GB" sz="2400" dirty="0">
                <a:solidFill>
                  <a:schemeClr val="accent6">
                    <a:lumMod val="50000"/>
                  </a:schemeClr>
                </a:solidFill>
                <a:latin typeface="Century Gothic" panose="020B0502020202020204" pitchFamily="34" charset="0"/>
              </a:rPr>
              <a:t>that you will be covering.</a:t>
            </a:r>
          </a:p>
          <a:p>
            <a:pPr marL="0" indent="0">
              <a:lnSpc>
                <a:spcPct val="100000"/>
              </a:lnSpc>
              <a:buNone/>
            </a:pPr>
            <a:r>
              <a:rPr lang="en-GB" sz="2400" b="1" dirty="0">
                <a:solidFill>
                  <a:schemeClr val="accent6">
                    <a:lumMod val="50000"/>
                  </a:schemeClr>
                </a:solidFill>
                <a:latin typeface="Century Gothic" panose="020B0502020202020204" pitchFamily="34" charset="0"/>
              </a:rPr>
              <a:t>These are;</a:t>
            </a:r>
          </a:p>
          <a:p>
            <a:pPr marL="0" indent="0">
              <a:lnSpc>
                <a:spcPct val="100000"/>
              </a:lnSpc>
              <a:buNone/>
            </a:pPr>
            <a:r>
              <a:rPr lang="en-GB" sz="2400" dirty="0">
                <a:solidFill>
                  <a:schemeClr val="accent6">
                    <a:lumMod val="50000"/>
                  </a:schemeClr>
                </a:solidFill>
                <a:latin typeface="Century Gothic" panose="020B0502020202020204" pitchFamily="34" charset="0"/>
              </a:rPr>
              <a:t>Units 1- 60 GLH – Building positive relationships </a:t>
            </a:r>
            <a:r>
              <a:rPr lang="en-GB" sz="2400" b="1" dirty="0">
                <a:solidFill>
                  <a:schemeClr val="accent6">
                    <a:lumMod val="50000"/>
                  </a:schemeClr>
                </a:solidFill>
                <a:latin typeface="Century Gothic" panose="020B0502020202020204" pitchFamily="34" charset="0"/>
              </a:rPr>
              <a:t>(c/w)</a:t>
            </a:r>
          </a:p>
          <a:p>
            <a:pPr marL="0" indent="0">
              <a:lnSpc>
                <a:spcPct val="100000"/>
              </a:lnSpc>
              <a:buNone/>
            </a:pPr>
            <a:r>
              <a:rPr lang="en-GB" sz="2400" dirty="0">
                <a:solidFill>
                  <a:schemeClr val="accent6">
                    <a:lumMod val="50000"/>
                  </a:schemeClr>
                </a:solidFill>
                <a:latin typeface="Century Gothic" panose="020B0502020202020204" pitchFamily="34" charset="0"/>
              </a:rPr>
              <a:t>Unit 2 – 60 GLH - Equality, Diversity &amp; Rights in HSC </a:t>
            </a:r>
            <a:r>
              <a:rPr lang="en-GB" sz="2400" b="1" dirty="0">
                <a:solidFill>
                  <a:schemeClr val="accent6">
                    <a:lumMod val="50000"/>
                  </a:schemeClr>
                </a:solidFill>
                <a:latin typeface="Century Gothic" panose="020B0502020202020204" pitchFamily="34" charset="0"/>
              </a:rPr>
              <a:t>(exam)</a:t>
            </a:r>
          </a:p>
          <a:p>
            <a:pPr marL="0" indent="0">
              <a:lnSpc>
                <a:spcPct val="100000"/>
              </a:lnSpc>
              <a:buNone/>
            </a:pPr>
            <a:r>
              <a:rPr lang="en-GB" sz="2400" dirty="0">
                <a:solidFill>
                  <a:schemeClr val="accent6">
                    <a:lumMod val="50000"/>
                  </a:schemeClr>
                </a:solidFill>
                <a:latin typeface="Century Gothic" panose="020B0502020202020204" pitchFamily="34" charset="0"/>
              </a:rPr>
              <a:t>Unit 3 – 60 GLH -  Health ,safety &amp; security in HSC </a:t>
            </a:r>
            <a:r>
              <a:rPr lang="en-GB" sz="2400" b="1" dirty="0">
                <a:solidFill>
                  <a:schemeClr val="accent6">
                    <a:lumMod val="50000"/>
                  </a:schemeClr>
                </a:solidFill>
                <a:latin typeface="Century Gothic" panose="020B0502020202020204" pitchFamily="34" charset="0"/>
              </a:rPr>
              <a:t>(exam)</a:t>
            </a:r>
          </a:p>
          <a:p>
            <a:pPr marL="0" indent="0">
              <a:lnSpc>
                <a:spcPct val="100000"/>
              </a:lnSpc>
              <a:buNone/>
            </a:pPr>
            <a:r>
              <a:rPr lang="en-GB" sz="2400" dirty="0">
                <a:solidFill>
                  <a:schemeClr val="accent6">
                    <a:lumMod val="50000"/>
                  </a:schemeClr>
                </a:solidFill>
                <a:latin typeface="Century Gothic" panose="020B0502020202020204" pitchFamily="34" charset="0"/>
              </a:rPr>
              <a:t>Unit 4 –  90 GLH - Anatomy &amp; physiology in HSC  </a:t>
            </a:r>
            <a:r>
              <a:rPr lang="en-GB" sz="2400" b="1" dirty="0">
                <a:solidFill>
                  <a:schemeClr val="accent6">
                    <a:lumMod val="50000"/>
                  </a:schemeClr>
                </a:solidFill>
                <a:latin typeface="Century Gothic" panose="020B0502020202020204" pitchFamily="34" charset="0"/>
              </a:rPr>
              <a:t>(exam)</a:t>
            </a:r>
          </a:p>
          <a:p>
            <a:pPr marL="0" indent="0">
              <a:lnSpc>
                <a:spcPct val="100000"/>
              </a:lnSpc>
              <a:buNone/>
            </a:pPr>
            <a:r>
              <a:rPr lang="en-GB" sz="2400" dirty="0">
                <a:solidFill>
                  <a:schemeClr val="accent6">
                    <a:lumMod val="50000"/>
                  </a:schemeClr>
                </a:solidFill>
                <a:latin typeface="Century Gothic" panose="020B0502020202020204" pitchFamily="34" charset="0"/>
              </a:rPr>
              <a:t>There are </a:t>
            </a:r>
            <a:r>
              <a:rPr lang="en-GB" sz="2400" b="1" dirty="0">
                <a:solidFill>
                  <a:schemeClr val="accent6">
                    <a:lumMod val="50000"/>
                  </a:schemeClr>
                </a:solidFill>
                <a:latin typeface="Century Gothic" panose="020B0502020202020204" pitchFamily="34" charset="0"/>
              </a:rPr>
              <a:t>2 optional units</a:t>
            </a:r>
            <a:r>
              <a:rPr lang="en-GB" sz="2400" dirty="0">
                <a:solidFill>
                  <a:schemeClr val="accent6">
                    <a:lumMod val="50000"/>
                  </a:schemeClr>
                </a:solidFill>
                <a:latin typeface="Century Gothic" panose="020B0502020202020204" pitchFamily="34" charset="0"/>
              </a:rPr>
              <a:t>, which will be;</a:t>
            </a:r>
          </a:p>
          <a:p>
            <a:pPr marL="0" indent="0">
              <a:lnSpc>
                <a:spcPct val="100000"/>
              </a:lnSpc>
              <a:buNone/>
            </a:pPr>
            <a:r>
              <a:rPr lang="en-GB" sz="2400" dirty="0">
                <a:solidFill>
                  <a:schemeClr val="accent6">
                    <a:lumMod val="50000"/>
                  </a:schemeClr>
                </a:solidFill>
                <a:latin typeface="Century Gothic" panose="020B0502020202020204" pitchFamily="34" charset="0"/>
              </a:rPr>
              <a:t>Unit 5 – 60 GLH -  Infection control </a:t>
            </a:r>
            <a:r>
              <a:rPr lang="en-GB" sz="2400" b="1" dirty="0">
                <a:solidFill>
                  <a:schemeClr val="accent6">
                    <a:lumMod val="50000"/>
                  </a:schemeClr>
                </a:solidFill>
                <a:latin typeface="Century Gothic" panose="020B0502020202020204" pitchFamily="34" charset="0"/>
              </a:rPr>
              <a:t>(course work)</a:t>
            </a:r>
          </a:p>
          <a:p>
            <a:pPr marL="0" indent="0">
              <a:lnSpc>
                <a:spcPct val="100000"/>
              </a:lnSpc>
              <a:buNone/>
            </a:pPr>
            <a:r>
              <a:rPr lang="en-GB" sz="2400" dirty="0">
                <a:solidFill>
                  <a:schemeClr val="accent6">
                    <a:lumMod val="50000"/>
                  </a:schemeClr>
                </a:solidFill>
                <a:latin typeface="Century Gothic" panose="020B0502020202020204" pitchFamily="34" charset="0"/>
              </a:rPr>
              <a:t>Unit 6 – 30 GLH -  Nutrition for Health </a:t>
            </a:r>
            <a:r>
              <a:rPr lang="en-GB" sz="2400" b="1" dirty="0">
                <a:solidFill>
                  <a:schemeClr val="accent6">
                    <a:lumMod val="50000"/>
                  </a:schemeClr>
                </a:solidFill>
                <a:latin typeface="Century Gothic" panose="020B0502020202020204" pitchFamily="34" charset="0"/>
              </a:rPr>
              <a:t>(course work)</a:t>
            </a:r>
          </a:p>
        </p:txBody>
      </p:sp>
      <p:pic>
        <p:nvPicPr>
          <p:cNvPr id="5" name="Picture 4">
            <a:extLst>
              <a:ext uri="{FF2B5EF4-FFF2-40B4-BE49-F238E27FC236}">
                <a16:creationId xmlns:a16="http://schemas.microsoft.com/office/drawing/2014/main" id="{D6E70908-05E8-45F0-890A-0728363FF6C5}"/>
              </a:ext>
            </a:extLst>
          </p:cNvPr>
          <p:cNvPicPr>
            <a:picLocks noChangeAspect="1"/>
          </p:cNvPicPr>
          <p:nvPr/>
        </p:nvPicPr>
        <p:blipFill>
          <a:blip r:embed="rId3"/>
          <a:stretch>
            <a:fillRect/>
          </a:stretch>
        </p:blipFill>
        <p:spPr>
          <a:xfrm>
            <a:off x="535442" y="535941"/>
            <a:ext cx="677128" cy="660812"/>
          </a:xfrm>
          <a:prstGeom prst="rect">
            <a:avLst/>
          </a:prstGeom>
        </p:spPr>
      </p:pic>
    </p:spTree>
    <p:extLst>
      <p:ext uri="{BB962C8B-B14F-4D97-AF65-F5344CB8AC3E}">
        <p14:creationId xmlns:p14="http://schemas.microsoft.com/office/powerpoint/2010/main" val="142462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68963C-1D2F-4E03-8901-791A53D0ED39}"/>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4" name="TextBox 3">
            <a:extLst>
              <a:ext uri="{FF2B5EF4-FFF2-40B4-BE49-F238E27FC236}">
                <a16:creationId xmlns:a16="http://schemas.microsoft.com/office/drawing/2014/main" id="{44A4406E-FD6F-4D6B-9448-08D68F206B5A}"/>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3" name="Content Placeholder 2"/>
          <p:cNvSpPr>
            <a:spLocks noGrp="1"/>
          </p:cNvSpPr>
          <p:nvPr>
            <p:ph idx="1"/>
          </p:nvPr>
        </p:nvSpPr>
        <p:spPr>
          <a:xfrm>
            <a:off x="457200" y="476672"/>
            <a:ext cx="8219256" cy="6192687"/>
          </a:xfr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a:normAutofit/>
          </a:bodyPr>
          <a:lstStyle/>
          <a:p>
            <a:pPr marL="0" indent="0">
              <a:lnSpc>
                <a:spcPct val="100000"/>
              </a:lnSpc>
              <a:buNone/>
            </a:pPr>
            <a:r>
              <a:rPr lang="en-GB" sz="2400" dirty="0">
                <a:solidFill>
                  <a:schemeClr val="accent6">
                    <a:lumMod val="50000"/>
                  </a:schemeClr>
                </a:solidFill>
                <a:latin typeface="Century Gothic" panose="020B0502020202020204" pitchFamily="34" charset="0"/>
              </a:rPr>
              <a:t>The </a:t>
            </a:r>
            <a:r>
              <a:rPr lang="en-GB" sz="2400" b="1" dirty="0">
                <a:solidFill>
                  <a:schemeClr val="accent6">
                    <a:lumMod val="50000"/>
                  </a:schemeClr>
                </a:solidFill>
                <a:latin typeface="Century Gothic" panose="020B0502020202020204" pitchFamily="34" charset="0"/>
              </a:rPr>
              <a:t>Diploma </a:t>
            </a:r>
            <a:r>
              <a:rPr lang="en-GB" sz="2400" dirty="0">
                <a:solidFill>
                  <a:schemeClr val="accent6">
                    <a:lumMod val="50000"/>
                  </a:schemeClr>
                </a:solidFill>
                <a:latin typeface="Century Gothic" panose="020B0502020202020204" pitchFamily="34" charset="0"/>
              </a:rPr>
              <a:t>has  </a:t>
            </a:r>
            <a:r>
              <a:rPr lang="en-GB" sz="2400" b="1" dirty="0">
                <a:solidFill>
                  <a:schemeClr val="accent6">
                    <a:lumMod val="50000"/>
                  </a:schemeClr>
                </a:solidFill>
                <a:latin typeface="Century Gothic" panose="020B0502020202020204" pitchFamily="34" charset="0"/>
              </a:rPr>
              <a:t>7</a:t>
            </a:r>
            <a:r>
              <a:rPr lang="en-GB" sz="2400" dirty="0">
                <a:solidFill>
                  <a:schemeClr val="accent6">
                    <a:lumMod val="50000"/>
                  </a:schemeClr>
                </a:solidFill>
                <a:latin typeface="Century Gothic" panose="020B0502020202020204" pitchFamily="34" charset="0"/>
              </a:rPr>
              <a:t> </a:t>
            </a:r>
            <a:r>
              <a:rPr lang="en-GB" sz="2400" b="1" dirty="0">
                <a:solidFill>
                  <a:schemeClr val="accent6">
                    <a:lumMod val="50000"/>
                  </a:schemeClr>
                </a:solidFill>
                <a:latin typeface="Century Gothic" panose="020B0502020202020204" pitchFamily="34" charset="0"/>
              </a:rPr>
              <a:t>mandatory units </a:t>
            </a:r>
            <a:r>
              <a:rPr lang="en-GB" sz="2400" dirty="0">
                <a:solidFill>
                  <a:schemeClr val="accent6">
                    <a:lumMod val="50000"/>
                  </a:schemeClr>
                </a:solidFill>
                <a:latin typeface="Century Gothic" panose="020B0502020202020204" pitchFamily="34" charset="0"/>
              </a:rPr>
              <a:t>that you will be covering. These are;</a:t>
            </a:r>
          </a:p>
          <a:p>
            <a:pPr marL="1257300" indent="-277813">
              <a:lnSpc>
                <a:spcPct val="100000"/>
              </a:lnSpc>
            </a:pPr>
            <a:r>
              <a:rPr lang="en-GB" sz="1500" dirty="0">
                <a:solidFill>
                  <a:schemeClr val="accent6">
                    <a:lumMod val="50000"/>
                  </a:schemeClr>
                </a:solidFill>
                <a:latin typeface="Century Gothic" panose="020B0502020202020204" pitchFamily="34" charset="0"/>
              </a:rPr>
              <a:t>Units 1, 60 GLH – Building positive relationships (c/w)</a:t>
            </a:r>
          </a:p>
          <a:p>
            <a:pPr marL="1257300" indent="-277813">
              <a:lnSpc>
                <a:spcPct val="100000"/>
              </a:lnSpc>
            </a:pPr>
            <a:r>
              <a:rPr lang="en-GB" sz="1500" dirty="0">
                <a:solidFill>
                  <a:schemeClr val="accent6">
                    <a:lumMod val="50000"/>
                  </a:schemeClr>
                </a:solidFill>
                <a:latin typeface="Century Gothic" panose="020B0502020202020204" pitchFamily="34" charset="0"/>
              </a:rPr>
              <a:t>Unit 2,  60 GLH – Equality, Diversity &amp; Rights in HSC (exam)</a:t>
            </a:r>
          </a:p>
          <a:p>
            <a:pPr marL="1257300" indent="-277813">
              <a:lnSpc>
                <a:spcPct val="100000"/>
              </a:lnSpc>
            </a:pPr>
            <a:r>
              <a:rPr lang="en-GB" sz="1500" dirty="0">
                <a:solidFill>
                  <a:schemeClr val="accent6">
                    <a:lumMod val="50000"/>
                  </a:schemeClr>
                </a:solidFill>
                <a:latin typeface="Century Gothic" panose="020B0502020202020204" pitchFamily="34" charset="0"/>
              </a:rPr>
              <a:t>Unit 3, 60 GLH – Health ,safety &amp; security in HSC (exam)</a:t>
            </a:r>
          </a:p>
          <a:p>
            <a:pPr marL="1257300" indent="-277813">
              <a:lnSpc>
                <a:spcPct val="100000"/>
              </a:lnSpc>
            </a:pPr>
            <a:r>
              <a:rPr lang="en-GB" sz="1500" dirty="0">
                <a:solidFill>
                  <a:schemeClr val="accent6">
                    <a:lumMod val="50000"/>
                  </a:schemeClr>
                </a:solidFill>
                <a:latin typeface="Century Gothic" panose="020B0502020202020204" pitchFamily="34" charset="0"/>
              </a:rPr>
              <a:t>Unit 4, 90 GLH – Anatomy &amp; physiology in HSC  (exam)</a:t>
            </a:r>
          </a:p>
          <a:p>
            <a:pPr marL="1257300" indent="-277813">
              <a:lnSpc>
                <a:spcPct val="100000"/>
              </a:lnSpc>
            </a:pPr>
            <a:r>
              <a:rPr lang="en-GB" sz="1500" dirty="0">
                <a:solidFill>
                  <a:schemeClr val="accent6">
                    <a:lumMod val="50000"/>
                  </a:schemeClr>
                </a:solidFill>
                <a:latin typeface="Century Gothic" panose="020B0502020202020204" pitchFamily="34" charset="0"/>
              </a:rPr>
              <a:t>UNIT 5, 60 GLH  – Infection control (c/w)</a:t>
            </a:r>
          </a:p>
          <a:p>
            <a:pPr marL="1257300" indent="-277813">
              <a:lnSpc>
                <a:spcPct val="100000"/>
              </a:lnSpc>
            </a:pPr>
            <a:r>
              <a:rPr lang="en-GB" sz="1500" dirty="0">
                <a:solidFill>
                  <a:schemeClr val="accent6">
                    <a:lumMod val="50000"/>
                  </a:schemeClr>
                </a:solidFill>
                <a:latin typeface="Century Gothic" panose="020B0502020202020204" pitchFamily="34" charset="0"/>
              </a:rPr>
              <a:t>UNIT 6, 60 GLH – Personalisation &amp; a person centred approach to care ( exam)</a:t>
            </a:r>
          </a:p>
          <a:p>
            <a:pPr marL="1257300" indent="-277813">
              <a:lnSpc>
                <a:spcPct val="100000"/>
              </a:lnSpc>
            </a:pPr>
            <a:r>
              <a:rPr lang="en-GB" sz="1500" dirty="0">
                <a:solidFill>
                  <a:schemeClr val="accent6">
                    <a:lumMod val="50000"/>
                  </a:schemeClr>
                </a:solidFill>
                <a:latin typeface="Century Gothic" panose="020B0502020202020204" pitchFamily="34" charset="0"/>
              </a:rPr>
              <a:t>UNIT 7, 60 GLH – Safeguarding (exam)</a:t>
            </a:r>
          </a:p>
          <a:p>
            <a:pPr marL="1257300" indent="-277813">
              <a:lnSpc>
                <a:spcPct val="100000"/>
              </a:lnSpc>
            </a:pPr>
            <a:r>
              <a:rPr lang="en-GB" sz="1500" b="1" dirty="0">
                <a:solidFill>
                  <a:schemeClr val="accent6">
                    <a:lumMod val="50000"/>
                  </a:schemeClr>
                </a:solidFill>
                <a:latin typeface="Century Gothic" panose="020B0502020202020204" pitchFamily="34" charset="0"/>
              </a:rPr>
              <a:t>TWO CORE UNITS : which are:</a:t>
            </a:r>
          </a:p>
          <a:p>
            <a:pPr marL="1257300" indent="-277813">
              <a:lnSpc>
                <a:spcPct val="100000"/>
              </a:lnSpc>
            </a:pPr>
            <a:r>
              <a:rPr lang="en-GB" sz="1500" dirty="0">
                <a:solidFill>
                  <a:schemeClr val="accent6">
                    <a:lumMod val="50000"/>
                  </a:schemeClr>
                </a:solidFill>
                <a:latin typeface="Century Gothic" panose="020B0502020202020204" pitchFamily="34" charset="0"/>
              </a:rPr>
              <a:t>Unit 13, 60 GLH  –Sexual Health, reproduction and early years development</a:t>
            </a:r>
          </a:p>
          <a:p>
            <a:pPr marL="1257300" indent="-277813">
              <a:lnSpc>
                <a:spcPct val="100000"/>
              </a:lnSpc>
            </a:pPr>
            <a:r>
              <a:rPr lang="en-GB" sz="1500" dirty="0">
                <a:solidFill>
                  <a:schemeClr val="accent6">
                    <a:lumMod val="50000"/>
                  </a:schemeClr>
                </a:solidFill>
                <a:latin typeface="Century Gothic" panose="020B0502020202020204" pitchFamily="34" charset="0"/>
              </a:rPr>
              <a:t>Unit 14, 60 GLH – The impact of long term physiological Conditions (c/w)</a:t>
            </a:r>
          </a:p>
          <a:p>
            <a:pPr marL="0" indent="0">
              <a:lnSpc>
                <a:spcPct val="100000"/>
              </a:lnSpc>
              <a:buNone/>
            </a:pPr>
            <a:r>
              <a:rPr lang="en-GB" sz="1600" b="1" dirty="0">
                <a:solidFill>
                  <a:schemeClr val="accent6">
                    <a:lumMod val="50000"/>
                  </a:schemeClr>
                </a:solidFill>
                <a:latin typeface="Century Gothic" panose="020B0502020202020204" pitchFamily="34" charset="0"/>
              </a:rPr>
              <a:t>                     OPTIONAL UNITS</a:t>
            </a:r>
            <a:r>
              <a:rPr lang="en-GB" sz="1500" dirty="0">
                <a:solidFill>
                  <a:schemeClr val="accent6">
                    <a:lumMod val="50000"/>
                  </a:schemeClr>
                </a:solidFill>
                <a:latin typeface="Century Gothic" panose="020B0502020202020204" pitchFamily="34" charset="0"/>
              </a:rPr>
              <a:t>, which will be;</a:t>
            </a:r>
          </a:p>
          <a:p>
            <a:pPr marL="1257300" indent="-277813">
              <a:lnSpc>
                <a:spcPct val="100000"/>
              </a:lnSpc>
            </a:pPr>
            <a:r>
              <a:rPr lang="en-GB" sz="1500" dirty="0">
                <a:solidFill>
                  <a:schemeClr val="accent6">
                    <a:lumMod val="50000"/>
                  </a:schemeClr>
                </a:solidFill>
                <a:latin typeface="Century Gothic" panose="020B0502020202020204" pitchFamily="34" charset="0"/>
              </a:rPr>
              <a:t>Unit 10, 30 GLH -  Nutrition for Health  (c/w)</a:t>
            </a:r>
          </a:p>
          <a:p>
            <a:pPr marL="1257300" indent="-277813">
              <a:lnSpc>
                <a:spcPct val="100000"/>
              </a:lnSpc>
            </a:pPr>
            <a:r>
              <a:rPr lang="en-GB" sz="1500" dirty="0">
                <a:solidFill>
                  <a:schemeClr val="accent6">
                    <a:lumMod val="50000"/>
                  </a:schemeClr>
                </a:solidFill>
                <a:latin typeface="Century Gothic" panose="020B0502020202020204" pitchFamily="34" charset="0"/>
              </a:rPr>
              <a:t>Unit 15 Promoting Health</a:t>
            </a:r>
          </a:p>
          <a:p>
            <a:pPr marL="979487" indent="0">
              <a:lnSpc>
                <a:spcPct val="100000"/>
              </a:lnSpc>
              <a:buNone/>
            </a:pPr>
            <a:endParaRPr lang="en-GB" sz="1500" dirty="0">
              <a:solidFill>
                <a:schemeClr val="accent6">
                  <a:lumMod val="50000"/>
                </a:schemeClr>
              </a:solidFill>
              <a:latin typeface="Century Gothic" panose="020B0502020202020204" pitchFamily="34" charset="0"/>
            </a:endParaRPr>
          </a:p>
          <a:p>
            <a:pPr marL="1257300" indent="-277813">
              <a:lnSpc>
                <a:spcPct val="100000"/>
              </a:lnSpc>
            </a:pPr>
            <a:endParaRPr lang="en-GB" sz="1500" dirty="0">
              <a:solidFill>
                <a:schemeClr val="accent6">
                  <a:lumMod val="50000"/>
                </a:schemeClr>
              </a:solidFill>
              <a:latin typeface="Century Gothic" panose="020B0502020202020204" pitchFamily="34" charset="0"/>
            </a:endParaRPr>
          </a:p>
        </p:txBody>
      </p:sp>
    </p:spTree>
    <p:extLst>
      <p:ext uri="{BB962C8B-B14F-4D97-AF65-F5344CB8AC3E}">
        <p14:creationId xmlns:p14="http://schemas.microsoft.com/office/powerpoint/2010/main" val="42821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1000"/>
                                        <p:tgtEl>
                                          <p:spTgt spid="3">
                                            <p:txEl>
                                              <p:pRg st="11" end="11"/>
                                            </p:txEl>
                                          </p:spTgt>
                                        </p:tgtEl>
                                      </p:cBhvr>
                                    </p:animEffect>
                                    <p:anim calcmode="lin" valueType="num">
                                      <p:cBhvr>
                                        <p:cTn id="6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1000"/>
                                        <p:tgtEl>
                                          <p:spTgt spid="3">
                                            <p:txEl>
                                              <p:pRg st="12" end="12"/>
                                            </p:txEl>
                                          </p:spTgt>
                                        </p:tgtEl>
                                      </p:cBhvr>
                                    </p:animEffect>
                                    <p:anim calcmode="lin" valueType="num">
                                      <p:cBhvr>
                                        <p:cTn id="6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fade">
                                      <p:cBhvr>
                                        <p:cTn id="69" dur="1000"/>
                                        <p:tgtEl>
                                          <p:spTgt spid="3">
                                            <p:txEl>
                                              <p:pRg st="13" end="13"/>
                                            </p:txEl>
                                          </p:spTgt>
                                        </p:tgtEl>
                                      </p:cBhvr>
                                    </p:animEffect>
                                    <p:anim calcmode="lin" valueType="num">
                                      <p:cBhvr>
                                        <p:cTn id="7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A4DC758-9615-49D2-9EFC-F0CFCA1E184F}"/>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9EC33A83-68DC-4751-A9E8-73B110B85A3B}"/>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3" name="Content Placeholder 2"/>
          <p:cNvSpPr>
            <a:spLocks noGrp="1"/>
          </p:cNvSpPr>
          <p:nvPr>
            <p:ph idx="1"/>
          </p:nvPr>
        </p:nvSpPr>
        <p:spPr>
          <a:xfrm>
            <a:off x="477788" y="1772815"/>
            <a:ext cx="8075240" cy="4536505"/>
          </a:xfr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a:noAutofit/>
          </a:bodyPr>
          <a:lstStyle/>
          <a:p>
            <a:r>
              <a:rPr lang="en-GB" sz="2500" dirty="0">
                <a:solidFill>
                  <a:schemeClr val="accent6">
                    <a:lumMod val="50000"/>
                  </a:schemeClr>
                </a:solidFill>
                <a:latin typeface="Century Gothic" panose="020B0502020202020204" pitchFamily="34" charset="0"/>
              </a:rPr>
              <a:t>The internally assessed units, </a:t>
            </a:r>
            <a:r>
              <a:rPr lang="en-GB" sz="2500" b="1" dirty="0">
                <a:solidFill>
                  <a:schemeClr val="accent6">
                    <a:lumMod val="50000"/>
                  </a:schemeClr>
                </a:solidFill>
                <a:latin typeface="Century Gothic" panose="020B0502020202020204" pitchFamily="34" charset="0"/>
              </a:rPr>
              <a:t>assignments</a:t>
            </a:r>
            <a:r>
              <a:rPr lang="en-GB" sz="2500" dirty="0">
                <a:solidFill>
                  <a:schemeClr val="accent6">
                    <a:lumMod val="50000"/>
                  </a:schemeClr>
                </a:solidFill>
                <a:latin typeface="Century Gothic" panose="020B0502020202020204" pitchFamily="34" charset="0"/>
              </a:rPr>
              <a:t>, all work in the same way and you have 4 to complete</a:t>
            </a:r>
          </a:p>
          <a:p>
            <a:pPr marL="0" indent="0">
              <a:buNone/>
            </a:pPr>
            <a:endParaRPr lang="en-GB" sz="2000" dirty="0">
              <a:solidFill>
                <a:schemeClr val="accent6">
                  <a:lumMod val="50000"/>
                </a:schemeClr>
              </a:solidFill>
              <a:latin typeface="Century Gothic" panose="020B0502020202020204" pitchFamily="34" charset="0"/>
            </a:endParaRPr>
          </a:p>
          <a:p>
            <a:r>
              <a:rPr lang="en-GB" sz="2500" dirty="0">
                <a:solidFill>
                  <a:schemeClr val="accent6">
                    <a:lumMod val="50000"/>
                  </a:schemeClr>
                </a:solidFill>
                <a:latin typeface="Century Gothic" panose="020B0502020202020204" pitchFamily="34" charset="0"/>
              </a:rPr>
              <a:t>You will be taught the subject content and make notes in lesson, there will be areas for you to make notes in a booklet and other times you </a:t>
            </a:r>
            <a:r>
              <a:rPr lang="en-GB" sz="2500" u="sng" dirty="0">
                <a:solidFill>
                  <a:schemeClr val="accent6">
                    <a:lumMod val="50000"/>
                  </a:schemeClr>
                </a:solidFill>
                <a:latin typeface="Century Gothic" panose="020B0502020202020204" pitchFamily="34" charset="0"/>
              </a:rPr>
              <a:t>will need to have a note book.</a:t>
            </a:r>
          </a:p>
          <a:p>
            <a:pPr marL="0" indent="0">
              <a:buNone/>
            </a:pPr>
            <a:endParaRPr lang="en-GB" sz="2000" dirty="0">
              <a:solidFill>
                <a:schemeClr val="accent6">
                  <a:lumMod val="50000"/>
                </a:schemeClr>
              </a:solidFill>
              <a:latin typeface="Century Gothic" panose="020B0502020202020204" pitchFamily="34" charset="0"/>
            </a:endParaRPr>
          </a:p>
          <a:p>
            <a:r>
              <a:rPr lang="en-GB" sz="2500" dirty="0">
                <a:solidFill>
                  <a:schemeClr val="accent6">
                    <a:lumMod val="50000"/>
                  </a:schemeClr>
                </a:solidFill>
                <a:latin typeface="Century Gothic" panose="020B0502020202020204" pitchFamily="34" charset="0"/>
              </a:rPr>
              <a:t>After all the subject content has been delivered by your teacher, you will be issued with an assignment brief to complete based on the topic areas covered.</a:t>
            </a:r>
          </a:p>
        </p:txBody>
      </p:sp>
      <p:sp>
        <p:nvSpPr>
          <p:cNvPr id="6" name="Title 1">
            <a:extLst>
              <a:ext uri="{FF2B5EF4-FFF2-40B4-BE49-F238E27FC236}">
                <a16:creationId xmlns:a16="http://schemas.microsoft.com/office/drawing/2014/main" id="{85426F44-E9AB-418C-B56D-97B3EA2924D8}"/>
              </a:ext>
            </a:extLst>
          </p:cNvPr>
          <p:cNvSpPr txBox="1">
            <a:spLocks/>
          </p:cNvSpPr>
          <p:nvPr/>
        </p:nvSpPr>
        <p:spPr>
          <a:xfrm>
            <a:off x="457200" y="406599"/>
            <a:ext cx="8075240" cy="934169"/>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000" b="1" dirty="0">
                <a:solidFill>
                  <a:schemeClr val="accent6">
                    <a:lumMod val="50000"/>
                  </a:schemeClr>
                </a:solidFill>
                <a:latin typeface="Century Gothic" panose="020B0502020202020204" pitchFamily="34" charset="0"/>
              </a:rPr>
              <a:t>Course Work Units</a:t>
            </a:r>
          </a:p>
        </p:txBody>
      </p:sp>
    </p:spTree>
    <p:extLst>
      <p:ext uri="{BB962C8B-B14F-4D97-AF65-F5344CB8AC3E}">
        <p14:creationId xmlns:p14="http://schemas.microsoft.com/office/powerpoint/2010/main" val="363092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F06A968-BD1F-45F0-87C0-DA8B097E6FD0}"/>
              </a:ext>
            </a:extLst>
          </p:cNvPr>
          <p:cNvSpPr txBox="1"/>
          <p:nvPr/>
        </p:nvSpPr>
        <p:spPr>
          <a:xfrm>
            <a:off x="215516" y="188640"/>
            <a:ext cx="8712968" cy="6480720"/>
          </a:xfrm>
          <a:prstGeom prst="rect">
            <a:avLst/>
          </a:prstGeom>
          <a:noFill/>
          <a:ln w="76200">
            <a:solidFill>
              <a:srgbClr val="66FF33"/>
            </a:solidFill>
          </a:ln>
        </p:spPr>
        <p:txBody>
          <a:bodyPr wrap="square" rtlCol="0">
            <a:spAutoFit/>
          </a:bodyPr>
          <a:lstStyle/>
          <a:p>
            <a:endParaRPr lang="en-GB" dirty="0"/>
          </a:p>
        </p:txBody>
      </p:sp>
      <p:sp>
        <p:nvSpPr>
          <p:cNvPr id="9" name="TextBox 8">
            <a:extLst>
              <a:ext uri="{FF2B5EF4-FFF2-40B4-BE49-F238E27FC236}">
                <a16:creationId xmlns:a16="http://schemas.microsoft.com/office/drawing/2014/main" id="{1E69B506-2ED5-4ED7-A867-54267733E528}"/>
              </a:ext>
            </a:extLst>
          </p:cNvPr>
          <p:cNvSpPr txBox="1"/>
          <p:nvPr/>
        </p:nvSpPr>
        <p:spPr>
          <a:xfrm>
            <a:off x="0" y="58178"/>
            <a:ext cx="9144000" cy="6799822"/>
          </a:xfrm>
          <a:prstGeom prst="rect">
            <a:avLst/>
          </a:prstGeom>
          <a:noFill/>
          <a:ln w="57150">
            <a:solidFill>
              <a:schemeClr val="accent6">
                <a:lumMod val="75000"/>
              </a:schemeClr>
            </a:solidFill>
          </a:ln>
        </p:spPr>
        <p:txBody>
          <a:bodyPr wrap="square" rtlCol="0">
            <a:spAutoFit/>
          </a:bodyPr>
          <a:lstStyle/>
          <a:p>
            <a:endParaRPr lang="en-GB" dirty="0"/>
          </a:p>
        </p:txBody>
      </p:sp>
      <p:sp>
        <p:nvSpPr>
          <p:cNvPr id="6" name="Title 1">
            <a:extLst>
              <a:ext uri="{FF2B5EF4-FFF2-40B4-BE49-F238E27FC236}">
                <a16:creationId xmlns:a16="http://schemas.microsoft.com/office/drawing/2014/main" id="{1FD1F25F-0F96-4AD8-88BB-E71E1A6290CF}"/>
              </a:ext>
            </a:extLst>
          </p:cNvPr>
          <p:cNvSpPr txBox="1">
            <a:spLocks/>
          </p:cNvSpPr>
          <p:nvPr/>
        </p:nvSpPr>
        <p:spPr>
          <a:xfrm>
            <a:off x="457200" y="406599"/>
            <a:ext cx="8075240" cy="934169"/>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000" b="1" dirty="0">
                <a:solidFill>
                  <a:schemeClr val="accent6">
                    <a:lumMod val="50000"/>
                  </a:schemeClr>
                </a:solidFill>
                <a:latin typeface="Century Gothic" panose="020B0502020202020204" pitchFamily="34" charset="0"/>
              </a:rPr>
              <a:t>Course Work Units</a:t>
            </a:r>
          </a:p>
        </p:txBody>
      </p:sp>
      <p:sp>
        <p:nvSpPr>
          <p:cNvPr id="7" name="Content Placeholder 2">
            <a:extLst>
              <a:ext uri="{FF2B5EF4-FFF2-40B4-BE49-F238E27FC236}">
                <a16:creationId xmlns:a16="http://schemas.microsoft.com/office/drawing/2014/main" id="{FCB7B7FC-8CFD-4C1C-91B4-8F41FE61565D}"/>
              </a:ext>
            </a:extLst>
          </p:cNvPr>
          <p:cNvSpPr txBox="1">
            <a:spLocks/>
          </p:cNvSpPr>
          <p:nvPr/>
        </p:nvSpPr>
        <p:spPr>
          <a:xfrm>
            <a:off x="457199" y="1700808"/>
            <a:ext cx="8065301" cy="4464496"/>
          </a:xfrm>
          <a:prstGeom prst="rect">
            <a:avLst/>
          </a:prstGeom>
          <a:solidFill>
            <a:schemeClr val="accent6">
              <a:lumMod val="20000"/>
              <a:lumOff val="80000"/>
            </a:schemeClr>
          </a:solidFill>
          <a:ln w="28575">
            <a:solidFill>
              <a:srgbClr val="00B05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500" dirty="0">
                <a:solidFill>
                  <a:schemeClr val="accent6">
                    <a:lumMod val="50000"/>
                  </a:schemeClr>
                </a:solidFill>
                <a:latin typeface="Century Gothic" panose="020B0502020202020204" pitchFamily="34" charset="0"/>
              </a:rPr>
              <a:t>Once you are working on the assignment, your teacher is there to guide you but can’t give any more assistance on how to complete the unit, it will be your responsibility.</a:t>
            </a:r>
          </a:p>
          <a:p>
            <a:pPr marL="0" indent="0">
              <a:buNone/>
            </a:pPr>
            <a:endParaRPr lang="en-GB" sz="2000" dirty="0">
              <a:solidFill>
                <a:schemeClr val="accent6">
                  <a:lumMod val="50000"/>
                </a:schemeClr>
              </a:solidFill>
              <a:latin typeface="Century Gothic" panose="020B0502020202020204" pitchFamily="34" charset="0"/>
            </a:endParaRPr>
          </a:p>
          <a:p>
            <a:r>
              <a:rPr lang="en-GB" sz="2500" dirty="0">
                <a:solidFill>
                  <a:schemeClr val="accent6">
                    <a:lumMod val="50000"/>
                  </a:schemeClr>
                </a:solidFill>
                <a:latin typeface="Century Gothic" panose="020B0502020202020204" pitchFamily="34" charset="0"/>
              </a:rPr>
              <a:t>You will have a hand-in date for each assignment (we will make sure these are all displayed within the HSC classroom, emailed and in booklets)</a:t>
            </a:r>
          </a:p>
          <a:p>
            <a:pPr marL="0" indent="0">
              <a:buNone/>
            </a:pPr>
            <a:endParaRPr lang="en-GB" sz="2000" dirty="0">
              <a:solidFill>
                <a:schemeClr val="accent6">
                  <a:lumMod val="50000"/>
                </a:schemeClr>
              </a:solidFill>
              <a:latin typeface="Century Gothic" panose="020B0502020202020204" pitchFamily="34" charset="0"/>
            </a:endParaRPr>
          </a:p>
          <a:p>
            <a:r>
              <a:rPr lang="en-GB" sz="2500" b="1" dirty="0">
                <a:solidFill>
                  <a:schemeClr val="accent6">
                    <a:lumMod val="50000"/>
                  </a:schemeClr>
                </a:solidFill>
                <a:latin typeface="Century Gothic" panose="020B0502020202020204" pitchFamily="34" charset="0"/>
              </a:rPr>
              <a:t>You must hand in work on that date, always </a:t>
            </a:r>
            <a:endParaRPr lang="en-GB" sz="2500" b="1" dirty="0">
              <a:solidFill>
                <a:schemeClr val="accent6">
                  <a:lumMod val="50000"/>
                </a:schemeClr>
              </a:solidFill>
              <a:latin typeface="Century Gothic" panose="020B0502020202020204" pitchFamily="34" charset="0"/>
              <a:sym typeface="Wingdings" panose="05000000000000000000" pitchFamily="2" charset="2"/>
            </a:endParaRPr>
          </a:p>
          <a:p>
            <a:r>
              <a:rPr lang="en-GB" sz="2500" b="1" dirty="0">
                <a:solidFill>
                  <a:schemeClr val="accent6">
                    <a:lumMod val="50000"/>
                  </a:schemeClr>
                </a:solidFill>
                <a:latin typeface="Century Gothic" panose="020B0502020202020204" pitchFamily="34" charset="0"/>
                <a:sym typeface="Wingdings" panose="05000000000000000000" pitchFamily="2" charset="2"/>
              </a:rPr>
              <a:t>I’ll repeat that, you MUST meet all deadlines </a:t>
            </a:r>
          </a:p>
          <a:p>
            <a:endParaRPr lang="en-GB" sz="2800" dirty="0">
              <a:solidFill>
                <a:schemeClr val="accent6">
                  <a:lumMod val="50000"/>
                </a:schemeClr>
              </a:solidFill>
              <a:latin typeface="Century Gothic" panose="020B0502020202020204" pitchFamily="34" charset="0"/>
            </a:endParaRPr>
          </a:p>
        </p:txBody>
      </p:sp>
    </p:spTree>
    <p:extLst>
      <p:ext uri="{BB962C8B-B14F-4D97-AF65-F5344CB8AC3E}">
        <p14:creationId xmlns:p14="http://schemas.microsoft.com/office/powerpoint/2010/main" val="327908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01498E-02CE-4ABA-B2FD-5717A2B8CFFF}"/>
              </a:ext>
            </a:extLst>
          </p:cNvPr>
          <p:cNvPicPr>
            <a:picLocks noGrp="1" noChangeAspect="1"/>
          </p:cNvPicPr>
          <p:nvPr>
            <p:ph idx="1"/>
          </p:nvPr>
        </p:nvPicPr>
        <p:blipFill rotWithShape="1">
          <a:blip r:embed="rId2"/>
          <a:srcRect l="23005" t="38502" r="23005" b="28401"/>
          <a:stretch/>
        </p:blipFill>
        <p:spPr>
          <a:xfrm>
            <a:off x="611560" y="1196752"/>
            <a:ext cx="8352922" cy="2880320"/>
          </a:xfrm>
        </p:spPr>
      </p:pic>
    </p:spTree>
    <p:extLst>
      <p:ext uri="{BB962C8B-B14F-4D97-AF65-F5344CB8AC3E}">
        <p14:creationId xmlns:p14="http://schemas.microsoft.com/office/powerpoint/2010/main" val="8496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665FD-7583-461F-8D75-329310AF5A1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F4DD54F-5B4E-4CB9-8E0C-A5D6EB15F3D2}"/>
              </a:ext>
            </a:extLst>
          </p:cNvPr>
          <p:cNvPicPr>
            <a:picLocks noChangeAspect="1"/>
          </p:cNvPicPr>
          <p:nvPr/>
        </p:nvPicPr>
        <p:blipFill rotWithShape="1">
          <a:blip r:embed="rId2"/>
          <a:srcRect l="19287" t="18827" r="20863" b="34600"/>
          <a:stretch/>
        </p:blipFill>
        <p:spPr>
          <a:xfrm>
            <a:off x="395536" y="908720"/>
            <a:ext cx="8480890" cy="3712244"/>
          </a:xfrm>
          <a:prstGeom prst="rect">
            <a:avLst/>
          </a:prstGeom>
        </p:spPr>
      </p:pic>
    </p:spTree>
    <p:extLst>
      <p:ext uri="{BB962C8B-B14F-4D97-AF65-F5344CB8AC3E}">
        <p14:creationId xmlns:p14="http://schemas.microsoft.com/office/powerpoint/2010/main" val="1129894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2474</TotalTime>
  <Words>1787</Words>
  <Application>Microsoft Office PowerPoint</Application>
  <PresentationFormat>On-screen Show (4:3)</PresentationFormat>
  <Paragraphs>157</Paragraphs>
  <Slides>28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Century Gothic</vt:lpstr>
      <vt:lpstr>Office Theme</vt:lpstr>
      <vt:lpstr>Health &amp; Social Care Level 3 Diploma Year 12 Taster Session</vt:lpstr>
      <vt:lpstr>PowerPoint Presentation</vt:lpstr>
      <vt:lpstr>  Qualification Structure</vt:lpstr>
      <vt:lpstr>  Qualification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class’ assessments</vt:lpstr>
      <vt:lpstr>PowerPoint Presentation</vt:lpstr>
      <vt:lpstr>PowerPoint Presentation</vt:lpstr>
      <vt:lpstr>BOOKS WILL BE MARKED EVERY HALF TERM </vt:lpstr>
      <vt:lpstr>PowerPoint Presentation</vt:lpstr>
      <vt:lpstr>Book Presentation Expectations   Copy these neatly into your 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Miss F Miller (MLR) (Staff)</cp:lastModifiedBy>
  <cp:revision>100</cp:revision>
  <cp:lastPrinted>2017-06-23T19:07:56Z</cp:lastPrinted>
  <dcterms:created xsi:type="dcterms:W3CDTF">2012-04-28T17:18:27Z</dcterms:created>
  <dcterms:modified xsi:type="dcterms:W3CDTF">2023-06-26T13:21:46Z</dcterms:modified>
</cp:coreProperties>
</file>