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64" r:id="rId3"/>
    <p:sldId id="265" r:id="rId4"/>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18" autoAdjust="0"/>
    <p:restoredTop sz="94660"/>
  </p:normalViewPr>
  <p:slideViewPr>
    <p:cSldViewPr snapToGrid="0">
      <p:cViewPr varScale="1">
        <p:scale>
          <a:sx n="80" d="100"/>
          <a:sy n="80" d="100"/>
        </p:scale>
        <p:origin x="129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BCF23B-BCDD-411D-BF3F-495F2CF97501}" type="datetimeFigureOut">
              <a:rPr lang="en-GB" smtClean="0"/>
              <a:t>13/09/2020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B98A80-C554-4CA9-8D27-955C2708BF54}" type="slidenum">
              <a:rPr lang="en-GB" smtClean="0"/>
              <a:t>‹#›</a:t>
            </a:fld>
            <a:endParaRPr lang="en-GB"/>
          </a:p>
        </p:txBody>
      </p:sp>
    </p:spTree>
    <p:extLst>
      <p:ext uri="{BB962C8B-B14F-4D97-AF65-F5344CB8AC3E}">
        <p14:creationId xmlns:p14="http://schemas.microsoft.com/office/powerpoint/2010/main" val="370237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CF23B-BCDD-411D-BF3F-495F2CF97501}" type="datetimeFigureOut">
              <a:rPr lang="en-GB" smtClean="0"/>
              <a:t>13/09/2020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B98A80-C554-4CA9-8D27-955C2708BF54}" type="slidenum">
              <a:rPr lang="en-GB" smtClean="0"/>
              <a:t>‹#›</a:t>
            </a:fld>
            <a:endParaRPr lang="en-GB"/>
          </a:p>
        </p:txBody>
      </p:sp>
    </p:spTree>
    <p:extLst>
      <p:ext uri="{BB962C8B-B14F-4D97-AF65-F5344CB8AC3E}">
        <p14:creationId xmlns:p14="http://schemas.microsoft.com/office/powerpoint/2010/main" val="100386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CF23B-BCDD-411D-BF3F-495F2CF97501}" type="datetimeFigureOut">
              <a:rPr lang="en-GB" smtClean="0"/>
              <a:t>13/09/2020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B98A80-C554-4CA9-8D27-955C2708BF54}" type="slidenum">
              <a:rPr lang="en-GB" smtClean="0"/>
              <a:t>‹#›</a:t>
            </a:fld>
            <a:endParaRPr lang="en-GB"/>
          </a:p>
        </p:txBody>
      </p:sp>
    </p:spTree>
    <p:extLst>
      <p:ext uri="{BB962C8B-B14F-4D97-AF65-F5344CB8AC3E}">
        <p14:creationId xmlns:p14="http://schemas.microsoft.com/office/powerpoint/2010/main" val="3250731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CF23B-BCDD-411D-BF3F-495F2CF97501}" type="datetimeFigureOut">
              <a:rPr lang="en-GB" smtClean="0"/>
              <a:t>13/09/2020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B98A80-C554-4CA9-8D27-955C2708BF54}" type="slidenum">
              <a:rPr lang="en-GB" smtClean="0"/>
              <a:t>‹#›</a:t>
            </a:fld>
            <a:endParaRPr lang="en-GB"/>
          </a:p>
        </p:txBody>
      </p:sp>
    </p:spTree>
    <p:extLst>
      <p:ext uri="{BB962C8B-B14F-4D97-AF65-F5344CB8AC3E}">
        <p14:creationId xmlns:p14="http://schemas.microsoft.com/office/powerpoint/2010/main" val="1368645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CF23B-BCDD-411D-BF3F-495F2CF97501}" type="datetimeFigureOut">
              <a:rPr lang="en-GB" smtClean="0"/>
              <a:t>13/09/2020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B98A80-C554-4CA9-8D27-955C2708BF54}" type="slidenum">
              <a:rPr lang="en-GB" smtClean="0"/>
              <a:t>‹#›</a:t>
            </a:fld>
            <a:endParaRPr lang="en-GB"/>
          </a:p>
        </p:txBody>
      </p:sp>
    </p:spTree>
    <p:extLst>
      <p:ext uri="{BB962C8B-B14F-4D97-AF65-F5344CB8AC3E}">
        <p14:creationId xmlns:p14="http://schemas.microsoft.com/office/powerpoint/2010/main" val="395130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BCF23B-BCDD-411D-BF3F-495F2CF97501}" type="datetimeFigureOut">
              <a:rPr lang="en-GB" smtClean="0"/>
              <a:t>13/09/2020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B98A80-C554-4CA9-8D27-955C2708BF54}" type="slidenum">
              <a:rPr lang="en-GB" smtClean="0"/>
              <a:t>‹#›</a:t>
            </a:fld>
            <a:endParaRPr lang="en-GB"/>
          </a:p>
        </p:txBody>
      </p:sp>
    </p:spTree>
    <p:extLst>
      <p:ext uri="{BB962C8B-B14F-4D97-AF65-F5344CB8AC3E}">
        <p14:creationId xmlns:p14="http://schemas.microsoft.com/office/powerpoint/2010/main" val="4172798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BCF23B-BCDD-411D-BF3F-495F2CF97501}" type="datetimeFigureOut">
              <a:rPr lang="en-GB" smtClean="0"/>
              <a:t>13/09/2020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EB98A80-C554-4CA9-8D27-955C2708BF54}" type="slidenum">
              <a:rPr lang="en-GB" smtClean="0"/>
              <a:t>‹#›</a:t>
            </a:fld>
            <a:endParaRPr lang="en-GB"/>
          </a:p>
        </p:txBody>
      </p:sp>
    </p:spTree>
    <p:extLst>
      <p:ext uri="{BB962C8B-B14F-4D97-AF65-F5344CB8AC3E}">
        <p14:creationId xmlns:p14="http://schemas.microsoft.com/office/powerpoint/2010/main" val="2997443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BCF23B-BCDD-411D-BF3F-495F2CF97501}" type="datetimeFigureOut">
              <a:rPr lang="en-GB" smtClean="0"/>
              <a:t>13/09/2020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EB98A80-C554-4CA9-8D27-955C2708BF54}" type="slidenum">
              <a:rPr lang="en-GB" smtClean="0"/>
              <a:t>‹#›</a:t>
            </a:fld>
            <a:endParaRPr lang="en-GB"/>
          </a:p>
        </p:txBody>
      </p:sp>
    </p:spTree>
    <p:extLst>
      <p:ext uri="{BB962C8B-B14F-4D97-AF65-F5344CB8AC3E}">
        <p14:creationId xmlns:p14="http://schemas.microsoft.com/office/powerpoint/2010/main" val="1211355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CF23B-BCDD-411D-BF3F-495F2CF97501}" type="datetimeFigureOut">
              <a:rPr lang="en-GB" smtClean="0"/>
              <a:t>13/09/2020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EB98A80-C554-4CA9-8D27-955C2708BF54}" type="slidenum">
              <a:rPr lang="en-GB" smtClean="0"/>
              <a:t>‹#›</a:t>
            </a:fld>
            <a:endParaRPr lang="en-GB"/>
          </a:p>
        </p:txBody>
      </p:sp>
    </p:spTree>
    <p:extLst>
      <p:ext uri="{BB962C8B-B14F-4D97-AF65-F5344CB8AC3E}">
        <p14:creationId xmlns:p14="http://schemas.microsoft.com/office/powerpoint/2010/main" val="495644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BCF23B-BCDD-411D-BF3F-495F2CF97501}" type="datetimeFigureOut">
              <a:rPr lang="en-GB" smtClean="0"/>
              <a:t>13/09/2020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B98A80-C554-4CA9-8D27-955C2708BF54}" type="slidenum">
              <a:rPr lang="en-GB" smtClean="0"/>
              <a:t>‹#›</a:t>
            </a:fld>
            <a:endParaRPr lang="en-GB"/>
          </a:p>
        </p:txBody>
      </p:sp>
    </p:spTree>
    <p:extLst>
      <p:ext uri="{BB962C8B-B14F-4D97-AF65-F5344CB8AC3E}">
        <p14:creationId xmlns:p14="http://schemas.microsoft.com/office/powerpoint/2010/main" val="3071765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BCF23B-BCDD-411D-BF3F-495F2CF97501}" type="datetimeFigureOut">
              <a:rPr lang="en-GB" smtClean="0"/>
              <a:t>13/09/2020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B98A80-C554-4CA9-8D27-955C2708BF54}" type="slidenum">
              <a:rPr lang="en-GB" smtClean="0"/>
              <a:t>‹#›</a:t>
            </a:fld>
            <a:endParaRPr lang="en-GB"/>
          </a:p>
        </p:txBody>
      </p:sp>
    </p:spTree>
    <p:extLst>
      <p:ext uri="{BB962C8B-B14F-4D97-AF65-F5344CB8AC3E}">
        <p14:creationId xmlns:p14="http://schemas.microsoft.com/office/powerpoint/2010/main" val="2849826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BCF23B-BCDD-411D-BF3F-495F2CF97501}" type="datetimeFigureOut">
              <a:rPr lang="en-GB" smtClean="0"/>
              <a:t>13/09/2020</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B98A80-C554-4CA9-8D27-955C2708BF54}" type="slidenum">
              <a:rPr lang="en-GB" smtClean="0"/>
              <a:t>‹#›</a:t>
            </a:fld>
            <a:endParaRPr lang="en-GB"/>
          </a:p>
        </p:txBody>
      </p:sp>
    </p:spTree>
    <p:extLst>
      <p:ext uri="{BB962C8B-B14F-4D97-AF65-F5344CB8AC3E}">
        <p14:creationId xmlns:p14="http://schemas.microsoft.com/office/powerpoint/2010/main" val="1808374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gif"/><Relationship Id="rId7" Type="http://schemas.openxmlformats.org/officeDocument/2006/relationships/image" Target="../media/image6.gif"/><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 Id="rId9" Type="http://schemas.openxmlformats.org/officeDocument/2006/relationships/image" Target="../media/image8.gif"/></Relationships>
</file>

<file path=ppt/slides/_rels/slide2.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9.png"/><Relationship Id="rId7" Type="http://schemas.openxmlformats.org/officeDocument/2006/relationships/image" Target="../media/image5.gif"/><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gif"/><Relationship Id="rId5" Type="http://schemas.openxmlformats.org/officeDocument/2006/relationships/image" Target="../media/image3.gif"/><Relationship Id="rId10" Type="http://schemas.openxmlformats.org/officeDocument/2006/relationships/image" Target="../media/image8.gif"/><Relationship Id="rId4" Type="http://schemas.openxmlformats.org/officeDocument/2006/relationships/image" Target="../media/image10.png"/><Relationship Id="rId9" Type="http://schemas.openxmlformats.org/officeDocument/2006/relationships/image" Target="../media/image7.gif"/></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15">
            <a:extLst>
              <a:ext uri="{FF2B5EF4-FFF2-40B4-BE49-F238E27FC236}">
                <a16:creationId xmlns:a16="http://schemas.microsoft.com/office/drawing/2014/main" id="{218C1610-CD84-4C95-8E63-BA5F3501842C}"/>
              </a:ext>
            </a:extLst>
          </p:cNvPr>
          <p:cNvGraphicFramePr>
            <a:graphicFrameLocks noGrp="1"/>
          </p:cNvGraphicFramePr>
          <p:nvPr>
            <p:extLst>
              <p:ext uri="{D42A27DB-BD31-4B8C-83A1-F6EECF244321}">
                <p14:modId xmlns:p14="http://schemas.microsoft.com/office/powerpoint/2010/main" val="2939050085"/>
              </p:ext>
            </p:extLst>
          </p:nvPr>
        </p:nvGraphicFramePr>
        <p:xfrm>
          <a:off x="5384668" y="810296"/>
          <a:ext cx="4396792" cy="4827352"/>
        </p:xfrm>
        <a:graphic>
          <a:graphicData uri="http://schemas.openxmlformats.org/drawingml/2006/table">
            <a:tbl>
              <a:tblPr firstRow="1" bandRow="1">
                <a:tableStyleId>{5940675A-B579-460E-94D1-54222C63F5DA}</a:tableStyleId>
              </a:tblPr>
              <a:tblGrid>
                <a:gridCol w="3066185">
                  <a:extLst>
                    <a:ext uri="{9D8B030D-6E8A-4147-A177-3AD203B41FA5}">
                      <a16:colId xmlns:a16="http://schemas.microsoft.com/office/drawing/2014/main" val="1660584396"/>
                    </a:ext>
                  </a:extLst>
                </a:gridCol>
                <a:gridCol w="1330607">
                  <a:extLst>
                    <a:ext uri="{9D8B030D-6E8A-4147-A177-3AD203B41FA5}">
                      <a16:colId xmlns:a16="http://schemas.microsoft.com/office/drawing/2014/main" val="1332235834"/>
                    </a:ext>
                  </a:extLst>
                </a:gridCol>
              </a:tblGrid>
              <a:tr h="184447">
                <a:tc gridSpan="2">
                  <a:txBody>
                    <a:bodyPr/>
                    <a:lstStyle/>
                    <a:p>
                      <a:pPr algn="ctr"/>
                      <a:r>
                        <a:rPr lang="en-GB" sz="1000" b="1" u="sng" dirty="0"/>
                        <a:t>4. Types of Plate Boundaries</a:t>
                      </a:r>
                    </a:p>
                  </a:txBody>
                  <a:tcPr/>
                </a:tc>
                <a:tc hMerge="1">
                  <a:txBody>
                    <a:bodyPr/>
                    <a:lstStyle/>
                    <a:p>
                      <a:endParaRPr lang="en-GB" dirty="0"/>
                    </a:p>
                  </a:txBody>
                  <a:tcPr/>
                </a:tc>
                <a:extLst>
                  <a:ext uri="{0D108BD9-81ED-4DB2-BD59-A6C34878D82A}">
                    <a16:rowId xmlns:a16="http://schemas.microsoft.com/office/drawing/2014/main" val="3882652170"/>
                  </a:ext>
                </a:extLst>
              </a:tr>
              <a:tr h="184447">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800" b="1" dirty="0"/>
                        <a:t>Convergent /Destructive Plate Boundaries</a:t>
                      </a:r>
                    </a:p>
                  </a:txBody>
                  <a:tcPr/>
                </a:tc>
                <a:tc hMerge="1">
                  <a:txBody>
                    <a:bodyPr/>
                    <a:lstStyle/>
                    <a:p>
                      <a:endParaRPr lang="en-GB" dirty="0"/>
                    </a:p>
                  </a:txBody>
                  <a:tcPr/>
                </a:tc>
                <a:extLst>
                  <a:ext uri="{0D108BD9-81ED-4DB2-BD59-A6C34878D82A}">
                    <a16:rowId xmlns:a16="http://schemas.microsoft.com/office/drawing/2014/main" val="1858599052"/>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solidFill>
                            <a:srgbClr val="002060"/>
                          </a:solidFill>
                        </a:rPr>
                        <a:t>Oceanic – Continental: </a:t>
                      </a:r>
                      <a:r>
                        <a:rPr lang="en-GB" sz="800" b="0" dirty="0"/>
                        <a:t>Subduction of an ocean plate at oceanic and continental plate margins leads to fold mountains &amp; volcanoes.</a:t>
                      </a:r>
                    </a:p>
                  </a:txBody>
                  <a:tcPr/>
                </a:tc>
                <a:tc rowSpan="2">
                  <a:txBody>
                    <a:bodyPr/>
                    <a:lstStyle/>
                    <a:p>
                      <a:endParaRPr lang="en-GB" sz="700" dirty="0"/>
                    </a:p>
                  </a:txBody>
                  <a:tcPr/>
                </a:tc>
                <a:extLst>
                  <a:ext uri="{0D108BD9-81ED-4DB2-BD59-A6C34878D82A}">
                    <a16:rowId xmlns:a16="http://schemas.microsoft.com/office/drawing/2014/main" val="1811488853"/>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t>Andean Mountain Range, Peru and Chile</a:t>
                      </a:r>
                    </a:p>
                  </a:txBody>
                  <a:tcPr/>
                </a:tc>
                <a:tc vMerge="1">
                  <a:txBody>
                    <a:bodyPr/>
                    <a:lstStyle/>
                    <a:p>
                      <a:endParaRPr lang="en-GB" sz="700" dirty="0"/>
                    </a:p>
                  </a:txBody>
                  <a:tcPr/>
                </a:tc>
                <a:extLst>
                  <a:ext uri="{0D108BD9-81ED-4DB2-BD59-A6C34878D82A}">
                    <a16:rowId xmlns:a16="http://schemas.microsoft.com/office/drawing/2014/main" val="3515529947"/>
                  </a:ext>
                </a:extLst>
              </a:tr>
              <a:tr h="23435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solidFill>
                            <a:srgbClr val="00B050"/>
                          </a:solidFill>
                        </a:rPr>
                        <a:t>Oceanic – Oceanic: </a:t>
                      </a:r>
                      <a:r>
                        <a:rPr lang="en-GB" sz="800" b="0" dirty="0"/>
                        <a:t>When two oceanic plates collide the older and denser plate subducts. The process here creates volcanic island arcs such as those found in the Lesser Antilles.</a:t>
                      </a:r>
                      <a:endParaRPr lang="en-GB" sz="700" b="0" dirty="0"/>
                    </a:p>
                  </a:txBody>
                  <a:tcPr/>
                </a:tc>
                <a:tc rowSpan="2">
                  <a:txBody>
                    <a:bodyPr/>
                    <a:lstStyle/>
                    <a:p>
                      <a:endParaRPr lang="en-GB" sz="700" dirty="0"/>
                    </a:p>
                  </a:txBody>
                  <a:tcPr/>
                </a:tc>
                <a:extLst>
                  <a:ext uri="{0D108BD9-81ED-4DB2-BD59-A6C34878D82A}">
                    <a16:rowId xmlns:a16="http://schemas.microsoft.com/office/drawing/2014/main" val="4172257718"/>
                  </a:ext>
                </a:extLst>
              </a:tr>
              <a:tr h="23435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t>Aleutian Island, Alaska USA</a:t>
                      </a:r>
                    </a:p>
                  </a:txBody>
                  <a:tcPr/>
                </a:tc>
                <a:tc vMerge="1">
                  <a:txBody>
                    <a:bodyPr/>
                    <a:lstStyle/>
                    <a:p>
                      <a:endParaRPr lang="en-GB" sz="700" dirty="0"/>
                    </a:p>
                  </a:txBody>
                  <a:tcPr/>
                </a:tc>
                <a:extLst>
                  <a:ext uri="{0D108BD9-81ED-4DB2-BD59-A6C34878D82A}">
                    <a16:rowId xmlns:a16="http://schemas.microsoft.com/office/drawing/2014/main" val="1878918602"/>
                  </a:ext>
                </a:extLst>
              </a:tr>
              <a:tr h="23435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solidFill>
                            <a:srgbClr val="7030A0"/>
                          </a:solidFill>
                        </a:rPr>
                        <a:t>Continental - Continental: </a:t>
                      </a:r>
                      <a:r>
                        <a:rPr lang="en-GB" sz="800" b="0" dirty="0"/>
                        <a:t>Involves two plate margins that are both continental and neither subducts. As these two plates are similar in density, the two plates collide to uplift and fold the crust.</a:t>
                      </a:r>
                    </a:p>
                  </a:txBody>
                  <a:tcPr/>
                </a:tc>
                <a:tc rowSpan="2">
                  <a:txBody>
                    <a:bodyPr/>
                    <a:lstStyle/>
                    <a:p>
                      <a:endParaRPr lang="en-GB" sz="700" dirty="0"/>
                    </a:p>
                  </a:txBody>
                  <a:tcPr/>
                </a:tc>
                <a:extLst>
                  <a:ext uri="{0D108BD9-81ED-4DB2-BD59-A6C34878D82A}">
                    <a16:rowId xmlns:a16="http://schemas.microsoft.com/office/drawing/2014/main" val="2883223020"/>
                  </a:ext>
                </a:extLst>
              </a:tr>
              <a:tr h="23435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t>Himalayan Mountain Range, Nepal and China</a:t>
                      </a:r>
                    </a:p>
                  </a:txBody>
                  <a:tcPr anchor="ctr"/>
                </a:tc>
                <a:tc vMerge="1">
                  <a:txBody>
                    <a:bodyPr/>
                    <a:lstStyle/>
                    <a:p>
                      <a:endParaRPr lang="en-GB" sz="700" dirty="0"/>
                    </a:p>
                  </a:txBody>
                  <a:tcPr/>
                </a:tc>
                <a:extLst>
                  <a:ext uri="{0D108BD9-81ED-4DB2-BD59-A6C34878D82A}">
                    <a16:rowId xmlns:a16="http://schemas.microsoft.com/office/drawing/2014/main" val="408541978"/>
                  </a:ext>
                </a:extLst>
              </a:tr>
              <a:tr h="184447">
                <a:tc gridSpan="2">
                  <a:txBody>
                    <a:bodyPr/>
                    <a:lstStyle/>
                    <a:p>
                      <a:pPr algn="ctr"/>
                      <a:r>
                        <a:rPr lang="en-GB" sz="800" b="1" dirty="0"/>
                        <a:t>Divergent/Constructive Plate Boundaries</a:t>
                      </a:r>
                    </a:p>
                  </a:txBody>
                  <a:tcPr/>
                </a:tc>
                <a:tc hMerge="1">
                  <a:txBody>
                    <a:bodyPr/>
                    <a:lstStyle/>
                    <a:p>
                      <a:endParaRPr lang="en-GB" sz="700" dirty="0"/>
                    </a:p>
                  </a:txBody>
                  <a:tcPr/>
                </a:tc>
                <a:extLst>
                  <a:ext uri="{0D108BD9-81ED-4DB2-BD59-A6C34878D82A}">
                    <a16:rowId xmlns:a16="http://schemas.microsoft.com/office/drawing/2014/main" val="1583724548"/>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solidFill>
                            <a:srgbClr val="FF0000"/>
                          </a:solidFill>
                        </a:rPr>
                        <a:t>Continental – Continental: </a:t>
                      </a:r>
                      <a:r>
                        <a:rPr lang="en-GB" sz="800" b="0" dirty="0"/>
                        <a:t>Caused by geologically recent mantle plume splitting a continental plate to create a new ocean basin. It can cause Basaltic volcanoes and minor earthquakes.</a:t>
                      </a:r>
                    </a:p>
                  </a:txBody>
                  <a:tcPr/>
                </a:tc>
                <a:tc rowSpan="2">
                  <a:txBody>
                    <a:bodyPr/>
                    <a:lstStyle/>
                    <a:p>
                      <a:endParaRPr lang="en-GB" sz="700" dirty="0"/>
                    </a:p>
                  </a:txBody>
                  <a:tcPr/>
                </a:tc>
                <a:extLst>
                  <a:ext uri="{0D108BD9-81ED-4DB2-BD59-A6C34878D82A}">
                    <a16:rowId xmlns:a16="http://schemas.microsoft.com/office/drawing/2014/main" val="1330907920"/>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t>African Rift Valley, Ethiopia</a:t>
                      </a:r>
                    </a:p>
                  </a:txBody>
                  <a:tcPr/>
                </a:tc>
                <a:tc vMerge="1">
                  <a:txBody>
                    <a:bodyPr/>
                    <a:lstStyle/>
                    <a:p>
                      <a:endParaRPr lang="en-GB" sz="700" dirty="0"/>
                    </a:p>
                  </a:txBody>
                  <a:tcPr/>
                </a:tc>
                <a:extLst>
                  <a:ext uri="{0D108BD9-81ED-4DB2-BD59-A6C34878D82A}">
                    <a16:rowId xmlns:a16="http://schemas.microsoft.com/office/drawing/2014/main" val="941496751"/>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0" dirty="0">
                          <a:solidFill>
                            <a:srgbClr val="00B050"/>
                          </a:solidFill>
                        </a:rPr>
                        <a:t>Oceanic – Oceanic: </a:t>
                      </a:r>
                      <a:r>
                        <a:rPr lang="en-GB" sz="800" b="0" dirty="0"/>
                        <a:t>New lithosphere forms at constructive margins, where rising plumes of magma stretches the crust to create intense volcanic activity on the ocean floor. </a:t>
                      </a:r>
                    </a:p>
                  </a:txBody>
                  <a:tcPr/>
                </a:tc>
                <a:tc rowSpan="2">
                  <a:txBody>
                    <a:bodyPr/>
                    <a:lstStyle/>
                    <a:p>
                      <a:endParaRPr lang="en-GB" sz="700" dirty="0"/>
                    </a:p>
                  </a:txBody>
                  <a:tcPr/>
                </a:tc>
                <a:extLst>
                  <a:ext uri="{0D108BD9-81ED-4DB2-BD59-A6C34878D82A}">
                    <a16:rowId xmlns:a16="http://schemas.microsoft.com/office/drawing/2014/main" val="2217104085"/>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t>Mid-Atlantic Ridge, Atlantic Ocean</a:t>
                      </a:r>
                    </a:p>
                  </a:txBody>
                  <a:tcPr/>
                </a:tc>
                <a:tc vMerge="1">
                  <a:txBody>
                    <a:bodyPr/>
                    <a:lstStyle/>
                    <a:p>
                      <a:endParaRPr lang="en-GB" sz="700" dirty="0"/>
                    </a:p>
                  </a:txBody>
                  <a:tcPr/>
                </a:tc>
                <a:extLst>
                  <a:ext uri="{0D108BD9-81ED-4DB2-BD59-A6C34878D82A}">
                    <a16:rowId xmlns:a16="http://schemas.microsoft.com/office/drawing/2014/main" val="235228026"/>
                  </a:ext>
                </a:extLst>
              </a:tr>
              <a:tr h="184447">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800" b="1" dirty="0"/>
                        <a:t>Conservative Plate Boundary</a:t>
                      </a:r>
                    </a:p>
                  </a:txBody>
                  <a:tcPr/>
                </a:tc>
                <a:tc hMerge="1">
                  <a:txBody>
                    <a:bodyPr/>
                    <a:lstStyle/>
                    <a:p>
                      <a:endParaRPr lang="en-GB" sz="700" dirty="0"/>
                    </a:p>
                  </a:txBody>
                  <a:tcPr/>
                </a:tc>
                <a:extLst>
                  <a:ext uri="{0D108BD9-81ED-4DB2-BD59-A6C34878D82A}">
                    <a16:rowId xmlns:a16="http://schemas.microsoft.com/office/drawing/2014/main" val="3265954201"/>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0" dirty="0">
                          <a:solidFill>
                            <a:srgbClr val="7030A0"/>
                          </a:solidFill>
                        </a:rPr>
                        <a:t>Oceanic – Continent: </a:t>
                      </a:r>
                      <a:r>
                        <a:rPr lang="en-GB" sz="800" b="0" dirty="0"/>
                        <a:t>Two plates slide past each other in either different directions or the same direction but at different speeds. As they shear past they can cause powerful earthquakes. </a:t>
                      </a:r>
                    </a:p>
                  </a:txBody>
                  <a:tcPr/>
                </a:tc>
                <a:tc rowSpan="2">
                  <a:txBody>
                    <a:bodyPr/>
                    <a:lstStyle/>
                    <a:p>
                      <a:endParaRPr lang="en-GB" sz="700" dirty="0"/>
                    </a:p>
                  </a:txBody>
                  <a:tcPr/>
                </a:tc>
                <a:extLst>
                  <a:ext uri="{0D108BD9-81ED-4DB2-BD59-A6C34878D82A}">
                    <a16:rowId xmlns:a16="http://schemas.microsoft.com/office/drawing/2014/main" val="3048395022"/>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1" dirty="0"/>
                        <a:t>San Andreas Fault, California USA</a:t>
                      </a:r>
                    </a:p>
                  </a:txBody>
                  <a:tcPr/>
                </a:tc>
                <a:tc vMerge="1">
                  <a:txBody>
                    <a:bodyPr/>
                    <a:lstStyle/>
                    <a:p>
                      <a:endParaRPr lang="en-GB" sz="700" dirty="0"/>
                    </a:p>
                  </a:txBody>
                  <a:tcPr/>
                </a:tc>
                <a:extLst>
                  <a:ext uri="{0D108BD9-81ED-4DB2-BD59-A6C34878D82A}">
                    <a16:rowId xmlns:a16="http://schemas.microsoft.com/office/drawing/2014/main" val="4063723988"/>
                  </a:ext>
                </a:extLst>
              </a:tr>
            </a:tbl>
          </a:graphicData>
        </a:graphic>
      </p:graphicFrame>
      <p:sp>
        <p:nvSpPr>
          <p:cNvPr id="17" name="TextBox 16">
            <a:extLst>
              <a:ext uri="{FF2B5EF4-FFF2-40B4-BE49-F238E27FC236}">
                <a16:creationId xmlns:a16="http://schemas.microsoft.com/office/drawing/2014/main" id="{A87AADE5-E3DC-419A-968B-7649D726246D}"/>
              </a:ext>
            </a:extLst>
          </p:cNvPr>
          <p:cNvSpPr txBox="1"/>
          <p:nvPr/>
        </p:nvSpPr>
        <p:spPr>
          <a:xfrm>
            <a:off x="56953" y="70075"/>
            <a:ext cx="1371658" cy="659155"/>
          </a:xfrm>
          <a:prstGeom prst="rect">
            <a:avLst/>
          </a:prstGeom>
          <a:solidFill>
            <a:schemeClr val="accent6">
              <a:lumMod val="60000"/>
              <a:lumOff val="40000"/>
            </a:schemeClr>
          </a:solidFill>
        </p:spPr>
        <p:txBody>
          <a:bodyPr wrap="square" rtlCol="0">
            <a:spAutoFit/>
          </a:bodyPr>
          <a:lstStyle/>
          <a:p>
            <a:pPr algn="ctr" defTabSz="371475">
              <a:defRPr/>
            </a:pPr>
            <a:r>
              <a:rPr lang="en-GB" sz="900" b="1" dirty="0">
                <a:solidFill>
                  <a:prstClr val="black"/>
                </a:solidFill>
                <a:cs typeface="Arial" panose="020B0604020202020204" pitchFamily="34" charset="0"/>
              </a:rPr>
              <a:t>Year 12</a:t>
            </a:r>
          </a:p>
          <a:p>
            <a:pPr algn="ctr" defTabSz="371475">
              <a:defRPr/>
            </a:pPr>
            <a:r>
              <a:rPr lang="en-GB" sz="900" b="1" dirty="0">
                <a:solidFill>
                  <a:prstClr val="black"/>
                </a:solidFill>
                <a:cs typeface="Arial" panose="020B0604020202020204" pitchFamily="34" charset="0"/>
              </a:rPr>
              <a:t>Homework</a:t>
            </a:r>
          </a:p>
          <a:p>
            <a:pPr algn="ctr" defTabSz="371475">
              <a:defRPr/>
            </a:pPr>
            <a:r>
              <a:rPr lang="en-GB" sz="900" b="1" dirty="0">
                <a:solidFill>
                  <a:prstClr val="black"/>
                </a:solidFill>
                <a:cs typeface="Arial" panose="020B0604020202020204" pitchFamily="34" charset="0"/>
              </a:rPr>
              <a:t>Knowledge Organiser</a:t>
            </a:r>
          </a:p>
          <a:p>
            <a:pPr algn="ctr" defTabSz="371475">
              <a:defRPr/>
            </a:pPr>
            <a:r>
              <a:rPr lang="en-GB" sz="900" b="1" dirty="0">
                <a:solidFill>
                  <a:prstClr val="black"/>
                </a:solidFill>
                <a:cs typeface="Arial" panose="020B0604020202020204" pitchFamily="34" charset="0"/>
              </a:rPr>
              <a:t>Autumn Term 1</a:t>
            </a:r>
          </a:p>
        </p:txBody>
      </p:sp>
      <p:sp>
        <p:nvSpPr>
          <p:cNvPr id="18" name="TextBox 17">
            <a:extLst>
              <a:ext uri="{FF2B5EF4-FFF2-40B4-BE49-F238E27FC236}">
                <a16:creationId xmlns:a16="http://schemas.microsoft.com/office/drawing/2014/main" id="{B9478C2F-0BED-4524-B4F4-959CD3906BAB}"/>
              </a:ext>
            </a:extLst>
          </p:cNvPr>
          <p:cNvSpPr txBox="1"/>
          <p:nvPr/>
        </p:nvSpPr>
        <p:spPr>
          <a:xfrm>
            <a:off x="1428610" y="70075"/>
            <a:ext cx="7943989" cy="342401"/>
          </a:xfrm>
          <a:prstGeom prst="rect">
            <a:avLst/>
          </a:prstGeom>
          <a:solidFill>
            <a:schemeClr val="accent6">
              <a:lumMod val="40000"/>
              <a:lumOff val="60000"/>
            </a:schemeClr>
          </a:solidFill>
        </p:spPr>
        <p:txBody>
          <a:bodyPr wrap="square" rtlCol="0">
            <a:spAutoFit/>
          </a:bodyPr>
          <a:lstStyle/>
          <a:p>
            <a:pPr defTabSz="840199"/>
            <a:r>
              <a:rPr lang="en-US" sz="1600" b="1" dirty="0">
                <a:solidFill>
                  <a:prstClr val="black"/>
                </a:solidFill>
                <a:cs typeface="Arial" panose="020B0604020202020204" pitchFamily="34" charset="0"/>
              </a:rPr>
              <a:t>Year 12 Geography Edexcel A-Level </a:t>
            </a:r>
            <a:r>
              <a:rPr lang="en-US" sz="1625" b="1" dirty="0">
                <a:solidFill>
                  <a:prstClr val="black"/>
                </a:solidFill>
                <a:latin typeface="Arial" panose="020B0604020202020204" pitchFamily="34" charset="0"/>
                <a:cs typeface="Arial" panose="020B0604020202020204" pitchFamily="34" charset="0"/>
              </a:rPr>
              <a:t> - Tectonic Hazards				</a:t>
            </a:r>
            <a:r>
              <a:rPr lang="en-US" sz="853" b="1" dirty="0">
                <a:solidFill>
                  <a:prstClr val="black"/>
                </a:solidFill>
                <a:latin typeface="Arial" panose="020B0604020202020204" pitchFamily="34" charset="0"/>
                <a:cs typeface="Arial" panose="020B0604020202020204" pitchFamily="34" charset="0"/>
              </a:rPr>
              <a:t>1/3</a:t>
            </a:r>
            <a:endParaRPr lang="en-US" sz="844" b="1" dirty="0">
              <a:solidFill>
                <a:prstClr val="black"/>
              </a:solidFill>
              <a:latin typeface="Arial" panose="020B0604020202020204" pitchFamily="34" charset="0"/>
              <a:cs typeface="Arial" panose="020B0604020202020204" pitchFamily="34" charset="0"/>
            </a:endParaRPr>
          </a:p>
        </p:txBody>
      </p:sp>
      <p:pic>
        <p:nvPicPr>
          <p:cNvPr id="21" name="Picture 20">
            <a:extLst>
              <a:ext uri="{FF2B5EF4-FFF2-40B4-BE49-F238E27FC236}">
                <a16:creationId xmlns:a16="http://schemas.microsoft.com/office/drawing/2014/main" id="{F84452F0-6565-4923-B977-CC382517F890}"/>
              </a:ext>
            </a:extLst>
          </p:cNvPr>
          <p:cNvPicPr>
            <a:picLocks noChangeAspect="1"/>
          </p:cNvPicPr>
          <p:nvPr/>
        </p:nvPicPr>
        <p:blipFill rotWithShape="1">
          <a:blip r:embed="rId2"/>
          <a:srcRect t="15360" b="16188"/>
          <a:stretch/>
        </p:blipFill>
        <p:spPr>
          <a:xfrm>
            <a:off x="9271212" y="70075"/>
            <a:ext cx="634788" cy="677729"/>
          </a:xfrm>
          <a:prstGeom prst="rect">
            <a:avLst/>
          </a:prstGeom>
        </p:spPr>
      </p:pic>
      <p:sp>
        <p:nvSpPr>
          <p:cNvPr id="26" name="TextBox 25">
            <a:extLst>
              <a:ext uri="{FF2B5EF4-FFF2-40B4-BE49-F238E27FC236}">
                <a16:creationId xmlns:a16="http://schemas.microsoft.com/office/drawing/2014/main" id="{7F715B77-8D71-4693-A22A-F408CD52A7CF}"/>
              </a:ext>
            </a:extLst>
          </p:cNvPr>
          <p:cNvSpPr txBox="1"/>
          <p:nvPr/>
        </p:nvSpPr>
        <p:spPr>
          <a:xfrm>
            <a:off x="1428609" y="408939"/>
            <a:ext cx="5454835" cy="375937"/>
          </a:xfrm>
          <a:prstGeom prst="rect">
            <a:avLst/>
          </a:prstGeom>
          <a:noFill/>
          <a:ln w="19050">
            <a:noFill/>
          </a:ln>
        </p:spPr>
        <p:txBody>
          <a:bodyPr wrap="square" rtlCol="0">
            <a:spAutoFit/>
          </a:bodyPr>
          <a:lstStyle/>
          <a:p>
            <a:pPr defTabSz="840199">
              <a:defRPr/>
            </a:pPr>
            <a:r>
              <a:rPr lang="en-US" sz="1843" b="1" dirty="0">
                <a:solidFill>
                  <a:srgbClr val="70AD47">
                    <a:lumMod val="75000"/>
                  </a:srgbClr>
                </a:solidFill>
                <a:latin typeface="Arial Black" panose="020B0A04020102020204" pitchFamily="34" charset="0"/>
                <a:cs typeface="Arial" panose="020B0604020202020204" pitchFamily="34" charset="0"/>
              </a:rPr>
              <a:t>EQ 1 Why are some more at risk.</a:t>
            </a:r>
            <a:endParaRPr lang="en-US" sz="2456" b="1" dirty="0">
              <a:solidFill>
                <a:srgbClr val="70AD47">
                  <a:lumMod val="75000"/>
                </a:srgbClr>
              </a:solidFill>
              <a:latin typeface="Arial Black" panose="020B0A040201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20BB663F-D478-4DF4-8F77-37F79CDC80E1}"/>
              </a:ext>
            </a:extLst>
          </p:cNvPr>
          <p:cNvGraphicFramePr>
            <a:graphicFrameLocks noGrp="1"/>
          </p:cNvGraphicFramePr>
          <p:nvPr>
            <p:extLst>
              <p:ext uri="{D42A27DB-BD31-4B8C-83A1-F6EECF244321}">
                <p14:modId xmlns:p14="http://schemas.microsoft.com/office/powerpoint/2010/main" val="1761542986"/>
              </p:ext>
            </p:extLst>
          </p:nvPr>
        </p:nvGraphicFramePr>
        <p:xfrm>
          <a:off x="56953" y="810296"/>
          <a:ext cx="3854429" cy="1548747"/>
        </p:xfrm>
        <a:graphic>
          <a:graphicData uri="http://schemas.openxmlformats.org/drawingml/2006/table">
            <a:tbl>
              <a:tblPr firstRow="1" bandRow="1">
                <a:tableStyleId>{5940675A-B579-460E-94D1-54222C63F5DA}</a:tableStyleId>
              </a:tblPr>
              <a:tblGrid>
                <a:gridCol w="1133746">
                  <a:extLst>
                    <a:ext uri="{9D8B030D-6E8A-4147-A177-3AD203B41FA5}">
                      <a16:colId xmlns:a16="http://schemas.microsoft.com/office/drawing/2014/main" val="3453008208"/>
                    </a:ext>
                  </a:extLst>
                </a:gridCol>
                <a:gridCol w="2720683">
                  <a:extLst>
                    <a:ext uri="{9D8B030D-6E8A-4147-A177-3AD203B41FA5}">
                      <a16:colId xmlns:a16="http://schemas.microsoft.com/office/drawing/2014/main" val="535879223"/>
                    </a:ext>
                  </a:extLst>
                </a:gridCol>
              </a:tblGrid>
              <a:tr h="234460">
                <a:tc gridSpan="2">
                  <a:txBody>
                    <a:bodyPr/>
                    <a:lstStyle/>
                    <a:p>
                      <a:pPr algn="l"/>
                      <a:r>
                        <a:rPr lang="en-GB" sz="900" b="1" u="sng" dirty="0"/>
                        <a:t>1. The Structure of the Earth</a:t>
                      </a:r>
                    </a:p>
                  </a:txBody>
                  <a:tcPr/>
                </a:tc>
                <a:tc hMerge="1">
                  <a:txBody>
                    <a:bodyPr/>
                    <a:lstStyle/>
                    <a:p>
                      <a:endParaRPr lang="en-GB"/>
                    </a:p>
                  </a:txBody>
                  <a:tcPr/>
                </a:tc>
                <a:extLst>
                  <a:ext uri="{0D108BD9-81ED-4DB2-BD59-A6C34878D82A}">
                    <a16:rowId xmlns:a16="http://schemas.microsoft.com/office/drawing/2014/main" val="3643262443"/>
                  </a:ext>
                </a:extLst>
              </a:tr>
              <a:tr h="399887">
                <a:tc>
                  <a:txBody>
                    <a:bodyPr/>
                    <a:lstStyle/>
                    <a:p>
                      <a:pPr algn="ctr"/>
                      <a:r>
                        <a:rPr lang="en-GB" sz="800" b="1" dirty="0">
                          <a:solidFill>
                            <a:schemeClr val="tx1"/>
                          </a:solidFill>
                        </a:rPr>
                        <a:t>The Crust</a:t>
                      </a:r>
                    </a:p>
                  </a:txBody>
                  <a:tcPr anchor="ctr"/>
                </a:tc>
                <a:tc>
                  <a:txBody>
                    <a:bodyPr/>
                    <a:lstStyle/>
                    <a:p>
                      <a:r>
                        <a:rPr lang="en-GB" sz="800" dirty="0"/>
                        <a:t>Varies in thickness</a:t>
                      </a:r>
                      <a:r>
                        <a:rPr lang="en-GB" sz="800" baseline="0" dirty="0"/>
                        <a:t> (5-10km beneath the ocean).</a:t>
                      </a:r>
                    </a:p>
                    <a:p>
                      <a:r>
                        <a:rPr lang="en-GB" sz="800" baseline="0" dirty="0"/>
                        <a:t>Amounts to less than 1% of the Earth’s total mass.  Made up of serval major plates.</a:t>
                      </a:r>
                      <a:endParaRPr lang="en-GB" sz="800" dirty="0"/>
                    </a:p>
                  </a:txBody>
                  <a:tcPr/>
                </a:tc>
                <a:extLst>
                  <a:ext uri="{0D108BD9-81ED-4DB2-BD59-A6C34878D82A}">
                    <a16:rowId xmlns:a16="http://schemas.microsoft.com/office/drawing/2014/main" val="3899618233"/>
                  </a:ext>
                </a:extLst>
              </a:tr>
              <a:tr h="399887">
                <a:tc>
                  <a:txBody>
                    <a:bodyPr/>
                    <a:lstStyle/>
                    <a:p>
                      <a:pPr algn="ctr"/>
                      <a:r>
                        <a:rPr lang="en-GB" sz="800" b="1" dirty="0">
                          <a:solidFill>
                            <a:schemeClr val="tx1"/>
                          </a:solidFill>
                        </a:rPr>
                        <a:t>The Mantle </a:t>
                      </a:r>
                    </a:p>
                  </a:txBody>
                  <a:tcPr anchor="ctr"/>
                </a:tc>
                <a:tc>
                  <a:txBody>
                    <a:bodyPr/>
                    <a:lstStyle/>
                    <a:p>
                      <a:r>
                        <a:rPr lang="en-GB" sz="800" dirty="0"/>
                        <a:t>Widest layer</a:t>
                      </a:r>
                      <a:r>
                        <a:rPr lang="en-GB" sz="800" baseline="0" dirty="0"/>
                        <a:t> (2900km thick). The heat and pressure means the rock is in a liquid state that is in a state of convection. </a:t>
                      </a:r>
                      <a:endParaRPr lang="en-GB" sz="800" dirty="0"/>
                    </a:p>
                  </a:txBody>
                  <a:tcPr/>
                </a:tc>
                <a:extLst>
                  <a:ext uri="{0D108BD9-81ED-4DB2-BD59-A6C34878D82A}">
                    <a16:rowId xmlns:a16="http://schemas.microsoft.com/office/drawing/2014/main" val="1108790844"/>
                  </a:ext>
                </a:extLst>
              </a:tr>
              <a:tr h="399887">
                <a:tc>
                  <a:txBody>
                    <a:bodyPr/>
                    <a:lstStyle/>
                    <a:p>
                      <a:pPr algn="ctr"/>
                      <a:r>
                        <a:rPr lang="en-GB" sz="800" b="1" dirty="0">
                          <a:solidFill>
                            <a:schemeClr val="tx1"/>
                          </a:solidFill>
                        </a:rPr>
                        <a:t>The Inner</a:t>
                      </a:r>
                      <a:r>
                        <a:rPr lang="en-GB" sz="800" b="1" baseline="0" dirty="0">
                          <a:solidFill>
                            <a:schemeClr val="tx1"/>
                          </a:solidFill>
                        </a:rPr>
                        <a:t> and outer </a:t>
                      </a:r>
                      <a:r>
                        <a:rPr lang="en-GB" sz="800" b="1" dirty="0">
                          <a:solidFill>
                            <a:schemeClr val="tx1"/>
                          </a:solidFill>
                        </a:rPr>
                        <a:t>Core</a:t>
                      </a:r>
                    </a:p>
                  </a:txBody>
                  <a:tcPr anchor="ctr"/>
                </a:tc>
                <a:tc>
                  <a:txBody>
                    <a:bodyPr/>
                    <a:lstStyle/>
                    <a:p>
                      <a:r>
                        <a:rPr lang="en-GB" sz="800" dirty="0"/>
                        <a:t>Hottest section (5000 degrees)</a:t>
                      </a:r>
                      <a:r>
                        <a:rPr lang="en-GB" sz="800" baseline="0" dirty="0"/>
                        <a:t>. Mostly made of iron and nickel and is 4x denser than the crust. Inner section is solid whereas outer layer is liquid. </a:t>
                      </a:r>
                      <a:endParaRPr lang="en-GB" sz="800" dirty="0"/>
                    </a:p>
                  </a:txBody>
                  <a:tcPr/>
                </a:tc>
                <a:extLst>
                  <a:ext uri="{0D108BD9-81ED-4DB2-BD59-A6C34878D82A}">
                    <a16:rowId xmlns:a16="http://schemas.microsoft.com/office/drawing/2014/main" val="627166113"/>
                  </a:ext>
                </a:extLst>
              </a:tr>
            </a:tbl>
          </a:graphicData>
        </a:graphic>
      </p:graphicFrame>
      <p:pic>
        <p:nvPicPr>
          <p:cNvPr id="3" name="Picture 2">
            <a:extLst>
              <a:ext uri="{FF2B5EF4-FFF2-40B4-BE49-F238E27FC236}">
                <a16:creationId xmlns:a16="http://schemas.microsoft.com/office/drawing/2014/main" id="{24F1BFBE-2032-451D-80D4-C8AD9C606C2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911386" y="700419"/>
            <a:ext cx="1127674" cy="1658624"/>
          </a:xfrm>
          <a:prstGeom prst="rect">
            <a:avLst/>
          </a:prstGeom>
        </p:spPr>
      </p:pic>
      <p:graphicFrame>
        <p:nvGraphicFramePr>
          <p:cNvPr id="6" name="Table 27">
            <a:extLst>
              <a:ext uri="{FF2B5EF4-FFF2-40B4-BE49-F238E27FC236}">
                <a16:creationId xmlns:a16="http://schemas.microsoft.com/office/drawing/2014/main" id="{DA42EEE2-A7E9-499C-B7FB-10D446B61756}"/>
              </a:ext>
            </a:extLst>
          </p:cNvPr>
          <p:cNvGraphicFramePr>
            <a:graphicFrameLocks noGrp="1"/>
          </p:cNvGraphicFramePr>
          <p:nvPr>
            <p:extLst>
              <p:ext uri="{D42A27DB-BD31-4B8C-83A1-F6EECF244321}">
                <p14:modId xmlns:p14="http://schemas.microsoft.com/office/powerpoint/2010/main" val="1127281654"/>
              </p:ext>
            </p:extLst>
          </p:nvPr>
        </p:nvGraphicFramePr>
        <p:xfrm>
          <a:off x="56952" y="2361502"/>
          <a:ext cx="5188817" cy="584936"/>
        </p:xfrm>
        <a:graphic>
          <a:graphicData uri="http://schemas.openxmlformats.org/drawingml/2006/table">
            <a:tbl>
              <a:tblPr firstRow="1" bandRow="1">
                <a:tableStyleId>{5940675A-B579-460E-94D1-54222C63F5DA}</a:tableStyleId>
              </a:tblPr>
              <a:tblGrid>
                <a:gridCol w="5188817">
                  <a:extLst>
                    <a:ext uri="{9D8B030D-6E8A-4147-A177-3AD203B41FA5}">
                      <a16:colId xmlns:a16="http://schemas.microsoft.com/office/drawing/2014/main" val="1816869488"/>
                    </a:ext>
                  </a:extLst>
                </a:gridCol>
              </a:tblGrid>
              <a:tr h="249656">
                <a:tc>
                  <a:txBody>
                    <a:bodyPr/>
                    <a:lstStyle/>
                    <a:p>
                      <a:pPr algn="ctr"/>
                      <a:r>
                        <a:rPr lang="en-GB" sz="900" b="1" u="none" dirty="0"/>
                        <a:t>What is a Tectonic Plate?</a:t>
                      </a:r>
                    </a:p>
                  </a:txBody>
                  <a:tcPr/>
                </a:tc>
                <a:extLst>
                  <a:ext uri="{0D108BD9-81ED-4DB2-BD59-A6C34878D82A}">
                    <a16:rowId xmlns:a16="http://schemas.microsoft.com/office/drawing/2014/main" val="2582459320"/>
                  </a:ext>
                </a:extLst>
              </a:tr>
              <a:tr h="332875">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800" dirty="0"/>
                        <a:t>A tectonic plate is a </a:t>
                      </a:r>
                      <a:r>
                        <a:rPr lang="en-GB" sz="800" b="1" dirty="0"/>
                        <a:t>massive, irregularly shaped slab of solid rock</a:t>
                      </a:r>
                      <a:r>
                        <a:rPr lang="en-GB" sz="800" dirty="0"/>
                        <a:t>, composed of both </a:t>
                      </a:r>
                      <a:r>
                        <a:rPr lang="en-GB" sz="800" b="1" dirty="0"/>
                        <a:t>continental </a:t>
                      </a:r>
                      <a:r>
                        <a:rPr lang="en-GB" sz="800" dirty="0"/>
                        <a:t>and </a:t>
                      </a:r>
                      <a:r>
                        <a:rPr lang="en-GB" sz="800" b="1" dirty="0"/>
                        <a:t>oceanic</a:t>
                      </a:r>
                      <a:r>
                        <a:rPr lang="en-GB" sz="800" dirty="0"/>
                        <a:t> </a:t>
                      </a:r>
                      <a:r>
                        <a:rPr lang="en-GB" sz="800" b="0" dirty="0"/>
                        <a:t>lithospheres</a:t>
                      </a:r>
                      <a:r>
                        <a:rPr lang="en-GB" sz="800" dirty="0"/>
                        <a:t>. These tectonic plates move in various ways against each other on areas know as plate margins. </a:t>
                      </a:r>
                    </a:p>
                  </a:txBody>
                  <a:tcPr anchor="ctr"/>
                </a:tc>
                <a:extLst>
                  <a:ext uri="{0D108BD9-81ED-4DB2-BD59-A6C34878D82A}">
                    <a16:rowId xmlns:a16="http://schemas.microsoft.com/office/drawing/2014/main" val="271604671"/>
                  </a:ext>
                </a:extLst>
              </a:tr>
            </a:tbl>
          </a:graphicData>
        </a:graphic>
      </p:graphicFrame>
      <p:graphicFrame>
        <p:nvGraphicFramePr>
          <p:cNvPr id="7" name="Table 4">
            <a:extLst>
              <a:ext uri="{FF2B5EF4-FFF2-40B4-BE49-F238E27FC236}">
                <a16:creationId xmlns:a16="http://schemas.microsoft.com/office/drawing/2014/main" id="{836CCCAD-EB4A-4FB3-8408-D670CA74FDA4}"/>
              </a:ext>
            </a:extLst>
          </p:cNvPr>
          <p:cNvGraphicFramePr>
            <a:graphicFrameLocks noGrp="1"/>
          </p:cNvGraphicFramePr>
          <p:nvPr>
            <p:extLst>
              <p:ext uri="{D42A27DB-BD31-4B8C-83A1-F6EECF244321}">
                <p14:modId xmlns:p14="http://schemas.microsoft.com/office/powerpoint/2010/main" val="2531948757"/>
              </p:ext>
            </p:extLst>
          </p:nvPr>
        </p:nvGraphicFramePr>
        <p:xfrm>
          <a:off x="56952" y="2946438"/>
          <a:ext cx="5188817" cy="563880"/>
        </p:xfrm>
        <a:graphic>
          <a:graphicData uri="http://schemas.openxmlformats.org/drawingml/2006/table">
            <a:tbl>
              <a:tblPr firstRow="1" bandRow="1">
                <a:tableStyleId>{5940675A-B579-460E-94D1-54222C63F5DA}</a:tableStyleId>
              </a:tblPr>
              <a:tblGrid>
                <a:gridCol w="5188817">
                  <a:extLst>
                    <a:ext uri="{9D8B030D-6E8A-4147-A177-3AD203B41FA5}">
                      <a16:colId xmlns:a16="http://schemas.microsoft.com/office/drawing/2014/main" val="2045049448"/>
                    </a:ext>
                  </a:extLst>
                </a:gridCol>
              </a:tblGrid>
              <a:tr h="182287">
                <a:tc>
                  <a:txBody>
                    <a:bodyPr/>
                    <a:lstStyle/>
                    <a:p>
                      <a:pPr algn="ctr"/>
                      <a:r>
                        <a:rPr lang="en-GB" sz="900" b="1" u="none" strike="noStrike" kern="1200" dirty="0">
                          <a:effectLst/>
                        </a:rPr>
                        <a:t>What is the Asthenosphere?</a:t>
                      </a:r>
                      <a:endParaRPr lang="en-GB" sz="900" b="1" u="none" dirty="0">
                        <a:solidFill>
                          <a:sysClr val="windowText" lastClr="000000"/>
                        </a:solidFill>
                      </a:endParaRPr>
                    </a:p>
                  </a:txBody>
                  <a:tcPr/>
                </a:tc>
                <a:extLst>
                  <a:ext uri="{0D108BD9-81ED-4DB2-BD59-A6C34878D82A}">
                    <a16:rowId xmlns:a16="http://schemas.microsoft.com/office/drawing/2014/main" val="4234916373"/>
                  </a:ext>
                </a:extLst>
              </a:tr>
              <a:tr h="243050">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800" dirty="0"/>
                        <a:t>The upper layer of the earth's mantle, below the lithosphere, in which there is relatively low resistance to plastic flow and convection is thought to occur.</a:t>
                      </a:r>
                    </a:p>
                  </a:txBody>
                  <a:tcPr/>
                </a:tc>
                <a:extLst>
                  <a:ext uri="{0D108BD9-81ED-4DB2-BD59-A6C34878D82A}">
                    <a16:rowId xmlns:a16="http://schemas.microsoft.com/office/drawing/2014/main" val="3563284296"/>
                  </a:ext>
                </a:extLst>
              </a:tr>
            </a:tbl>
          </a:graphicData>
        </a:graphic>
      </p:graphicFrame>
      <p:graphicFrame>
        <p:nvGraphicFramePr>
          <p:cNvPr id="8" name="Table 39">
            <a:extLst>
              <a:ext uri="{FF2B5EF4-FFF2-40B4-BE49-F238E27FC236}">
                <a16:creationId xmlns:a16="http://schemas.microsoft.com/office/drawing/2014/main" id="{39E869C8-9BE7-4AD7-BCDE-F6C7E5C2CF1E}"/>
              </a:ext>
            </a:extLst>
          </p:cNvPr>
          <p:cNvGraphicFramePr>
            <a:graphicFrameLocks noGrp="1"/>
          </p:cNvGraphicFramePr>
          <p:nvPr>
            <p:extLst>
              <p:ext uri="{D42A27DB-BD31-4B8C-83A1-F6EECF244321}">
                <p14:modId xmlns:p14="http://schemas.microsoft.com/office/powerpoint/2010/main" val="2274029820"/>
              </p:ext>
            </p:extLst>
          </p:nvPr>
        </p:nvGraphicFramePr>
        <p:xfrm>
          <a:off x="56952" y="3508581"/>
          <a:ext cx="5188820" cy="899160"/>
        </p:xfrm>
        <a:graphic>
          <a:graphicData uri="http://schemas.openxmlformats.org/drawingml/2006/table">
            <a:tbl>
              <a:tblPr firstRow="1" bandRow="1">
                <a:tableStyleId>{5940675A-B579-460E-94D1-54222C63F5DA}</a:tableStyleId>
              </a:tblPr>
              <a:tblGrid>
                <a:gridCol w="2594410">
                  <a:extLst>
                    <a:ext uri="{9D8B030D-6E8A-4147-A177-3AD203B41FA5}">
                      <a16:colId xmlns:a16="http://schemas.microsoft.com/office/drawing/2014/main" val="221394724"/>
                    </a:ext>
                  </a:extLst>
                </a:gridCol>
                <a:gridCol w="2594410">
                  <a:extLst>
                    <a:ext uri="{9D8B030D-6E8A-4147-A177-3AD203B41FA5}">
                      <a16:colId xmlns:a16="http://schemas.microsoft.com/office/drawing/2014/main" val="1154144092"/>
                    </a:ext>
                  </a:extLst>
                </a:gridCol>
              </a:tblGrid>
              <a:tr h="194373">
                <a:tc gridSpan="2">
                  <a:txBody>
                    <a:bodyPr/>
                    <a:lstStyle/>
                    <a:p>
                      <a:pPr algn="ctr"/>
                      <a:r>
                        <a:rPr lang="en-GB" sz="900" b="1" u="none" dirty="0"/>
                        <a:t>Types of Lithospheric Plates</a:t>
                      </a:r>
                    </a:p>
                  </a:txBody>
                  <a:tcPr anchor="ctr"/>
                </a:tc>
                <a:tc hMerge="1">
                  <a:txBody>
                    <a:bodyPr/>
                    <a:lstStyle/>
                    <a:p>
                      <a:endParaRPr lang="en-GB" dirty="0"/>
                    </a:p>
                  </a:txBody>
                  <a:tcPr/>
                </a:tc>
                <a:extLst>
                  <a:ext uri="{0D108BD9-81ED-4DB2-BD59-A6C34878D82A}">
                    <a16:rowId xmlns:a16="http://schemas.microsoft.com/office/drawing/2014/main" val="1187629731"/>
                  </a:ext>
                </a:extLst>
              </a:tr>
              <a:tr h="181415">
                <a:tc>
                  <a:txBody>
                    <a:bodyPr/>
                    <a:lstStyle/>
                    <a:p>
                      <a:pPr algn="ctr"/>
                      <a:r>
                        <a:rPr lang="en-GB" sz="800" b="1" dirty="0"/>
                        <a:t>Continental</a:t>
                      </a:r>
                    </a:p>
                  </a:txBody>
                  <a:tcPr/>
                </a:tc>
                <a:tc>
                  <a:txBody>
                    <a:bodyPr/>
                    <a:lstStyle/>
                    <a:p>
                      <a:pPr algn="ctr"/>
                      <a:r>
                        <a:rPr lang="en-GB" sz="800" b="1" dirty="0"/>
                        <a:t>Oceanic</a:t>
                      </a:r>
                    </a:p>
                  </a:txBody>
                  <a:tcPr/>
                </a:tc>
                <a:extLst>
                  <a:ext uri="{0D108BD9-81ED-4DB2-BD59-A6C34878D82A}">
                    <a16:rowId xmlns:a16="http://schemas.microsoft.com/office/drawing/2014/main" val="1137221611"/>
                  </a:ext>
                </a:extLst>
              </a:tr>
              <a:tr h="349871">
                <a:tc>
                  <a:txBody>
                    <a:bodyPr/>
                    <a:lstStyle/>
                    <a:p>
                      <a:pPr marL="285750" indent="-285750" algn="l">
                        <a:buFont typeface="Arial" panose="020B0604020202020204" pitchFamily="34" charset="0"/>
                        <a:buChar char="•"/>
                      </a:pPr>
                      <a:r>
                        <a:rPr lang="en-GB" sz="800" b="0" dirty="0"/>
                        <a:t>Thick (10-70km)</a:t>
                      </a:r>
                    </a:p>
                    <a:p>
                      <a:pPr marL="285750" indent="-285750" algn="l">
                        <a:buFont typeface="Arial" panose="020B0604020202020204" pitchFamily="34" charset="0"/>
                        <a:buChar char="•"/>
                      </a:pPr>
                      <a:r>
                        <a:rPr lang="en-GB" sz="800" b="0" dirty="0"/>
                        <a:t>Buoyant (less dense than oceanic crust)</a:t>
                      </a:r>
                    </a:p>
                    <a:p>
                      <a:pPr marL="285750" indent="-285750" algn="l">
                        <a:buFont typeface="Arial" panose="020B0604020202020204" pitchFamily="34" charset="0"/>
                        <a:buChar char="•"/>
                      </a:pPr>
                      <a:r>
                        <a:rPr lang="en-GB" sz="800" b="0" dirty="0"/>
                        <a:t>Old sedimentary &amp; metamorphic rock</a:t>
                      </a:r>
                    </a:p>
                  </a:txBody>
                  <a:tcPr/>
                </a:tc>
                <a:tc>
                  <a:txBody>
                    <a:bodyPr/>
                    <a:lstStyle/>
                    <a:p>
                      <a:pPr marL="285750" indent="-285750" algn="l">
                        <a:buFont typeface="Arial" panose="020B0604020202020204" pitchFamily="34" charset="0"/>
                        <a:buChar char="•"/>
                      </a:pPr>
                      <a:r>
                        <a:rPr lang="en-GB" sz="800" b="0" dirty="0"/>
                        <a:t>Thin (-7 km)</a:t>
                      </a:r>
                    </a:p>
                    <a:p>
                      <a:pPr marL="285750" indent="-285750" algn="l">
                        <a:buFont typeface="Arial" panose="020B0604020202020204" pitchFamily="34" charset="0"/>
                        <a:buChar char="•"/>
                      </a:pPr>
                      <a:r>
                        <a:rPr lang="en-GB" sz="800" b="0" dirty="0"/>
                        <a:t>Dense (sinks under continental crust)</a:t>
                      </a:r>
                    </a:p>
                    <a:p>
                      <a:pPr marL="285750" indent="-285750" algn="l">
                        <a:buFont typeface="Arial" panose="020B0604020202020204" pitchFamily="34" charset="0"/>
                        <a:buChar char="•"/>
                      </a:pPr>
                      <a:r>
                        <a:rPr lang="en-GB" sz="800" b="0" dirty="0"/>
                        <a:t>Young basalt (igneous) rock</a:t>
                      </a:r>
                    </a:p>
                  </a:txBody>
                  <a:tcPr/>
                </a:tc>
                <a:extLst>
                  <a:ext uri="{0D108BD9-81ED-4DB2-BD59-A6C34878D82A}">
                    <a16:rowId xmlns:a16="http://schemas.microsoft.com/office/drawing/2014/main" val="1598605674"/>
                  </a:ext>
                </a:extLst>
              </a:tr>
            </a:tbl>
          </a:graphicData>
        </a:graphic>
      </p:graphicFrame>
      <p:grpSp>
        <p:nvGrpSpPr>
          <p:cNvPr id="4" name="Group 3">
            <a:extLst>
              <a:ext uri="{FF2B5EF4-FFF2-40B4-BE49-F238E27FC236}">
                <a16:creationId xmlns:a16="http://schemas.microsoft.com/office/drawing/2014/main" id="{0AB5F48D-7AB3-4369-971C-79B0A83719B3}"/>
              </a:ext>
            </a:extLst>
          </p:cNvPr>
          <p:cNvGrpSpPr/>
          <p:nvPr/>
        </p:nvGrpSpPr>
        <p:grpSpPr>
          <a:xfrm>
            <a:off x="8499520" y="1277991"/>
            <a:ext cx="1281937" cy="4337937"/>
            <a:chOff x="8499520" y="1277991"/>
            <a:chExt cx="1281937" cy="4337937"/>
          </a:xfrm>
        </p:grpSpPr>
        <p:pic>
          <p:nvPicPr>
            <p:cNvPr id="10" name="Picture 9">
              <a:extLst>
                <a:ext uri="{FF2B5EF4-FFF2-40B4-BE49-F238E27FC236}">
                  <a16:creationId xmlns:a16="http://schemas.microsoft.com/office/drawing/2014/main" id="{AD35112E-28BA-4792-8FC0-7B44E5FEA397}"/>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2061" t="8671" b="12041"/>
            <a:stretch/>
          </p:blipFill>
          <p:spPr>
            <a:xfrm>
              <a:off x="8503462" y="1277991"/>
              <a:ext cx="1277995" cy="565124"/>
            </a:xfrm>
            <a:prstGeom prst="rect">
              <a:avLst/>
            </a:prstGeom>
          </p:spPr>
        </p:pic>
        <p:pic>
          <p:nvPicPr>
            <p:cNvPr id="11" name="Picture 10">
              <a:extLst>
                <a:ext uri="{FF2B5EF4-FFF2-40B4-BE49-F238E27FC236}">
                  <a16:creationId xmlns:a16="http://schemas.microsoft.com/office/drawing/2014/main" id="{F312E12B-F404-4EC1-B620-AD391F880F23}"/>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2459" t="10022" b="13298"/>
            <a:stretch/>
          </p:blipFill>
          <p:spPr>
            <a:xfrm>
              <a:off x="8503462" y="1843116"/>
              <a:ext cx="1277995" cy="675439"/>
            </a:xfrm>
            <a:prstGeom prst="rect">
              <a:avLst/>
            </a:prstGeom>
          </p:spPr>
        </p:pic>
        <p:pic>
          <p:nvPicPr>
            <p:cNvPr id="13" name="Picture 12">
              <a:extLst>
                <a:ext uri="{FF2B5EF4-FFF2-40B4-BE49-F238E27FC236}">
                  <a16:creationId xmlns:a16="http://schemas.microsoft.com/office/drawing/2014/main" id="{E5C74015-C160-4B06-9237-D9F57852478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l="3011" t="10101" r="1380" b="12607"/>
            <a:stretch/>
          </p:blipFill>
          <p:spPr>
            <a:xfrm>
              <a:off x="8503461" y="2529609"/>
              <a:ext cx="1277995" cy="632473"/>
            </a:xfrm>
            <a:prstGeom prst="rect">
              <a:avLst/>
            </a:prstGeom>
          </p:spPr>
        </p:pic>
        <p:pic>
          <p:nvPicPr>
            <p:cNvPr id="15" name="Picture 14">
              <a:extLst>
                <a:ext uri="{FF2B5EF4-FFF2-40B4-BE49-F238E27FC236}">
                  <a16:creationId xmlns:a16="http://schemas.microsoft.com/office/drawing/2014/main" id="{7C2CDBC9-8D56-4EA2-B514-FA1F57885D4B}"/>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l="5475" t="7961" r="4623" b="9592"/>
            <a:stretch/>
          </p:blipFill>
          <p:spPr>
            <a:xfrm>
              <a:off x="8499520" y="4114213"/>
              <a:ext cx="1277338" cy="569981"/>
            </a:xfrm>
            <a:prstGeom prst="rect">
              <a:avLst/>
            </a:prstGeom>
          </p:spPr>
        </p:pic>
        <p:pic>
          <p:nvPicPr>
            <p:cNvPr id="25" name="Picture 24">
              <a:extLst>
                <a:ext uri="{FF2B5EF4-FFF2-40B4-BE49-F238E27FC236}">
                  <a16:creationId xmlns:a16="http://schemas.microsoft.com/office/drawing/2014/main" id="{55B8360A-8CF3-48F5-8459-9FE7C3C3EF31}"/>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l="3696" t="17179" r="4183" b="14445"/>
            <a:stretch/>
          </p:blipFill>
          <p:spPr>
            <a:xfrm>
              <a:off x="8502804" y="3438773"/>
              <a:ext cx="1277995" cy="632473"/>
            </a:xfrm>
            <a:prstGeom prst="rect">
              <a:avLst/>
            </a:prstGeom>
          </p:spPr>
        </p:pic>
        <p:pic>
          <p:nvPicPr>
            <p:cNvPr id="29" name="Picture 28">
              <a:extLst>
                <a:ext uri="{FF2B5EF4-FFF2-40B4-BE49-F238E27FC236}">
                  <a16:creationId xmlns:a16="http://schemas.microsoft.com/office/drawing/2014/main" id="{1C48EED6-0048-4D36-B23E-4458D2771190}"/>
                </a:ext>
              </a:extLst>
            </p:cNvPr>
            <p:cNvPicPr>
              <a:picLocks noChangeAspect="1"/>
            </p:cNvPicPr>
            <p:nvPr/>
          </p:nvPicPr>
          <p:blipFill rotWithShape="1">
            <a:blip r:embed="rId9" cstate="screen">
              <a:extLst>
                <a:ext uri="{28A0092B-C50C-407E-A947-70E740481C1C}">
                  <a14:useLocalDpi xmlns:a14="http://schemas.microsoft.com/office/drawing/2010/main"/>
                </a:ext>
              </a:extLst>
            </a:blip>
            <a:srcRect l="2353" t="12777" r="1105" b="15754"/>
            <a:stretch/>
          </p:blipFill>
          <p:spPr>
            <a:xfrm>
              <a:off x="8502805" y="4958962"/>
              <a:ext cx="1277995" cy="656966"/>
            </a:xfrm>
            <a:prstGeom prst="rect">
              <a:avLst/>
            </a:prstGeom>
          </p:spPr>
        </p:pic>
      </p:grpSp>
      <p:graphicFrame>
        <p:nvGraphicFramePr>
          <p:cNvPr id="31" name="Table 4">
            <a:extLst>
              <a:ext uri="{FF2B5EF4-FFF2-40B4-BE49-F238E27FC236}">
                <a16:creationId xmlns:a16="http://schemas.microsoft.com/office/drawing/2014/main" id="{18701003-986B-465F-96AF-99296EA32F29}"/>
              </a:ext>
            </a:extLst>
          </p:cNvPr>
          <p:cNvGraphicFramePr>
            <a:graphicFrameLocks noGrp="1"/>
          </p:cNvGraphicFramePr>
          <p:nvPr>
            <p:extLst>
              <p:ext uri="{D42A27DB-BD31-4B8C-83A1-F6EECF244321}">
                <p14:modId xmlns:p14="http://schemas.microsoft.com/office/powerpoint/2010/main" val="2790765639"/>
              </p:ext>
            </p:extLst>
          </p:nvPr>
        </p:nvGraphicFramePr>
        <p:xfrm>
          <a:off x="56952" y="4491228"/>
          <a:ext cx="5188817" cy="2232980"/>
        </p:xfrm>
        <a:graphic>
          <a:graphicData uri="http://schemas.openxmlformats.org/drawingml/2006/table">
            <a:tbl>
              <a:tblPr firstRow="1" bandRow="1">
                <a:tableStyleId>{5940675A-B579-460E-94D1-54222C63F5DA}</a:tableStyleId>
              </a:tblPr>
              <a:tblGrid>
                <a:gridCol w="5188817">
                  <a:extLst>
                    <a:ext uri="{9D8B030D-6E8A-4147-A177-3AD203B41FA5}">
                      <a16:colId xmlns:a16="http://schemas.microsoft.com/office/drawing/2014/main" val="3035630652"/>
                    </a:ext>
                  </a:extLst>
                </a:gridCol>
              </a:tblGrid>
              <a:tr h="197385">
                <a:tc>
                  <a:txBody>
                    <a:bodyPr/>
                    <a:lstStyle/>
                    <a:p>
                      <a:pPr algn="l"/>
                      <a:r>
                        <a:rPr lang="en-GB" sz="1000" b="1" u="sng" dirty="0"/>
                        <a:t>2. Global Distribution of Tectonic Hazards</a:t>
                      </a:r>
                    </a:p>
                  </a:txBody>
                  <a:tcPr/>
                </a:tc>
                <a:extLst>
                  <a:ext uri="{0D108BD9-81ED-4DB2-BD59-A6C34878D82A}">
                    <a16:rowId xmlns:a16="http://schemas.microsoft.com/office/drawing/2014/main" val="1138007642"/>
                  </a:ext>
                </a:extLst>
              </a:tr>
              <a:tr h="185049">
                <a:tc>
                  <a:txBody>
                    <a:bodyPr/>
                    <a:lstStyle/>
                    <a:p>
                      <a:pPr algn="ctr"/>
                      <a:r>
                        <a:rPr lang="en-GB" sz="800" b="1" dirty="0"/>
                        <a:t>Earthquakes</a:t>
                      </a:r>
                    </a:p>
                  </a:txBody>
                  <a:tcPr/>
                </a:tc>
                <a:extLst>
                  <a:ext uri="{0D108BD9-81ED-4DB2-BD59-A6C34878D82A}">
                    <a16:rowId xmlns:a16="http://schemas.microsoft.com/office/drawing/2014/main" val="1755108652"/>
                  </a:ext>
                </a:extLst>
              </a:tr>
              <a:tr h="468790">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700" dirty="0"/>
                        <a:t>Earthquakes occur throughout the world but predominately on</a:t>
                      </a:r>
                      <a:r>
                        <a:rPr lang="en-GB" sz="700" b="1" dirty="0"/>
                        <a:t> plate boundaries</a:t>
                      </a:r>
                      <a:r>
                        <a:rPr lang="en-GB" sz="700" dirty="0"/>
                        <a:t>. For example the San Andreas Fault, a conservative plate margin. Furthermore, earthquakes also occur on the constructive plate boundaries of the Mid- Atlantic Ridge, although these are not as severe</a:t>
                      </a:r>
                      <a:r>
                        <a:rPr lang="en-GB" sz="700" baseline="0" dirty="0"/>
                        <a:t> when</a:t>
                      </a:r>
                      <a:r>
                        <a:rPr lang="en-GB" sz="700" dirty="0"/>
                        <a:t> compared to conservative, collision and especially destructive plate margins.</a:t>
                      </a:r>
                    </a:p>
                  </a:txBody>
                  <a:tcPr/>
                </a:tc>
                <a:extLst>
                  <a:ext uri="{0D108BD9-81ED-4DB2-BD59-A6C34878D82A}">
                    <a16:rowId xmlns:a16="http://schemas.microsoft.com/office/drawing/2014/main" val="2927975527"/>
                  </a:ext>
                </a:extLst>
              </a:tr>
              <a:tr h="185049">
                <a:tc>
                  <a:txBody>
                    <a:bodyPr/>
                    <a:lstStyle/>
                    <a:p>
                      <a:pPr algn="ctr"/>
                      <a:r>
                        <a:rPr lang="en-GB" sz="800" b="1" dirty="0"/>
                        <a:t>Volcanoes</a:t>
                      </a:r>
                    </a:p>
                  </a:txBody>
                  <a:tcPr/>
                </a:tc>
                <a:extLst>
                  <a:ext uri="{0D108BD9-81ED-4DB2-BD59-A6C34878D82A}">
                    <a16:rowId xmlns:a16="http://schemas.microsoft.com/office/drawing/2014/main" val="2622848398"/>
                  </a:ext>
                </a:extLst>
              </a:tr>
              <a:tr h="468790">
                <a:tc>
                  <a:txBody>
                    <a:bodyPr/>
                    <a:lstStyle/>
                    <a:p>
                      <a:pPr algn="ctr"/>
                      <a:r>
                        <a:rPr lang="en-GB" sz="700" u="none" strike="noStrike" kern="1200" dirty="0">
                          <a:effectLst/>
                        </a:rPr>
                        <a:t>Volcanoes are most likely to occur along </a:t>
                      </a:r>
                      <a:r>
                        <a:rPr lang="en-GB" sz="700" b="1" u="none" strike="noStrike" kern="1200" dirty="0">
                          <a:effectLst/>
                        </a:rPr>
                        <a:t>subduction zones </a:t>
                      </a:r>
                      <a:r>
                        <a:rPr lang="en-GB" sz="700" u="none" strike="noStrike" kern="1200" dirty="0">
                          <a:effectLst/>
                        </a:rPr>
                        <a:t>where oceanic plates dive under continental plates. Volcanic activity can also be found along </a:t>
                      </a:r>
                      <a:r>
                        <a:rPr lang="en-GB" sz="700" b="1" u="none" strike="noStrike" kern="1200" dirty="0">
                          <a:effectLst/>
                        </a:rPr>
                        <a:t>constructive plate margins </a:t>
                      </a:r>
                      <a:r>
                        <a:rPr lang="en-GB" sz="700" u="none" strike="noStrike" kern="1200" dirty="0">
                          <a:effectLst/>
                        </a:rPr>
                        <a:t>such as the Mid Atlantic ridge. There are, however, exceptions. The Hawaiian Islands, which are entirely volcanic in origin, formed in the middle of the Pacific Ocean. This is explained by the </a:t>
                      </a:r>
                      <a:r>
                        <a:rPr lang="en-GB" sz="700" b="1" u="none" strike="noStrike" kern="1200" dirty="0">
                          <a:effectLst/>
                        </a:rPr>
                        <a:t>'hotspot' theory</a:t>
                      </a:r>
                      <a:r>
                        <a:rPr lang="en-GB" sz="700" u="none" strike="noStrike" kern="1200" dirty="0">
                          <a:effectLst/>
                        </a:rPr>
                        <a:t>.</a:t>
                      </a:r>
                      <a:endParaRPr lang="en-GB" sz="700" dirty="0"/>
                    </a:p>
                  </a:txBody>
                  <a:tcPr/>
                </a:tc>
                <a:extLst>
                  <a:ext uri="{0D108BD9-81ED-4DB2-BD59-A6C34878D82A}">
                    <a16:rowId xmlns:a16="http://schemas.microsoft.com/office/drawing/2014/main" val="2331837006"/>
                  </a:ext>
                </a:extLst>
              </a:tr>
              <a:tr h="185049">
                <a:tc>
                  <a:txBody>
                    <a:bodyPr/>
                    <a:lstStyle/>
                    <a:p>
                      <a:pPr algn="ctr"/>
                      <a:r>
                        <a:rPr lang="en-GB" sz="800" b="1" dirty="0"/>
                        <a:t>Tsunamis</a:t>
                      </a:r>
                    </a:p>
                  </a:txBody>
                  <a:tcPr/>
                </a:tc>
                <a:extLst>
                  <a:ext uri="{0D108BD9-81ED-4DB2-BD59-A6C34878D82A}">
                    <a16:rowId xmlns:a16="http://schemas.microsoft.com/office/drawing/2014/main" val="2042711628"/>
                  </a:ext>
                </a:extLst>
              </a:tr>
              <a:tr h="370097">
                <a:tc>
                  <a:txBody>
                    <a:bodyPr/>
                    <a:lstStyle/>
                    <a:p>
                      <a:pPr algn="ctr"/>
                      <a:r>
                        <a:rPr lang="en-GB" sz="700" u="none" strike="noStrike" kern="1200" dirty="0">
                          <a:effectLst/>
                        </a:rPr>
                        <a:t>The global distribution of tsunamis is fairly predictable, with around 90% of all events occurring </a:t>
                      </a:r>
                      <a:r>
                        <a:rPr lang="en-GB" sz="700" b="1" u="none" strike="noStrike" kern="1200" dirty="0">
                          <a:effectLst/>
                        </a:rPr>
                        <a:t>within the Pacific Basin</a:t>
                      </a:r>
                      <a:r>
                        <a:rPr lang="en-GB" sz="700" u="none" strike="noStrike" kern="1200" dirty="0">
                          <a:effectLst/>
                        </a:rPr>
                        <a:t>, associated with activity </a:t>
                      </a:r>
                      <a:r>
                        <a:rPr lang="en-GB" sz="700" b="1" u="none" strike="noStrike" kern="1200" dirty="0">
                          <a:effectLst/>
                        </a:rPr>
                        <a:t>at plate margins</a:t>
                      </a:r>
                      <a:r>
                        <a:rPr lang="en-GB" sz="700" u="none" strike="noStrike" kern="1200" dirty="0">
                          <a:effectLst/>
                        </a:rPr>
                        <a:t>. Most are generated at </a:t>
                      </a:r>
                      <a:r>
                        <a:rPr lang="en-GB" sz="700" b="1" u="none" strike="noStrike" kern="1200" dirty="0">
                          <a:effectLst/>
                        </a:rPr>
                        <a:t>subduction zones</a:t>
                      </a:r>
                      <a:r>
                        <a:rPr lang="en-GB" sz="700" u="none" strike="noStrike" kern="1200" dirty="0">
                          <a:effectLst/>
                        </a:rPr>
                        <a:t>, particularly off the Japan-Taiwan island arc, South America and the Aleutian Islands.</a:t>
                      </a:r>
                      <a:endParaRPr lang="en-GB" sz="700" dirty="0"/>
                    </a:p>
                  </a:txBody>
                  <a:tcPr/>
                </a:tc>
                <a:extLst>
                  <a:ext uri="{0D108BD9-81ED-4DB2-BD59-A6C34878D82A}">
                    <a16:rowId xmlns:a16="http://schemas.microsoft.com/office/drawing/2014/main" val="3579627781"/>
                  </a:ext>
                </a:extLst>
              </a:tr>
            </a:tbl>
          </a:graphicData>
        </a:graphic>
      </p:graphicFrame>
      <p:graphicFrame>
        <p:nvGraphicFramePr>
          <p:cNvPr id="33" name="Table 32">
            <a:extLst>
              <a:ext uri="{FF2B5EF4-FFF2-40B4-BE49-F238E27FC236}">
                <a16:creationId xmlns:a16="http://schemas.microsoft.com/office/drawing/2014/main" id="{E0B85F27-F928-4D05-BEED-8CFD1C0B09E5}"/>
              </a:ext>
            </a:extLst>
          </p:cNvPr>
          <p:cNvGraphicFramePr>
            <a:graphicFrameLocks noGrp="1"/>
          </p:cNvGraphicFramePr>
          <p:nvPr>
            <p:extLst>
              <p:ext uri="{D42A27DB-BD31-4B8C-83A1-F6EECF244321}">
                <p14:modId xmlns:p14="http://schemas.microsoft.com/office/powerpoint/2010/main" val="376683753"/>
              </p:ext>
            </p:extLst>
          </p:nvPr>
        </p:nvGraphicFramePr>
        <p:xfrm>
          <a:off x="5384668" y="5735805"/>
          <a:ext cx="4405774" cy="640924"/>
        </p:xfrm>
        <a:graphic>
          <a:graphicData uri="http://schemas.openxmlformats.org/drawingml/2006/table">
            <a:tbl>
              <a:tblPr firstRow="1" bandRow="1">
                <a:tableStyleId>{5940675A-B579-460E-94D1-54222C63F5DA}</a:tableStyleId>
              </a:tblPr>
              <a:tblGrid>
                <a:gridCol w="4405774">
                  <a:extLst>
                    <a:ext uri="{9D8B030D-6E8A-4147-A177-3AD203B41FA5}">
                      <a16:colId xmlns:a16="http://schemas.microsoft.com/office/drawing/2014/main" val="4194332354"/>
                    </a:ext>
                  </a:extLst>
                </a:gridCol>
              </a:tblGrid>
              <a:tr h="195091">
                <a:tc>
                  <a:txBody>
                    <a:bodyPr/>
                    <a:lstStyle/>
                    <a:p>
                      <a:pPr algn="ctr"/>
                      <a:r>
                        <a:rPr lang="en-GB" sz="900" dirty="0"/>
                        <a:t>Volcanic</a:t>
                      </a:r>
                      <a:r>
                        <a:rPr lang="en-GB" sz="900" baseline="0" dirty="0"/>
                        <a:t> Hotspots</a:t>
                      </a:r>
                      <a:endParaRPr lang="en-GB" sz="900" dirty="0"/>
                    </a:p>
                  </a:txBody>
                  <a:tcPr/>
                </a:tc>
                <a:extLst>
                  <a:ext uri="{0D108BD9-81ED-4DB2-BD59-A6C34878D82A}">
                    <a16:rowId xmlns:a16="http://schemas.microsoft.com/office/drawing/2014/main" val="1673283744"/>
                  </a:ext>
                </a:extLst>
              </a:tr>
              <a:tr h="412324">
                <a:tc>
                  <a:txBody>
                    <a:bodyPr/>
                    <a:lstStyle/>
                    <a:p>
                      <a:pPr algn="ctr"/>
                      <a:r>
                        <a:rPr lang="en-GB" sz="700" dirty="0"/>
                        <a:t>A concentration of radioactive</a:t>
                      </a:r>
                      <a:r>
                        <a:rPr lang="en-GB" sz="700" baseline="0" dirty="0"/>
                        <a:t> elements inside the mantle may cause a hotspot to develop. From this, a plume of magma rises to melt through into the plate above. Where lava breaks through to the surface, active volcanoes can occur above the hot spot. </a:t>
                      </a:r>
                      <a:endParaRPr lang="en-GB" sz="700" dirty="0"/>
                    </a:p>
                  </a:txBody>
                  <a:tcPr/>
                </a:tc>
                <a:extLst>
                  <a:ext uri="{0D108BD9-81ED-4DB2-BD59-A6C34878D82A}">
                    <a16:rowId xmlns:a16="http://schemas.microsoft.com/office/drawing/2014/main" val="423825132"/>
                  </a:ext>
                </a:extLst>
              </a:tr>
            </a:tbl>
          </a:graphicData>
        </a:graphic>
      </p:graphicFrame>
      <p:graphicFrame>
        <p:nvGraphicFramePr>
          <p:cNvPr id="35" name="Table 34">
            <a:extLst>
              <a:ext uri="{FF2B5EF4-FFF2-40B4-BE49-F238E27FC236}">
                <a16:creationId xmlns:a16="http://schemas.microsoft.com/office/drawing/2014/main" id="{F74A48F4-CD03-4D56-8D6D-5F2999CA11D9}"/>
              </a:ext>
            </a:extLst>
          </p:cNvPr>
          <p:cNvGraphicFramePr>
            <a:graphicFrameLocks noGrp="1"/>
          </p:cNvGraphicFramePr>
          <p:nvPr>
            <p:extLst>
              <p:ext uri="{D42A27DB-BD31-4B8C-83A1-F6EECF244321}">
                <p14:modId xmlns:p14="http://schemas.microsoft.com/office/powerpoint/2010/main" val="3619826522"/>
              </p:ext>
            </p:extLst>
          </p:nvPr>
        </p:nvGraphicFramePr>
        <p:xfrm>
          <a:off x="5384668" y="6374797"/>
          <a:ext cx="4405774" cy="426720"/>
        </p:xfrm>
        <a:graphic>
          <a:graphicData uri="http://schemas.openxmlformats.org/drawingml/2006/table">
            <a:tbl>
              <a:tblPr firstRow="1" bandRow="1">
                <a:tableStyleId>{5940675A-B579-460E-94D1-54222C63F5DA}</a:tableStyleId>
              </a:tblPr>
              <a:tblGrid>
                <a:gridCol w="4405774">
                  <a:extLst>
                    <a:ext uri="{9D8B030D-6E8A-4147-A177-3AD203B41FA5}">
                      <a16:colId xmlns:a16="http://schemas.microsoft.com/office/drawing/2014/main" val="4194332354"/>
                    </a:ext>
                  </a:extLst>
                </a:gridCol>
              </a:tblGrid>
              <a:tr h="228536">
                <a:tc>
                  <a:txBody>
                    <a:bodyPr/>
                    <a:lstStyle/>
                    <a:p>
                      <a:pPr algn="ctr"/>
                      <a:r>
                        <a:rPr lang="en-GB" sz="900" dirty="0"/>
                        <a:t>Intra-plate Earthquake</a:t>
                      </a:r>
                    </a:p>
                  </a:txBody>
                  <a:tcPr/>
                </a:tc>
                <a:extLst>
                  <a:ext uri="{0D108BD9-81ED-4DB2-BD59-A6C34878D82A}">
                    <a16:rowId xmlns:a16="http://schemas.microsoft.com/office/drawing/2014/main" val="1673283744"/>
                  </a:ext>
                </a:extLst>
              </a:tr>
              <a:tr h="198064">
                <a:tc>
                  <a:txBody>
                    <a:bodyPr/>
                    <a:lstStyle/>
                    <a:p>
                      <a:pPr algn="ctr"/>
                      <a:r>
                        <a:rPr lang="en-GB" sz="700" dirty="0"/>
                        <a:t>An intra-plate earthquake refers to an earthquake that occurs within the interior of a tectonic plate.</a:t>
                      </a:r>
                    </a:p>
                  </a:txBody>
                  <a:tcPr/>
                </a:tc>
                <a:extLst>
                  <a:ext uri="{0D108BD9-81ED-4DB2-BD59-A6C34878D82A}">
                    <a16:rowId xmlns:a16="http://schemas.microsoft.com/office/drawing/2014/main" val="423825132"/>
                  </a:ext>
                </a:extLst>
              </a:tr>
            </a:tbl>
          </a:graphicData>
        </a:graphic>
      </p:graphicFrame>
    </p:spTree>
    <p:extLst>
      <p:ext uri="{BB962C8B-B14F-4D97-AF65-F5344CB8AC3E}">
        <p14:creationId xmlns:p14="http://schemas.microsoft.com/office/powerpoint/2010/main" val="1188460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 name="Table 15">
            <a:extLst>
              <a:ext uri="{FF2B5EF4-FFF2-40B4-BE49-F238E27FC236}">
                <a16:creationId xmlns:a16="http://schemas.microsoft.com/office/drawing/2014/main" id="{2FF98562-8331-42F5-AEF5-80E71C056BF5}"/>
              </a:ext>
            </a:extLst>
          </p:cNvPr>
          <p:cNvGraphicFramePr>
            <a:graphicFrameLocks noGrp="1"/>
          </p:cNvGraphicFramePr>
          <p:nvPr>
            <p:extLst>
              <p:ext uri="{D42A27DB-BD31-4B8C-83A1-F6EECF244321}">
                <p14:modId xmlns:p14="http://schemas.microsoft.com/office/powerpoint/2010/main" val="3568777018"/>
              </p:ext>
            </p:extLst>
          </p:nvPr>
        </p:nvGraphicFramePr>
        <p:xfrm>
          <a:off x="5055780" y="855728"/>
          <a:ext cx="4793268" cy="5193112"/>
        </p:xfrm>
        <a:graphic>
          <a:graphicData uri="http://schemas.openxmlformats.org/drawingml/2006/table">
            <a:tbl>
              <a:tblPr firstRow="1" bandRow="1">
                <a:tableStyleId>{5940675A-B579-460E-94D1-54222C63F5DA}</a:tableStyleId>
              </a:tblPr>
              <a:tblGrid>
                <a:gridCol w="3342675">
                  <a:extLst>
                    <a:ext uri="{9D8B030D-6E8A-4147-A177-3AD203B41FA5}">
                      <a16:colId xmlns:a16="http://schemas.microsoft.com/office/drawing/2014/main" val="1660584396"/>
                    </a:ext>
                  </a:extLst>
                </a:gridCol>
                <a:gridCol w="1450593">
                  <a:extLst>
                    <a:ext uri="{9D8B030D-6E8A-4147-A177-3AD203B41FA5}">
                      <a16:colId xmlns:a16="http://schemas.microsoft.com/office/drawing/2014/main" val="1332235834"/>
                    </a:ext>
                  </a:extLst>
                </a:gridCol>
              </a:tblGrid>
              <a:tr h="184447">
                <a:tc gridSpan="2">
                  <a:txBody>
                    <a:bodyPr/>
                    <a:lstStyle/>
                    <a:p>
                      <a:pPr algn="l"/>
                      <a:r>
                        <a:rPr lang="en-GB" sz="1000" b="1" u="sng" dirty="0"/>
                        <a:t>8. Types of Plate Boundaries</a:t>
                      </a:r>
                    </a:p>
                  </a:txBody>
                  <a:tcPr/>
                </a:tc>
                <a:tc hMerge="1">
                  <a:txBody>
                    <a:bodyPr/>
                    <a:lstStyle/>
                    <a:p>
                      <a:endParaRPr lang="en-GB" dirty="0"/>
                    </a:p>
                  </a:txBody>
                  <a:tcPr/>
                </a:tc>
                <a:extLst>
                  <a:ext uri="{0D108BD9-81ED-4DB2-BD59-A6C34878D82A}">
                    <a16:rowId xmlns:a16="http://schemas.microsoft.com/office/drawing/2014/main" val="3882652170"/>
                  </a:ext>
                </a:extLst>
              </a:tr>
              <a:tr h="184447">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900" b="1" dirty="0"/>
                        <a:t>Convergent/Destructive Plate Boundaries</a:t>
                      </a:r>
                    </a:p>
                  </a:txBody>
                  <a:tcPr/>
                </a:tc>
                <a:tc hMerge="1">
                  <a:txBody>
                    <a:bodyPr/>
                    <a:lstStyle/>
                    <a:p>
                      <a:endParaRPr lang="en-GB" dirty="0"/>
                    </a:p>
                  </a:txBody>
                  <a:tcPr/>
                </a:tc>
                <a:extLst>
                  <a:ext uri="{0D108BD9-81ED-4DB2-BD59-A6C34878D82A}">
                    <a16:rowId xmlns:a16="http://schemas.microsoft.com/office/drawing/2014/main" val="1858599052"/>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solidFill>
                            <a:srgbClr val="002060"/>
                          </a:solidFill>
                        </a:rPr>
                        <a:t>Oceanic – Continental: </a:t>
                      </a:r>
                      <a:r>
                        <a:rPr lang="en-GB" sz="900" b="0" dirty="0"/>
                        <a:t>Subduction of an ocean plate at oceanic and continental plate margins leads to fold mountains &amp; volcanoes.</a:t>
                      </a:r>
                    </a:p>
                  </a:txBody>
                  <a:tcPr/>
                </a:tc>
                <a:tc rowSpan="2">
                  <a:txBody>
                    <a:bodyPr/>
                    <a:lstStyle/>
                    <a:p>
                      <a:endParaRPr lang="en-GB" sz="700" dirty="0"/>
                    </a:p>
                  </a:txBody>
                  <a:tcPr/>
                </a:tc>
                <a:extLst>
                  <a:ext uri="{0D108BD9-81ED-4DB2-BD59-A6C34878D82A}">
                    <a16:rowId xmlns:a16="http://schemas.microsoft.com/office/drawing/2014/main" val="1811488853"/>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t>Andean Mountain Range, Peru and Chile</a:t>
                      </a:r>
                    </a:p>
                  </a:txBody>
                  <a:tcPr/>
                </a:tc>
                <a:tc vMerge="1">
                  <a:txBody>
                    <a:bodyPr/>
                    <a:lstStyle/>
                    <a:p>
                      <a:endParaRPr lang="en-GB" sz="700" dirty="0"/>
                    </a:p>
                  </a:txBody>
                  <a:tcPr/>
                </a:tc>
                <a:extLst>
                  <a:ext uri="{0D108BD9-81ED-4DB2-BD59-A6C34878D82A}">
                    <a16:rowId xmlns:a16="http://schemas.microsoft.com/office/drawing/2014/main" val="3515529947"/>
                  </a:ext>
                </a:extLst>
              </a:tr>
              <a:tr h="23435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solidFill>
                            <a:srgbClr val="00B050"/>
                          </a:solidFill>
                        </a:rPr>
                        <a:t>Oceanic – Oceanic: </a:t>
                      </a:r>
                      <a:r>
                        <a:rPr lang="en-GB" sz="900" b="0" dirty="0"/>
                        <a:t>When two oceanic plates collide the older and denser plate subducts. The process here creates volcanic island arcs such as those found in the Lesser Antilles.</a:t>
                      </a:r>
                      <a:endParaRPr lang="en-GB" sz="800" b="0" dirty="0"/>
                    </a:p>
                  </a:txBody>
                  <a:tcPr/>
                </a:tc>
                <a:tc rowSpan="2">
                  <a:txBody>
                    <a:bodyPr/>
                    <a:lstStyle/>
                    <a:p>
                      <a:endParaRPr lang="en-GB" sz="700" dirty="0"/>
                    </a:p>
                  </a:txBody>
                  <a:tcPr/>
                </a:tc>
                <a:extLst>
                  <a:ext uri="{0D108BD9-81ED-4DB2-BD59-A6C34878D82A}">
                    <a16:rowId xmlns:a16="http://schemas.microsoft.com/office/drawing/2014/main" val="4172257718"/>
                  </a:ext>
                </a:extLst>
              </a:tr>
              <a:tr h="23435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t>Aleutian Island, Alaska USA</a:t>
                      </a:r>
                    </a:p>
                  </a:txBody>
                  <a:tcPr/>
                </a:tc>
                <a:tc vMerge="1">
                  <a:txBody>
                    <a:bodyPr/>
                    <a:lstStyle/>
                    <a:p>
                      <a:endParaRPr lang="en-GB" sz="700" dirty="0"/>
                    </a:p>
                  </a:txBody>
                  <a:tcPr/>
                </a:tc>
                <a:extLst>
                  <a:ext uri="{0D108BD9-81ED-4DB2-BD59-A6C34878D82A}">
                    <a16:rowId xmlns:a16="http://schemas.microsoft.com/office/drawing/2014/main" val="1878918602"/>
                  </a:ext>
                </a:extLst>
              </a:tr>
              <a:tr h="23435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solidFill>
                            <a:srgbClr val="7030A0"/>
                          </a:solidFill>
                        </a:rPr>
                        <a:t>Continental - Continental: </a:t>
                      </a:r>
                      <a:r>
                        <a:rPr lang="en-GB" sz="900" b="0" dirty="0"/>
                        <a:t>Involves two plate margins that are both continental and neither subducts. As these two plates are similar in density, the two plates collide to uplift and fold the crust.</a:t>
                      </a:r>
                    </a:p>
                  </a:txBody>
                  <a:tcPr/>
                </a:tc>
                <a:tc rowSpan="2">
                  <a:txBody>
                    <a:bodyPr/>
                    <a:lstStyle/>
                    <a:p>
                      <a:endParaRPr lang="en-GB" sz="700" dirty="0"/>
                    </a:p>
                  </a:txBody>
                  <a:tcPr/>
                </a:tc>
                <a:extLst>
                  <a:ext uri="{0D108BD9-81ED-4DB2-BD59-A6C34878D82A}">
                    <a16:rowId xmlns:a16="http://schemas.microsoft.com/office/drawing/2014/main" val="2883223020"/>
                  </a:ext>
                </a:extLst>
              </a:tr>
              <a:tr h="23435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t>Himalayan Mountain Range, Nepal and China</a:t>
                      </a:r>
                    </a:p>
                  </a:txBody>
                  <a:tcPr anchor="ctr"/>
                </a:tc>
                <a:tc vMerge="1">
                  <a:txBody>
                    <a:bodyPr/>
                    <a:lstStyle/>
                    <a:p>
                      <a:endParaRPr lang="en-GB" sz="700" dirty="0"/>
                    </a:p>
                  </a:txBody>
                  <a:tcPr/>
                </a:tc>
                <a:extLst>
                  <a:ext uri="{0D108BD9-81ED-4DB2-BD59-A6C34878D82A}">
                    <a16:rowId xmlns:a16="http://schemas.microsoft.com/office/drawing/2014/main" val="408541978"/>
                  </a:ext>
                </a:extLst>
              </a:tr>
              <a:tr h="184447">
                <a:tc gridSpan="2">
                  <a:txBody>
                    <a:bodyPr/>
                    <a:lstStyle/>
                    <a:p>
                      <a:pPr algn="ctr"/>
                      <a:r>
                        <a:rPr lang="en-GB" sz="900" b="1" dirty="0"/>
                        <a:t>Divergent/Constructive Plate Boundaries</a:t>
                      </a:r>
                    </a:p>
                  </a:txBody>
                  <a:tcPr/>
                </a:tc>
                <a:tc hMerge="1">
                  <a:txBody>
                    <a:bodyPr/>
                    <a:lstStyle/>
                    <a:p>
                      <a:endParaRPr lang="en-GB" sz="700" dirty="0"/>
                    </a:p>
                  </a:txBody>
                  <a:tcPr/>
                </a:tc>
                <a:extLst>
                  <a:ext uri="{0D108BD9-81ED-4DB2-BD59-A6C34878D82A}">
                    <a16:rowId xmlns:a16="http://schemas.microsoft.com/office/drawing/2014/main" val="1583724548"/>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solidFill>
                            <a:srgbClr val="FF0000"/>
                          </a:solidFill>
                        </a:rPr>
                        <a:t>Continental – Continental: </a:t>
                      </a:r>
                      <a:r>
                        <a:rPr lang="en-GB" sz="900" b="0" dirty="0"/>
                        <a:t>Caused by geologically recent mantle plume splitting a continental plate to create a new ocean basin. It can cause Basaltic volcanoes and minor earthquakes.</a:t>
                      </a:r>
                    </a:p>
                  </a:txBody>
                  <a:tcPr/>
                </a:tc>
                <a:tc rowSpan="2">
                  <a:txBody>
                    <a:bodyPr/>
                    <a:lstStyle/>
                    <a:p>
                      <a:endParaRPr lang="en-GB" sz="700" dirty="0"/>
                    </a:p>
                  </a:txBody>
                  <a:tcPr/>
                </a:tc>
                <a:extLst>
                  <a:ext uri="{0D108BD9-81ED-4DB2-BD59-A6C34878D82A}">
                    <a16:rowId xmlns:a16="http://schemas.microsoft.com/office/drawing/2014/main" val="1330907920"/>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t>African Rift Valley, Ethiopia</a:t>
                      </a:r>
                    </a:p>
                  </a:txBody>
                  <a:tcPr/>
                </a:tc>
                <a:tc vMerge="1">
                  <a:txBody>
                    <a:bodyPr/>
                    <a:lstStyle/>
                    <a:p>
                      <a:endParaRPr lang="en-GB" sz="700" dirty="0"/>
                    </a:p>
                  </a:txBody>
                  <a:tcPr/>
                </a:tc>
                <a:extLst>
                  <a:ext uri="{0D108BD9-81ED-4DB2-BD59-A6C34878D82A}">
                    <a16:rowId xmlns:a16="http://schemas.microsoft.com/office/drawing/2014/main" val="941496751"/>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solidFill>
                            <a:srgbClr val="00B050"/>
                          </a:solidFill>
                        </a:rPr>
                        <a:t>Oceanic – Oceanic: </a:t>
                      </a:r>
                      <a:r>
                        <a:rPr lang="en-GB" sz="900" b="0" dirty="0"/>
                        <a:t>New lithosphere forms at constructive margins, where rising plumes of magma stretches the crust to create intense volcanic activity on the ocean floor. </a:t>
                      </a:r>
                    </a:p>
                  </a:txBody>
                  <a:tcPr/>
                </a:tc>
                <a:tc rowSpan="2">
                  <a:txBody>
                    <a:bodyPr/>
                    <a:lstStyle/>
                    <a:p>
                      <a:endParaRPr lang="en-GB" sz="700" dirty="0"/>
                    </a:p>
                  </a:txBody>
                  <a:tcPr/>
                </a:tc>
                <a:extLst>
                  <a:ext uri="{0D108BD9-81ED-4DB2-BD59-A6C34878D82A}">
                    <a16:rowId xmlns:a16="http://schemas.microsoft.com/office/drawing/2014/main" val="2217104085"/>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t>Mid-Atlantic Ridge, Atlantic Ocean</a:t>
                      </a:r>
                    </a:p>
                  </a:txBody>
                  <a:tcPr/>
                </a:tc>
                <a:tc vMerge="1">
                  <a:txBody>
                    <a:bodyPr/>
                    <a:lstStyle/>
                    <a:p>
                      <a:endParaRPr lang="en-GB" sz="700" dirty="0"/>
                    </a:p>
                  </a:txBody>
                  <a:tcPr/>
                </a:tc>
                <a:extLst>
                  <a:ext uri="{0D108BD9-81ED-4DB2-BD59-A6C34878D82A}">
                    <a16:rowId xmlns:a16="http://schemas.microsoft.com/office/drawing/2014/main" val="235228026"/>
                  </a:ext>
                </a:extLst>
              </a:tr>
              <a:tr h="184447">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900" b="1" dirty="0"/>
                        <a:t>Conservative Plate Boundary</a:t>
                      </a:r>
                    </a:p>
                  </a:txBody>
                  <a:tcPr/>
                </a:tc>
                <a:tc hMerge="1">
                  <a:txBody>
                    <a:bodyPr/>
                    <a:lstStyle/>
                    <a:p>
                      <a:endParaRPr lang="en-GB" sz="700" dirty="0"/>
                    </a:p>
                  </a:txBody>
                  <a:tcPr/>
                </a:tc>
                <a:extLst>
                  <a:ext uri="{0D108BD9-81ED-4DB2-BD59-A6C34878D82A}">
                    <a16:rowId xmlns:a16="http://schemas.microsoft.com/office/drawing/2014/main" val="3265954201"/>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solidFill>
                            <a:srgbClr val="7030A0"/>
                          </a:solidFill>
                        </a:rPr>
                        <a:t>Oceanic – Continent: </a:t>
                      </a:r>
                      <a:r>
                        <a:rPr lang="en-GB" sz="900" b="0" dirty="0"/>
                        <a:t>Two plates slide past each other in either different directions or the same direction but at different speeds. As they shear past they can cause powerful earthquakes. </a:t>
                      </a:r>
                    </a:p>
                  </a:txBody>
                  <a:tcPr/>
                </a:tc>
                <a:tc rowSpan="2">
                  <a:txBody>
                    <a:bodyPr/>
                    <a:lstStyle/>
                    <a:p>
                      <a:endParaRPr lang="en-GB" sz="700" dirty="0"/>
                    </a:p>
                  </a:txBody>
                  <a:tcPr/>
                </a:tc>
                <a:extLst>
                  <a:ext uri="{0D108BD9-81ED-4DB2-BD59-A6C34878D82A}">
                    <a16:rowId xmlns:a16="http://schemas.microsoft.com/office/drawing/2014/main" val="3048395022"/>
                  </a:ext>
                </a:extLst>
              </a:tr>
              <a:tr h="18444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900" b="1" dirty="0"/>
                        <a:t>San Andreas Fault, California USA</a:t>
                      </a:r>
                    </a:p>
                  </a:txBody>
                  <a:tcPr/>
                </a:tc>
                <a:tc vMerge="1">
                  <a:txBody>
                    <a:bodyPr/>
                    <a:lstStyle/>
                    <a:p>
                      <a:endParaRPr lang="en-GB" sz="700" dirty="0"/>
                    </a:p>
                  </a:txBody>
                  <a:tcPr/>
                </a:tc>
                <a:extLst>
                  <a:ext uri="{0D108BD9-81ED-4DB2-BD59-A6C34878D82A}">
                    <a16:rowId xmlns:a16="http://schemas.microsoft.com/office/drawing/2014/main" val="4063723988"/>
                  </a:ext>
                </a:extLst>
              </a:tr>
            </a:tbl>
          </a:graphicData>
        </a:graphic>
      </p:graphicFrame>
      <p:sp>
        <p:nvSpPr>
          <p:cNvPr id="17" name="TextBox 16">
            <a:extLst>
              <a:ext uri="{FF2B5EF4-FFF2-40B4-BE49-F238E27FC236}">
                <a16:creationId xmlns:a16="http://schemas.microsoft.com/office/drawing/2014/main" id="{A87AADE5-E3DC-419A-968B-7649D726246D}"/>
              </a:ext>
            </a:extLst>
          </p:cNvPr>
          <p:cNvSpPr txBox="1"/>
          <p:nvPr/>
        </p:nvSpPr>
        <p:spPr>
          <a:xfrm>
            <a:off x="56953" y="70075"/>
            <a:ext cx="1371658" cy="659155"/>
          </a:xfrm>
          <a:prstGeom prst="rect">
            <a:avLst/>
          </a:prstGeom>
          <a:solidFill>
            <a:schemeClr val="accent6">
              <a:lumMod val="60000"/>
              <a:lumOff val="40000"/>
            </a:schemeClr>
          </a:solidFill>
        </p:spPr>
        <p:txBody>
          <a:bodyPr wrap="square" rtlCol="0">
            <a:spAutoFit/>
          </a:bodyPr>
          <a:lstStyle/>
          <a:p>
            <a:pPr algn="ctr" defTabSz="371475">
              <a:defRPr/>
            </a:pPr>
            <a:r>
              <a:rPr lang="en-GB" sz="900" b="1" dirty="0">
                <a:solidFill>
                  <a:prstClr val="black"/>
                </a:solidFill>
                <a:cs typeface="Arial" panose="020B0604020202020204" pitchFamily="34" charset="0"/>
              </a:rPr>
              <a:t>Year 12</a:t>
            </a:r>
          </a:p>
          <a:p>
            <a:pPr algn="ctr" defTabSz="371475">
              <a:defRPr/>
            </a:pPr>
            <a:r>
              <a:rPr lang="en-GB" sz="900" b="1" dirty="0">
                <a:solidFill>
                  <a:prstClr val="black"/>
                </a:solidFill>
                <a:cs typeface="Arial" panose="020B0604020202020204" pitchFamily="34" charset="0"/>
              </a:rPr>
              <a:t>Homework</a:t>
            </a:r>
          </a:p>
          <a:p>
            <a:pPr algn="ctr" defTabSz="371475">
              <a:defRPr/>
            </a:pPr>
            <a:r>
              <a:rPr lang="en-GB" sz="900" b="1" dirty="0">
                <a:solidFill>
                  <a:prstClr val="black"/>
                </a:solidFill>
                <a:cs typeface="Arial" panose="020B0604020202020204" pitchFamily="34" charset="0"/>
              </a:rPr>
              <a:t>Knowledge Organiser</a:t>
            </a:r>
          </a:p>
          <a:p>
            <a:pPr algn="ctr" defTabSz="371475">
              <a:defRPr/>
            </a:pPr>
            <a:r>
              <a:rPr lang="en-GB" sz="900" b="1" dirty="0">
                <a:solidFill>
                  <a:prstClr val="black"/>
                </a:solidFill>
                <a:cs typeface="Arial" panose="020B0604020202020204" pitchFamily="34" charset="0"/>
              </a:rPr>
              <a:t>Autumn Term 1</a:t>
            </a:r>
          </a:p>
        </p:txBody>
      </p:sp>
      <p:sp>
        <p:nvSpPr>
          <p:cNvPr id="18" name="TextBox 17">
            <a:extLst>
              <a:ext uri="{FF2B5EF4-FFF2-40B4-BE49-F238E27FC236}">
                <a16:creationId xmlns:a16="http://schemas.microsoft.com/office/drawing/2014/main" id="{B9478C2F-0BED-4524-B4F4-959CD3906BAB}"/>
              </a:ext>
            </a:extLst>
          </p:cNvPr>
          <p:cNvSpPr txBox="1"/>
          <p:nvPr/>
        </p:nvSpPr>
        <p:spPr>
          <a:xfrm>
            <a:off x="1428610" y="70075"/>
            <a:ext cx="7943989" cy="342401"/>
          </a:xfrm>
          <a:prstGeom prst="rect">
            <a:avLst/>
          </a:prstGeom>
          <a:solidFill>
            <a:schemeClr val="accent6">
              <a:lumMod val="40000"/>
              <a:lumOff val="60000"/>
            </a:schemeClr>
          </a:solidFill>
        </p:spPr>
        <p:txBody>
          <a:bodyPr wrap="square" rtlCol="0">
            <a:spAutoFit/>
          </a:bodyPr>
          <a:lstStyle/>
          <a:p>
            <a:pPr defTabSz="840199"/>
            <a:r>
              <a:rPr lang="en-US" sz="1600" b="1" dirty="0">
                <a:solidFill>
                  <a:prstClr val="black"/>
                </a:solidFill>
                <a:cs typeface="Arial" panose="020B0604020202020204" pitchFamily="34" charset="0"/>
              </a:rPr>
              <a:t>Year 12 Geography Edexcel A-Level </a:t>
            </a:r>
            <a:r>
              <a:rPr lang="en-US" sz="1625" b="1" dirty="0">
                <a:solidFill>
                  <a:prstClr val="black"/>
                </a:solidFill>
                <a:latin typeface="Arial" panose="020B0604020202020204" pitchFamily="34" charset="0"/>
                <a:cs typeface="Arial" panose="020B0604020202020204" pitchFamily="34" charset="0"/>
              </a:rPr>
              <a:t> - Tectonic Hazards				</a:t>
            </a:r>
            <a:r>
              <a:rPr lang="en-US" sz="853" b="1" dirty="0">
                <a:solidFill>
                  <a:prstClr val="black"/>
                </a:solidFill>
                <a:latin typeface="Arial" panose="020B0604020202020204" pitchFamily="34" charset="0"/>
                <a:cs typeface="Arial" panose="020B0604020202020204" pitchFamily="34" charset="0"/>
              </a:rPr>
              <a:t>2/3</a:t>
            </a:r>
            <a:endParaRPr lang="en-US" sz="844" b="1" dirty="0">
              <a:solidFill>
                <a:prstClr val="black"/>
              </a:solidFill>
              <a:latin typeface="Arial" panose="020B0604020202020204" pitchFamily="34" charset="0"/>
              <a:cs typeface="Arial" panose="020B0604020202020204" pitchFamily="34" charset="0"/>
            </a:endParaRPr>
          </a:p>
        </p:txBody>
      </p:sp>
      <p:pic>
        <p:nvPicPr>
          <p:cNvPr id="21" name="Picture 20">
            <a:extLst>
              <a:ext uri="{FF2B5EF4-FFF2-40B4-BE49-F238E27FC236}">
                <a16:creationId xmlns:a16="http://schemas.microsoft.com/office/drawing/2014/main" id="{F84452F0-6565-4923-B977-CC382517F890}"/>
              </a:ext>
            </a:extLst>
          </p:cNvPr>
          <p:cNvPicPr>
            <a:picLocks noChangeAspect="1"/>
          </p:cNvPicPr>
          <p:nvPr/>
        </p:nvPicPr>
        <p:blipFill rotWithShape="1">
          <a:blip r:embed="rId2"/>
          <a:srcRect t="15360" b="16188"/>
          <a:stretch/>
        </p:blipFill>
        <p:spPr>
          <a:xfrm>
            <a:off x="9271212" y="70075"/>
            <a:ext cx="634788" cy="677729"/>
          </a:xfrm>
          <a:prstGeom prst="rect">
            <a:avLst/>
          </a:prstGeom>
        </p:spPr>
      </p:pic>
      <p:sp>
        <p:nvSpPr>
          <p:cNvPr id="26" name="TextBox 25">
            <a:extLst>
              <a:ext uri="{FF2B5EF4-FFF2-40B4-BE49-F238E27FC236}">
                <a16:creationId xmlns:a16="http://schemas.microsoft.com/office/drawing/2014/main" id="{7F715B77-8D71-4693-A22A-F408CD52A7CF}"/>
              </a:ext>
            </a:extLst>
          </p:cNvPr>
          <p:cNvSpPr txBox="1"/>
          <p:nvPr/>
        </p:nvSpPr>
        <p:spPr>
          <a:xfrm>
            <a:off x="1428609" y="408939"/>
            <a:ext cx="5454835" cy="375937"/>
          </a:xfrm>
          <a:prstGeom prst="rect">
            <a:avLst/>
          </a:prstGeom>
          <a:noFill/>
          <a:ln w="19050">
            <a:noFill/>
          </a:ln>
        </p:spPr>
        <p:txBody>
          <a:bodyPr wrap="square" rtlCol="0">
            <a:spAutoFit/>
          </a:bodyPr>
          <a:lstStyle/>
          <a:p>
            <a:pPr defTabSz="840199">
              <a:defRPr/>
            </a:pPr>
            <a:r>
              <a:rPr lang="en-US" sz="1843" b="1" dirty="0">
                <a:solidFill>
                  <a:srgbClr val="70AD47">
                    <a:lumMod val="75000"/>
                  </a:srgbClr>
                </a:solidFill>
                <a:latin typeface="Arial Black" panose="020B0A04020102020204" pitchFamily="34" charset="0"/>
                <a:cs typeface="Arial" panose="020B0604020202020204" pitchFamily="34" charset="0"/>
              </a:rPr>
              <a:t>EQ 1 Why are some more at risk.</a:t>
            </a:r>
            <a:endParaRPr lang="en-US" sz="2456" b="1" dirty="0">
              <a:solidFill>
                <a:srgbClr val="70AD47">
                  <a:lumMod val="75000"/>
                </a:srgbClr>
              </a:solidFill>
              <a:latin typeface="Arial Black" panose="020B0A04020102020204" pitchFamily="34" charset="0"/>
              <a:cs typeface="Arial" panose="020B0604020202020204" pitchFamily="34" charset="0"/>
            </a:endParaRPr>
          </a:p>
        </p:txBody>
      </p:sp>
      <p:graphicFrame>
        <p:nvGraphicFramePr>
          <p:cNvPr id="12" name="Table 11">
            <a:extLst>
              <a:ext uri="{FF2B5EF4-FFF2-40B4-BE49-F238E27FC236}">
                <a16:creationId xmlns:a16="http://schemas.microsoft.com/office/drawing/2014/main" id="{2D11B98D-07A8-4FAA-BD63-93FBD6E65063}"/>
              </a:ext>
            </a:extLst>
          </p:cNvPr>
          <p:cNvGraphicFramePr>
            <a:graphicFrameLocks noGrp="1"/>
          </p:cNvGraphicFramePr>
          <p:nvPr>
            <p:extLst>
              <p:ext uri="{D42A27DB-BD31-4B8C-83A1-F6EECF244321}">
                <p14:modId xmlns:p14="http://schemas.microsoft.com/office/powerpoint/2010/main" val="1665741840"/>
              </p:ext>
            </p:extLst>
          </p:nvPr>
        </p:nvGraphicFramePr>
        <p:xfrm>
          <a:off x="56952" y="915018"/>
          <a:ext cx="4822171" cy="1652490"/>
        </p:xfrm>
        <a:graphic>
          <a:graphicData uri="http://schemas.openxmlformats.org/drawingml/2006/table">
            <a:tbl>
              <a:tblPr firstRow="1" bandRow="1">
                <a:tableStyleId>{5940675A-B579-460E-94D1-54222C63F5DA}</a:tableStyleId>
              </a:tblPr>
              <a:tblGrid>
                <a:gridCol w="306911">
                  <a:extLst>
                    <a:ext uri="{9D8B030D-6E8A-4147-A177-3AD203B41FA5}">
                      <a16:colId xmlns:a16="http://schemas.microsoft.com/office/drawing/2014/main" val="4040443368"/>
                    </a:ext>
                  </a:extLst>
                </a:gridCol>
                <a:gridCol w="3320144">
                  <a:extLst>
                    <a:ext uri="{9D8B030D-6E8A-4147-A177-3AD203B41FA5}">
                      <a16:colId xmlns:a16="http://schemas.microsoft.com/office/drawing/2014/main" val="2628901439"/>
                    </a:ext>
                  </a:extLst>
                </a:gridCol>
                <a:gridCol w="1195116">
                  <a:extLst>
                    <a:ext uri="{9D8B030D-6E8A-4147-A177-3AD203B41FA5}">
                      <a16:colId xmlns:a16="http://schemas.microsoft.com/office/drawing/2014/main" val="3808048347"/>
                    </a:ext>
                  </a:extLst>
                </a:gridCol>
              </a:tblGrid>
              <a:tr h="235951">
                <a:tc gridSpan="3">
                  <a:txBody>
                    <a:bodyPr/>
                    <a:lstStyle/>
                    <a:p>
                      <a:pPr algn="l"/>
                      <a:r>
                        <a:rPr lang="en-GB" sz="1000" b="1" u="sng" dirty="0"/>
                        <a:t>5. Theory</a:t>
                      </a:r>
                      <a:r>
                        <a:rPr lang="en-GB" sz="1000" b="1" u="sng" baseline="0" dirty="0"/>
                        <a:t> of Plate Tectonics</a:t>
                      </a:r>
                      <a:endParaRPr lang="en-GB" sz="1000" b="1" u="sng" dirty="0"/>
                    </a:p>
                  </a:txBody>
                  <a:tcPr/>
                </a:tc>
                <a:tc hMerge="1">
                  <a:txBody>
                    <a:bodyPr/>
                    <a:lstStyle/>
                    <a:p>
                      <a:endParaRPr lang="en-GB"/>
                    </a:p>
                  </a:txBody>
                  <a:tcPr/>
                </a:tc>
                <a:tc hMerge="1">
                  <a:txBody>
                    <a:bodyPr/>
                    <a:lstStyle/>
                    <a:p>
                      <a:pPr algn="ctr"/>
                      <a:endParaRPr lang="en-GB" sz="1050" dirty="0"/>
                    </a:p>
                  </a:txBody>
                  <a:tcPr/>
                </a:tc>
                <a:extLst>
                  <a:ext uri="{0D108BD9-81ED-4DB2-BD59-A6C34878D82A}">
                    <a16:rowId xmlns:a16="http://schemas.microsoft.com/office/drawing/2014/main" val="2850601770"/>
                  </a:ext>
                </a:extLst>
              </a:tr>
              <a:tr h="341850">
                <a:tc gridSpan="2">
                  <a:txBody>
                    <a:bodyPr/>
                    <a:lstStyle/>
                    <a:p>
                      <a:pPr algn="ctr">
                        <a:buNone/>
                      </a:pPr>
                      <a:r>
                        <a:rPr lang="en-GB" sz="800" b="1" dirty="0"/>
                        <a:t>In 1912, Alfred Wegener proposed the theory of continental drift. He suggested the existence of Pangaea and that continents drift. Evidence for this includes;</a:t>
                      </a:r>
                    </a:p>
                  </a:txBody>
                  <a:tcPr/>
                </a:tc>
                <a:tc hMerge="1">
                  <a:txBody>
                    <a:bodyPr/>
                    <a:lstStyle/>
                    <a:p>
                      <a:endParaRPr lang="en-GB"/>
                    </a:p>
                  </a:txBody>
                  <a:tcPr/>
                </a:tc>
                <a:tc rowSpan="6">
                  <a:txBody>
                    <a:bodyPr/>
                    <a:lstStyle/>
                    <a:p>
                      <a:pPr>
                        <a:buNone/>
                      </a:pPr>
                      <a:endParaRPr lang="en-GB" sz="700" dirty="0"/>
                    </a:p>
                  </a:txBody>
                  <a:tcPr/>
                </a:tc>
                <a:extLst>
                  <a:ext uri="{0D108BD9-81ED-4DB2-BD59-A6C34878D82A}">
                    <a16:rowId xmlns:a16="http://schemas.microsoft.com/office/drawing/2014/main" val="792096709"/>
                  </a:ext>
                </a:extLst>
              </a:tr>
              <a:tr h="205551">
                <a:tc>
                  <a:txBody>
                    <a:bodyPr/>
                    <a:lstStyle/>
                    <a:p>
                      <a:pPr>
                        <a:buNone/>
                      </a:pPr>
                      <a:r>
                        <a:rPr lang="en-GB" sz="800" b="1" dirty="0"/>
                        <a:t>1</a:t>
                      </a:r>
                    </a:p>
                  </a:txBody>
                  <a:tcPr/>
                </a:tc>
                <a:tc>
                  <a:txBody>
                    <a:bodyPr/>
                    <a:lstStyle/>
                    <a:p>
                      <a:pPr>
                        <a:buNone/>
                      </a:pPr>
                      <a:r>
                        <a:rPr lang="en-GB" sz="800" b="1" dirty="0">
                          <a:solidFill>
                            <a:srgbClr val="FF0000"/>
                          </a:solidFill>
                        </a:rPr>
                        <a:t>Palaeomagnetism</a:t>
                      </a:r>
                      <a:r>
                        <a:rPr lang="en-GB" sz="800" dirty="0"/>
                        <a:t> – Record</a:t>
                      </a:r>
                      <a:r>
                        <a:rPr lang="en-GB" sz="800" baseline="0" dirty="0"/>
                        <a:t> of the Earth’s polarity  on erupted lava.</a:t>
                      </a:r>
                      <a:endParaRPr lang="en-GB" sz="800" dirty="0">
                        <a:solidFill>
                          <a:schemeClr val="tx1"/>
                        </a:solidFill>
                      </a:endParaRPr>
                    </a:p>
                  </a:txBody>
                  <a:tcPr/>
                </a:tc>
                <a:tc vMerge="1">
                  <a:txBody>
                    <a:bodyPr/>
                    <a:lstStyle/>
                    <a:p>
                      <a:pPr>
                        <a:buNone/>
                      </a:pPr>
                      <a:endParaRPr lang="en-GB" sz="700" dirty="0">
                        <a:solidFill>
                          <a:schemeClr val="tx1"/>
                        </a:solidFill>
                      </a:endParaRPr>
                    </a:p>
                  </a:txBody>
                  <a:tcPr/>
                </a:tc>
                <a:extLst>
                  <a:ext uri="{0D108BD9-81ED-4DB2-BD59-A6C34878D82A}">
                    <a16:rowId xmlns:a16="http://schemas.microsoft.com/office/drawing/2014/main" val="2332590328"/>
                  </a:ext>
                </a:extLst>
              </a:tr>
              <a:tr h="205551">
                <a:tc>
                  <a:txBody>
                    <a:bodyPr/>
                    <a:lstStyle/>
                    <a:p>
                      <a:pPr>
                        <a:buNone/>
                      </a:pPr>
                      <a:r>
                        <a:rPr lang="en-GB" sz="800" b="1" dirty="0"/>
                        <a:t>2</a:t>
                      </a:r>
                    </a:p>
                  </a:txBody>
                  <a:tcPr/>
                </a:tc>
                <a:tc>
                  <a:txBody>
                    <a:bodyPr/>
                    <a:lstStyle/>
                    <a:p>
                      <a:pPr>
                        <a:buNone/>
                      </a:pPr>
                      <a:r>
                        <a:rPr lang="en-GB" sz="800" b="1" dirty="0">
                          <a:solidFill>
                            <a:srgbClr val="7030A0"/>
                          </a:solidFill>
                        </a:rPr>
                        <a:t>Geology</a:t>
                      </a:r>
                      <a:r>
                        <a:rPr lang="en-GB" sz="800" dirty="0"/>
                        <a:t>- Rock sequences and jigsaw fitting of the world’s continents. </a:t>
                      </a:r>
                      <a:endParaRPr lang="en-GB" sz="800" dirty="0">
                        <a:solidFill>
                          <a:schemeClr val="tx1"/>
                        </a:solidFill>
                      </a:endParaRPr>
                    </a:p>
                  </a:txBody>
                  <a:tcPr/>
                </a:tc>
                <a:tc vMerge="1">
                  <a:txBody>
                    <a:bodyPr/>
                    <a:lstStyle/>
                    <a:p>
                      <a:pPr>
                        <a:buNone/>
                      </a:pPr>
                      <a:endParaRPr lang="en-GB" sz="700" dirty="0">
                        <a:solidFill>
                          <a:schemeClr val="tx1"/>
                        </a:solidFill>
                      </a:endParaRPr>
                    </a:p>
                  </a:txBody>
                  <a:tcPr/>
                </a:tc>
                <a:extLst>
                  <a:ext uri="{0D108BD9-81ED-4DB2-BD59-A6C34878D82A}">
                    <a16:rowId xmlns:a16="http://schemas.microsoft.com/office/drawing/2014/main" val="1076429312"/>
                  </a:ext>
                </a:extLst>
              </a:tr>
              <a:tr h="205551">
                <a:tc>
                  <a:txBody>
                    <a:bodyPr/>
                    <a:lstStyle/>
                    <a:p>
                      <a:pPr>
                        <a:buNone/>
                      </a:pPr>
                      <a:r>
                        <a:rPr lang="en-GB" sz="800" b="1" dirty="0"/>
                        <a:t>3</a:t>
                      </a:r>
                    </a:p>
                  </a:txBody>
                  <a:tcPr/>
                </a:tc>
                <a:tc>
                  <a:txBody>
                    <a:bodyPr/>
                    <a:lstStyle/>
                    <a:p>
                      <a:pPr>
                        <a:buNone/>
                      </a:pPr>
                      <a:r>
                        <a:rPr lang="en-GB" sz="800" b="1" dirty="0">
                          <a:solidFill>
                            <a:srgbClr val="0070C0"/>
                          </a:solidFill>
                        </a:rPr>
                        <a:t>Fossil records </a:t>
                      </a:r>
                      <a:r>
                        <a:rPr lang="en-GB" sz="800" dirty="0"/>
                        <a:t>–</a:t>
                      </a:r>
                      <a:r>
                        <a:rPr lang="en-GB" sz="800" baseline="0" dirty="0"/>
                        <a:t>Fossil remains of reptiles found in different continents.</a:t>
                      </a:r>
                      <a:endParaRPr lang="en-GB" sz="800" dirty="0">
                        <a:solidFill>
                          <a:schemeClr val="tx1"/>
                        </a:solidFill>
                      </a:endParaRPr>
                    </a:p>
                  </a:txBody>
                  <a:tcPr/>
                </a:tc>
                <a:tc vMerge="1">
                  <a:txBody>
                    <a:bodyPr/>
                    <a:lstStyle/>
                    <a:p>
                      <a:pPr>
                        <a:buNone/>
                      </a:pPr>
                      <a:endParaRPr lang="en-GB" sz="700" dirty="0">
                        <a:solidFill>
                          <a:schemeClr val="tx1"/>
                        </a:solidFill>
                      </a:endParaRPr>
                    </a:p>
                  </a:txBody>
                  <a:tcPr/>
                </a:tc>
                <a:extLst>
                  <a:ext uri="{0D108BD9-81ED-4DB2-BD59-A6C34878D82A}">
                    <a16:rowId xmlns:a16="http://schemas.microsoft.com/office/drawing/2014/main" val="984611060"/>
                  </a:ext>
                </a:extLst>
              </a:tr>
              <a:tr h="205551">
                <a:tc>
                  <a:txBody>
                    <a:bodyPr/>
                    <a:lstStyle/>
                    <a:p>
                      <a:pPr>
                        <a:buNone/>
                      </a:pPr>
                      <a:r>
                        <a:rPr lang="en-GB" sz="800" b="1" dirty="0"/>
                        <a:t>4</a:t>
                      </a:r>
                    </a:p>
                  </a:txBody>
                  <a:tcPr/>
                </a:tc>
                <a:tc>
                  <a:txBody>
                    <a:bodyPr/>
                    <a:lstStyle/>
                    <a:p>
                      <a:pPr>
                        <a:buNone/>
                      </a:pPr>
                      <a:r>
                        <a:rPr lang="en-GB" sz="800" b="1" dirty="0">
                          <a:solidFill>
                            <a:srgbClr val="00B050"/>
                          </a:solidFill>
                        </a:rPr>
                        <a:t>Living species </a:t>
                      </a:r>
                      <a:r>
                        <a:rPr lang="en-GB" sz="800" dirty="0"/>
                        <a:t>– Some species</a:t>
                      </a:r>
                      <a:r>
                        <a:rPr lang="en-GB" sz="800" baseline="0" dirty="0"/>
                        <a:t> found on different continents are similar.</a:t>
                      </a:r>
                      <a:endParaRPr lang="en-GB" sz="800" dirty="0">
                        <a:solidFill>
                          <a:schemeClr val="tx1"/>
                        </a:solidFill>
                      </a:endParaRPr>
                    </a:p>
                  </a:txBody>
                  <a:tcPr/>
                </a:tc>
                <a:tc vMerge="1">
                  <a:txBody>
                    <a:bodyPr/>
                    <a:lstStyle/>
                    <a:p>
                      <a:pPr>
                        <a:buNone/>
                      </a:pPr>
                      <a:endParaRPr lang="en-GB" sz="700" dirty="0">
                        <a:solidFill>
                          <a:schemeClr val="tx1"/>
                        </a:solidFill>
                      </a:endParaRPr>
                    </a:p>
                  </a:txBody>
                  <a:tcPr/>
                </a:tc>
                <a:extLst>
                  <a:ext uri="{0D108BD9-81ED-4DB2-BD59-A6C34878D82A}">
                    <a16:rowId xmlns:a16="http://schemas.microsoft.com/office/drawing/2014/main" val="1627051971"/>
                  </a:ext>
                </a:extLst>
              </a:tr>
              <a:tr h="205551">
                <a:tc>
                  <a:txBody>
                    <a:bodyPr/>
                    <a:lstStyle/>
                    <a:p>
                      <a:pPr>
                        <a:buNone/>
                      </a:pPr>
                      <a:r>
                        <a:rPr lang="en-GB" sz="800" b="1" dirty="0"/>
                        <a:t>5</a:t>
                      </a:r>
                    </a:p>
                  </a:txBody>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en-GB" sz="800" b="1" dirty="0">
                          <a:solidFill>
                            <a:srgbClr val="002060"/>
                          </a:solidFill>
                        </a:rPr>
                        <a:t>Climatology</a:t>
                      </a:r>
                      <a:r>
                        <a:rPr lang="en-GB" sz="800" dirty="0"/>
                        <a:t>- Glacial deposits</a:t>
                      </a:r>
                      <a:r>
                        <a:rPr lang="en-GB" sz="800" baseline="0" dirty="0"/>
                        <a:t> on the Equator suggests plate movement. </a:t>
                      </a:r>
                      <a:endParaRPr lang="en-GB" sz="800" dirty="0">
                        <a:solidFill>
                          <a:schemeClr val="tx1"/>
                        </a:solidFill>
                      </a:endParaRPr>
                    </a:p>
                  </a:txBody>
                  <a:tcPr/>
                </a:tc>
                <a:tc v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lang="en-GB" sz="700" dirty="0">
                        <a:solidFill>
                          <a:schemeClr val="tx1"/>
                        </a:solidFill>
                      </a:endParaRPr>
                    </a:p>
                  </a:txBody>
                  <a:tcPr/>
                </a:tc>
                <a:extLst>
                  <a:ext uri="{0D108BD9-81ED-4DB2-BD59-A6C34878D82A}">
                    <a16:rowId xmlns:a16="http://schemas.microsoft.com/office/drawing/2014/main" val="1325739623"/>
                  </a:ext>
                </a:extLst>
              </a:tr>
            </a:tbl>
          </a:graphicData>
        </a:graphic>
      </p:graphicFrame>
      <p:graphicFrame>
        <p:nvGraphicFramePr>
          <p:cNvPr id="14" name="Table 13">
            <a:extLst>
              <a:ext uri="{FF2B5EF4-FFF2-40B4-BE49-F238E27FC236}">
                <a16:creationId xmlns:a16="http://schemas.microsoft.com/office/drawing/2014/main" id="{6C48E2D2-C905-4C41-A9FA-6612CB48C550}"/>
              </a:ext>
            </a:extLst>
          </p:cNvPr>
          <p:cNvGraphicFramePr>
            <a:graphicFrameLocks noGrp="1"/>
          </p:cNvGraphicFramePr>
          <p:nvPr>
            <p:extLst>
              <p:ext uri="{D42A27DB-BD31-4B8C-83A1-F6EECF244321}">
                <p14:modId xmlns:p14="http://schemas.microsoft.com/office/powerpoint/2010/main" val="3936632556"/>
              </p:ext>
            </p:extLst>
          </p:nvPr>
        </p:nvGraphicFramePr>
        <p:xfrm>
          <a:off x="40031" y="2620084"/>
          <a:ext cx="4856011" cy="1859280"/>
        </p:xfrm>
        <a:graphic>
          <a:graphicData uri="http://schemas.openxmlformats.org/drawingml/2006/table">
            <a:tbl>
              <a:tblPr firstRow="1" bandRow="1">
                <a:tableStyleId>{5940675A-B579-460E-94D1-54222C63F5DA}</a:tableStyleId>
              </a:tblPr>
              <a:tblGrid>
                <a:gridCol w="834025">
                  <a:extLst>
                    <a:ext uri="{9D8B030D-6E8A-4147-A177-3AD203B41FA5}">
                      <a16:colId xmlns:a16="http://schemas.microsoft.com/office/drawing/2014/main" val="1264221952"/>
                    </a:ext>
                  </a:extLst>
                </a:gridCol>
                <a:gridCol w="4021986">
                  <a:extLst>
                    <a:ext uri="{9D8B030D-6E8A-4147-A177-3AD203B41FA5}">
                      <a16:colId xmlns:a16="http://schemas.microsoft.com/office/drawing/2014/main" val="4047557366"/>
                    </a:ext>
                  </a:extLst>
                </a:gridCol>
              </a:tblGrid>
              <a:tr h="185613">
                <a:tc gridSpan="2">
                  <a:txBody>
                    <a:bodyPr/>
                    <a:lstStyle/>
                    <a:p>
                      <a:pPr algn="l"/>
                      <a:r>
                        <a:rPr lang="en-GB" sz="1000" b="1" u="sng" dirty="0"/>
                        <a:t>6. Mechanism of Plate Movement </a:t>
                      </a:r>
                    </a:p>
                  </a:txBody>
                  <a:tcPr/>
                </a:tc>
                <a:tc hMerge="1">
                  <a:txBody>
                    <a:bodyPr/>
                    <a:lstStyle/>
                    <a:p>
                      <a:endParaRPr lang="en-GB"/>
                    </a:p>
                  </a:txBody>
                  <a:tcPr/>
                </a:tc>
                <a:extLst>
                  <a:ext uri="{0D108BD9-81ED-4DB2-BD59-A6C34878D82A}">
                    <a16:rowId xmlns:a16="http://schemas.microsoft.com/office/drawing/2014/main" val="969581460"/>
                  </a:ext>
                </a:extLst>
              </a:tr>
              <a:tr h="247484">
                <a:tc gridSpan="2">
                  <a:txBody>
                    <a:bodyPr/>
                    <a:lstStyle/>
                    <a:p>
                      <a:pPr algn="ctr">
                        <a:buNone/>
                      </a:pPr>
                      <a:r>
                        <a:rPr lang="en-GB" sz="800" b="1" dirty="0"/>
                        <a:t>The lithosphere is divided into tectonic plates. The processes that cause their movement are still debated. Below are some of the up-to-date theories surrounding reasons why plates move.</a:t>
                      </a:r>
                      <a:endParaRPr lang="en-GB" sz="800" b="1" dirty="0">
                        <a:solidFill>
                          <a:schemeClr val="tx1"/>
                        </a:solidFill>
                      </a:endParaRPr>
                    </a:p>
                  </a:txBody>
                  <a:tcPr/>
                </a:tc>
                <a:tc hMerge="1">
                  <a:txBody>
                    <a:bodyPr/>
                    <a:lstStyle/>
                    <a:p>
                      <a:endParaRPr lang="en-GB"/>
                    </a:p>
                  </a:txBody>
                  <a:tcPr/>
                </a:tc>
                <a:extLst>
                  <a:ext uri="{0D108BD9-81ED-4DB2-BD59-A6C34878D82A}">
                    <a16:rowId xmlns:a16="http://schemas.microsoft.com/office/drawing/2014/main" val="2520675077"/>
                  </a:ext>
                </a:extLst>
              </a:tr>
              <a:tr h="507343">
                <a:tc>
                  <a:txBody>
                    <a:bodyPr/>
                    <a:lstStyle/>
                    <a:p>
                      <a:pPr algn="ctr">
                        <a:buNone/>
                      </a:pPr>
                      <a:r>
                        <a:rPr lang="en-GB" sz="800" b="1" dirty="0">
                          <a:solidFill>
                            <a:schemeClr val="tx1"/>
                          </a:solidFill>
                        </a:rPr>
                        <a:t>Slab Pull</a:t>
                      </a:r>
                    </a:p>
                  </a:txBody>
                  <a:tcPr anchor="ctr"/>
                </a:tc>
                <a:tc>
                  <a:txBody>
                    <a:bodyPr/>
                    <a:lstStyle/>
                    <a:p>
                      <a:pPr algn="ctr">
                        <a:buNone/>
                      </a:pPr>
                      <a:r>
                        <a:rPr lang="en-GB" sz="800" b="0" u="none" strike="noStrike" kern="1200" dirty="0">
                          <a:solidFill>
                            <a:schemeClr val="dk1"/>
                          </a:solidFill>
                          <a:effectLst/>
                        </a:rPr>
                        <a:t>Newly formed oceanic lithosphere at mid ocean ridges is less dense than the asthenosphere, but becomes denser with age as it cools and thickens. This causes it to sink into the mantle at subduction zones (Mariana Trench), pulling slabs of lithosphere apart at divergent boundaries and resulting in sea floor spreading or rifting. </a:t>
                      </a:r>
                      <a:r>
                        <a:rPr lang="en-GB" sz="800" b="0" dirty="0">
                          <a:solidFill>
                            <a:schemeClr val="tx1"/>
                          </a:solidFill>
                        </a:rPr>
                        <a:t>This process linked to driving convection currents within the mantle. </a:t>
                      </a:r>
                    </a:p>
                  </a:txBody>
                  <a:tcPr anchor="ctr"/>
                </a:tc>
                <a:extLst>
                  <a:ext uri="{0D108BD9-81ED-4DB2-BD59-A6C34878D82A}">
                    <a16:rowId xmlns:a16="http://schemas.microsoft.com/office/drawing/2014/main" val="3906165211"/>
                  </a:ext>
                </a:extLst>
              </a:tr>
              <a:tr h="420723">
                <a:tc>
                  <a:txBody>
                    <a:bodyPr/>
                    <a:lstStyle/>
                    <a:p>
                      <a:pPr algn="ctr">
                        <a:buNone/>
                      </a:pPr>
                      <a:r>
                        <a:rPr lang="en-GB" sz="800" b="1" dirty="0">
                          <a:solidFill>
                            <a:schemeClr val="tx1"/>
                          </a:solidFill>
                        </a:rPr>
                        <a:t>Ridge Push</a:t>
                      </a:r>
                    </a:p>
                  </a:txBody>
                  <a:tcPr anchor="ctr"/>
                </a:tc>
                <a:tc>
                  <a:txBody>
                    <a:bodyPr/>
                    <a:lstStyle/>
                    <a:p>
                      <a:pPr algn="ctr">
                        <a:buNone/>
                      </a:pPr>
                      <a:r>
                        <a:rPr lang="en-GB" sz="800" b="0" u="none" strike="noStrike" kern="1200" dirty="0">
                          <a:solidFill>
                            <a:schemeClr val="dk1"/>
                          </a:solidFill>
                          <a:effectLst/>
                        </a:rPr>
                        <a:t>As the lithosphere formed at divergent plate margins is hot, and less dense that the surrounding area, it rises to form oceanic ridges (Mid Atlantic Ridge). The newly-formed plates slide sideways off these high areas, pushing the plate in front of them resulting in a ridge-push mechanism.</a:t>
                      </a:r>
                      <a:endParaRPr lang="en-GB" sz="800" b="0" dirty="0">
                        <a:solidFill>
                          <a:schemeClr val="tx1"/>
                        </a:solidFill>
                      </a:endParaRPr>
                    </a:p>
                  </a:txBody>
                  <a:tcPr anchor="ctr"/>
                </a:tc>
                <a:extLst>
                  <a:ext uri="{0D108BD9-81ED-4DB2-BD59-A6C34878D82A}">
                    <a16:rowId xmlns:a16="http://schemas.microsoft.com/office/drawing/2014/main" val="720729961"/>
                  </a:ext>
                </a:extLst>
              </a:tr>
            </a:tbl>
          </a:graphicData>
        </a:graphic>
      </p:graphicFrame>
      <p:graphicFrame>
        <p:nvGraphicFramePr>
          <p:cNvPr id="34" name="Table 41">
            <a:extLst>
              <a:ext uri="{FF2B5EF4-FFF2-40B4-BE49-F238E27FC236}">
                <a16:creationId xmlns:a16="http://schemas.microsoft.com/office/drawing/2014/main" id="{424D6350-DD9F-42D1-BBC2-026E0E403B52}"/>
              </a:ext>
            </a:extLst>
          </p:cNvPr>
          <p:cNvGraphicFramePr>
            <a:graphicFrameLocks noGrp="1"/>
          </p:cNvGraphicFramePr>
          <p:nvPr>
            <p:extLst>
              <p:ext uri="{D42A27DB-BD31-4B8C-83A1-F6EECF244321}">
                <p14:modId xmlns:p14="http://schemas.microsoft.com/office/powerpoint/2010/main" val="3360207612"/>
              </p:ext>
            </p:extLst>
          </p:nvPr>
        </p:nvGraphicFramePr>
        <p:xfrm>
          <a:off x="56950" y="4515025"/>
          <a:ext cx="4839092" cy="2316480"/>
        </p:xfrm>
        <a:graphic>
          <a:graphicData uri="http://schemas.openxmlformats.org/drawingml/2006/table">
            <a:tbl>
              <a:tblPr firstRow="1" bandRow="1">
                <a:tableStyleId>{5940675A-B579-460E-94D1-54222C63F5DA}</a:tableStyleId>
              </a:tblPr>
              <a:tblGrid>
                <a:gridCol w="2402954">
                  <a:extLst>
                    <a:ext uri="{9D8B030D-6E8A-4147-A177-3AD203B41FA5}">
                      <a16:colId xmlns:a16="http://schemas.microsoft.com/office/drawing/2014/main" val="2318475440"/>
                    </a:ext>
                  </a:extLst>
                </a:gridCol>
                <a:gridCol w="2436138">
                  <a:extLst>
                    <a:ext uri="{9D8B030D-6E8A-4147-A177-3AD203B41FA5}">
                      <a16:colId xmlns:a16="http://schemas.microsoft.com/office/drawing/2014/main" val="2058649636"/>
                    </a:ext>
                  </a:extLst>
                </a:gridCol>
              </a:tblGrid>
              <a:tr h="214021">
                <a:tc gridSpan="2">
                  <a:txBody>
                    <a:bodyPr/>
                    <a:lstStyle/>
                    <a:p>
                      <a:pPr algn="l"/>
                      <a:r>
                        <a:rPr lang="en-GB" sz="1000" b="1" u="sng" dirty="0"/>
                        <a:t>7. Benioff Zone and Subduction Processes</a:t>
                      </a:r>
                      <a:endParaRPr lang="en-GB" sz="900" u="sng" dirty="0"/>
                    </a:p>
                  </a:txBody>
                  <a:tcPr anchor="ctr"/>
                </a:tc>
                <a:tc hMerge="1">
                  <a:txBody>
                    <a:bodyPr/>
                    <a:lstStyle/>
                    <a:p>
                      <a:endParaRPr lang="en-GB" sz="700"/>
                    </a:p>
                  </a:txBody>
                  <a:tcPr/>
                </a:tc>
                <a:extLst>
                  <a:ext uri="{0D108BD9-81ED-4DB2-BD59-A6C34878D82A}">
                    <a16:rowId xmlns:a16="http://schemas.microsoft.com/office/drawing/2014/main" val="3192333188"/>
                  </a:ext>
                </a:extLst>
              </a:tr>
              <a:tr h="285361">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800" b="1" u="none" strike="noStrike" kern="1200" dirty="0">
                          <a:solidFill>
                            <a:schemeClr val="dk1"/>
                          </a:solidFill>
                          <a:effectLst/>
                        </a:rPr>
                        <a:t> The </a:t>
                      </a:r>
                      <a:r>
                        <a:rPr lang="en-GB" sz="800" b="1" u="sng" strike="noStrike" kern="1200" dirty="0">
                          <a:solidFill>
                            <a:schemeClr val="dk1"/>
                          </a:solidFill>
                          <a:effectLst/>
                        </a:rPr>
                        <a:t>Benioff Zone</a:t>
                      </a:r>
                      <a:r>
                        <a:rPr lang="en-GB" sz="800" b="0" u="none" strike="noStrike" kern="1200" dirty="0">
                          <a:solidFill>
                            <a:schemeClr val="dk1"/>
                          </a:solidFill>
                          <a:effectLst/>
                        </a:rPr>
                        <a:t> is </a:t>
                      </a:r>
                      <a:r>
                        <a:rPr lang="en-GB" sz="800" dirty="0">
                          <a:solidFill>
                            <a:srgbClr val="111111"/>
                          </a:solidFill>
                        </a:rPr>
                        <a:t>an inclined zone in which many deep earthquakes occur, situated beneath a destructive plate boundary where oceanic crust is being subducted.</a:t>
                      </a:r>
                      <a:endParaRPr lang="en-GB" sz="800" dirty="0">
                        <a:latin typeface="+mn-lt"/>
                      </a:endParaRPr>
                    </a:p>
                  </a:txBody>
                  <a:tcPr anchor="ctr"/>
                </a:tc>
                <a:tc hMerge="1">
                  <a:txBody>
                    <a:bodyPr/>
                    <a:lstStyle/>
                    <a:p>
                      <a:endParaRPr lang="en-GB"/>
                    </a:p>
                  </a:txBody>
                  <a:tcPr/>
                </a:tc>
                <a:extLst>
                  <a:ext uri="{0D108BD9-81ED-4DB2-BD59-A6C34878D82A}">
                    <a16:rowId xmlns:a16="http://schemas.microsoft.com/office/drawing/2014/main" val="2553901964"/>
                  </a:ext>
                </a:extLst>
              </a:tr>
              <a:tr h="385238">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0" dirty="0"/>
                        <a:t>As the </a:t>
                      </a:r>
                      <a:r>
                        <a:rPr lang="en-GB" sz="800" b="1" dirty="0"/>
                        <a:t>asthenosphere</a:t>
                      </a:r>
                      <a:r>
                        <a:rPr lang="en-GB" sz="800" b="0" dirty="0"/>
                        <a:t> and </a:t>
                      </a:r>
                      <a:r>
                        <a:rPr lang="en-GB" sz="800" b="1" dirty="0"/>
                        <a:t>lithosphere</a:t>
                      </a:r>
                      <a:r>
                        <a:rPr lang="en-GB" sz="800" b="0" dirty="0"/>
                        <a:t> at the ridge are heated, they expand and become elevated above the surrounding sea floor.</a:t>
                      </a:r>
                      <a:endParaRPr lang="en-GB" sz="800" b="0" dirty="0">
                        <a:latin typeface="+mn-lt"/>
                      </a:endParaRPr>
                    </a:p>
                  </a:txBody>
                  <a:tcPr/>
                </a:tc>
                <a:tc rowSpan="3">
                  <a:txBody>
                    <a:bodyPr/>
                    <a:lstStyle/>
                    <a:p>
                      <a:endParaRPr lang="en-GB" sz="700" dirty="0"/>
                    </a:p>
                  </a:txBody>
                  <a:tcPr/>
                </a:tc>
                <a:extLst>
                  <a:ext uri="{0D108BD9-81ED-4DB2-BD59-A6C34878D82A}">
                    <a16:rowId xmlns:a16="http://schemas.microsoft.com/office/drawing/2014/main" val="4141662839"/>
                  </a:ext>
                </a:extLst>
              </a:tr>
              <a:tr h="485114">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0" dirty="0"/>
                        <a:t>At a </a:t>
                      </a:r>
                      <a:r>
                        <a:rPr lang="en-GB" sz="800" b="1" dirty="0"/>
                        <a:t>subduction boundary</a:t>
                      </a:r>
                      <a:r>
                        <a:rPr lang="en-GB" sz="800" b="0" dirty="0"/>
                        <a:t>, one plate is denser and heavier than the other plate. The denser, heavier plate begins to </a:t>
                      </a:r>
                      <a:r>
                        <a:rPr lang="en-GB" sz="800" b="1" dirty="0"/>
                        <a:t>subduct</a:t>
                      </a:r>
                      <a:r>
                        <a:rPr lang="en-GB" sz="800" b="0" dirty="0"/>
                        <a:t> beneath the plate that is less dense. </a:t>
                      </a:r>
                      <a:endParaRPr lang="en-GB" sz="800" b="0" dirty="0">
                        <a:latin typeface="+mn-lt"/>
                      </a:endParaRPr>
                    </a:p>
                  </a:txBody>
                  <a:tcPr/>
                </a:tc>
                <a:tc vMerge="1">
                  <a:txBody>
                    <a:bodyPr/>
                    <a:lstStyle/>
                    <a:p>
                      <a:endParaRPr lang="en-GB"/>
                    </a:p>
                  </a:txBody>
                  <a:tcPr/>
                </a:tc>
                <a:extLst>
                  <a:ext uri="{0D108BD9-81ED-4DB2-BD59-A6C34878D82A}">
                    <a16:rowId xmlns:a16="http://schemas.microsoft.com/office/drawing/2014/main" val="3616451375"/>
                  </a:ext>
                </a:extLst>
              </a:tr>
              <a:tr h="584991">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0" dirty="0"/>
                        <a:t>The subducting plate is </a:t>
                      </a:r>
                      <a:r>
                        <a:rPr lang="en-GB" sz="800" b="1" dirty="0"/>
                        <a:t>much colder and heavier </a:t>
                      </a:r>
                      <a:r>
                        <a:rPr lang="en-GB" sz="800" b="0" dirty="0"/>
                        <a:t>than the mantle, so it continues to sink, pulling the rest of the plate along with it. The force that the sinking edge of the plate exerts on the rest of the plate is called </a:t>
                      </a:r>
                      <a:r>
                        <a:rPr lang="en-GB" sz="800" b="1" u="sng" dirty="0"/>
                        <a:t>slab pull</a:t>
                      </a:r>
                      <a:r>
                        <a:rPr lang="en-GB" sz="800" b="0" dirty="0"/>
                        <a:t>.</a:t>
                      </a:r>
                      <a:endParaRPr lang="en-GB" sz="800" b="0" dirty="0">
                        <a:latin typeface="+mn-lt"/>
                      </a:endParaRPr>
                    </a:p>
                  </a:txBody>
                  <a:tcPr/>
                </a:tc>
                <a:tc vMerge="1">
                  <a:txBody>
                    <a:bodyPr/>
                    <a:lstStyle/>
                    <a:p>
                      <a:endParaRPr lang="en-GB" dirty="0"/>
                    </a:p>
                  </a:txBody>
                  <a:tcPr/>
                </a:tc>
                <a:extLst>
                  <a:ext uri="{0D108BD9-81ED-4DB2-BD59-A6C34878D82A}">
                    <a16:rowId xmlns:a16="http://schemas.microsoft.com/office/drawing/2014/main" val="3651367624"/>
                  </a:ext>
                </a:extLst>
              </a:tr>
            </a:tbl>
          </a:graphicData>
        </a:graphic>
      </p:graphicFrame>
      <p:pic>
        <p:nvPicPr>
          <p:cNvPr id="36" name="Picture 35">
            <a:extLst>
              <a:ext uri="{FF2B5EF4-FFF2-40B4-BE49-F238E27FC236}">
                <a16:creationId xmlns:a16="http://schemas.microsoft.com/office/drawing/2014/main" id="{C00F512B-DE44-42DE-993B-E37F56AE789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476496" y="5155891"/>
            <a:ext cx="2352176" cy="1574181"/>
          </a:xfrm>
          <a:prstGeom prst="rect">
            <a:avLst/>
          </a:prstGeom>
          <a:ln>
            <a:solidFill>
              <a:schemeClr val="bg1"/>
            </a:solidFill>
          </a:ln>
        </p:spPr>
      </p:pic>
      <p:pic>
        <p:nvPicPr>
          <p:cNvPr id="38" name="Picture 37">
            <a:extLst>
              <a:ext uri="{FF2B5EF4-FFF2-40B4-BE49-F238E27FC236}">
                <a16:creationId xmlns:a16="http://schemas.microsoft.com/office/drawing/2014/main" id="{A9DE147A-04D1-48F9-B3A4-A3F727BA6B0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53616" y="1184735"/>
            <a:ext cx="1125508" cy="1275877"/>
          </a:xfrm>
          <a:prstGeom prst="rect">
            <a:avLst/>
          </a:prstGeom>
        </p:spPr>
      </p:pic>
      <p:pic>
        <p:nvPicPr>
          <p:cNvPr id="44" name="Picture 43">
            <a:extLst>
              <a:ext uri="{FF2B5EF4-FFF2-40B4-BE49-F238E27FC236}">
                <a16:creationId xmlns:a16="http://schemas.microsoft.com/office/drawing/2014/main" id="{E1C55007-EA1C-400E-B107-4FD54BB6BD32}"/>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2061" t="8671" b="12041"/>
          <a:stretch/>
        </p:blipFill>
        <p:spPr>
          <a:xfrm>
            <a:off x="8445475" y="1404232"/>
            <a:ext cx="1277995" cy="508606"/>
          </a:xfrm>
          <a:prstGeom prst="rect">
            <a:avLst/>
          </a:prstGeom>
        </p:spPr>
      </p:pic>
      <p:pic>
        <p:nvPicPr>
          <p:cNvPr id="46" name="Picture 45">
            <a:extLst>
              <a:ext uri="{FF2B5EF4-FFF2-40B4-BE49-F238E27FC236}">
                <a16:creationId xmlns:a16="http://schemas.microsoft.com/office/drawing/2014/main" id="{897CD382-C0D6-417D-AEB6-1A1334B549A4}"/>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l="2459" t="10022" b="13298"/>
          <a:stretch/>
        </p:blipFill>
        <p:spPr>
          <a:xfrm>
            <a:off x="8455729" y="1979623"/>
            <a:ext cx="1277995" cy="656966"/>
          </a:xfrm>
          <a:prstGeom prst="rect">
            <a:avLst/>
          </a:prstGeom>
        </p:spPr>
      </p:pic>
      <p:pic>
        <p:nvPicPr>
          <p:cNvPr id="48" name="Picture 47">
            <a:extLst>
              <a:ext uri="{FF2B5EF4-FFF2-40B4-BE49-F238E27FC236}">
                <a16:creationId xmlns:a16="http://schemas.microsoft.com/office/drawing/2014/main" id="{93F739DE-546D-4B6A-9A98-2D46768E45BB}"/>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l="3011" t="10101" r="1380" b="12607"/>
          <a:stretch/>
        </p:blipFill>
        <p:spPr>
          <a:xfrm>
            <a:off x="8455729" y="2770158"/>
            <a:ext cx="1277995" cy="632473"/>
          </a:xfrm>
          <a:prstGeom prst="rect">
            <a:avLst/>
          </a:prstGeom>
        </p:spPr>
      </p:pic>
      <p:pic>
        <p:nvPicPr>
          <p:cNvPr id="50" name="Picture 49">
            <a:extLst>
              <a:ext uri="{FF2B5EF4-FFF2-40B4-BE49-F238E27FC236}">
                <a16:creationId xmlns:a16="http://schemas.microsoft.com/office/drawing/2014/main" id="{44DD6EC4-7716-4756-9E11-70B369944CFE}"/>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l="5475" t="7961" r="4623" b="9592"/>
          <a:stretch/>
        </p:blipFill>
        <p:spPr>
          <a:xfrm>
            <a:off x="8451859" y="4394387"/>
            <a:ext cx="1277995" cy="632473"/>
          </a:xfrm>
          <a:prstGeom prst="rect">
            <a:avLst/>
          </a:prstGeom>
        </p:spPr>
      </p:pic>
      <p:pic>
        <p:nvPicPr>
          <p:cNvPr id="52" name="Picture 51">
            <a:extLst>
              <a:ext uri="{FF2B5EF4-FFF2-40B4-BE49-F238E27FC236}">
                <a16:creationId xmlns:a16="http://schemas.microsoft.com/office/drawing/2014/main" id="{7EBE0EF6-2FA9-4871-90EB-4B2F6E40FEFA}"/>
              </a:ext>
            </a:extLst>
          </p:cNvPr>
          <p:cNvPicPr>
            <a:picLocks noChangeAspect="1"/>
          </p:cNvPicPr>
          <p:nvPr/>
        </p:nvPicPr>
        <p:blipFill rotWithShape="1">
          <a:blip r:embed="rId9" cstate="screen">
            <a:extLst>
              <a:ext uri="{28A0092B-C50C-407E-A947-70E740481C1C}">
                <a14:useLocalDpi xmlns:a14="http://schemas.microsoft.com/office/drawing/2010/main"/>
              </a:ext>
            </a:extLst>
          </a:blip>
          <a:srcRect l="3696" t="17179" r="4183" b="14445"/>
          <a:stretch/>
        </p:blipFill>
        <p:spPr>
          <a:xfrm>
            <a:off x="8445475" y="3655282"/>
            <a:ext cx="1277995" cy="666917"/>
          </a:xfrm>
          <a:prstGeom prst="rect">
            <a:avLst/>
          </a:prstGeom>
        </p:spPr>
      </p:pic>
      <p:pic>
        <p:nvPicPr>
          <p:cNvPr id="54" name="Picture 53">
            <a:extLst>
              <a:ext uri="{FF2B5EF4-FFF2-40B4-BE49-F238E27FC236}">
                <a16:creationId xmlns:a16="http://schemas.microsoft.com/office/drawing/2014/main" id="{D3FA7C9D-D4D7-45DB-9901-A05510BEA3DB}"/>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l="2353" t="12777" r="1105" b="15754"/>
          <a:stretch/>
        </p:blipFill>
        <p:spPr>
          <a:xfrm>
            <a:off x="8455728" y="5416367"/>
            <a:ext cx="1277995" cy="632473"/>
          </a:xfrm>
          <a:prstGeom prst="rect">
            <a:avLst/>
          </a:prstGeom>
        </p:spPr>
      </p:pic>
    </p:spTree>
    <p:extLst>
      <p:ext uri="{BB962C8B-B14F-4D97-AF65-F5344CB8AC3E}">
        <p14:creationId xmlns:p14="http://schemas.microsoft.com/office/powerpoint/2010/main" val="4183810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A87AADE5-E3DC-419A-968B-7649D726246D}"/>
              </a:ext>
            </a:extLst>
          </p:cNvPr>
          <p:cNvSpPr txBox="1"/>
          <p:nvPr/>
        </p:nvSpPr>
        <p:spPr>
          <a:xfrm>
            <a:off x="56953" y="70075"/>
            <a:ext cx="1371658" cy="659155"/>
          </a:xfrm>
          <a:prstGeom prst="rect">
            <a:avLst/>
          </a:prstGeom>
          <a:solidFill>
            <a:schemeClr val="accent6">
              <a:lumMod val="60000"/>
              <a:lumOff val="40000"/>
            </a:schemeClr>
          </a:solidFill>
        </p:spPr>
        <p:txBody>
          <a:bodyPr wrap="square" rtlCol="0">
            <a:spAutoFit/>
          </a:bodyPr>
          <a:lstStyle/>
          <a:p>
            <a:pPr algn="ctr" defTabSz="371475">
              <a:defRPr/>
            </a:pPr>
            <a:r>
              <a:rPr lang="en-GB" sz="900" b="1" dirty="0">
                <a:solidFill>
                  <a:prstClr val="black"/>
                </a:solidFill>
                <a:cs typeface="Arial" panose="020B0604020202020204" pitchFamily="34" charset="0"/>
              </a:rPr>
              <a:t>Year 12</a:t>
            </a:r>
          </a:p>
          <a:p>
            <a:pPr algn="ctr" defTabSz="371475">
              <a:defRPr/>
            </a:pPr>
            <a:r>
              <a:rPr lang="en-GB" sz="900" b="1" dirty="0">
                <a:solidFill>
                  <a:prstClr val="black"/>
                </a:solidFill>
                <a:cs typeface="Arial" panose="020B0604020202020204" pitchFamily="34" charset="0"/>
              </a:rPr>
              <a:t>Homework</a:t>
            </a:r>
          </a:p>
          <a:p>
            <a:pPr algn="ctr" defTabSz="371475">
              <a:defRPr/>
            </a:pPr>
            <a:r>
              <a:rPr lang="en-GB" sz="900" b="1" dirty="0">
                <a:solidFill>
                  <a:prstClr val="black"/>
                </a:solidFill>
                <a:cs typeface="Arial" panose="020B0604020202020204" pitchFamily="34" charset="0"/>
              </a:rPr>
              <a:t>Knowledge Organiser</a:t>
            </a:r>
          </a:p>
          <a:p>
            <a:pPr algn="ctr" defTabSz="371475">
              <a:defRPr/>
            </a:pPr>
            <a:r>
              <a:rPr lang="en-GB" sz="900" b="1" dirty="0">
                <a:solidFill>
                  <a:prstClr val="black"/>
                </a:solidFill>
                <a:cs typeface="Arial" panose="020B0604020202020204" pitchFamily="34" charset="0"/>
              </a:rPr>
              <a:t>Autumn Term 1</a:t>
            </a:r>
          </a:p>
        </p:txBody>
      </p:sp>
      <p:sp>
        <p:nvSpPr>
          <p:cNvPr id="18" name="TextBox 17">
            <a:extLst>
              <a:ext uri="{FF2B5EF4-FFF2-40B4-BE49-F238E27FC236}">
                <a16:creationId xmlns:a16="http://schemas.microsoft.com/office/drawing/2014/main" id="{B9478C2F-0BED-4524-B4F4-959CD3906BAB}"/>
              </a:ext>
            </a:extLst>
          </p:cNvPr>
          <p:cNvSpPr txBox="1"/>
          <p:nvPr/>
        </p:nvSpPr>
        <p:spPr>
          <a:xfrm>
            <a:off x="1428610" y="70075"/>
            <a:ext cx="7943989" cy="342401"/>
          </a:xfrm>
          <a:prstGeom prst="rect">
            <a:avLst/>
          </a:prstGeom>
          <a:solidFill>
            <a:schemeClr val="accent6">
              <a:lumMod val="40000"/>
              <a:lumOff val="60000"/>
            </a:schemeClr>
          </a:solidFill>
        </p:spPr>
        <p:txBody>
          <a:bodyPr wrap="square" rtlCol="0">
            <a:spAutoFit/>
          </a:bodyPr>
          <a:lstStyle/>
          <a:p>
            <a:pPr defTabSz="840199"/>
            <a:r>
              <a:rPr lang="en-US" sz="1600" b="1" dirty="0">
                <a:solidFill>
                  <a:prstClr val="black"/>
                </a:solidFill>
                <a:cs typeface="Arial" panose="020B0604020202020204" pitchFamily="34" charset="0"/>
              </a:rPr>
              <a:t>Year 12 Geography Edexcel A-Level </a:t>
            </a:r>
            <a:r>
              <a:rPr lang="en-US" sz="1625" b="1" dirty="0">
                <a:solidFill>
                  <a:prstClr val="black"/>
                </a:solidFill>
                <a:latin typeface="Arial" panose="020B0604020202020204" pitchFamily="34" charset="0"/>
                <a:cs typeface="Arial" panose="020B0604020202020204" pitchFamily="34" charset="0"/>
              </a:rPr>
              <a:t> - Tectonic Hazards				</a:t>
            </a:r>
            <a:r>
              <a:rPr lang="en-US" sz="853" b="1" dirty="0">
                <a:solidFill>
                  <a:prstClr val="black"/>
                </a:solidFill>
                <a:latin typeface="Arial" panose="020B0604020202020204" pitchFamily="34" charset="0"/>
                <a:cs typeface="Arial" panose="020B0604020202020204" pitchFamily="34" charset="0"/>
              </a:rPr>
              <a:t>3/3</a:t>
            </a:r>
            <a:endParaRPr lang="en-US" sz="844" b="1" dirty="0">
              <a:solidFill>
                <a:prstClr val="black"/>
              </a:solidFill>
              <a:latin typeface="Arial" panose="020B0604020202020204" pitchFamily="34" charset="0"/>
              <a:cs typeface="Arial" panose="020B0604020202020204" pitchFamily="34" charset="0"/>
            </a:endParaRPr>
          </a:p>
        </p:txBody>
      </p:sp>
      <p:pic>
        <p:nvPicPr>
          <p:cNvPr id="21" name="Picture 20">
            <a:extLst>
              <a:ext uri="{FF2B5EF4-FFF2-40B4-BE49-F238E27FC236}">
                <a16:creationId xmlns:a16="http://schemas.microsoft.com/office/drawing/2014/main" id="{F84452F0-6565-4923-B977-CC382517F890}"/>
              </a:ext>
            </a:extLst>
          </p:cNvPr>
          <p:cNvPicPr>
            <a:picLocks noChangeAspect="1"/>
          </p:cNvPicPr>
          <p:nvPr/>
        </p:nvPicPr>
        <p:blipFill rotWithShape="1">
          <a:blip r:embed="rId2"/>
          <a:srcRect t="15360" b="16188"/>
          <a:stretch/>
        </p:blipFill>
        <p:spPr>
          <a:xfrm>
            <a:off x="9271212" y="70075"/>
            <a:ext cx="634788" cy="677729"/>
          </a:xfrm>
          <a:prstGeom prst="rect">
            <a:avLst/>
          </a:prstGeom>
        </p:spPr>
      </p:pic>
      <p:sp>
        <p:nvSpPr>
          <p:cNvPr id="26" name="TextBox 25">
            <a:extLst>
              <a:ext uri="{FF2B5EF4-FFF2-40B4-BE49-F238E27FC236}">
                <a16:creationId xmlns:a16="http://schemas.microsoft.com/office/drawing/2014/main" id="{7F715B77-8D71-4693-A22A-F408CD52A7CF}"/>
              </a:ext>
            </a:extLst>
          </p:cNvPr>
          <p:cNvSpPr txBox="1"/>
          <p:nvPr/>
        </p:nvSpPr>
        <p:spPr>
          <a:xfrm>
            <a:off x="1428609" y="408939"/>
            <a:ext cx="5454835" cy="375937"/>
          </a:xfrm>
          <a:prstGeom prst="rect">
            <a:avLst/>
          </a:prstGeom>
          <a:noFill/>
          <a:ln w="19050">
            <a:noFill/>
          </a:ln>
        </p:spPr>
        <p:txBody>
          <a:bodyPr wrap="square" rtlCol="0">
            <a:spAutoFit/>
          </a:bodyPr>
          <a:lstStyle/>
          <a:p>
            <a:pPr defTabSz="840199">
              <a:defRPr/>
            </a:pPr>
            <a:r>
              <a:rPr lang="en-US" sz="1843" b="1" dirty="0">
                <a:solidFill>
                  <a:srgbClr val="70AD47">
                    <a:lumMod val="75000"/>
                  </a:srgbClr>
                </a:solidFill>
                <a:latin typeface="Arial Black" panose="020B0A04020102020204" pitchFamily="34" charset="0"/>
                <a:cs typeface="Arial" panose="020B0604020202020204" pitchFamily="34" charset="0"/>
              </a:rPr>
              <a:t>EQ 1 Why are some more at risk.</a:t>
            </a:r>
            <a:endParaRPr lang="en-US" sz="2456" b="1" dirty="0">
              <a:solidFill>
                <a:srgbClr val="70AD47">
                  <a:lumMod val="75000"/>
                </a:srgbClr>
              </a:solidFill>
              <a:latin typeface="Arial Black" panose="020B0A04020102020204" pitchFamily="34" charset="0"/>
              <a:cs typeface="Arial" panose="020B0604020202020204" pitchFamily="34" charset="0"/>
            </a:endParaRPr>
          </a:p>
        </p:txBody>
      </p:sp>
      <p:graphicFrame>
        <p:nvGraphicFramePr>
          <p:cNvPr id="12" name="Table 41">
            <a:extLst>
              <a:ext uri="{FF2B5EF4-FFF2-40B4-BE49-F238E27FC236}">
                <a16:creationId xmlns:a16="http://schemas.microsoft.com/office/drawing/2014/main" id="{7216A7EA-A266-4E37-9444-D9992DADEA93}"/>
              </a:ext>
            </a:extLst>
          </p:cNvPr>
          <p:cNvGraphicFramePr>
            <a:graphicFrameLocks noGrp="1"/>
          </p:cNvGraphicFramePr>
          <p:nvPr>
            <p:extLst>
              <p:ext uri="{D42A27DB-BD31-4B8C-83A1-F6EECF244321}">
                <p14:modId xmlns:p14="http://schemas.microsoft.com/office/powerpoint/2010/main" val="206167792"/>
              </p:ext>
            </p:extLst>
          </p:nvPr>
        </p:nvGraphicFramePr>
        <p:xfrm>
          <a:off x="53282" y="760053"/>
          <a:ext cx="4839093" cy="1723073"/>
        </p:xfrm>
        <a:graphic>
          <a:graphicData uri="http://schemas.openxmlformats.org/drawingml/2006/table">
            <a:tbl>
              <a:tblPr firstRow="1" bandRow="1">
                <a:tableStyleId>{5940675A-B579-460E-94D1-54222C63F5DA}</a:tableStyleId>
              </a:tblPr>
              <a:tblGrid>
                <a:gridCol w="2402955">
                  <a:extLst>
                    <a:ext uri="{9D8B030D-6E8A-4147-A177-3AD203B41FA5}">
                      <a16:colId xmlns:a16="http://schemas.microsoft.com/office/drawing/2014/main" val="2318475440"/>
                    </a:ext>
                  </a:extLst>
                </a:gridCol>
                <a:gridCol w="2436138">
                  <a:extLst>
                    <a:ext uri="{9D8B030D-6E8A-4147-A177-3AD203B41FA5}">
                      <a16:colId xmlns:a16="http://schemas.microsoft.com/office/drawing/2014/main" val="2058649636"/>
                    </a:ext>
                  </a:extLst>
                </a:gridCol>
              </a:tblGrid>
              <a:tr h="229553">
                <a:tc gridSpan="2">
                  <a:txBody>
                    <a:bodyPr/>
                    <a:lstStyle/>
                    <a:p>
                      <a:pPr algn="l"/>
                      <a:r>
                        <a:rPr lang="en-GB" sz="900" b="1" u="sng" dirty="0"/>
                        <a:t>9.Benioff Zone and Earthquakes</a:t>
                      </a:r>
                      <a:endParaRPr lang="en-GB" sz="800" u="sng" dirty="0"/>
                    </a:p>
                  </a:txBody>
                  <a:tcPr anchor="ctr"/>
                </a:tc>
                <a:tc hMerge="1">
                  <a:txBody>
                    <a:bodyPr/>
                    <a:lstStyle/>
                    <a:p>
                      <a:endParaRPr lang="en-GB" sz="700"/>
                    </a:p>
                  </a:txBody>
                  <a:tcPr/>
                </a:tc>
                <a:extLst>
                  <a:ext uri="{0D108BD9-81ED-4DB2-BD59-A6C34878D82A}">
                    <a16:rowId xmlns:a16="http://schemas.microsoft.com/office/drawing/2014/main" val="3192333188"/>
                  </a:ext>
                </a:extLst>
              </a:tr>
              <a:tr h="520321">
                <a:tc rowSpan="3">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lang="en-GB" sz="700" b="0" dirty="0">
                        <a:latin typeface="+mn-lt"/>
                      </a:endParaRPr>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0" dirty="0"/>
                        <a:t>When plates become stuck, they will lock together. When the </a:t>
                      </a:r>
                      <a:r>
                        <a:rPr lang="en-GB" sz="800" b="1" dirty="0"/>
                        <a:t>frictional stress </a:t>
                      </a:r>
                      <a:r>
                        <a:rPr lang="en-GB" sz="800" b="0" dirty="0"/>
                        <a:t>exceeds the given threshold, a sudden failure occurs causing a </a:t>
                      </a:r>
                      <a:r>
                        <a:rPr lang="en-GB" sz="800" b="1" dirty="0"/>
                        <a:t>shallow focus earthquake </a:t>
                      </a:r>
                      <a:r>
                        <a:rPr lang="en-GB" sz="800" b="0" dirty="0"/>
                        <a:t>.</a:t>
                      </a:r>
                    </a:p>
                  </a:txBody>
                  <a:tcPr/>
                </a:tc>
                <a:extLst>
                  <a:ext uri="{0D108BD9-81ED-4DB2-BD59-A6C34878D82A}">
                    <a16:rowId xmlns:a16="http://schemas.microsoft.com/office/drawing/2014/main" val="4141662839"/>
                  </a:ext>
                </a:extLst>
              </a:tr>
              <a:tr h="520321">
                <a:tc vMerge="1">
                  <a:txBody>
                    <a:bodyPr/>
                    <a:lstStyle/>
                    <a:p>
                      <a:endParaRPr lang="en-GB"/>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0" dirty="0"/>
                        <a:t>Where</a:t>
                      </a:r>
                      <a:r>
                        <a:rPr lang="en-GB" sz="800" b="1" dirty="0"/>
                        <a:t> faults </a:t>
                      </a:r>
                      <a:r>
                        <a:rPr lang="en-GB" sz="800" b="0" dirty="0"/>
                        <a:t>may become stressed over long periods of time as they drag the plate further along with it. When the pressure is released, the result is a </a:t>
                      </a:r>
                      <a:r>
                        <a:rPr lang="en-GB" sz="800" b="1" dirty="0"/>
                        <a:t>‘mega-thrust event’.</a:t>
                      </a:r>
                    </a:p>
                  </a:txBody>
                  <a:tcPr/>
                </a:tc>
                <a:extLst>
                  <a:ext uri="{0D108BD9-81ED-4DB2-BD59-A6C34878D82A}">
                    <a16:rowId xmlns:a16="http://schemas.microsoft.com/office/drawing/2014/main" val="1571436060"/>
                  </a:ext>
                </a:extLst>
              </a:tr>
              <a:tr h="311069">
                <a:tc vMerge="1">
                  <a:txBody>
                    <a:bodyPr/>
                    <a:lstStyle/>
                    <a:p>
                      <a:endParaRPr lang="en-GB"/>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800" b="0" dirty="0"/>
                        <a:t>When pressure/heat exceeds the strength of the subducted plate, </a:t>
                      </a:r>
                      <a:r>
                        <a:rPr lang="en-GB" sz="800" b="1" dirty="0"/>
                        <a:t>deep-focus earthquakes </a:t>
                      </a:r>
                      <a:r>
                        <a:rPr lang="en-GB" sz="800" b="0" dirty="0"/>
                        <a:t>occur. </a:t>
                      </a:r>
                    </a:p>
                  </a:txBody>
                  <a:tcPr/>
                </a:tc>
                <a:extLst>
                  <a:ext uri="{0D108BD9-81ED-4DB2-BD59-A6C34878D82A}">
                    <a16:rowId xmlns:a16="http://schemas.microsoft.com/office/drawing/2014/main" val="455288664"/>
                  </a:ext>
                </a:extLst>
              </a:tr>
            </a:tbl>
          </a:graphicData>
        </a:graphic>
      </p:graphicFrame>
      <p:pic>
        <p:nvPicPr>
          <p:cNvPr id="14" name="Picture 13">
            <a:extLst>
              <a:ext uri="{FF2B5EF4-FFF2-40B4-BE49-F238E27FC236}">
                <a16:creationId xmlns:a16="http://schemas.microsoft.com/office/drawing/2014/main" id="{40946C5F-9EDC-4AFC-BAEE-7A6570EC9E1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0125" y="1108524"/>
            <a:ext cx="2205425" cy="1333011"/>
          </a:xfrm>
          <a:prstGeom prst="rect">
            <a:avLst/>
          </a:prstGeom>
          <a:ln w="19050">
            <a:solidFill>
              <a:schemeClr val="bg1"/>
            </a:solidFill>
          </a:ln>
        </p:spPr>
      </p:pic>
      <p:pic>
        <p:nvPicPr>
          <p:cNvPr id="27" name="Picture 26">
            <a:extLst>
              <a:ext uri="{FF2B5EF4-FFF2-40B4-BE49-F238E27FC236}">
                <a16:creationId xmlns:a16="http://schemas.microsoft.com/office/drawing/2014/main" id="{DB8311A1-5243-4DA0-A090-96EF7B09B93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82915" y="3415984"/>
            <a:ext cx="1820116" cy="1153101"/>
          </a:xfrm>
          <a:prstGeom prst="rect">
            <a:avLst/>
          </a:prstGeom>
        </p:spPr>
      </p:pic>
      <p:graphicFrame>
        <p:nvGraphicFramePr>
          <p:cNvPr id="28" name="Table 27">
            <a:extLst>
              <a:ext uri="{FF2B5EF4-FFF2-40B4-BE49-F238E27FC236}">
                <a16:creationId xmlns:a16="http://schemas.microsoft.com/office/drawing/2014/main" id="{DD13C658-AB45-4890-B5E4-F5CBAB8945B2}"/>
              </a:ext>
            </a:extLst>
          </p:cNvPr>
          <p:cNvGraphicFramePr>
            <a:graphicFrameLocks noGrp="1"/>
          </p:cNvGraphicFramePr>
          <p:nvPr>
            <p:extLst>
              <p:ext uri="{D42A27DB-BD31-4B8C-83A1-F6EECF244321}">
                <p14:modId xmlns:p14="http://schemas.microsoft.com/office/powerpoint/2010/main" val="1314572942"/>
              </p:ext>
            </p:extLst>
          </p:nvPr>
        </p:nvGraphicFramePr>
        <p:xfrm>
          <a:off x="53280" y="2496317"/>
          <a:ext cx="4839093" cy="822960"/>
        </p:xfrm>
        <a:graphic>
          <a:graphicData uri="http://schemas.openxmlformats.org/drawingml/2006/table">
            <a:tbl>
              <a:tblPr firstRow="1" bandRow="1">
                <a:tableStyleId>{5940675A-B579-460E-94D1-54222C63F5DA}</a:tableStyleId>
              </a:tblPr>
              <a:tblGrid>
                <a:gridCol w="4839093">
                  <a:extLst>
                    <a:ext uri="{9D8B030D-6E8A-4147-A177-3AD203B41FA5}">
                      <a16:colId xmlns:a16="http://schemas.microsoft.com/office/drawing/2014/main" val="3901491174"/>
                    </a:ext>
                  </a:extLst>
                </a:gridCol>
              </a:tblGrid>
              <a:tr h="194458">
                <a:tc>
                  <a:txBody>
                    <a:bodyPr/>
                    <a:lstStyle/>
                    <a:p>
                      <a:pPr algn="l"/>
                      <a:r>
                        <a:rPr lang="en-GB" sz="1000" b="1" u="sng" dirty="0"/>
                        <a:t>10. How do Earthquakes happen?</a:t>
                      </a:r>
                    </a:p>
                  </a:txBody>
                  <a:tcPr/>
                </a:tc>
                <a:extLst>
                  <a:ext uri="{0D108BD9-81ED-4DB2-BD59-A6C34878D82A}">
                    <a16:rowId xmlns:a16="http://schemas.microsoft.com/office/drawing/2014/main" val="3823804739"/>
                  </a:ext>
                </a:extLst>
              </a:tr>
              <a:tr h="492628">
                <a:tc>
                  <a:txBody>
                    <a:bodyPr/>
                    <a:lstStyle/>
                    <a:p>
                      <a:pPr marL="0" marR="0" indent="0" algn="ctr" defTabSz="1280160" rtl="0" eaLnBrk="1" fontAlgn="auto" latinLnBrk="0" hangingPunct="1">
                        <a:lnSpc>
                          <a:spcPct val="100000"/>
                        </a:lnSpc>
                        <a:spcBef>
                          <a:spcPts val="0"/>
                        </a:spcBef>
                        <a:spcAft>
                          <a:spcPts val="0"/>
                        </a:spcAft>
                        <a:buClrTx/>
                        <a:buSzTx/>
                        <a:buFontTx/>
                        <a:buNone/>
                        <a:tabLst/>
                        <a:defRPr/>
                      </a:pPr>
                      <a:r>
                        <a:rPr lang="en-GB" altLang="en-US" sz="800" dirty="0"/>
                        <a:t>Earthquakes (shallow focus – less than 70km) happen when two plates become </a:t>
                      </a:r>
                      <a:r>
                        <a:rPr lang="en-GB" altLang="en-US" sz="800" b="1" u="sng" dirty="0"/>
                        <a:t>locked</a:t>
                      </a:r>
                      <a:r>
                        <a:rPr lang="en-GB" altLang="en-US" sz="800" dirty="0"/>
                        <a:t> causing </a:t>
                      </a:r>
                      <a:r>
                        <a:rPr lang="en-GB" altLang="en-US" sz="800" b="1" u="sng" dirty="0"/>
                        <a:t>friction</a:t>
                      </a:r>
                      <a:r>
                        <a:rPr lang="en-GB" altLang="en-US" sz="800" u="sng" dirty="0"/>
                        <a:t> </a:t>
                      </a:r>
                      <a:r>
                        <a:rPr lang="en-GB" altLang="en-US" sz="800" dirty="0"/>
                        <a:t>to build up. From this </a:t>
                      </a:r>
                      <a:r>
                        <a:rPr lang="en-GB" altLang="en-US" sz="800" b="1" u="sng" dirty="0"/>
                        <a:t>stress</a:t>
                      </a:r>
                      <a:r>
                        <a:rPr lang="en-GB" altLang="en-US" sz="800" dirty="0"/>
                        <a:t>, the </a:t>
                      </a:r>
                      <a:r>
                        <a:rPr lang="en-GB" altLang="en-US" sz="800" b="1" u="sng" dirty="0"/>
                        <a:t>pressure</a:t>
                      </a:r>
                      <a:r>
                        <a:rPr lang="en-GB" altLang="en-US" sz="800" dirty="0"/>
                        <a:t> will eventually be released, triggering the plates to move into a new position.  This movement causes energy in the form of </a:t>
                      </a:r>
                      <a:r>
                        <a:rPr lang="en-GB" altLang="en-US" sz="800" b="1" u="sng" dirty="0"/>
                        <a:t>seismic waves</a:t>
                      </a:r>
                      <a:r>
                        <a:rPr lang="en-GB" altLang="en-US" sz="800" b="1" dirty="0"/>
                        <a:t>, </a:t>
                      </a:r>
                      <a:r>
                        <a:rPr lang="en-GB" altLang="en-US" sz="800" dirty="0"/>
                        <a:t>to travel from the </a:t>
                      </a:r>
                      <a:r>
                        <a:rPr lang="en-GB" altLang="en-US" sz="800" b="1" u="sng" dirty="0"/>
                        <a:t>focus</a:t>
                      </a:r>
                      <a:r>
                        <a:rPr lang="en-GB" altLang="en-US" sz="800" dirty="0"/>
                        <a:t> towards the </a:t>
                      </a:r>
                      <a:r>
                        <a:rPr lang="en-GB" altLang="en-US" sz="800" b="1" u="sng" dirty="0"/>
                        <a:t>epicentre</a:t>
                      </a:r>
                      <a:r>
                        <a:rPr lang="en-GB" altLang="en-US" sz="800" dirty="0"/>
                        <a:t>. As a result, the crust vibrates triggering an earthquake.</a:t>
                      </a:r>
                      <a:endParaRPr lang="en-GB" altLang="en-US" sz="800" dirty="0">
                        <a:latin typeface="+mn-lt"/>
                      </a:endParaRPr>
                    </a:p>
                  </a:txBody>
                  <a:tcPr/>
                </a:tc>
                <a:extLst>
                  <a:ext uri="{0D108BD9-81ED-4DB2-BD59-A6C34878D82A}">
                    <a16:rowId xmlns:a16="http://schemas.microsoft.com/office/drawing/2014/main" val="1557391299"/>
                  </a:ext>
                </a:extLst>
              </a:tr>
            </a:tbl>
          </a:graphicData>
        </a:graphic>
      </p:graphicFrame>
      <p:graphicFrame>
        <p:nvGraphicFramePr>
          <p:cNvPr id="30" name="Table 29">
            <a:extLst>
              <a:ext uri="{FF2B5EF4-FFF2-40B4-BE49-F238E27FC236}">
                <a16:creationId xmlns:a16="http://schemas.microsoft.com/office/drawing/2014/main" id="{0945374A-3CA0-4C7C-AAEA-9FD3F8F08AF4}"/>
              </a:ext>
            </a:extLst>
          </p:cNvPr>
          <p:cNvGraphicFramePr>
            <a:graphicFrameLocks noGrp="1"/>
          </p:cNvGraphicFramePr>
          <p:nvPr>
            <p:extLst>
              <p:ext uri="{D42A27DB-BD31-4B8C-83A1-F6EECF244321}">
                <p14:modId xmlns:p14="http://schemas.microsoft.com/office/powerpoint/2010/main" val="3198491310"/>
              </p:ext>
            </p:extLst>
          </p:nvPr>
        </p:nvGraphicFramePr>
        <p:xfrm>
          <a:off x="2218632" y="3332468"/>
          <a:ext cx="2673741" cy="1143320"/>
        </p:xfrm>
        <a:graphic>
          <a:graphicData uri="http://schemas.openxmlformats.org/drawingml/2006/table">
            <a:tbl>
              <a:tblPr firstRow="1" bandRow="1">
                <a:tableStyleId>{5940675A-B579-460E-94D1-54222C63F5DA}</a:tableStyleId>
              </a:tblPr>
              <a:tblGrid>
                <a:gridCol w="2673741">
                  <a:extLst>
                    <a:ext uri="{9D8B030D-6E8A-4147-A177-3AD203B41FA5}">
                      <a16:colId xmlns:a16="http://schemas.microsoft.com/office/drawing/2014/main" val="124995289"/>
                    </a:ext>
                  </a:extLst>
                </a:gridCol>
              </a:tblGrid>
              <a:tr h="463216">
                <a:tc>
                  <a:txBody>
                    <a:bodyPr/>
                    <a:lstStyle/>
                    <a:p>
                      <a:pPr marL="0" marR="0" indent="0" algn="ctr" defTabSz="1280160" rtl="0" eaLnBrk="1" fontAlgn="auto" latinLnBrk="0" hangingPunct="1">
                        <a:lnSpc>
                          <a:spcPct val="100000"/>
                        </a:lnSpc>
                        <a:spcBef>
                          <a:spcPts val="0"/>
                        </a:spcBef>
                        <a:spcAft>
                          <a:spcPts val="0"/>
                        </a:spcAft>
                        <a:buClrTx/>
                        <a:buSzTx/>
                        <a:buFontTx/>
                        <a:buNone/>
                        <a:tabLst/>
                        <a:defRPr/>
                      </a:pPr>
                      <a:r>
                        <a:rPr lang="en-GB" altLang="en-US" sz="700" dirty="0">
                          <a:solidFill>
                            <a:sysClr val="windowText" lastClr="000000"/>
                          </a:solidFill>
                        </a:rPr>
                        <a:t>The point directly above the focus, where the seismic waves reach first, is called the </a:t>
                      </a:r>
                      <a:r>
                        <a:rPr lang="en-GB" altLang="en-US" sz="700" dirty="0">
                          <a:solidFill>
                            <a:srgbClr val="FF0000"/>
                          </a:solidFill>
                        </a:rPr>
                        <a:t>EPICENTRE</a:t>
                      </a:r>
                      <a:r>
                        <a:rPr lang="en-GB" altLang="en-US" sz="700" dirty="0">
                          <a:solidFill>
                            <a:sysClr val="windowText" lastClr="000000"/>
                          </a:solidFill>
                        </a:rPr>
                        <a:t>.</a:t>
                      </a:r>
                      <a:endParaRPr lang="en-GB" altLang="en-US" sz="700" b="1" dirty="0">
                        <a:solidFill>
                          <a:sysClr val="windowText" lastClr="000000"/>
                        </a:solidFill>
                      </a:endParaRPr>
                    </a:p>
                  </a:txBody>
                  <a:tcPr anchor="ctr"/>
                </a:tc>
                <a:extLst>
                  <a:ext uri="{0D108BD9-81ED-4DB2-BD59-A6C34878D82A}">
                    <a16:rowId xmlns:a16="http://schemas.microsoft.com/office/drawing/2014/main" val="1869902671"/>
                  </a:ext>
                </a:extLst>
              </a:tr>
              <a:tr h="329232">
                <a:tc>
                  <a:txBody>
                    <a:bodyPr/>
                    <a:lstStyle/>
                    <a:p>
                      <a:pPr marL="0" marR="0" indent="0" algn="ctr" defTabSz="1280160" rtl="0" eaLnBrk="1" fontAlgn="auto" latinLnBrk="0" hangingPunct="1">
                        <a:lnSpc>
                          <a:spcPct val="100000"/>
                        </a:lnSpc>
                        <a:spcBef>
                          <a:spcPts val="0"/>
                        </a:spcBef>
                        <a:spcAft>
                          <a:spcPts val="0"/>
                        </a:spcAft>
                        <a:buClrTx/>
                        <a:buSzTx/>
                        <a:buFontTx/>
                        <a:buNone/>
                        <a:tabLst/>
                        <a:defRPr/>
                      </a:pPr>
                      <a:r>
                        <a:rPr lang="en-GB" altLang="en-US" sz="700" b="1" dirty="0">
                          <a:solidFill>
                            <a:srgbClr val="FF0000"/>
                          </a:solidFill>
                        </a:rPr>
                        <a:t>SEISMIC WAVES </a:t>
                      </a:r>
                      <a:r>
                        <a:rPr lang="en-GB" altLang="en-US" sz="700" b="1" dirty="0"/>
                        <a:t>(energy waves) travel out from the focus.  </a:t>
                      </a:r>
                      <a:endParaRPr lang="en-GB" altLang="en-US" sz="700" b="1" dirty="0">
                        <a:solidFill>
                          <a:schemeClr val="tx1"/>
                        </a:solidFill>
                      </a:endParaRPr>
                    </a:p>
                  </a:txBody>
                  <a:tcPr anchor="ctr"/>
                </a:tc>
                <a:extLst>
                  <a:ext uri="{0D108BD9-81ED-4DB2-BD59-A6C34878D82A}">
                    <a16:rowId xmlns:a16="http://schemas.microsoft.com/office/drawing/2014/main" val="3107004652"/>
                  </a:ext>
                </a:extLst>
              </a:tr>
              <a:tr h="350872">
                <a:tc>
                  <a:txBody>
                    <a:bodyPr/>
                    <a:lstStyle/>
                    <a:p>
                      <a:pPr marL="0" marR="0" indent="0" algn="ctr" defTabSz="1280160" rtl="0" eaLnBrk="1" fontAlgn="auto" latinLnBrk="0" hangingPunct="1">
                        <a:lnSpc>
                          <a:spcPct val="100000"/>
                        </a:lnSpc>
                        <a:spcBef>
                          <a:spcPts val="0"/>
                        </a:spcBef>
                        <a:spcAft>
                          <a:spcPts val="0"/>
                        </a:spcAft>
                        <a:buClrTx/>
                        <a:buSzTx/>
                        <a:buFontTx/>
                        <a:buNone/>
                        <a:tabLst/>
                        <a:defRPr/>
                      </a:pPr>
                      <a:r>
                        <a:rPr lang="en-GB" altLang="en-US" sz="700" b="1" dirty="0"/>
                        <a:t>The point at which this pressure is released is called the </a:t>
                      </a:r>
                      <a:r>
                        <a:rPr lang="en-GB" altLang="en-US" sz="700" b="1" dirty="0">
                          <a:solidFill>
                            <a:srgbClr val="FF0000"/>
                          </a:solidFill>
                        </a:rPr>
                        <a:t>FOCUS</a:t>
                      </a:r>
                      <a:r>
                        <a:rPr lang="en-GB" altLang="en-US" sz="700" b="1" dirty="0"/>
                        <a:t>. </a:t>
                      </a:r>
                    </a:p>
                  </a:txBody>
                  <a:tcPr anchor="ctr"/>
                </a:tc>
                <a:extLst>
                  <a:ext uri="{0D108BD9-81ED-4DB2-BD59-A6C34878D82A}">
                    <a16:rowId xmlns:a16="http://schemas.microsoft.com/office/drawing/2014/main" val="3443076149"/>
                  </a:ext>
                </a:extLst>
              </a:tr>
            </a:tbl>
          </a:graphicData>
        </a:graphic>
      </p:graphicFrame>
      <p:cxnSp>
        <p:nvCxnSpPr>
          <p:cNvPr id="31" name="Straight Arrow Connector 30">
            <a:extLst>
              <a:ext uri="{FF2B5EF4-FFF2-40B4-BE49-F238E27FC236}">
                <a16:creationId xmlns:a16="http://schemas.microsoft.com/office/drawing/2014/main" id="{75B572B1-92B3-4E73-A2D5-85A266389833}"/>
              </a:ext>
            </a:extLst>
          </p:cNvPr>
          <p:cNvCxnSpPr>
            <a:cxnSpLocks/>
          </p:cNvCxnSpPr>
          <p:nvPr/>
        </p:nvCxnSpPr>
        <p:spPr>
          <a:xfrm flipH="1">
            <a:off x="882475" y="3642275"/>
            <a:ext cx="1336158" cy="26131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29D6361-C319-4D15-82FA-3651DF9C6E45}"/>
              </a:ext>
            </a:extLst>
          </p:cNvPr>
          <p:cNvCxnSpPr>
            <a:cxnSpLocks/>
            <a:stCxn id="30" idx="1"/>
          </p:cNvCxnSpPr>
          <p:nvPr/>
        </p:nvCxnSpPr>
        <p:spPr>
          <a:xfrm flipH="1">
            <a:off x="1064046" y="3904128"/>
            <a:ext cx="1154586" cy="12931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8C25E9F6-1AA5-4134-9155-F651D815FB4D}"/>
              </a:ext>
            </a:extLst>
          </p:cNvPr>
          <p:cNvCxnSpPr>
            <a:cxnSpLocks/>
          </p:cNvCxnSpPr>
          <p:nvPr/>
        </p:nvCxnSpPr>
        <p:spPr>
          <a:xfrm flipV="1">
            <a:off x="2218633" y="4059393"/>
            <a:ext cx="87282" cy="5739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AutoShape 4" descr="Image result for wave clip art">
            <a:extLst>
              <a:ext uri="{FF2B5EF4-FFF2-40B4-BE49-F238E27FC236}">
                <a16:creationId xmlns:a16="http://schemas.microsoft.com/office/drawing/2014/main" id="{3B6F0D88-2CAF-44B1-B2FA-32EA53D6D41B}"/>
              </a:ext>
            </a:extLst>
          </p:cNvPr>
          <p:cNvSpPr>
            <a:spLocks noChangeAspect="1" noChangeArrowheads="1"/>
          </p:cNvSpPr>
          <p:nvPr/>
        </p:nvSpPr>
        <p:spPr bwMode="auto">
          <a:xfrm>
            <a:off x="53283" y="237420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aphicFrame>
        <p:nvGraphicFramePr>
          <p:cNvPr id="35" name="Table 34">
            <a:extLst>
              <a:ext uri="{FF2B5EF4-FFF2-40B4-BE49-F238E27FC236}">
                <a16:creationId xmlns:a16="http://schemas.microsoft.com/office/drawing/2014/main" id="{18A2A373-8D44-4DCD-86C5-C7694148B8CD}"/>
              </a:ext>
            </a:extLst>
          </p:cNvPr>
          <p:cNvGraphicFramePr>
            <a:graphicFrameLocks noGrp="1"/>
          </p:cNvGraphicFramePr>
          <p:nvPr>
            <p:extLst>
              <p:ext uri="{D42A27DB-BD31-4B8C-83A1-F6EECF244321}">
                <p14:modId xmlns:p14="http://schemas.microsoft.com/office/powerpoint/2010/main" val="1652684802"/>
              </p:ext>
            </p:extLst>
          </p:nvPr>
        </p:nvGraphicFramePr>
        <p:xfrm>
          <a:off x="53281" y="4558906"/>
          <a:ext cx="4839092" cy="2194560"/>
        </p:xfrm>
        <a:graphic>
          <a:graphicData uri="http://schemas.openxmlformats.org/drawingml/2006/table">
            <a:tbl>
              <a:tblPr firstRow="1" bandRow="1">
                <a:tableStyleId>{5940675A-B579-460E-94D1-54222C63F5DA}</a:tableStyleId>
              </a:tblPr>
              <a:tblGrid>
                <a:gridCol w="1623202">
                  <a:extLst>
                    <a:ext uri="{9D8B030D-6E8A-4147-A177-3AD203B41FA5}">
                      <a16:colId xmlns:a16="http://schemas.microsoft.com/office/drawing/2014/main" val="2871002646"/>
                    </a:ext>
                  </a:extLst>
                </a:gridCol>
                <a:gridCol w="657644">
                  <a:extLst>
                    <a:ext uri="{9D8B030D-6E8A-4147-A177-3AD203B41FA5}">
                      <a16:colId xmlns:a16="http://schemas.microsoft.com/office/drawing/2014/main" val="164160020"/>
                    </a:ext>
                  </a:extLst>
                </a:gridCol>
                <a:gridCol w="2558246">
                  <a:extLst>
                    <a:ext uri="{9D8B030D-6E8A-4147-A177-3AD203B41FA5}">
                      <a16:colId xmlns:a16="http://schemas.microsoft.com/office/drawing/2014/main" val="3717343566"/>
                    </a:ext>
                  </a:extLst>
                </a:gridCol>
              </a:tblGrid>
              <a:tr h="194047">
                <a:tc gridSpan="3">
                  <a:txBody>
                    <a:bodyPr/>
                    <a:lstStyle/>
                    <a:p>
                      <a:pPr algn="l"/>
                      <a:r>
                        <a:rPr lang="en-GB" sz="1000" b="1" u="sng" dirty="0"/>
                        <a:t>11. Types of Seismic Waves </a:t>
                      </a:r>
                    </a:p>
                  </a:txBody>
                  <a:tcPr/>
                </a:tc>
                <a:tc hMerge="1">
                  <a:txBody>
                    <a:bodyPr/>
                    <a:lstStyle/>
                    <a:p>
                      <a:pPr algn="l"/>
                      <a:endParaRPr lang="en-GB" sz="1000" u="none" dirty="0"/>
                    </a:p>
                  </a:txBody>
                  <a:tcPr/>
                </a:tc>
                <a:tc hMerge="1">
                  <a:txBody>
                    <a:bodyPr/>
                    <a:lstStyle/>
                    <a:p>
                      <a:endParaRPr lang="en-GB"/>
                    </a:p>
                  </a:txBody>
                  <a:tcPr/>
                </a:tc>
                <a:extLst>
                  <a:ext uri="{0D108BD9-81ED-4DB2-BD59-A6C34878D82A}">
                    <a16:rowId xmlns:a16="http://schemas.microsoft.com/office/drawing/2014/main" val="1106972437"/>
                  </a:ext>
                </a:extLst>
              </a:tr>
              <a:tr h="399792">
                <a:tc rowSpan="5">
                  <a:txBody>
                    <a:bodyPr/>
                    <a:lstStyle/>
                    <a:p>
                      <a:endParaRPr lang="en-GB" sz="800" b="1" dirty="0"/>
                    </a:p>
                  </a:txBody>
                  <a:tcPr/>
                </a:tc>
                <a:tc>
                  <a:txBody>
                    <a:bodyPr/>
                    <a:lstStyle/>
                    <a:p>
                      <a:r>
                        <a:rPr lang="en-GB" sz="800" b="1" u="sng" dirty="0">
                          <a:solidFill>
                            <a:schemeClr val="tx1"/>
                          </a:solidFill>
                        </a:rPr>
                        <a:t>P Waves</a:t>
                      </a:r>
                      <a:endParaRPr lang="en-GB" sz="800" b="1" dirty="0">
                        <a:solidFill>
                          <a:schemeClr val="tx1"/>
                        </a:solidFill>
                      </a:endParaRPr>
                    </a:p>
                  </a:txBody>
                  <a:tcPr anchor="ctr"/>
                </a:tc>
                <a:tc>
                  <a:txBody>
                    <a:bodyPr/>
                    <a:lstStyle/>
                    <a:p>
                      <a:pPr marL="0" indent="0">
                        <a:buFont typeface="Arial" panose="020B0604020202020204" pitchFamily="34" charset="0"/>
                        <a:buNone/>
                      </a:pPr>
                      <a:r>
                        <a:rPr lang="en-GB" sz="700" dirty="0"/>
                        <a:t>Travel through solids and liquids.</a:t>
                      </a:r>
                    </a:p>
                    <a:p>
                      <a:pPr marL="0" indent="0">
                        <a:buFont typeface="Arial" panose="020B0604020202020204" pitchFamily="34" charset="0"/>
                        <a:buNone/>
                      </a:pPr>
                      <a:r>
                        <a:rPr lang="en-GB" sz="700" dirty="0"/>
                        <a:t>Shakes the Earth in the same direction as the travelling wave</a:t>
                      </a:r>
                    </a:p>
                    <a:p>
                      <a:pPr marL="0" indent="0">
                        <a:buFont typeface="Arial" panose="020B0604020202020204" pitchFamily="34" charset="0"/>
                        <a:buNone/>
                      </a:pPr>
                      <a:r>
                        <a:rPr lang="en-GB" sz="700" dirty="0"/>
                        <a:t>Fastest type of wave.</a:t>
                      </a:r>
                    </a:p>
                  </a:txBody>
                  <a:tcPr/>
                </a:tc>
                <a:extLst>
                  <a:ext uri="{0D108BD9-81ED-4DB2-BD59-A6C34878D82A}">
                    <a16:rowId xmlns:a16="http://schemas.microsoft.com/office/drawing/2014/main" val="1492037997"/>
                  </a:ext>
                </a:extLst>
              </a:tr>
              <a:tr h="399792">
                <a:tc vMerge="1">
                  <a:txBody>
                    <a:bodyPr/>
                    <a:lstStyle/>
                    <a:p>
                      <a:endParaRPr lang="en-GB" sz="800" b="1" dirty="0"/>
                    </a:p>
                  </a:txBody>
                  <a:tcPr/>
                </a:tc>
                <a:tc>
                  <a:txBody>
                    <a:bodyPr/>
                    <a:lstStyle/>
                    <a:p>
                      <a:r>
                        <a:rPr lang="en-GB" sz="800" b="1" u="sng" dirty="0">
                          <a:solidFill>
                            <a:schemeClr val="tx1"/>
                          </a:solidFill>
                        </a:rPr>
                        <a:t>S Waves</a:t>
                      </a:r>
                      <a:endParaRPr lang="en-GB" sz="800" b="1" dirty="0">
                        <a:solidFill>
                          <a:schemeClr val="tx1"/>
                        </a:solidFill>
                      </a:endParaRPr>
                    </a:p>
                  </a:txBody>
                  <a:tcPr anchor="ctr"/>
                </a:tc>
                <a:tc>
                  <a:txBody>
                    <a:bodyPr/>
                    <a:lstStyle/>
                    <a:p>
                      <a:pPr marL="0" indent="0">
                        <a:buFont typeface="Arial" panose="020B0604020202020204" pitchFamily="34" charset="0"/>
                        <a:buNone/>
                      </a:pPr>
                      <a:r>
                        <a:rPr lang="en-GB" sz="700" dirty="0"/>
                        <a:t>Travel through solids only.</a:t>
                      </a:r>
                    </a:p>
                    <a:p>
                      <a:pPr marL="0" indent="0">
                        <a:buFont typeface="Arial" panose="020B0604020202020204" pitchFamily="34" charset="0"/>
                        <a:buNone/>
                      </a:pPr>
                      <a:r>
                        <a:rPr lang="en-GB" sz="700" dirty="0"/>
                        <a:t>Shakes the Earth vertically (90°angle to the travelling wave).</a:t>
                      </a:r>
                    </a:p>
                    <a:p>
                      <a:pPr marL="0" indent="0">
                        <a:buFont typeface="Arial" panose="020B0604020202020204" pitchFamily="34" charset="0"/>
                        <a:buNone/>
                      </a:pPr>
                      <a:r>
                        <a:rPr lang="en-GB" sz="700" dirty="0"/>
                        <a:t>Most damaging type of wave.</a:t>
                      </a:r>
                    </a:p>
                  </a:txBody>
                  <a:tcPr/>
                </a:tc>
                <a:extLst>
                  <a:ext uri="{0D108BD9-81ED-4DB2-BD59-A6C34878D82A}">
                    <a16:rowId xmlns:a16="http://schemas.microsoft.com/office/drawing/2014/main" val="2630779018"/>
                  </a:ext>
                </a:extLst>
              </a:tr>
              <a:tr h="296143">
                <a:tc vMerge="1">
                  <a:txBody>
                    <a:bodyPr/>
                    <a:lstStyle/>
                    <a:p>
                      <a:endParaRPr lang="en-GB" sz="800" b="1" dirty="0"/>
                    </a:p>
                  </a:txBody>
                  <a:tcPr/>
                </a:tc>
                <a:tc rowSpan="3">
                  <a:txBody>
                    <a:bodyPr/>
                    <a:lstStyle/>
                    <a:p>
                      <a:r>
                        <a:rPr lang="en-GB" sz="800" b="1" u="sng" dirty="0">
                          <a:solidFill>
                            <a:schemeClr val="tx1"/>
                          </a:solidFill>
                        </a:rPr>
                        <a:t>Surface waves </a:t>
                      </a:r>
                      <a:endParaRPr lang="en-GB" sz="800" b="1" dirty="0">
                        <a:solidFill>
                          <a:schemeClr val="tx1"/>
                        </a:solidFill>
                      </a:endParaRPr>
                    </a:p>
                  </a:txBody>
                  <a:tcPr anchor="ct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en-GB" sz="700" baseline="0" dirty="0"/>
                        <a:t>They can o</a:t>
                      </a:r>
                      <a:r>
                        <a:rPr lang="en-GB" sz="700" dirty="0"/>
                        <a:t>ccur closest to the surface. They travel slower than P and S waves but are more destructive.</a:t>
                      </a:r>
                    </a:p>
                  </a:txBody>
                  <a:tcPr/>
                </a:tc>
                <a:extLst>
                  <a:ext uri="{0D108BD9-81ED-4DB2-BD59-A6C34878D82A}">
                    <a16:rowId xmlns:a16="http://schemas.microsoft.com/office/drawing/2014/main" val="3354195460"/>
                  </a:ext>
                </a:extLst>
              </a:tr>
              <a:tr h="399792">
                <a:tc vMerge="1">
                  <a:txBody>
                    <a:bodyPr/>
                    <a:lstStyle/>
                    <a:p>
                      <a:endParaRPr lang="en-GB"/>
                    </a:p>
                  </a:txBody>
                  <a:tcPr/>
                </a:tc>
                <a:tc vMerge="1">
                  <a:txBody>
                    <a:bodyPr/>
                    <a:lstStyle/>
                    <a:p>
                      <a:endParaRPr lang="en-GB"/>
                    </a:p>
                  </a:txBody>
                  <a:tcPr/>
                </a:tc>
                <a:tc>
                  <a:txBody>
                    <a:bodyPr/>
                    <a:lstStyle/>
                    <a:p>
                      <a:r>
                        <a:rPr lang="en-GB" sz="700" b="1" u="sng" dirty="0">
                          <a:solidFill>
                            <a:srgbClr val="00B050"/>
                          </a:solidFill>
                        </a:rPr>
                        <a:t>Love waves</a:t>
                      </a:r>
                    </a:p>
                    <a:p>
                      <a:pPr marL="0" indent="0">
                        <a:buFont typeface="Arial" panose="020B0604020202020204" pitchFamily="34" charset="0"/>
                        <a:buNone/>
                      </a:pPr>
                      <a:r>
                        <a:rPr lang="en-GB" sz="700" dirty="0"/>
                        <a:t>Travel through solids only.</a:t>
                      </a:r>
                    </a:p>
                    <a:p>
                      <a:pPr marL="0" indent="0">
                        <a:buFont typeface="Arial" panose="020B0604020202020204" pitchFamily="34" charset="0"/>
                        <a:buNone/>
                      </a:pPr>
                      <a:r>
                        <a:rPr lang="en-GB" sz="700" dirty="0"/>
                        <a:t>Shakes the Earth in the same direction as the travelling wave</a:t>
                      </a:r>
                      <a:endParaRPr lang="en-GB" sz="700" dirty="0">
                        <a:solidFill>
                          <a:schemeClr val="tx1"/>
                        </a:solidFill>
                      </a:endParaRPr>
                    </a:p>
                  </a:txBody>
                  <a:tcPr/>
                </a:tc>
                <a:extLst>
                  <a:ext uri="{0D108BD9-81ED-4DB2-BD59-A6C34878D82A}">
                    <a16:rowId xmlns:a16="http://schemas.microsoft.com/office/drawing/2014/main" val="1329990638"/>
                  </a:ext>
                </a:extLst>
              </a:tr>
              <a:tr h="399792">
                <a:tc vMerge="1">
                  <a:txBody>
                    <a:bodyPr/>
                    <a:lstStyle/>
                    <a:p>
                      <a:endParaRPr lang="en-GB"/>
                    </a:p>
                  </a:txBody>
                  <a:tcPr/>
                </a:tc>
                <a:tc vMerge="1">
                  <a:txBody>
                    <a:bodyPr/>
                    <a:lstStyle/>
                    <a:p>
                      <a:endParaRPr lang="en-GB"/>
                    </a:p>
                  </a:txBody>
                  <a:tcPr/>
                </a:tc>
                <a:tc>
                  <a:txBody>
                    <a:bodyPr/>
                    <a:lstStyle/>
                    <a:p>
                      <a:r>
                        <a:rPr lang="en-GB" sz="700" b="1" u="sng" dirty="0">
                          <a:solidFill>
                            <a:srgbClr val="7030A0"/>
                          </a:solidFill>
                        </a:rPr>
                        <a:t>Rayleigh waves</a:t>
                      </a:r>
                    </a:p>
                    <a:p>
                      <a:pPr marL="0" indent="0">
                        <a:buFont typeface="Arial" panose="020B0604020202020204" pitchFamily="34" charset="0"/>
                        <a:buNone/>
                      </a:pPr>
                      <a:r>
                        <a:rPr lang="en-GB" sz="700" dirty="0"/>
                        <a:t>Travel through solids and liquids.</a:t>
                      </a:r>
                    </a:p>
                    <a:p>
                      <a:pPr marL="0" indent="0">
                        <a:buFont typeface="Arial" panose="020B0604020202020204" pitchFamily="34" charset="0"/>
                        <a:buNone/>
                      </a:pPr>
                      <a:r>
                        <a:rPr lang="en-GB" sz="700" dirty="0"/>
                        <a:t>Shakes the Earth in a rolling motion (like an ocean wave).</a:t>
                      </a:r>
                    </a:p>
                  </a:txBody>
                  <a:tcPr/>
                </a:tc>
                <a:extLst>
                  <a:ext uri="{0D108BD9-81ED-4DB2-BD59-A6C34878D82A}">
                    <a16:rowId xmlns:a16="http://schemas.microsoft.com/office/drawing/2014/main" val="3800362272"/>
                  </a:ext>
                </a:extLst>
              </a:tr>
            </a:tbl>
          </a:graphicData>
        </a:graphic>
      </p:graphicFrame>
      <p:graphicFrame>
        <p:nvGraphicFramePr>
          <p:cNvPr id="36" name="Table 35">
            <a:extLst>
              <a:ext uri="{FF2B5EF4-FFF2-40B4-BE49-F238E27FC236}">
                <a16:creationId xmlns:a16="http://schemas.microsoft.com/office/drawing/2014/main" id="{2DAE4970-3EF9-433D-936B-28A240C06431}"/>
              </a:ext>
            </a:extLst>
          </p:cNvPr>
          <p:cNvGraphicFramePr>
            <a:graphicFrameLocks noGrp="1"/>
          </p:cNvGraphicFramePr>
          <p:nvPr>
            <p:extLst>
              <p:ext uri="{D42A27DB-BD31-4B8C-83A1-F6EECF244321}">
                <p14:modId xmlns:p14="http://schemas.microsoft.com/office/powerpoint/2010/main" val="70132620"/>
              </p:ext>
            </p:extLst>
          </p:nvPr>
        </p:nvGraphicFramePr>
        <p:xfrm>
          <a:off x="5013629" y="3818057"/>
          <a:ext cx="4834394" cy="1852150"/>
        </p:xfrm>
        <a:graphic>
          <a:graphicData uri="http://schemas.openxmlformats.org/drawingml/2006/table">
            <a:tbl>
              <a:tblPr firstRow="1" firstCol="1" bandRow="1">
                <a:tableStyleId>{5940675A-B579-460E-94D1-54222C63F5DA}</a:tableStyleId>
              </a:tblPr>
              <a:tblGrid>
                <a:gridCol w="2164142">
                  <a:extLst>
                    <a:ext uri="{9D8B030D-6E8A-4147-A177-3AD203B41FA5}">
                      <a16:colId xmlns:a16="http://schemas.microsoft.com/office/drawing/2014/main" val="2368168972"/>
                    </a:ext>
                  </a:extLst>
                </a:gridCol>
                <a:gridCol w="595982">
                  <a:extLst>
                    <a:ext uri="{9D8B030D-6E8A-4147-A177-3AD203B41FA5}">
                      <a16:colId xmlns:a16="http://schemas.microsoft.com/office/drawing/2014/main" val="2845525706"/>
                    </a:ext>
                  </a:extLst>
                </a:gridCol>
                <a:gridCol w="2074270">
                  <a:extLst>
                    <a:ext uri="{9D8B030D-6E8A-4147-A177-3AD203B41FA5}">
                      <a16:colId xmlns:a16="http://schemas.microsoft.com/office/drawing/2014/main" val="2085550518"/>
                    </a:ext>
                  </a:extLst>
                </a:gridCol>
              </a:tblGrid>
              <a:tr h="192745">
                <a:tc gridSpan="3">
                  <a:txBody>
                    <a:bodyPr/>
                    <a:lstStyle/>
                    <a:p>
                      <a:pPr marL="0" marR="0" indent="0" algn="l" defTabSz="1280160" rtl="0" eaLnBrk="1" fontAlgn="auto" latinLnBrk="0" hangingPunct="1">
                        <a:lnSpc>
                          <a:spcPct val="115000"/>
                        </a:lnSpc>
                        <a:spcBef>
                          <a:spcPts val="0"/>
                        </a:spcBef>
                        <a:spcAft>
                          <a:spcPts val="0"/>
                        </a:spcAft>
                        <a:buClrTx/>
                        <a:buSzTx/>
                        <a:buFontTx/>
                        <a:buNone/>
                        <a:tabLst/>
                        <a:defRPr/>
                      </a:pPr>
                      <a:r>
                        <a:rPr lang="en-GB" sz="1000" b="1" u="sng" dirty="0"/>
                        <a:t>14. Volcanic Hazards</a:t>
                      </a:r>
                    </a:p>
                  </a:txBody>
                  <a:tcPr marL="49358" marR="49358" marT="0" marB="0"/>
                </a:tc>
                <a:tc hMerge="1">
                  <a:txBody>
                    <a:bodyPr/>
                    <a:lstStyle/>
                    <a:p>
                      <a:pPr marL="0" marR="0" indent="0" algn="ctr" defTabSz="1280160" rtl="0" eaLnBrk="1" fontAlgn="auto" latinLnBrk="0" hangingPunct="1">
                        <a:lnSpc>
                          <a:spcPct val="115000"/>
                        </a:lnSpc>
                        <a:spcBef>
                          <a:spcPts val="0"/>
                        </a:spcBef>
                        <a:spcAft>
                          <a:spcPts val="0"/>
                        </a:spcAft>
                        <a:buClrTx/>
                        <a:buSzTx/>
                        <a:buFontTx/>
                        <a:buNone/>
                        <a:tabLst/>
                        <a:defRPr/>
                      </a:pPr>
                      <a:endParaRPr lang="en-GB" sz="800" u="none" dirty="0"/>
                    </a:p>
                  </a:txBody>
                  <a:tcPr marL="49358" marR="49358" marT="0" marB="0"/>
                </a:tc>
                <a:tc hMerge="1">
                  <a:txBody>
                    <a:bodyPr/>
                    <a:lstStyle/>
                    <a:p>
                      <a:pPr algn="l">
                        <a:lnSpc>
                          <a:spcPct val="115000"/>
                        </a:lnSpc>
                        <a:spcAft>
                          <a:spcPts val="0"/>
                        </a:spcAft>
                      </a:pPr>
                      <a:endParaRPr lang="en-GB" sz="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tc>
                <a:extLst>
                  <a:ext uri="{0D108BD9-81ED-4DB2-BD59-A6C34878D82A}">
                    <a16:rowId xmlns:a16="http://schemas.microsoft.com/office/drawing/2014/main" val="372102128"/>
                  </a:ext>
                </a:extLst>
              </a:tr>
              <a:tr h="264492">
                <a:tc rowSpan="6">
                  <a:txBody>
                    <a:bodyPr/>
                    <a:lstStyle/>
                    <a:p>
                      <a:pPr algn="ctr">
                        <a:lnSpc>
                          <a:spcPct val="115000"/>
                        </a:lnSpc>
                        <a:spcAft>
                          <a:spcPts val="0"/>
                        </a:spcAft>
                      </a:pPr>
                      <a:endParaRPr lang="en-GB" sz="7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tc>
                  <a:txBody>
                    <a:bodyPr/>
                    <a:lstStyle/>
                    <a:p>
                      <a:pPr algn="ctr">
                        <a:lnSpc>
                          <a:spcPct val="115000"/>
                        </a:lnSpc>
                        <a:spcAft>
                          <a:spcPts val="0"/>
                        </a:spcAft>
                      </a:pPr>
                      <a:r>
                        <a:rPr lang="en-GB" sz="700" b="1" dirty="0">
                          <a:solidFill>
                            <a:srgbClr val="00B0F0"/>
                          </a:solidFill>
                          <a:effectLst/>
                        </a:rPr>
                        <a:t>Ash cloud</a:t>
                      </a:r>
                      <a:endParaRPr lang="en-GB" sz="700" b="1"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tc>
                  <a:txBody>
                    <a:bodyPr/>
                    <a:lstStyle/>
                    <a:p>
                      <a:pPr algn="l">
                        <a:lnSpc>
                          <a:spcPct val="115000"/>
                        </a:lnSpc>
                        <a:spcAft>
                          <a:spcPts val="0"/>
                        </a:spcAft>
                      </a:pPr>
                      <a:r>
                        <a:rPr lang="en-GB" sz="700" dirty="0">
                          <a:effectLst/>
                        </a:rPr>
                        <a:t>Small pieces of pulverised rock and glass which are thrown into the atmosphere. </a:t>
                      </a:r>
                      <a:endParaRPr lang="en-GB" sz="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extLst>
                  <a:ext uri="{0D108BD9-81ED-4DB2-BD59-A6C34878D82A}">
                    <a16:rowId xmlns:a16="http://schemas.microsoft.com/office/drawing/2014/main" val="3660049803"/>
                  </a:ext>
                </a:extLst>
              </a:tr>
              <a:tr h="264492">
                <a:tc vMerge="1">
                  <a:txBody>
                    <a:bodyPr/>
                    <a:lstStyle/>
                    <a:p>
                      <a:pPr algn="ctr">
                        <a:lnSpc>
                          <a:spcPct val="115000"/>
                        </a:lnSpc>
                        <a:spcAft>
                          <a:spcPts val="0"/>
                        </a:spcAft>
                      </a:pPr>
                      <a:endParaRPr lang="en-GB" sz="7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solidFill>
                      <a:schemeClr val="accent5">
                        <a:lumMod val="60000"/>
                        <a:lumOff val="40000"/>
                      </a:schemeClr>
                    </a:solidFill>
                  </a:tcPr>
                </a:tc>
                <a:tc>
                  <a:txBody>
                    <a:bodyPr/>
                    <a:lstStyle/>
                    <a:p>
                      <a:pPr algn="ctr">
                        <a:lnSpc>
                          <a:spcPct val="115000"/>
                        </a:lnSpc>
                        <a:spcAft>
                          <a:spcPts val="0"/>
                        </a:spcAft>
                      </a:pPr>
                      <a:r>
                        <a:rPr lang="en-GB" sz="700" b="1" dirty="0">
                          <a:solidFill>
                            <a:srgbClr val="00B050"/>
                          </a:solidFill>
                          <a:effectLst/>
                        </a:rPr>
                        <a:t>Gas</a:t>
                      </a:r>
                      <a:endParaRPr lang="en-GB" sz="700" b="1"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tc>
                  <a:txBody>
                    <a:bodyPr/>
                    <a:lstStyle/>
                    <a:p>
                      <a:pPr algn="l">
                        <a:lnSpc>
                          <a:spcPct val="115000"/>
                        </a:lnSpc>
                        <a:spcAft>
                          <a:spcPts val="0"/>
                        </a:spcAft>
                      </a:pPr>
                      <a:r>
                        <a:rPr lang="en-GB" sz="700" dirty="0">
                          <a:effectLst/>
                        </a:rPr>
                        <a:t>Sulphur dioxide, water vapour and carbon dioxide come out of the volcano.</a:t>
                      </a:r>
                      <a:endParaRPr lang="en-GB" sz="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extLst>
                  <a:ext uri="{0D108BD9-81ED-4DB2-BD59-A6C34878D82A}">
                    <a16:rowId xmlns:a16="http://schemas.microsoft.com/office/drawing/2014/main" val="1538470440"/>
                  </a:ext>
                </a:extLst>
              </a:tr>
              <a:tr h="235728">
                <a:tc vMerge="1">
                  <a:txBody>
                    <a:bodyPr/>
                    <a:lstStyle/>
                    <a:p>
                      <a:pPr algn="ctr">
                        <a:lnSpc>
                          <a:spcPct val="115000"/>
                        </a:lnSpc>
                        <a:spcAft>
                          <a:spcPts val="0"/>
                        </a:spcAft>
                      </a:pPr>
                      <a:endParaRPr lang="en-GB" sz="7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solidFill>
                      <a:schemeClr val="accent5">
                        <a:lumMod val="60000"/>
                        <a:lumOff val="40000"/>
                      </a:schemeClr>
                    </a:solidFill>
                  </a:tcPr>
                </a:tc>
                <a:tc>
                  <a:txBody>
                    <a:bodyPr/>
                    <a:lstStyle/>
                    <a:p>
                      <a:pPr algn="ctr">
                        <a:lnSpc>
                          <a:spcPct val="115000"/>
                        </a:lnSpc>
                        <a:spcAft>
                          <a:spcPts val="0"/>
                        </a:spcAft>
                      </a:pPr>
                      <a:r>
                        <a:rPr lang="en-GB" sz="700" b="1" dirty="0">
                          <a:solidFill>
                            <a:srgbClr val="FFFF00"/>
                          </a:solidFill>
                          <a:effectLst/>
                        </a:rPr>
                        <a:t>Lahar</a:t>
                      </a:r>
                      <a:endParaRPr lang="en-GB" sz="700" b="1" dirty="0">
                        <a:solidFill>
                          <a:srgbClr val="FFFF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tc>
                  <a:txBody>
                    <a:bodyPr/>
                    <a:lstStyle/>
                    <a:p>
                      <a:pPr algn="l">
                        <a:lnSpc>
                          <a:spcPct val="115000"/>
                        </a:lnSpc>
                        <a:spcAft>
                          <a:spcPts val="0"/>
                        </a:spcAft>
                      </a:pPr>
                      <a:r>
                        <a:rPr lang="en-GB" sz="700" dirty="0">
                          <a:effectLst/>
                        </a:rPr>
                        <a:t>A volcanic mudflow which usually runs down a valley side on the volcano. </a:t>
                      </a:r>
                      <a:endParaRPr lang="en-GB" sz="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extLst>
                  <a:ext uri="{0D108BD9-81ED-4DB2-BD59-A6C34878D82A}">
                    <a16:rowId xmlns:a16="http://schemas.microsoft.com/office/drawing/2014/main" val="494017905"/>
                  </a:ext>
                </a:extLst>
              </a:tr>
              <a:tr h="264492">
                <a:tc vMerge="1">
                  <a:txBody>
                    <a:bodyPr/>
                    <a:lstStyle/>
                    <a:p>
                      <a:pPr algn="ctr">
                        <a:lnSpc>
                          <a:spcPct val="115000"/>
                        </a:lnSpc>
                        <a:spcAft>
                          <a:spcPts val="0"/>
                        </a:spcAft>
                      </a:pPr>
                      <a:endParaRPr lang="en-GB" sz="7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solidFill>
                      <a:schemeClr val="accent5">
                        <a:lumMod val="60000"/>
                        <a:lumOff val="40000"/>
                      </a:schemeClr>
                    </a:solidFill>
                  </a:tcPr>
                </a:tc>
                <a:tc>
                  <a:txBody>
                    <a:bodyPr/>
                    <a:lstStyle/>
                    <a:p>
                      <a:pPr algn="ctr">
                        <a:lnSpc>
                          <a:spcPct val="115000"/>
                        </a:lnSpc>
                        <a:spcAft>
                          <a:spcPts val="0"/>
                        </a:spcAft>
                      </a:pPr>
                      <a:r>
                        <a:rPr lang="en-GB" sz="700" b="1" dirty="0">
                          <a:solidFill>
                            <a:srgbClr val="002060"/>
                          </a:solidFill>
                          <a:effectLst/>
                        </a:rPr>
                        <a:t>Pyroclastic flow</a:t>
                      </a:r>
                      <a:endParaRPr lang="en-GB" sz="700" b="1"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tc>
                  <a:txBody>
                    <a:bodyPr/>
                    <a:lstStyle/>
                    <a:p>
                      <a:pPr algn="l">
                        <a:lnSpc>
                          <a:spcPct val="115000"/>
                        </a:lnSpc>
                        <a:spcAft>
                          <a:spcPts val="0"/>
                        </a:spcAft>
                      </a:pPr>
                      <a:r>
                        <a:rPr lang="en-GB" sz="700" dirty="0">
                          <a:effectLst/>
                        </a:rPr>
                        <a:t>A fast moving current of super-heated gas and ash (1000</a:t>
                      </a:r>
                      <a:r>
                        <a:rPr lang="en-GB" sz="700" baseline="30000" dirty="0">
                          <a:effectLst/>
                        </a:rPr>
                        <a:t>o</a:t>
                      </a:r>
                      <a:r>
                        <a:rPr lang="en-GB" sz="700" dirty="0">
                          <a:effectLst/>
                        </a:rPr>
                        <a:t>C). This travels at 450mph. </a:t>
                      </a:r>
                      <a:endParaRPr lang="en-GB" sz="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extLst>
                  <a:ext uri="{0D108BD9-81ED-4DB2-BD59-A6C34878D82A}">
                    <a16:rowId xmlns:a16="http://schemas.microsoft.com/office/drawing/2014/main" val="2143365449"/>
                  </a:ext>
                </a:extLst>
              </a:tr>
              <a:tr h="313870">
                <a:tc vMerge="1">
                  <a:txBody>
                    <a:bodyPr/>
                    <a:lstStyle/>
                    <a:p>
                      <a:pPr algn="ctr">
                        <a:lnSpc>
                          <a:spcPct val="115000"/>
                        </a:lnSpc>
                        <a:spcAft>
                          <a:spcPts val="0"/>
                        </a:spcAft>
                      </a:pPr>
                      <a:endParaRPr lang="en-GB" sz="7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solidFill>
                      <a:schemeClr val="accent5">
                        <a:lumMod val="60000"/>
                        <a:lumOff val="40000"/>
                      </a:schemeClr>
                    </a:solidFill>
                  </a:tcPr>
                </a:tc>
                <a:tc>
                  <a:txBody>
                    <a:bodyPr/>
                    <a:lstStyle/>
                    <a:p>
                      <a:pPr algn="ctr">
                        <a:lnSpc>
                          <a:spcPct val="115000"/>
                        </a:lnSpc>
                        <a:spcAft>
                          <a:spcPts val="0"/>
                        </a:spcAft>
                      </a:pPr>
                      <a:r>
                        <a:rPr lang="en-GB" sz="700" b="1" dirty="0">
                          <a:solidFill>
                            <a:srgbClr val="7030A0"/>
                          </a:solidFill>
                          <a:effectLst/>
                        </a:rPr>
                        <a:t>Volcanic bomb</a:t>
                      </a:r>
                      <a:endParaRPr lang="en-GB" sz="700" b="1"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tc>
                  <a:txBody>
                    <a:bodyPr/>
                    <a:lstStyle/>
                    <a:p>
                      <a:pPr algn="l">
                        <a:lnSpc>
                          <a:spcPct val="115000"/>
                        </a:lnSpc>
                        <a:spcAft>
                          <a:spcPts val="0"/>
                        </a:spcAft>
                      </a:pPr>
                      <a:r>
                        <a:rPr lang="en-GB" sz="700" dirty="0">
                          <a:effectLst/>
                        </a:rPr>
                        <a:t>A thick (viscous) lava fragment that is ejected from the volcano. </a:t>
                      </a:r>
                      <a:endParaRPr lang="en-GB" sz="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extLst>
                  <a:ext uri="{0D108BD9-81ED-4DB2-BD59-A6C34878D82A}">
                    <a16:rowId xmlns:a16="http://schemas.microsoft.com/office/drawing/2014/main" val="247257833"/>
                  </a:ext>
                </a:extLst>
              </a:tr>
              <a:tr h="313870">
                <a:tc vMerge="1">
                  <a:txBody>
                    <a:bodyPr/>
                    <a:lstStyle/>
                    <a:p>
                      <a:pPr algn="ctr">
                        <a:lnSpc>
                          <a:spcPct val="115000"/>
                        </a:lnSpc>
                        <a:spcAft>
                          <a:spcPts val="0"/>
                        </a:spcAft>
                      </a:pPr>
                      <a:endParaRPr lang="en-GB" sz="7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solidFill>
                      <a:schemeClr val="accent5">
                        <a:lumMod val="60000"/>
                        <a:lumOff val="40000"/>
                      </a:schemeClr>
                    </a:solidFill>
                  </a:tcPr>
                </a:tc>
                <a:tc>
                  <a:txBody>
                    <a:bodyPr/>
                    <a:lstStyle/>
                    <a:p>
                      <a:pPr algn="ctr">
                        <a:lnSpc>
                          <a:spcPct val="115000"/>
                        </a:lnSpc>
                        <a:spcAft>
                          <a:spcPts val="0"/>
                        </a:spcAft>
                      </a:pPr>
                      <a:r>
                        <a:rPr lang="en-GB" sz="700" b="1" u="none" strike="noStrike" kern="1200" dirty="0" err="1">
                          <a:solidFill>
                            <a:srgbClr val="00B050"/>
                          </a:solidFill>
                          <a:effectLst/>
                        </a:rPr>
                        <a:t>Jökulhlaup</a:t>
                      </a:r>
                      <a:endParaRPr lang="en-GB" sz="700" b="1"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tc>
                  <a:txBody>
                    <a:bodyPr/>
                    <a:lstStyle/>
                    <a:p>
                      <a:pPr algn="l">
                        <a:lnSpc>
                          <a:spcPct val="115000"/>
                        </a:lnSpc>
                        <a:spcAft>
                          <a:spcPts val="0"/>
                        </a:spcAft>
                      </a:pPr>
                      <a:r>
                        <a:rPr lang="en-GB" sz="700" b="0" u="none" strike="noStrike" kern="1200" dirty="0">
                          <a:solidFill>
                            <a:schemeClr val="dk1"/>
                          </a:solidFill>
                          <a:effectLst/>
                        </a:rPr>
                        <a:t>A massive flood that occurs when water trapped in a glacier breaks free due to a volcanic eruption.</a:t>
                      </a:r>
                      <a:endParaRPr lang="en-GB" sz="7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9358" marR="49358" marT="0" marB="0" anchor="ctr"/>
                </a:tc>
                <a:extLst>
                  <a:ext uri="{0D108BD9-81ED-4DB2-BD59-A6C34878D82A}">
                    <a16:rowId xmlns:a16="http://schemas.microsoft.com/office/drawing/2014/main" val="3879421322"/>
                  </a:ext>
                </a:extLst>
              </a:tr>
            </a:tbl>
          </a:graphicData>
        </a:graphic>
      </p:graphicFrame>
      <p:pic>
        <p:nvPicPr>
          <p:cNvPr id="37" name="Picture 36">
            <a:extLst>
              <a:ext uri="{FF2B5EF4-FFF2-40B4-BE49-F238E27FC236}">
                <a16:creationId xmlns:a16="http://schemas.microsoft.com/office/drawing/2014/main" id="{093B66F6-A6E5-4022-8301-1CA85F3C4E19}"/>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124681" y="4878892"/>
            <a:ext cx="1515588" cy="1833784"/>
          </a:xfrm>
          <a:prstGeom prst="rect">
            <a:avLst/>
          </a:prstGeom>
        </p:spPr>
      </p:pic>
      <p:graphicFrame>
        <p:nvGraphicFramePr>
          <p:cNvPr id="38" name="Table 74">
            <a:extLst>
              <a:ext uri="{FF2B5EF4-FFF2-40B4-BE49-F238E27FC236}">
                <a16:creationId xmlns:a16="http://schemas.microsoft.com/office/drawing/2014/main" id="{60B4F7CC-1EE9-4111-8BF2-50EB01BEE822}"/>
              </a:ext>
            </a:extLst>
          </p:cNvPr>
          <p:cNvGraphicFramePr>
            <a:graphicFrameLocks noGrp="1"/>
          </p:cNvGraphicFramePr>
          <p:nvPr>
            <p:extLst>
              <p:ext uri="{D42A27DB-BD31-4B8C-83A1-F6EECF244321}">
                <p14:modId xmlns:p14="http://schemas.microsoft.com/office/powerpoint/2010/main" val="3631001662"/>
              </p:ext>
            </p:extLst>
          </p:nvPr>
        </p:nvGraphicFramePr>
        <p:xfrm>
          <a:off x="4987642" y="755344"/>
          <a:ext cx="4861406" cy="1249680"/>
        </p:xfrm>
        <a:graphic>
          <a:graphicData uri="http://schemas.openxmlformats.org/drawingml/2006/table">
            <a:tbl>
              <a:tblPr firstRow="1" bandRow="1">
                <a:tableStyleId>{5940675A-B579-460E-94D1-54222C63F5DA}</a:tableStyleId>
              </a:tblPr>
              <a:tblGrid>
                <a:gridCol w="803126">
                  <a:extLst>
                    <a:ext uri="{9D8B030D-6E8A-4147-A177-3AD203B41FA5}">
                      <a16:colId xmlns:a16="http://schemas.microsoft.com/office/drawing/2014/main" val="932221985"/>
                    </a:ext>
                  </a:extLst>
                </a:gridCol>
                <a:gridCol w="4058280">
                  <a:extLst>
                    <a:ext uri="{9D8B030D-6E8A-4147-A177-3AD203B41FA5}">
                      <a16:colId xmlns:a16="http://schemas.microsoft.com/office/drawing/2014/main" val="3924125214"/>
                    </a:ext>
                  </a:extLst>
                </a:gridCol>
              </a:tblGrid>
              <a:tr h="138019">
                <a:tc gridSpan="2">
                  <a:txBody>
                    <a:bodyPr/>
                    <a:lstStyle/>
                    <a:p>
                      <a:pPr algn="l"/>
                      <a:r>
                        <a:rPr lang="en-GB" sz="1000" b="1" u="sng" dirty="0"/>
                        <a:t>12. Earthquake Secondary Earthquakes</a:t>
                      </a:r>
                    </a:p>
                  </a:txBody>
                  <a:tcPr/>
                </a:tc>
                <a:tc hMerge="1">
                  <a:txBody>
                    <a:bodyPr/>
                    <a:lstStyle/>
                    <a:p>
                      <a:endParaRPr lang="en-GB"/>
                    </a:p>
                  </a:txBody>
                  <a:tcPr/>
                </a:tc>
                <a:extLst>
                  <a:ext uri="{0D108BD9-81ED-4DB2-BD59-A6C34878D82A}">
                    <a16:rowId xmlns:a16="http://schemas.microsoft.com/office/drawing/2014/main" val="224331379"/>
                  </a:ext>
                </a:extLst>
              </a:tr>
              <a:tr h="212337">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800" b="1" u="none" strike="noStrike" kern="1200" dirty="0">
                          <a:solidFill>
                            <a:schemeClr val="tx1"/>
                          </a:solidFill>
                          <a:effectLst/>
                        </a:rPr>
                        <a:t>Liquefaction</a:t>
                      </a:r>
                      <a:endParaRPr lang="en-GB" sz="800" b="1" dirty="0">
                        <a:solidFill>
                          <a:schemeClr val="tx1"/>
                        </a:solidFill>
                      </a:endParaRPr>
                    </a:p>
                  </a:txBody>
                  <a:tcPr anchor="ct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800" dirty="0"/>
                        <a:t>Solid material changed into a liquid state. Damage to building foundations, results in them sinking.</a:t>
                      </a:r>
                      <a:endParaRPr lang="en-GB" sz="700" dirty="0"/>
                    </a:p>
                  </a:txBody>
                  <a:tcPr/>
                </a:tc>
                <a:extLst>
                  <a:ext uri="{0D108BD9-81ED-4DB2-BD59-A6C34878D82A}">
                    <a16:rowId xmlns:a16="http://schemas.microsoft.com/office/drawing/2014/main" val="1549718266"/>
                  </a:ext>
                </a:extLst>
              </a:tr>
              <a:tr h="233570">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700" b="1" u="none" strike="noStrike" kern="1200" dirty="0">
                          <a:solidFill>
                            <a:schemeClr val="tx1"/>
                          </a:solidFill>
                          <a:effectLst/>
                        </a:rPr>
                        <a:t>Landslides and Avalanches</a:t>
                      </a:r>
                      <a:endParaRPr lang="en-GB" sz="700" b="1" dirty="0">
                        <a:solidFill>
                          <a:schemeClr val="tx1"/>
                        </a:solidFill>
                      </a:endParaRPr>
                    </a:p>
                  </a:txBody>
                  <a:tcPr anchor="ct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800" b="0" u="none" strike="noStrike" kern="1200" dirty="0">
                          <a:solidFill>
                            <a:schemeClr val="dk1"/>
                          </a:solidFill>
                          <a:effectLst/>
                        </a:rPr>
                        <a:t>Earthquakes in mountainous regions often cause landslides and avalanches. Steep, unstable slopes are notoriously unstable and vulnerable to landslides.</a:t>
                      </a:r>
                      <a:endParaRPr lang="en-GB" sz="800" dirty="0"/>
                    </a:p>
                  </a:txBody>
                  <a:tcPr anchor="ctr"/>
                </a:tc>
                <a:extLst>
                  <a:ext uri="{0D108BD9-81ED-4DB2-BD59-A6C34878D82A}">
                    <a16:rowId xmlns:a16="http://schemas.microsoft.com/office/drawing/2014/main" val="129116975"/>
                  </a:ext>
                </a:extLst>
              </a:tr>
              <a:tr h="212337">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800" b="1" u="none" strike="noStrike" kern="1200" dirty="0">
                          <a:solidFill>
                            <a:schemeClr val="tx1"/>
                          </a:solidFill>
                          <a:effectLst/>
                        </a:rPr>
                        <a:t>Tsunamis</a:t>
                      </a:r>
                      <a:endParaRPr lang="en-GB" sz="800" b="1" dirty="0">
                        <a:solidFill>
                          <a:schemeClr val="tx1"/>
                        </a:solidFill>
                      </a:endParaRPr>
                    </a:p>
                  </a:txBody>
                  <a:tcPr anchor="ct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800" b="0" u="none" strike="noStrike" kern="1200" dirty="0">
                          <a:solidFill>
                            <a:schemeClr val="dk1"/>
                          </a:solidFill>
                          <a:effectLst/>
                        </a:rPr>
                        <a:t>Earthquakes occurring underwater can cause the seabed to rise, leading to the displacement of water, producing powerful waves which spread out from the epicentre. </a:t>
                      </a:r>
                      <a:endParaRPr lang="en-GB" sz="800" dirty="0"/>
                    </a:p>
                  </a:txBody>
                  <a:tcPr/>
                </a:tc>
                <a:extLst>
                  <a:ext uri="{0D108BD9-81ED-4DB2-BD59-A6C34878D82A}">
                    <a16:rowId xmlns:a16="http://schemas.microsoft.com/office/drawing/2014/main" val="2505592009"/>
                  </a:ext>
                </a:extLst>
              </a:tr>
            </a:tbl>
          </a:graphicData>
        </a:graphic>
      </p:graphicFrame>
      <p:pic>
        <p:nvPicPr>
          <p:cNvPr id="39" name="Picture 38">
            <a:extLst>
              <a:ext uri="{FF2B5EF4-FFF2-40B4-BE49-F238E27FC236}">
                <a16:creationId xmlns:a16="http://schemas.microsoft.com/office/drawing/2014/main" id="{B4AB9005-AA40-4665-B681-CC4DE0D2C68C}"/>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5107974" y="4062982"/>
            <a:ext cx="1994768" cy="1534393"/>
          </a:xfrm>
          <a:prstGeom prst="rect">
            <a:avLst/>
          </a:prstGeom>
          <a:ln>
            <a:solidFill>
              <a:schemeClr val="bg1"/>
            </a:solidFill>
          </a:ln>
        </p:spPr>
      </p:pic>
      <p:graphicFrame>
        <p:nvGraphicFramePr>
          <p:cNvPr id="40" name="Table 39">
            <a:extLst>
              <a:ext uri="{FF2B5EF4-FFF2-40B4-BE49-F238E27FC236}">
                <a16:creationId xmlns:a16="http://schemas.microsoft.com/office/drawing/2014/main" id="{AEF383C7-B608-464B-A338-5FE922825FC1}"/>
              </a:ext>
            </a:extLst>
          </p:cNvPr>
          <p:cNvGraphicFramePr>
            <a:graphicFrameLocks noGrp="1"/>
          </p:cNvGraphicFramePr>
          <p:nvPr>
            <p:extLst>
              <p:ext uri="{D42A27DB-BD31-4B8C-83A1-F6EECF244321}">
                <p14:modId xmlns:p14="http://schemas.microsoft.com/office/powerpoint/2010/main" val="1371664025"/>
              </p:ext>
            </p:extLst>
          </p:nvPr>
        </p:nvGraphicFramePr>
        <p:xfrm>
          <a:off x="4989215" y="2087381"/>
          <a:ext cx="4861407" cy="1615440"/>
        </p:xfrm>
        <a:graphic>
          <a:graphicData uri="http://schemas.openxmlformats.org/drawingml/2006/table">
            <a:tbl>
              <a:tblPr firstRow="1" bandRow="1">
                <a:tableStyleId>{5940675A-B579-460E-94D1-54222C63F5DA}</a:tableStyleId>
              </a:tblPr>
              <a:tblGrid>
                <a:gridCol w="307422">
                  <a:extLst>
                    <a:ext uri="{9D8B030D-6E8A-4147-A177-3AD203B41FA5}">
                      <a16:colId xmlns:a16="http://schemas.microsoft.com/office/drawing/2014/main" val="3914829788"/>
                    </a:ext>
                  </a:extLst>
                </a:gridCol>
                <a:gridCol w="3795366">
                  <a:extLst>
                    <a:ext uri="{9D8B030D-6E8A-4147-A177-3AD203B41FA5}">
                      <a16:colId xmlns:a16="http://schemas.microsoft.com/office/drawing/2014/main" val="1667006901"/>
                    </a:ext>
                  </a:extLst>
                </a:gridCol>
                <a:gridCol w="758619">
                  <a:extLst>
                    <a:ext uri="{9D8B030D-6E8A-4147-A177-3AD203B41FA5}">
                      <a16:colId xmlns:a16="http://schemas.microsoft.com/office/drawing/2014/main" val="2738223760"/>
                    </a:ext>
                  </a:extLst>
                </a:gridCol>
              </a:tblGrid>
              <a:tr h="118766">
                <a:tc gridSpan="3">
                  <a:txBody>
                    <a:bodyPr/>
                    <a:lstStyle/>
                    <a:p>
                      <a:pPr algn="l"/>
                      <a:r>
                        <a:rPr lang="en-GB" sz="1000" b="1" u="sng" dirty="0"/>
                        <a:t>13. Formation of Tsunamis</a:t>
                      </a:r>
                    </a:p>
                  </a:txBody>
                  <a:tcPr/>
                </a:tc>
                <a:tc hMerge="1">
                  <a:txBody>
                    <a:bodyPr/>
                    <a:lstStyle/>
                    <a:p>
                      <a:endParaRPr lang="en-GB"/>
                    </a:p>
                  </a:txBody>
                  <a:tcPr/>
                </a:tc>
                <a:tc hMerge="1">
                  <a:txBody>
                    <a:bodyPr/>
                    <a:lstStyle/>
                    <a:p>
                      <a:pPr algn="ctr"/>
                      <a:endParaRPr lang="en-GB" sz="900" dirty="0"/>
                    </a:p>
                  </a:txBody>
                  <a:tcPr/>
                </a:tc>
                <a:extLst>
                  <a:ext uri="{0D108BD9-81ED-4DB2-BD59-A6C34878D82A}">
                    <a16:rowId xmlns:a16="http://schemas.microsoft.com/office/drawing/2014/main" val="3641728253"/>
                  </a:ext>
                </a:extLst>
              </a:tr>
              <a:tr h="158354">
                <a:tc>
                  <a:txBody>
                    <a:bodyPr/>
                    <a:lstStyle/>
                    <a:p>
                      <a:pPr algn="ctr"/>
                      <a:r>
                        <a:rPr lang="en-GB" sz="900" b="1" dirty="0"/>
                        <a:t>1</a:t>
                      </a: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700" dirty="0"/>
                        <a:t>Large waves caused by the displacement of water triggered by underwater earthquakes, submarine landslides and volcanic eruptions.</a:t>
                      </a:r>
                      <a:endParaRPr lang="en-GB" sz="700" b="0" dirty="0">
                        <a:solidFill>
                          <a:schemeClr val="tx1"/>
                        </a:solidFill>
                      </a:endParaRPr>
                    </a:p>
                  </a:txBody>
                  <a:tcPr/>
                </a:tc>
                <a:tc rowSpan="5">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lang="en-GB" sz="800" b="0" dirty="0">
                        <a:solidFill>
                          <a:schemeClr val="tx1"/>
                        </a:solidFill>
                      </a:endParaRPr>
                    </a:p>
                  </a:txBody>
                  <a:tcPr/>
                </a:tc>
                <a:extLst>
                  <a:ext uri="{0D108BD9-81ED-4DB2-BD59-A6C34878D82A}">
                    <a16:rowId xmlns:a16="http://schemas.microsoft.com/office/drawing/2014/main" val="3475353157"/>
                  </a:ext>
                </a:extLst>
              </a:tr>
              <a:tr h="158354">
                <a:tc>
                  <a:txBody>
                    <a:bodyPr/>
                    <a:lstStyle/>
                    <a:p>
                      <a:pPr algn="ctr"/>
                      <a:r>
                        <a:rPr lang="en-GB" sz="900" b="1" dirty="0"/>
                        <a:t>2</a:t>
                      </a: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700" dirty="0"/>
                        <a:t>In the open ocean, the wave can travel at 500-950km/h and has a wavelength of 200km</a:t>
                      </a:r>
                      <a:r>
                        <a:rPr lang="en-GB" sz="700" baseline="0" dirty="0"/>
                        <a:t> </a:t>
                      </a:r>
                      <a:r>
                        <a:rPr lang="en-GB" sz="700" dirty="0"/>
                        <a:t>and a small amplitude (wave height) of 1m.</a:t>
                      </a:r>
                      <a:endParaRPr lang="en-GB" sz="700" b="0" dirty="0">
                        <a:solidFill>
                          <a:schemeClr val="tx1"/>
                        </a:solidFill>
                      </a:endParaRPr>
                    </a:p>
                  </a:txBody>
                  <a:tcPr/>
                </a:tc>
                <a:tc vMerge="1">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lang="en-GB" sz="800" b="0" dirty="0">
                        <a:solidFill>
                          <a:schemeClr val="tx1"/>
                        </a:solidFill>
                      </a:endParaRPr>
                    </a:p>
                  </a:txBody>
                  <a:tcPr/>
                </a:tc>
                <a:extLst>
                  <a:ext uri="{0D108BD9-81ED-4DB2-BD59-A6C34878D82A}">
                    <a16:rowId xmlns:a16="http://schemas.microsoft.com/office/drawing/2014/main" val="674885716"/>
                  </a:ext>
                </a:extLst>
              </a:tr>
              <a:tr h="140847">
                <a:tc>
                  <a:txBody>
                    <a:bodyPr/>
                    <a:lstStyle/>
                    <a:p>
                      <a:pPr algn="ctr"/>
                      <a:r>
                        <a:rPr lang="en-GB" sz="900" b="1" dirty="0"/>
                        <a:t>3</a:t>
                      </a: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700" dirty="0"/>
                        <a:t>Closer to land</a:t>
                      </a:r>
                      <a:r>
                        <a:rPr lang="en-GB" sz="700" baseline="0" dirty="0"/>
                        <a:t> </a:t>
                      </a:r>
                      <a:r>
                        <a:rPr lang="en-GB" sz="700" dirty="0"/>
                        <a:t>the water gets shallower, causing the waves to increase in size but slow down.</a:t>
                      </a:r>
                      <a:endParaRPr lang="en-GB" sz="700" b="0" dirty="0">
                        <a:solidFill>
                          <a:schemeClr val="tx1"/>
                        </a:solidFill>
                      </a:endParaRPr>
                    </a:p>
                  </a:txBody>
                  <a:tcPr/>
                </a:tc>
                <a:tc vMerge="1">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lang="en-GB" sz="800" b="0" dirty="0">
                        <a:solidFill>
                          <a:schemeClr val="tx1"/>
                        </a:solidFill>
                      </a:endParaRPr>
                    </a:p>
                  </a:txBody>
                  <a:tcPr/>
                </a:tc>
                <a:extLst>
                  <a:ext uri="{0D108BD9-81ED-4DB2-BD59-A6C34878D82A}">
                    <a16:rowId xmlns:a16="http://schemas.microsoft.com/office/drawing/2014/main" val="1364427553"/>
                  </a:ext>
                </a:extLst>
              </a:tr>
              <a:tr h="118766">
                <a:tc>
                  <a:txBody>
                    <a:bodyPr/>
                    <a:lstStyle/>
                    <a:p>
                      <a:pPr algn="ctr"/>
                      <a:r>
                        <a:rPr lang="en-GB" sz="900" b="1" dirty="0"/>
                        <a:t>4</a:t>
                      </a:r>
                    </a:p>
                  </a:txBody>
                  <a:tcPr anchor="ct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en-GB" sz="700" dirty="0"/>
                        <a:t>Just before the tsunami reaches the coast, The water withdraws down the shore (drawback).</a:t>
                      </a:r>
                      <a:endParaRPr lang="en-GB" sz="700" b="0" dirty="0">
                        <a:solidFill>
                          <a:schemeClr val="tx1"/>
                        </a:solidFill>
                      </a:endParaRPr>
                    </a:p>
                  </a:txBody>
                  <a:tcPr/>
                </a:tc>
                <a:tc v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lang="en-GB" sz="800" b="0" dirty="0">
                        <a:solidFill>
                          <a:schemeClr val="tx1"/>
                        </a:solidFill>
                      </a:endParaRPr>
                    </a:p>
                  </a:txBody>
                  <a:tcPr/>
                </a:tc>
                <a:extLst>
                  <a:ext uri="{0D108BD9-81ED-4DB2-BD59-A6C34878D82A}">
                    <a16:rowId xmlns:a16="http://schemas.microsoft.com/office/drawing/2014/main" val="2734092055"/>
                  </a:ext>
                </a:extLst>
              </a:tr>
              <a:tr h="158354">
                <a:tc>
                  <a:txBody>
                    <a:bodyPr/>
                    <a:lstStyle/>
                    <a:p>
                      <a:pPr algn="ctr"/>
                      <a:r>
                        <a:rPr lang="en-GB" sz="900" b="1" dirty="0"/>
                        <a:t>5</a:t>
                      </a: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700" b="0" dirty="0"/>
                        <a:t>In Japan 2011, when the tsunami waves reached inland, in some places the waves were 20 metres high. Overall, the tsunami destroyed 200,000 buildings, and killed 19,000 people. </a:t>
                      </a:r>
                      <a:endParaRPr lang="en-GB" sz="600" b="0" dirty="0">
                        <a:solidFill>
                          <a:schemeClr val="tx1"/>
                        </a:solidFill>
                        <a:latin typeface="+mn-lt"/>
                      </a:endParaRPr>
                    </a:p>
                  </a:txBody>
                  <a:tcPr/>
                </a:tc>
                <a:tc vMerge="1">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lang="en-GB" sz="800" b="0" dirty="0">
                        <a:solidFill>
                          <a:schemeClr val="tx1"/>
                        </a:solidFill>
                      </a:endParaRPr>
                    </a:p>
                  </a:txBody>
                  <a:tcPr/>
                </a:tc>
                <a:extLst>
                  <a:ext uri="{0D108BD9-81ED-4DB2-BD59-A6C34878D82A}">
                    <a16:rowId xmlns:a16="http://schemas.microsoft.com/office/drawing/2014/main" val="2914245528"/>
                  </a:ext>
                </a:extLst>
              </a:tr>
            </a:tbl>
          </a:graphicData>
        </a:graphic>
      </p:graphicFrame>
      <p:pic>
        <p:nvPicPr>
          <p:cNvPr id="41" name="Picture 40">
            <a:extLst>
              <a:ext uri="{FF2B5EF4-FFF2-40B4-BE49-F238E27FC236}">
                <a16:creationId xmlns:a16="http://schemas.microsoft.com/office/drawing/2014/main" id="{E5B673DA-2F1B-4ED2-9F23-4325C5B9A4E6}"/>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a:xfrm>
            <a:off x="8819516" y="2331993"/>
            <a:ext cx="758618" cy="1345842"/>
          </a:xfrm>
          <a:prstGeom prst="rect">
            <a:avLst/>
          </a:prstGeom>
          <a:ln>
            <a:solidFill>
              <a:schemeClr val="bg1"/>
            </a:solidFill>
          </a:ln>
        </p:spPr>
      </p:pic>
      <p:graphicFrame>
        <p:nvGraphicFramePr>
          <p:cNvPr id="42" name="Table 41">
            <a:extLst>
              <a:ext uri="{FF2B5EF4-FFF2-40B4-BE49-F238E27FC236}">
                <a16:creationId xmlns:a16="http://schemas.microsoft.com/office/drawing/2014/main" id="{8A0CB382-F849-4535-B41B-0DE4B0C7A8DC}"/>
              </a:ext>
            </a:extLst>
          </p:cNvPr>
          <p:cNvGraphicFramePr>
            <a:graphicFrameLocks noGrp="1"/>
          </p:cNvGraphicFramePr>
          <p:nvPr>
            <p:extLst>
              <p:ext uri="{D42A27DB-BD31-4B8C-83A1-F6EECF244321}">
                <p14:modId xmlns:p14="http://schemas.microsoft.com/office/powerpoint/2010/main" val="2226426010"/>
              </p:ext>
            </p:extLst>
          </p:nvPr>
        </p:nvGraphicFramePr>
        <p:xfrm>
          <a:off x="4980052" y="5815442"/>
          <a:ext cx="4867971" cy="885834"/>
        </p:xfrm>
        <a:graphic>
          <a:graphicData uri="http://schemas.openxmlformats.org/drawingml/2006/table">
            <a:tbl>
              <a:tblPr firstRow="1" bandRow="1">
                <a:tableStyleId>{5940675A-B579-460E-94D1-54222C63F5DA}</a:tableStyleId>
              </a:tblPr>
              <a:tblGrid>
                <a:gridCol w="747238">
                  <a:extLst>
                    <a:ext uri="{9D8B030D-6E8A-4147-A177-3AD203B41FA5}">
                      <a16:colId xmlns:a16="http://schemas.microsoft.com/office/drawing/2014/main" val="3335350615"/>
                    </a:ext>
                  </a:extLst>
                </a:gridCol>
                <a:gridCol w="4120733">
                  <a:extLst>
                    <a:ext uri="{9D8B030D-6E8A-4147-A177-3AD203B41FA5}">
                      <a16:colId xmlns:a16="http://schemas.microsoft.com/office/drawing/2014/main" val="1149506164"/>
                    </a:ext>
                  </a:extLst>
                </a:gridCol>
              </a:tblGrid>
              <a:tr h="240748">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en-GB" sz="1000" b="1" u="sng" dirty="0"/>
                        <a:t>15 . Main Types of Volcanoes</a:t>
                      </a:r>
                    </a:p>
                  </a:txBody>
                  <a:tcPr/>
                </a:tc>
                <a:tc hMerge="1">
                  <a:txBody>
                    <a:bodyPr/>
                    <a:lstStyle/>
                    <a:p>
                      <a:endParaRPr lang="en-GB"/>
                    </a:p>
                  </a:txBody>
                  <a:tcPr/>
                </a:tc>
                <a:extLst>
                  <a:ext uri="{0D108BD9-81ED-4DB2-BD59-A6C34878D82A}">
                    <a16:rowId xmlns:a16="http://schemas.microsoft.com/office/drawing/2014/main" val="1902686832"/>
                  </a:ext>
                </a:extLst>
              </a:tr>
              <a:tr h="320997">
                <a:tc>
                  <a:txBody>
                    <a:bodyPr/>
                    <a:lstStyle/>
                    <a:p>
                      <a:pPr marL="0" marR="0" indent="0" algn="ctr" defTabSz="1280160" rtl="0" eaLnBrk="1" fontAlgn="auto" latinLnBrk="0" hangingPunct="1">
                        <a:lnSpc>
                          <a:spcPct val="100000"/>
                        </a:lnSpc>
                        <a:spcBef>
                          <a:spcPts val="0"/>
                        </a:spcBef>
                        <a:spcAft>
                          <a:spcPts val="0"/>
                        </a:spcAft>
                        <a:buClrTx/>
                        <a:buSzTx/>
                        <a:buFontTx/>
                        <a:buNone/>
                        <a:tabLst/>
                        <a:defRPr/>
                      </a:pPr>
                      <a:r>
                        <a:rPr lang="en-GB" sz="700" b="1" u="none" dirty="0">
                          <a:solidFill>
                            <a:srgbClr val="00B050"/>
                          </a:solidFill>
                        </a:rPr>
                        <a:t>Shield</a:t>
                      </a:r>
                    </a:p>
                  </a:txBody>
                  <a:tcPr anchor="ctr"/>
                </a:tc>
                <a:tc>
                  <a:txBody>
                    <a:bodyPr/>
                    <a:lstStyle/>
                    <a:p>
                      <a:pPr algn="ctr">
                        <a:buNone/>
                      </a:pPr>
                      <a:r>
                        <a:rPr lang="en-GB" sz="700" u="none" strike="noStrike" kern="1200" dirty="0">
                          <a:effectLst/>
                        </a:rPr>
                        <a:t>This type of volcano is almost entirely composed of </a:t>
                      </a:r>
                      <a:r>
                        <a:rPr lang="en-GB" sz="700" b="1" u="none" strike="noStrike" kern="1200" dirty="0">
                          <a:effectLst/>
                        </a:rPr>
                        <a:t>fluid lava flows</a:t>
                      </a:r>
                      <a:r>
                        <a:rPr lang="en-GB" sz="700" u="none" strike="noStrike" kern="1200" dirty="0">
                          <a:effectLst/>
                        </a:rPr>
                        <a:t>. They are found in </a:t>
                      </a:r>
                      <a:r>
                        <a:rPr lang="en-GB" sz="700" b="1" dirty="0"/>
                        <a:t>hot spots </a:t>
                      </a:r>
                      <a:r>
                        <a:rPr lang="en-GB" sz="700" dirty="0"/>
                        <a:t>or along </a:t>
                      </a:r>
                      <a:r>
                        <a:rPr lang="en-GB" sz="700" b="1" dirty="0"/>
                        <a:t>constructive plate margins</a:t>
                      </a:r>
                      <a:r>
                        <a:rPr lang="en-GB" sz="700" dirty="0"/>
                        <a:t>. Their eruptions are mostly </a:t>
                      </a:r>
                      <a:r>
                        <a:rPr lang="en-GB" sz="700" b="1" dirty="0"/>
                        <a:t>effusive</a:t>
                      </a:r>
                      <a:r>
                        <a:rPr lang="en-GB" sz="700" dirty="0"/>
                        <a:t> and </a:t>
                      </a:r>
                      <a:r>
                        <a:rPr lang="en-GB" sz="700" b="1" dirty="0"/>
                        <a:t>predictable</a:t>
                      </a:r>
                      <a:r>
                        <a:rPr lang="en-GB" sz="700" dirty="0"/>
                        <a:t>. </a:t>
                      </a:r>
                      <a:endParaRPr lang="en-GB" sz="700" b="1" u="sng" dirty="0"/>
                    </a:p>
                  </a:txBody>
                  <a:tcPr/>
                </a:tc>
                <a:extLst>
                  <a:ext uri="{0D108BD9-81ED-4DB2-BD59-A6C34878D82A}">
                    <a16:rowId xmlns:a16="http://schemas.microsoft.com/office/drawing/2014/main" val="2425946909"/>
                  </a:ext>
                </a:extLst>
              </a:tr>
              <a:tr h="320997">
                <a:tc>
                  <a:txBody>
                    <a:bodyPr/>
                    <a:lstStyle/>
                    <a:p>
                      <a:pPr algn="ctr">
                        <a:buNone/>
                      </a:pPr>
                      <a:r>
                        <a:rPr lang="en-GB" sz="700" b="1" u="none" dirty="0">
                          <a:solidFill>
                            <a:srgbClr val="0070C0"/>
                          </a:solidFill>
                        </a:rPr>
                        <a:t>Composite</a:t>
                      </a:r>
                    </a:p>
                  </a:txBody>
                  <a:tcPr anchor="ctr"/>
                </a:tc>
                <a:tc>
                  <a:txBody>
                    <a:bodyPr/>
                    <a:lstStyle/>
                    <a:p>
                      <a:pPr algn="ctr">
                        <a:buNone/>
                      </a:pPr>
                      <a:r>
                        <a:rPr lang="en-GB" sz="700" dirty="0"/>
                        <a:t>Composite volcanoes are created by </a:t>
                      </a:r>
                      <a:r>
                        <a:rPr lang="en-GB" sz="700" b="1" dirty="0"/>
                        <a:t>layers of ash and viscous lava</a:t>
                      </a:r>
                      <a:r>
                        <a:rPr lang="en-GB" sz="700" dirty="0"/>
                        <a:t>.  They can be found along  </a:t>
                      </a:r>
                      <a:r>
                        <a:rPr lang="en-GB" sz="700" b="1" dirty="0"/>
                        <a:t>destructive margins </a:t>
                      </a:r>
                      <a:r>
                        <a:rPr lang="en-GB" sz="700" dirty="0"/>
                        <a:t>and are often </a:t>
                      </a:r>
                      <a:r>
                        <a:rPr lang="en-GB" sz="700" b="1" dirty="0"/>
                        <a:t>steep-sided</a:t>
                      </a:r>
                      <a:r>
                        <a:rPr lang="en-GB" sz="700" dirty="0"/>
                        <a:t>. They are extremely </a:t>
                      </a:r>
                      <a:r>
                        <a:rPr lang="en-GB" sz="700" b="1" dirty="0"/>
                        <a:t>explosive</a:t>
                      </a:r>
                      <a:r>
                        <a:rPr lang="en-GB" sz="700" dirty="0"/>
                        <a:t> and </a:t>
                      </a:r>
                      <a:r>
                        <a:rPr lang="en-GB" sz="700" b="1" dirty="0"/>
                        <a:t>unpredictable</a:t>
                      </a:r>
                      <a:r>
                        <a:rPr lang="en-GB" sz="700" dirty="0"/>
                        <a:t>.</a:t>
                      </a:r>
                    </a:p>
                  </a:txBody>
                  <a:tcPr/>
                </a:tc>
                <a:extLst>
                  <a:ext uri="{0D108BD9-81ED-4DB2-BD59-A6C34878D82A}">
                    <a16:rowId xmlns:a16="http://schemas.microsoft.com/office/drawing/2014/main" val="3363664813"/>
                  </a:ext>
                </a:extLst>
              </a:tr>
            </a:tbl>
          </a:graphicData>
        </a:graphic>
      </p:graphicFrame>
    </p:spTree>
    <p:extLst>
      <p:ext uri="{BB962C8B-B14F-4D97-AF65-F5344CB8AC3E}">
        <p14:creationId xmlns:p14="http://schemas.microsoft.com/office/powerpoint/2010/main" val="33367019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274</TotalTime>
  <Words>2144</Words>
  <Application>Microsoft Office PowerPoint</Application>
  <PresentationFormat>A4 Paper (210x297 mm)</PresentationFormat>
  <Paragraphs>167</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Black</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J Rock (RCK) (Staff)</dc:creator>
  <cp:lastModifiedBy>Mr J Rock (RCK) (Staff)</cp:lastModifiedBy>
  <cp:revision>31</cp:revision>
  <dcterms:created xsi:type="dcterms:W3CDTF">2020-07-16T16:50:15Z</dcterms:created>
  <dcterms:modified xsi:type="dcterms:W3CDTF">2020-09-13T10:03:20Z</dcterms:modified>
</cp:coreProperties>
</file>