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54B8A5"/>
    <a:srgbClr val="DCC0D8"/>
    <a:srgbClr val="95A47A"/>
    <a:srgbClr val="8B8A94"/>
    <a:srgbClr val="BD139D"/>
    <a:srgbClr val="144856"/>
    <a:srgbClr val="175A68"/>
    <a:srgbClr val="FE5E00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80" d="100"/>
          <a:sy n="80" d="100"/>
        </p:scale>
        <p:origin x="1124" y="-295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21160" y="242208"/>
            <a:ext cx="9502196" cy="172747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/>
              <a:t>UNIT 1: Building positive relationships in health and social care</a:t>
            </a:r>
            <a:endParaRPr lang="en-GB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055744" y="13351881"/>
            <a:ext cx="5942715" cy="63905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591217" y="9243059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504204" y="7069208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29879" y="8972124"/>
            <a:ext cx="6000171" cy="649658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097870" y="6812832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4" y="2775170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3647296" y="831176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3852267" y="842792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25995" y="2460213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3827542" y="8416430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3841776" y="859266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13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8385154" y="1505249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526767" y="1524173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7998459" y="15824176"/>
            <a:ext cx="210457" cy="3013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6659748" y="15827738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665182" y="16097216"/>
            <a:ext cx="10643" cy="2935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>
            <a:off x="1221924" y="5856612"/>
            <a:ext cx="324425" cy="1325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463668" y="332198"/>
            <a:ext cx="73564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haroni" panose="020B0604020202020204" pitchFamily="2" charset="-79"/>
                <a:cs typeface="Aharoni" panose="020B0604020202020204" pitchFamily="2" charset="-79"/>
              </a:rPr>
              <a:t>OCR Technical Health and Social Care  Diploma Learning Journey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8535492" y="1527979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8529091" y="1528474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665541">
            <a:off x="4890734" y="15577787"/>
            <a:ext cx="1334321" cy="255389"/>
          </a:xfrm>
          <a:prstGeom prst="wedgeRoundRectCallout">
            <a:avLst>
              <a:gd name="adj1" fmla="val -8550"/>
              <a:gd name="adj2" fmla="val 95368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7: </a:t>
            </a:r>
            <a:r>
              <a:rPr lang="en-GB" sz="900" dirty="0"/>
              <a:t> Safeguarding 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7492840" y="16215383"/>
            <a:ext cx="1073630" cy="374571"/>
          </a:xfrm>
          <a:prstGeom prst="wedgeRoundRectCallout">
            <a:avLst>
              <a:gd name="adj1" fmla="val -19095"/>
              <a:gd name="adj2" fmla="val -51645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/>
              <a:t>Definition of infection contro</a:t>
            </a:r>
            <a:endParaRPr lang="en-US" sz="100" dirty="0"/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H="1">
            <a:off x="2129395" y="15940212"/>
            <a:ext cx="332027" cy="2832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2317344" y="13192099"/>
            <a:ext cx="20958" cy="6588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4529737" y="13634668"/>
            <a:ext cx="0" cy="6245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2594896" y="9367735"/>
            <a:ext cx="0" cy="4962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 flipH="1">
            <a:off x="7793470" y="8558140"/>
            <a:ext cx="8790" cy="8731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6372413" y="9168488"/>
            <a:ext cx="0" cy="5255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6694789" y="6629715"/>
            <a:ext cx="2" cy="3344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3750508" y="6346818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6250306" y="15463565"/>
            <a:ext cx="1104755" cy="374571"/>
          </a:xfrm>
          <a:prstGeom prst="wedgeRoundRectCallout">
            <a:avLst>
              <a:gd name="adj1" fmla="val 55009"/>
              <a:gd name="adj2" fmla="val 7767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LO1 </a:t>
            </a:r>
            <a:r>
              <a:rPr lang="en-GB" sz="800" dirty="0"/>
              <a:t>Understand infection control</a:t>
            </a:r>
            <a:r>
              <a:rPr lang="en-US" sz="800" dirty="0"/>
              <a:t>: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EAB1C28-A81B-471B-9C9F-B7A1209E7B1D}"/>
              </a:ext>
            </a:extLst>
          </p:cNvPr>
          <p:cNvSpPr txBox="1"/>
          <p:nvPr/>
        </p:nvSpPr>
        <p:spPr>
          <a:xfrm>
            <a:off x="4741041" y="13396623"/>
            <a:ext cx="673475" cy="510778"/>
          </a:xfrm>
          <a:prstGeom prst="wedgeRoundRectCallout">
            <a:avLst>
              <a:gd name="adj1" fmla="val 25469"/>
              <a:gd name="adj2" fmla="val -44643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7 Exam January 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1646848" y="16300414"/>
            <a:ext cx="1370474" cy="374571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/>
              <a:t>Current Applicable legislation</a:t>
            </a:r>
            <a:endParaRPr lang="en-US" sz="800" dirty="0"/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C4A9A47B-F5F9-4E41-BDF9-B42111AEADF2}"/>
              </a:ext>
            </a:extLst>
          </p:cNvPr>
          <p:cNvSpPr txBox="1"/>
          <p:nvPr/>
        </p:nvSpPr>
        <p:spPr>
          <a:xfrm>
            <a:off x="2409385" y="15478857"/>
            <a:ext cx="1035004" cy="646986"/>
          </a:xfrm>
          <a:prstGeom prst="wedgeRoundRectCallout">
            <a:avLst>
              <a:gd name="adj1" fmla="val 49238"/>
              <a:gd name="adj2" fmla="val 3280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Environmental  and other factors that may make abuse more likely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 rot="802918">
            <a:off x="4901730" y="16291542"/>
            <a:ext cx="1196337" cy="510778"/>
          </a:xfrm>
          <a:prstGeom prst="wedgeRoundRectCallout">
            <a:avLst>
              <a:gd name="adj1" fmla="val 1715"/>
              <a:gd name="adj2" fmla="val -8132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LO1:Understand types and signs of abuse</a:t>
            </a:r>
            <a:endParaRPr lang="en-GB" sz="800" dirty="0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287044" y="10448783"/>
            <a:ext cx="1044242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/>
              <a:t>How to develop person-centred plans and records</a:t>
            </a:r>
            <a:endParaRPr lang="en-US" sz="800" dirty="0"/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284255" y="14493794"/>
            <a:ext cx="1428531" cy="510778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How to deal with disclosures of abuse and suspected abuse</a:t>
            </a:r>
            <a:endParaRPr lang="en-US" sz="8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406052" y="8701786"/>
            <a:ext cx="1177407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5: Infection control. Submitted June.</a:t>
            </a:r>
            <a:endParaRPr lang="en-GB" sz="800" dirty="0"/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8180650" y="13866856"/>
            <a:ext cx="68355" cy="2278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>
            <a:off x="2156795" y="4613773"/>
            <a:ext cx="35642" cy="3368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404490" y="4887578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Barriers and conflicts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438626" y="6568676"/>
            <a:ext cx="1073630" cy="646986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Monitoring , treatment and barriers to treatment</a:t>
            </a:r>
            <a:endParaRPr lang="en-GB" sz="800" dirty="0"/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5519232" y="5208074"/>
            <a:ext cx="0" cy="2966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2468872" y="2107574"/>
            <a:ext cx="0" cy="3865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>
            <a:off x="3720975" y="4431223"/>
            <a:ext cx="11901" cy="4842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TextBox 33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070242" y="5341672"/>
            <a:ext cx="1406499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Benefits to self and society of healthy lifestyle</a:t>
            </a:r>
          </a:p>
        </p:txBody>
      </p:sp>
      <p:sp>
        <p:nvSpPr>
          <p:cNvPr id="173" name="Oval 172"/>
          <p:cNvSpPr/>
          <p:nvPr/>
        </p:nvSpPr>
        <p:spPr>
          <a:xfrm>
            <a:off x="8360910" y="16543770"/>
            <a:ext cx="1134777" cy="7599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Autumn Term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299444">
            <a:off x="823223" y="5775797"/>
            <a:ext cx="1011811" cy="715089"/>
          </a:xfrm>
          <a:prstGeom prst="wedgeRoundRectCallout">
            <a:avLst>
              <a:gd name="adj1" fmla="val -29108"/>
              <a:gd name="adj2" fmla="val 67358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15: </a:t>
            </a:r>
            <a:r>
              <a:rPr lang="en-GB" sz="900" dirty="0"/>
              <a:t>Promoting health and wellbeing</a:t>
            </a:r>
            <a:r>
              <a:rPr lang="en-US" sz="900" dirty="0"/>
              <a:t> </a:t>
            </a:r>
            <a:endParaRPr lang="en-GB" sz="900" dirty="0"/>
          </a:p>
        </p:txBody>
      </p:sp>
      <p:sp>
        <p:nvSpPr>
          <p:cNvPr id="177" name="Oval 176"/>
          <p:cNvSpPr/>
          <p:nvPr/>
        </p:nvSpPr>
        <p:spPr>
          <a:xfrm>
            <a:off x="4694993" y="12245649"/>
            <a:ext cx="1121821" cy="96883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Spring Term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7873970" y="9581912"/>
            <a:ext cx="1244370" cy="96883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Summer Term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594544" y="4818734"/>
            <a:ext cx="1455923" cy="510778"/>
          </a:xfrm>
          <a:prstGeom prst="wedgeRoundRectCallout">
            <a:avLst>
              <a:gd name="adj1" fmla="val -19376"/>
              <a:gd name="adj2" fmla="val 13520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LO1: </a:t>
            </a:r>
            <a:r>
              <a:rPr lang="en-US" sz="800" dirty="0"/>
              <a:t>. Understand reasons for maintaining a healthy lifestyle</a:t>
            </a:r>
            <a:endParaRPr lang="en-US" sz="800" b="1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37922" y="11393185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5617" y="11122519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4192946" y="3660172"/>
            <a:ext cx="1073630" cy="1055608"/>
          </a:xfrm>
          <a:prstGeom prst="wedgeRoundRectCallout">
            <a:avLst>
              <a:gd name="adj1" fmla="val 72450"/>
              <a:gd name="adj2" fmla="val 62682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LO3: Understand factors that influence responses to the promotion of health and wellbeing</a:t>
            </a:r>
            <a:endParaRPr lang="en-GB" sz="800" dirty="0"/>
          </a:p>
        </p:txBody>
      </p:sp>
      <p:sp>
        <p:nvSpPr>
          <p:cNvPr id="190" name="Oval 189"/>
          <p:cNvSpPr/>
          <p:nvPr/>
        </p:nvSpPr>
        <p:spPr>
          <a:xfrm>
            <a:off x="8245695" y="3500790"/>
            <a:ext cx="1244370" cy="96883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Summer Term </a:t>
            </a:r>
            <a:endParaRPr lang="en-GB" sz="1400" b="1" dirty="0">
              <a:solidFill>
                <a:schemeClr val="tx1"/>
              </a:solidFill>
            </a:endParaRP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7211261" y="10990600"/>
            <a:ext cx="483620" cy="3453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645749" y="2800777"/>
            <a:ext cx="1073630" cy="783193"/>
          </a:xfrm>
          <a:prstGeom prst="wedgeRoundRectCallout">
            <a:avLst>
              <a:gd name="adj1" fmla="val 83902"/>
              <a:gd name="adj2" fmla="val -3854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LO1: Know the main concepts, types, causes and effects of mental health conditions</a:t>
            </a:r>
            <a:endParaRPr lang="en-GB" sz="8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85552" y="1222444"/>
            <a:ext cx="4545958" cy="817245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Course consists of 6 units.</a:t>
            </a:r>
          </a:p>
          <a:p>
            <a:pPr algn="ctr"/>
            <a:r>
              <a:rPr lang="en-US" sz="1400" dirty="0"/>
              <a:t>Units 5, 14, 15 and 17  are coursework units.</a:t>
            </a:r>
          </a:p>
          <a:p>
            <a:pPr algn="ctr"/>
            <a:r>
              <a:rPr lang="en-US" sz="1400" dirty="0"/>
              <a:t>Units 6 and 7 are external examinations.</a:t>
            </a:r>
            <a:endParaRPr lang="en-GB" sz="1400" dirty="0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407540" y="477091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 promotion strategies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341351" y="3027422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Types, causes and symptoms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475732" y="2539187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Treatments and services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659049" y="2515023"/>
            <a:ext cx="863549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 </a:t>
            </a:r>
            <a:r>
              <a:rPr lang="en-US" sz="800" dirty="0" err="1"/>
              <a:t>Resit</a:t>
            </a:r>
            <a:r>
              <a:rPr lang="en-US" sz="800" dirty="0"/>
              <a:t> examinations in May/June</a:t>
            </a:r>
            <a:endParaRPr lang="en-GB" sz="800" dirty="0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265943" y="2097371"/>
            <a:ext cx="986212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Intervention </a:t>
            </a:r>
            <a:endParaRPr lang="en-GB" sz="800" dirty="0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960439" y="3190713"/>
            <a:ext cx="986212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</a:t>
            </a:r>
            <a:endParaRPr lang="en-GB" sz="800" dirty="0"/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>
            <a:off x="8150690" y="2656224"/>
            <a:ext cx="309214" cy="1596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980615" y="3274418"/>
            <a:ext cx="265780" cy="720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>
            <a:off x="3844829" y="2465825"/>
            <a:ext cx="7438" cy="306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3671898" y="2842005"/>
            <a:ext cx="1" cy="2797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>
            <a:off x="1818937" y="3918000"/>
            <a:ext cx="8606" cy="2090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751210" y="2504517"/>
            <a:ext cx="729248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Course finishes</a:t>
            </a:r>
          </a:p>
          <a:p>
            <a:pPr algn="ctr"/>
            <a:r>
              <a:rPr lang="en-US" sz="800" dirty="0"/>
              <a:t> in June</a:t>
            </a:r>
            <a:endParaRPr lang="en-GB" sz="800" dirty="0"/>
          </a:p>
        </p:txBody>
      </p:sp>
      <p:sp>
        <p:nvSpPr>
          <p:cNvPr id="223" name="Oval 222"/>
          <p:cNvSpPr/>
          <p:nvPr/>
        </p:nvSpPr>
        <p:spPr>
          <a:xfrm>
            <a:off x="2398188" y="5783994"/>
            <a:ext cx="1149320" cy="96883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Spring Term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27" name="Oval 226"/>
          <p:cNvSpPr/>
          <p:nvPr/>
        </p:nvSpPr>
        <p:spPr>
          <a:xfrm>
            <a:off x="5006527" y="8260508"/>
            <a:ext cx="1121821" cy="96883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Autumn Term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20015819">
            <a:off x="6568494" y="8583545"/>
            <a:ext cx="1021410" cy="868323"/>
          </a:xfrm>
          <a:prstGeom prst="wedgeRoundRectCallout">
            <a:avLst>
              <a:gd name="adj1" fmla="val -18032"/>
              <a:gd name="adj2" fmla="val 6728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14: The impact of long-term physiological conditions</a:t>
            </a:r>
            <a:endParaRPr lang="en-GB" sz="900" dirty="0"/>
          </a:p>
        </p:txBody>
      </p: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>
            <a:off x="1980684" y="10864903"/>
            <a:ext cx="17940" cy="1439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5294726" y="5585647"/>
            <a:ext cx="2049015" cy="374571"/>
          </a:xfrm>
          <a:prstGeom prst="wedgeRoundRectCallout">
            <a:avLst>
              <a:gd name="adj1" fmla="val -23766"/>
              <a:gd name="adj2" fmla="val 57100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focus: Describe,  discuss, explain, identify, analyse, Plan, assess and evaluate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1303315" y="4192240"/>
            <a:ext cx="2049015" cy="374571"/>
          </a:xfrm>
          <a:prstGeom prst="wedgeRoundRectCallout">
            <a:avLst>
              <a:gd name="adj1" fmla="val 3553"/>
              <a:gd name="adj2" fmla="val 9357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LO2: Understand the use of strategies and campaigns</a:t>
            </a:r>
            <a:endParaRPr lang="en-US" sz="800" b="1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241319" y="3983186"/>
            <a:ext cx="1468903" cy="646986"/>
          </a:xfrm>
          <a:prstGeom prst="wedgeRoundRectCallout">
            <a:avLst>
              <a:gd name="adj1" fmla="val -37099"/>
              <a:gd name="adj2" fmla="val 91447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LO4 </a:t>
            </a:r>
            <a:r>
              <a:rPr lang="en-US" sz="800" dirty="0"/>
              <a:t>Be able to implement and evaluate a campaign promoting health and wellbeing</a:t>
            </a:r>
            <a:r>
              <a:rPr lang="en-US" sz="800" b="1" dirty="0"/>
              <a:t>: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870785" y="14193810"/>
            <a:ext cx="1526556" cy="374571"/>
          </a:xfrm>
          <a:prstGeom prst="wedgeRoundRectCallout">
            <a:avLst>
              <a:gd name="adj1" fmla="val -23766"/>
              <a:gd name="adj2" fmla="val 57100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focus: Describe, Explain  and evaluate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435092" y="11969957"/>
            <a:ext cx="2671785" cy="510778"/>
          </a:xfrm>
          <a:prstGeom prst="wedgeRoundRectCallout">
            <a:avLst>
              <a:gd name="adj1" fmla="val -26008"/>
              <a:gd name="adj2" fmla="val 59134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 Skills focus: </a:t>
            </a:r>
            <a:r>
              <a:rPr lang="en-US" sz="800" dirty="0"/>
              <a:t>define key terms, describe the benefits of personalisation,  </a:t>
            </a:r>
            <a:r>
              <a:rPr lang="en-GB" sz="800" dirty="0"/>
              <a:t>analysis of practical examples </a:t>
            </a:r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5999081" y="9775438"/>
            <a:ext cx="1452468" cy="510778"/>
          </a:xfrm>
          <a:prstGeom prst="wedgeRoundRectCallout">
            <a:avLst>
              <a:gd name="adj1" fmla="val -14246"/>
              <a:gd name="adj2" fmla="val 84863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 Describe,explain,analyse, recommend, evaluate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4143784" y="3161969"/>
            <a:ext cx="1842165" cy="374571"/>
          </a:xfrm>
          <a:prstGeom prst="wedgeRoundRectCallout">
            <a:avLst>
              <a:gd name="adj1" fmla="val -24040"/>
              <a:gd name="adj2" fmla="val 57270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focus: Describe,summarise, compare and analyse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528231">
            <a:off x="7343846" y="15265459"/>
            <a:ext cx="1457857" cy="255389"/>
          </a:xfrm>
          <a:prstGeom prst="wedgeRoundRectCallout">
            <a:avLst>
              <a:gd name="adj1" fmla="val -33096"/>
              <a:gd name="adj2" fmla="val 8948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5: </a:t>
            </a:r>
            <a:r>
              <a:rPr lang="en-GB" sz="900" dirty="0"/>
              <a:t>Infection Control 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1332584" y="16854617"/>
            <a:ext cx="2163437" cy="510778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5:. Infection control is delivered across the year and completion date is June of Year 12.</a:t>
            </a:r>
            <a:endParaRPr lang="en-GB" sz="800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6195211" y="16332231"/>
            <a:ext cx="1088505" cy="510778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Risks associated with poor infection control</a:t>
            </a:r>
            <a:endParaRPr lang="en-US" sz="800" dirty="0"/>
          </a:p>
        </p:txBody>
      </p:sp>
      <p:pic>
        <p:nvPicPr>
          <p:cNvPr id="222" name="Picture 221" descr="Health &amp; Social Care Training Courses - Health &amp; Social Care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187" y="16813441"/>
            <a:ext cx="810639" cy="490258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3583358" y="15253257"/>
            <a:ext cx="1432748" cy="510778"/>
          </a:xfrm>
          <a:prstGeom prst="wedgeRoundRectCallout">
            <a:avLst>
              <a:gd name="adj1" fmla="val -45346"/>
              <a:gd name="adj2" fmla="val 8301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LO2: Understand factors which may lead to abusive situations</a:t>
            </a:r>
            <a:endParaRPr lang="en-GB" sz="800" dirty="0"/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 rot="802918">
            <a:off x="531140" y="15229367"/>
            <a:ext cx="1614891" cy="783193"/>
          </a:xfrm>
          <a:prstGeom prst="wedgeRoundRectCallout">
            <a:avLst>
              <a:gd name="adj1" fmla="val -20016"/>
              <a:gd name="adj2" fmla="val 8274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LO3 Understand legislation, regulatory requirements and guidance which govern the safeguarding of adults, young people and children:</a:t>
            </a:r>
            <a:endParaRPr lang="en-GB" sz="800" dirty="0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1756606" y="14256028"/>
            <a:ext cx="1879506" cy="510778"/>
          </a:xfrm>
          <a:prstGeom prst="wedgeRoundRectCallout">
            <a:avLst>
              <a:gd name="adj1" fmla="val -64987"/>
              <a:gd name="adj2" fmla="val -33145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LO4:Understand how to deal with suspected abuse and disclosures of abuse</a:t>
            </a:r>
            <a:endParaRPr lang="en-GB" sz="800" dirty="0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4669225" y="16910932"/>
            <a:ext cx="1073630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Types and signs of abuse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6591659" y="14677924"/>
            <a:ext cx="1693934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Relevant legislation in relation to infection control</a:t>
            </a:r>
            <a:endParaRPr lang="en-US" sz="800" dirty="0"/>
          </a:p>
        </p:txBody>
      </p: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6423340" y="12461174"/>
            <a:ext cx="1" cy="5240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3450395" y="16328509"/>
            <a:ext cx="1073630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 Groups of people more a risk of abuse</a:t>
            </a:r>
            <a:endParaRPr lang="en-US" sz="800" dirty="0"/>
          </a:p>
        </p:txBody>
      </p: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V="1">
            <a:off x="4796033" y="16259519"/>
            <a:ext cx="26099" cy="4273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1436776" y="12555819"/>
            <a:ext cx="1073630" cy="510778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People who might suspect or be told about abuse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6408875" y="11406148"/>
            <a:ext cx="1132545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 Impacts of personalisation</a:t>
            </a:r>
            <a:endParaRPr lang="en-US" sz="800" dirty="0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350285" y="13374558"/>
            <a:ext cx="1828992" cy="646986"/>
          </a:xfrm>
          <a:prstGeom prst="wedgeRoundRectCallout">
            <a:avLst>
              <a:gd name="adj1" fmla="val 22829"/>
              <a:gd name="adj2" fmla="val -73406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LO5 Understand working strategies and procedures for the safeguarding and protection of adults, young people and children: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471894">
            <a:off x="7033758" y="12496213"/>
            <a:ext cx="1457857" cy="561856"/>
          </a:xfrm>
          <a:prstGeom prst="wedgeRoundRectCallout">
            <a:avLst>
              <a:gd name="adj1" fmla="val -33096"/>
              <a:gd name="adj2" fmla="val 8948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6: Personalisation and a person-</a:t>
            </a:r>
            <a:r>
              <a:rPr lang="en-US" sz="900" dirty="0" err="1"/>
              <a:t>centred</a:t>
            </a:r>
            <a:r>
              <a:rPr lang="en-US" sz="900" dirty="0"/>
              <a:t> approach to care</a:t>
            </a:r>
            <a:endParaRPr lang="en-GB" sz="900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CEAB1C28-A81B-471B-9C9F-B7A1209E7B1D}"/>
              </a:ext>
            </a:extLst>
          </p:cNvPr>
          <p:cNvSpPr txBox="1"/>
          <p:nvPr/>
        </p:nvSpPr>
        <p:spPr>
          <a:xfrm>
            <a:off x="2788853" y="11200610"/>
            <a:ext cx="682094" cy="510778"/>
          </a:xfrm>
          <a:prstGeom prst="wedgeRoundRectCallout">
            <a:avLst>
              <a:gd name="adj1" fmla="val 25469"/>
              <a:gd name="adj2" fmla="val -44643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6 Exam May/June 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 rot="20158666">
            <a:off x="3591768" y="11364564"/>
            <a:ext cx="1189053" cy="783193"/>
          </a:xfrm>
          <a:prstGeom prst="wedgeRoundRectCallout">
            <a:avLst>
              <a:gd name="adj1" fmla="val 78161"/>
              <a:gd name="adj2" fmla="val -50548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LO4 : Know how to plan and conduct review meetings using a person-</a:t>
            </a:r>
            <a:r>
              <a:rPr lang="en-US" sz="800" dirty="0" err="1"/>
              <a:t>centred</a:t>
            </a:r>
            <a:r>
              <a:rPr lang="en-US" sz="800" dirty="0"/>
              <a:t> approach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5164618" y="10575900"/>
            <a:ext cx="1005326" cy="783193"/>
          </a:xfrm>
          <a:prstGeom prst="wedgeRoundRectCallout">
            <a:avLst>
              <a:gd name="adj1" fmla="val -44122"/>
              <a:gd name="adj2" fmla="val 7199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LO3 . Understand methods used to implement a personcentred approach: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7807500" y="11475510"/>
            <a:ext cx="1164587" cy="646986"/>
          </a:xfrm>
          <a:prstGeom prst="wedgeRoundRectCallout">
            <a:avLst>
              <a:gd name="adj1" fmla="val -44122"/>
              <a:gd name="adj2" fmla="val 7199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LO2: Understand what is meant by a person-</a:t>
            </a:r>
            <a:r>
              <a:rPr lang="en-US" sz="800" dirty="0" err="1"/>
              <a:t>centred</a:t>
            </a:r>
            <a:r>
              <a:rPr lang="en-US" sz="800" dirty="0"/>
              <a:t> approach to care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6338190" y="13304215"/>
            <a:ext cx="773518" cy="510778"/>
          </a:xfrm>
          <a:prstGeom prst="wedgeRoundRectCallout">
            <a:avLst>
              <a:gd name="adj1" fmla="val -44122"/>
              <a:gd name="adj2" fmla="val 7199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LO2: Know the chain of infection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036423" y="14074009"/>
            <a:ext cx="984193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Chain of infection</a:t>
            </a:r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 flipV="1">
            <a:off x="5797377" y="13573666"/>
            <a:ext cx="14208" cy="381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237880" y="10695483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Legislation underpinning personalisation</a:t>
            </a:r>
            <a:endParaRPr lang="en-US" sz="800" dirty="0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163357" y="1418498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Methods of transmission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8426015" y="12192840"/>
            <a:ext cx="1060028" cy="510778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Definition and key features of personalisation</a:t>
            </a:r>
            <a:endParaRPr lang="en-US" sz="800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1852774" y="14835345"/>
            <a:ext cx="4572570" cy="374571"/>
          </a:xfrm>
          <a:prstGeom prst="wedgeRoundRectCallout">
            <a:avLst>
              <a:gd name="adj1" fmla="val -26008"/>
              <a:gd name="adj2" fmla="val 59134"/>
              <a:gd name="adj3" fmla="val 16667"/>
            </a:avLst>
          </a:prstGeom>
          <a:solidFill>
            <a:srgbClr val="FF00FF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Skills focus: </a:t>
            </a:r>
            <a:r>
              <a:rPr lang="en-US" sz="800" dirty="0"/>
              <a:t>define key: terms, describe the benefits of  safeguarding and the importance, </a:t>
            </a:r>
            <a:r>
              <a:rPr lang="en-GB" sz="800" dirty="0"/>
              <a:t>analysis of practical examples </a:t>
            </a:r>
            <a:endParaRPr lang="en-US" sz="800" b="1" dirty="0"/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1419263" y="9864478"/>
            <a:ext cx="1804134" cy="510778"/>
          </a:xfrm>
          <a:prstGeom prst="wedgeRoundRectCallout">
            <a:avLst>
              <a:gd name="adj1" fmla="val -46053"/>
              <a:gd name="adj2" fmla="val -84863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LO4 Understand the role of the health and social care worker in controlling infection: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350285" y="11136223"/>
            <a:ext cx="1804134" cy="374571"/>
          </a:xfrm>
          <a:prstGeom prst="wedgeRoundRectCallout">
            <a:avLst>
              <a:gd name="adj1" fmla="val 769"/>
              <a:gd name="adj2" fmla="val -118652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LO3: Be able to control the spread of infection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359763" y="9891198"/>
            <a:ext cx="217935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/>
              <a:t>Importance of maintaining standard precautions at all times </a:t>
            </a:r>
            <a:endParaRPr lang="en-US" sz="800" dirty="0"/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368997" y="8053013"/>
            <a:ext cx="1331454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Types, causes and symptoms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701174" y="10494424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Review meetings, planning and </a:t>
            </a:r>
            <a:r>
              <a:rPr lang="en-GB" sz="800" dirty="0" err="1"/>
              <a:t>carying</a:t>
            </a:r>
            <a:r>
              <a:rPr lang="en-GB" sz="800" dirty="0"/>
              <a:t> them out</a:t>
            </a:r>
            <a:endParaRPr lang="en-US" sz="800" dirty="0"/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930037" y="8265952"/>
            <a:ext cx="1468903" cy="646986"/>
          </a:xfrm>
          <a:prstGeom prst="wedgeRoundRectCallout">
            <a:avLst>
              <a:gd name="adj1" fmla="val -40036"/>
              <a:gd name="adj2" fmla="val 6521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LO1: </a:t>
            </a:r>
            <a:r>
              <a:rPr lang="en-US" sz="800" dirty="0"/>
              <a:t>Know what </a:t>
            </a:r>
            <a:r>
              <a:rPr lang="en-US" sz="800" dirty="0" err="1"/>
              <a:t>longterm</a:t>
            </a:r>
            <a:r>
              <a:rPr lang="en-US" sz="800" dirty="0"/>
              <a:t> physiological conditions are; their causes and symptoms </a:t>
            </a:r>
            <a:endParaRPr lang="en-US" sz="800" b="1" dirty="0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951264" y="1237872"/>
            <a:ext cx="4545958" cy="817245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Order of delivery</a:t>
            </a:r>
          </a:p>
          <a:p>
            <a:pPr algn="ctr"/>
            <a:r>
              <a:rPr lang="en-US" sz="1400" b="1" dirty="0"/>
              <a:t>Year 12 </a:t>
            </a:r>
            <a:r>
              <a:rPr lang="en-US" sz="1400" dirty="0"/>
              <a:t>– units 5, 6 and 7 </a:t>
            </a:r>
          </a:p>
          <a:p>
            <a:pPr algn="ctr"/>
            <a:r>
              <a:rPr lang="en-US" sz="1400" b="1" dirty="0"/>
              <a:t>Year 13 </a:t>
            </a:r>
            <a:r>
              <a:rPr lang="en-US" sz="1400" dirty="0"/>
              <a:t>– units 14, 15 and 17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463324" y="2126556"/>
            <a:ext cx="2493797" cy="374571"/>
          </a:xfrm>
          <a:prstGeom prst="wedgeRoundRectCallout">
            <a:avLst>
              <a:gd name="adj1" fmla="val 13587"/>
              <a:gd name="adj2" fmla="val 87560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LO2: Be able to support individuals with mental health conditions to plan their care, treatment and support</a:t>
            </a:r>
            <a:endParaRPr lang="en-GB" sz="800" dirty="0"/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164084" y="2510723"/>
            <a:ext cx="986212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Resubmission of any coursework units</a:t>
            </a:r>
            <a:endParaRPr lang="en-GB" sz="800" dirty="0"/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906915" y="4603288"/>
            <a:ext cx="1177407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15:  Coursework Submitted April. </a:t>
            </a:r>
            <a:endParaRPr lang="en-GB" sz="800" dirty="0"/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285917" y="2537703"/>
            <a:ext cx="1177407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17:  Coursework Submitted  May. </a:t>
            </a:r>
            <a:endParaRPr lang="en-GB" sz="800" dirty="0"/>
          </a:p>
        </p:txBody>
      </p: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2673331" y="6875210"/>
            <a:ext cx="2" cy="3344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1290476" y="3649908"/>
            <a:ext cx="3014" cy="4211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2707283" y="12590501"/>
            <a:ext cx="1854105" cy="646986"/>
          </a:xfrm>
          <a:prstGeom prst="wedgeRoundRectCallout">
            <a:avLst>
              <a:gd name="adj1" fmla="val 34073"/>
              <a:gd name="adj2" fmla="val 84579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LO6 Understand how workers within health, social care and child care environments can minimise the risk of abuse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2715196" y="13485376"/>
            <a:ext cx="1693934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Importance of polices and procedures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3858703" y="14240932"/>
            <a:ext cx="1034979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Minisimising risk of abuse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528231">
            <a:off x="1615495" y="11202640"/>
            <a:ext cx="1457857" cy="255389"/>
          </a:xfrm>
          <a:prstGeom prst="wedgeRoundRectCallout">
            <a:avLst>
              <a:gd name="adj1" fmla="val -33096"/>
              <a:gd name="adj2" fmla="val 8948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5: </a:t>
            </a:r>
            <a:r>
              <a:rPr lang="en-GB" sz="900" dirty="0"/>
              <a:t>Infection Control 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6545218" y="11871493"/>
            <a:ext cx="951615" cy="646986"/>
          </a:xfrm>
          <a:prstGeom prst="wedgeRoundRectCallout">
            <a:avLst>
              <a:gd name="adj1" fmla="val -44122"/>
              <a:gd name="adj2" fmla="val 71994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LO1 : Understand personalisation in health and social care</a:t>
            </a:r>
          </a:p>
        </p:txBody>
      </p: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 flipV="1">
            <a:off x="6186344" y="13749017"/>
            <a:ext cx="14208" cy="381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TextBox 377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 rot="19528231">
            <a:off x="5623634" y="12917447"/>
            <a:ext cx="1457857" cy="255389"/>
          </a:xfrm>
          <a:prstGeom prst="wedgeRoundRectCallout">
            <a:avLst>
              <a:gd name="adj1" fmla="val -33096"/>
              <a:gd name="adj2" fmla="val 8948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UNIT 5: </a:t>
            </a:r>
            <a:r>
              <a:rPr lang="en-GB" sz="900" dirty="0"/>
              <a:t>Infection Control 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859579" y="7545841"/>
            <a:ext cx="1468903" cy="510778"/>
          </a:xfrm>
          <a:prstGeom prst="wedgeRoundRectCallout">
            <a:avLst>
              <a:gd name="adj1" fmla="val 4429"/>
              <a:gd name="adj2" fmla="val -7962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LO2: </a:t>
            </a:r>
            <a:r>
              <a:rPr lang="en-US" sz="800" dirty="0"/>
              <a:t>. Understand effects of long-term physiological conditions </a:t>
            </a:r>
            <a:endParaRPr lang="en-US" sz="800" b="1" dirty="0"/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5333780" y="7257317"/>
            <a:ext cx="1468903" cy="646986"/>
          </a:xfrm>
          <a:prstGeom prst="wedgeRoundRectCallout">
            <a:avLst>
              <a:gd name="adj1" fmla="val 3835"/>
              <a:gd name="adj2" fmla="val -82851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LO3: </a:t>
            </a:r>
            <a:r>
              <a:rPr lang="en-US" sz="800" dirty="0"/>
              <a:t>. Be able to support individuals with long-term physiological conditions to plan their care and support </a:t>
            </a:r>
            <a:endParaRPr lang="en-US" sz="800" b="1" dirty="0"/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4244389" y="6144726"/>
            <a:ext cx="1147753" cy="374571"/>
          </a:xfrm>
          <a:prstGeom prst="wedgeRoundRectCallout">
            <a:avLst>
              <a:gd name="adj1" fmla="val -38850"/>
              <a:gd name="adj2" fmla="val 81730"/>
              <a:gd name="adj3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LO4: </a:t>
            </a:r>
            <a:r>
              <a:rPr lang="en-US" sz="800" dirty="0"/>
              <a:t>. Know about end of life care</a:t>
            </a:r>
            <a:endParaRPr lang="en-US" sz="800" b="1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979083" y="6138091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Current frameworks and services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106361" y="6854792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End of life care, frameworks and ethics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193448" y="4971203"/>
            <a:ext cx="1073630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Design of strategy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040558" y="8608525"/>
            <a:ext cx="1177407" cy="646986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Role of the worker in maintaining high standards of cleanliness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12473" y="9968850"/>
            <a:ext cx="426965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PPE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64646" y="10401897"/>
            <a:ext cx="1308985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Prevent the method of spread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001324" y="11631431"/>
            <a:ext cx="1308985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Tools to find out what is important to/for a person</a:t>
            </a:r>
          </a:p>
        </p:txBody>
      </p:sp>
      <p:pic>
        <p:nvPicPr>
          <p:cNvPr id="170" name="Picture 169" descr="The Importance of Understanding Mental Health | learndirect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684" y="3533279"/>
            <a:ext cx="1667472" cy="461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Picture 170" descr="Muscular Dystrophy Poses Mental Health Risks, so Care for Your Min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875" y="3615601"/>
            <a:ext cx="700862" cy="595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Picture 171" descr="Unit 29 Health Promotion Assignment | Locus Assignment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1" r="24341" b="12936"/>
          <a:stretch/>
        </p:blipFill>
        <p:spPr bwMode="auto">
          <a:xfrm>
            <a:off x="463601" y="6844326"/>
            <a:ext cx="613789" cy="7695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5" name="Picture 174" descr="Change4Life - Wikipedia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08" y="5454934"/>
            <a:ext cx="1417747" cy="818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Picture 181" descr="7 Ways To Decrease Barriers For Hotel Direct Bookings - SiteMinder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565" y="5386919"/>
            <a:ext cx="1110615" cy="42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Picture 182" descr="Jobs with CYSTIC FIBROSIS TRUST | Guardian Jobs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90" y="7717428"/>
            <a:ext cx="1450340" cy="76073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TextBox 18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355435" y="6802992"/>
            <a:ext cx="1177407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UNIT 14:  Coursework Submitted  January. </a:t>
            </a:r>
            <a:endParaRPr lang="en-GB" sz="800" dirty="0"/>
          </a:p>
        </p:txBody>
      </p:sp>
      <p:pic>
        <p:nvPicPr>
          <p:cNvPr id="185" name="Picture 184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26" y="7650111"/>
            <a:ext cx="824651" cy="770564"/>
          </a:xfrm>
          <a:prstGeom prst="rect">
            <a:avLst/>
          </a:prstGeom>
        </p:spPr>
      </p:pic>
      <p:pic>
        <p:nvPicPr>
          <p:cNvPr id="186" name="Picture 185" descr="Long-term Effects of Child Sexual Abuse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36" y="16311441"/>
            <a:ext cx="846118" cy="904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Picture 186" descr="Sexism on the Covid-19 frontline: 'PPE is made for a 6ft 3in rugby ...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99" y="8939743"/>
            <a:ext cx="793036" cy="817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Picture 187" descr="What's new in personalisation and health? Three key trends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67" y="13036615"/>
            <a:ext cx="1327542" cy="5836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15810</TotalTime>
  <Words>788</Words>
  <Application>Microsoft Office PowerPoint</Application>
  <PresentationFormat>Custom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Miss F Miller (MLR) (Staff)</cp:lastModifiedBy>
  <cp:revision>357</cp:revision>
  <cp:lastPrinted>2019-10-07T07:04:47Z</cp:lastPrinted>
  <dcterms:created xsi:type="dcterms:W3CDTF">2018-02-08T08:28:53Z</dcterms:created>
  <dcterms:modified xsi:type="dcterms:W3CDTF">2021-06-22T07:19:49Z</dcterms:modified>
</cp:coreProperties>
</file>