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3"/>
  </p:notesMasterIdLst>
  <p:sldIdLst>
    <p:sldId id="256" r:id="rId2"/>
  </p:sldIdLst>
  <p:sldSz cx="9720263" cy="17640300"/>
  <p:notesSz cx="6797675" cy="9982200"/>
  <p:defaultTextStyle>
    <a:defPPr>
      <a:defRPr lang="en-US"/>
    </a:defPPr>
    <a:lvl1pPr marL="0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1pPr>
    <a:lvl2pPr marL="547237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2pPr>
    <a:lvl3pPr marL="1094475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3pPr>
    <a:lvl4pPr marL="1641713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4pPr>
    <a:lvl5pPr marL="2188951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5pPr>
    <a:lvl6pPr marL="2736188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6pPr>
    <a:lvl7pPr marL="3283426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7pPr>
    <a:lvl8pPr marL="3830663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8pPr>
    <a:lvl9pPr marL="4377902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556">
          <p15:clr>
            <a:srgbClr val="A4A3A4"/>
          </p15:clr>
        </p15:guide>
        <p15:guide id="2" pos="306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54B8A5"/>
    <a:srgbClr val="DCC0D8"/>
    <a:srgbClr val="95A47A"/>
    <a:srgbClr val="8B8A94"/>
    <a:srgbClr val="BD139D"/>
    <a:srgbClr val="144856"/>
    <a:srgbClr val="175A68"/>
    <a:srgbClr val="FE5E00"/>
    <a:srgbClr val="F8B30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50000" autoAdjust="0"/>
    <p:restoredTop sz="95833" autoAdjust="0"/>
  </p:normalViewPr>
  <p:slideViewPr>
    <p:cSldViewPr snapToGrid="0">
      <p:cViewPr>
        <p:scale>
          <a:sx n="80" d="100"/>
          <a:sy n="80" d="100"/>
        </p:scale>
        <p:origin x="1124" y="-2952"/>
      </p:cViewPr>
      <p:guideLst>
        <p:guide orient="horz" pos="5556"/>
        <p:guide pos="306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966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966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7EA94C-77A3-2040-8584-2856F8330D11}" type="datetimeFigureOut">
              <a:rPr lang="en-US" smtClean="0"/>
              <a:t>6/22/2021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471738" y="1247775"/>
            <a:ext cx="1854200" cy="33686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803526"/>
            <a:ext cx="5438775" cy="39303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82531"/>
            <a:ext cx="2946400" cy="49966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82531"/>
            <a:ext cx="2946400" cy="49966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0A575A-FE42-F34E-BE8D-35435E3FEA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4872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1pPr>
    <a:lvl2pPr marL="465338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2pPr>
    <a:lvl3pPr marL="930676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3pPr>
    <a:lvl4pPr marL="1396014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4pPr>
    <a:lvl5pPr marL="1861353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5pPr>
    <a:lvl6pPr marL="2326691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6pPr>
    <a:lvl7pPr marL="2792029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7pPr>
    <a:lvl8pPr marL="3257367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8pPr>
    <a:lvl9pPr marL="3722705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471738" y="1247775"/>
            <a:ext cx="1854200" cy="33686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0A575A-FE42-F34E-BE8D-35435E3FEA7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4752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9020" y="2886967"/>
            <a:ext cx="8262224" cy="6141438"/>
          </a:xfrm>
        </p:spPr>
        <p:txBody>
          <a:bodyPr anchor="b"/>
          <a:lstStyle>
            <a:lvl1pPr algn="ctr">
              <a:defRPr sz="637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5033" y="9265242"/>
            <a:ext cx="7290197" cy="4258988"/>
          </a:xfrm>
        </p:spPr>
        <p:txBody>
          <a:bodyPr/>
          <a:lstStyle>
            <a:lvl1pPr marL="0" indent="0" algn="ctr">
              <a:buNone/>
              <a:defRPr sz="2551"/>
            </a:lvl1pPr>
            <a:lvl2pPr marL="486004" indent="0" algn="ctr">
              <a:buNone/>
              <a:defRPr sz="2126"/>
            </a:lvl2pPr>
            <a:lvl3pPr marL="972007" indent="0" algn="ctr">
              <a:buNone/>
              <a:defRPr sz="1913"/>
            </a:lvl3pPr>
            <a:lvl4pPr marL="1458011" indent="0" algn="ctr">
              <a:buNone/>
              <a:defRPr sz="1701"/>
            </a:lvl4pPr>
            <a:lvl5pPr marL="1944014" indent="0" algn="ctr">
              <a:buNone/>
              <a:defRPr sz="1701"/>
            </a:lvl5pPr>
            <a:lvl6pPr marL="2430018" indent="0" algn="ctr">
              <a:buNone/>
              <a:defRPr sz="1701"/>
            </a:lvl6pPr>
            <a:lvl7pPr marL="2916022" indent="0" algn="ctr">
              <a:buNone/>
              <a:defRPr sz="1701"/>
            </a:lvl7pPr>
            <a:lvl8pPr marL="3402025" indent="0" algn="ctr">
              <a:buNone/>
              <a:defRPr sz="1701"/>
            </a:lvl8pPr>
            <a:lvl9pPr marL="3888029" indent="0" algn="ctr">
              <a:buNone/>
              <a:defRPr sz="1701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22/06/2021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9835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22/06/2021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58858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6064" y="939183"/>
            <a:ext cx="2095932" cy="1494933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8269" y="939183"/>
            <a:ext cx="6166292" cy="1494933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22/06/2021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6788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22/06/2021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45203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3206" y="4397830"/>
            <a:ext cx="8383727" cy="7337874"/>
          </a:xfrm>
        </p:spPr>
        <p:txBody>
          <a:bodyPr anchor="b"/>
          <a:lstStyle>
            <a:lvl1pPr>
              <a:defRPr sz="637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3206" y="11805123"/>
            <a:ext cx="8383727" cy="3858814"/>
          </a:xfrm>
        </p:spPr>
        <p:txBody>
          <a:bodyPr/>
          <a:lstStyle>
            <a:lvl1pPr marL="0" indent="0">
              <a:buNone/>
              <a:defRPr sz="2551">
                <a:solidFill>
                  <a:schemeClr val="tx1"/>
                </a:solidFill>
              </a:defRPr>
            </a:lvl1pPr>
            <a:lvl2pPr marL="486004" indent="0">
              <a:buNone/>
              <a:defRPr sz="2126">
                <a:solidFill>
                  <a:schemeClr val="tx1">
                    <a:tint val="75000"/>
                  </a:schemeClr>
                </a:solidFill>
              </a:defRPr>
            </a:lvl2pPr>
            <a:lvl3pPr marL="972007" indent="0">
              <a:buNone/>
              <a:defRPr sz="1913">
                <a:solidFill>
                  <a:schemeClr val="tx1">
                    <a:tint val="75000"/>
                  </a:schemeClr>
                </a:solidFill>
              </a:defRPr>
            </a:lvl3pPr>
            <a:lvl4pPr marL="1458011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4pPr>
            <a:lvl5pPr marL="1944014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5pPr>
            <a:lvl6pPr marL="2430018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6pPr>
            <a:lvl7pPr marL="2916022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7pPr>
            <a:lvl8pPr marL="3402025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8pPr>
            <a:lvl9pPr marL="3888029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22/06/2021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37057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8268" y="4695913"/>
            <a:ext cx="4131112" cy="1119260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20883" y="4695913"/>
            <a:ext cx="4131112" cy="1119260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22/06/2021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35877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9534" y="939186"/>
            <a:ext cx="8383727" cy="340964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9535" y="4324325"/>
            <a:ext cx="4112126" cy="2119285"/>
          </a:xfrm>
        </p:spPr>
        <p:txBody>
          <a:bodyPr anchor="b"/>
          <a:lstStyle>
            <a:lvl1pPr marL="0" indent="0">
              <a:buNone/>
              <a:defRPr sz="2551" b="1"/>
            </a:lvl1pPr>
            <a:lvl2pPr marL="486004" indent="0">
              <a:buNone/>
              <a:defRPr sz="2126" b="1"/>
            </a:lvl2pPr>
            <a:lvl3pPr marL="972007" indent="0">
              <a:buNone/>
              <a:defRPr sz="1913" b="1"/>
            </a:lvl3pPr>
            <a:lvl4pPr marL="1458011" indent="0">
              <a:buNone/>
              <a:defRPr sz="1701" b="1"/>
            </a:lvl4pPr>
            <a:lvl5pPr marL="1944014" indent="0">
              <a:buNone/>
              <a:defRPr sz="1701" b="1"/>
            </a:lvl5pPr>
            <a:lvl6pPr marL="2430018" indent="0">
              <a:buNone/>
              <a:defRPr sz="1701" b="1"/>
            </a:lvl6pPr>
            <a:lvl7pPr marL="2916022" indent="0">
              <a:buNone/>
              <a:defRPr sz="1701" b="1"/>
            </a:lvl7pPr>
            <a:lvl8pPr marL="3402025" indent="0">
              <a:buNone/>
              <a:defRPr sz="1701" b="1"/>
            </a:lvl8pPr>
            <a:lvl9pPr marL="3888029" indent="0">
              <a:buNone/>
              <a:defRPr sz="1701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9535" y="6443610"/>
            <a:ext cx="4112126" cy="94775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20884" y="4324325"/>
            <a:ext cx="4132378" cy="2119285"/>
          </a:xfrm>
        </p:spPr>
        <p:txBody>
          <a:bodyPr anchor="b"/>
          <a:lstStyle>
            <a:lvl1pPr marL="0" indent="0">
              <a:buNone/>
              <a:defRPr sz="2551" b="1"/>
            </a:lvl1pPr>
            <a:lvl2pPr marL="486004" indent="0">
              <a:buNone/>
              <a:defRPr sz="2126" b="1"/>
            </a:lvl2pPr>
            <a:lvl3pPr marL="972007" indent="0">
              <a:buNone/>
              <a:defRPr sz="1913" b="1"/>
            </a:lvl3pPr>
            <a:lvl4pPr marL="1458011" indent="0">
              <a:buNone/>
              <a:defRPr sz="1701" b="1"/>
            </a:lvl4pPr>
            <a:lvl5pPr marL="1944014" indent="0">
              <a:buNone/>
              <a:defRPr sz="1701" b="1"/>
            </a:lvl5pPr>
            <a:lvl6pPr marL="2430018" indent="0">
              <a:buNone/>
              <a:defRPr sz="1701" b="1"/>
            </a:lvl6pPr>
            <a:lvl7pPr marL="2916022" indent="0">
              <a:buNone/>
              <a:defRPr sz="1701" b="1"/>
            </a:lvl7pPr>
            <a:lvl8pPr marL="3402025" indent="0">
              <a:buNone/>
              <a:defRPr sz="1701" b="1"/>
            </a:lvl8pPr>
            <a:lvl9pPr marL="3888029" indent="0">
              <a:buNone/>
              <a:defRPr sz="1701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20884" y="6443610"/>
            <a:ext cx="4132378" cy="94775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22/06/2021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50382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22/06/2021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57623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22/06/2021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80112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9534" y="1176020"/>
            <a:ext cx="3135038" cy="4116070"/>
          </a:xfrm>
        </p:spPr>
        <p:txBody>
          <a:bodyPr anchor="b"/>
          <a:lstStyle>
            <a:lvl1pPr>
              <a:defRPr sz="340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32378" y="2539880"/>
            <a:ext cx="4920883" cy="12536047"/>
          </a:xfrm>
        </p:spPr>
        <p:txBody>
          <a:bodyPr/>
          <a:lstStyle>
            <a:lvl1pPr>
              <a:defRPr sz="3402"/>
            </a:lvl1pPr>
            <a:lvl2pPr>
              <a:defRPr sz="2976"/>
            </a:lvl2pPr>
            <a:lvl3pPr>
              <a:defRPr sz="2551"/>
            </a:lvl3pPr>
            <a:lvl4pPr>
              <a:defRPr sz="2126"/>
            </a:lvl4pPr>
            <a:lvl5pPr>
              <a:defRPr sz="2126"/>
            </a:lvl5pPr>
            <a:lvl6pPr>
              <a:defRPr sz="2126"/>
            </a:lvl6pPr>
            <a:lvl7pPr>
              <a:defRPr sz="2126"/>
            </a:lvl7pPr>
            <a:lvl8pPr>
              <a:defRPr sz="2126"/>
            </a:lvl8pPr>
            <a:lvl9pPr>
              <a:defRPr sz="2126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9534" y="5292090"/>
            <a:ext cx="3135038" cy="9804251"/>
          </a:xfrm>
        </p:spPr>
        <p:txBody>
          <a:bodyPr/>
          <a:lstStyle>
            <a:lvl1pPr marL="0" indent="0">
              <a:buNone/>
              <a:defRPr sz="1701"/>
            </a:lvl1pPr>
            <a:lvl2pPr marL="486004" indent="0">
              <a:buNone/>
              <a:defRPr sz="1488"/>
            </a:lvl2pPr>
            <a:lvl3pPr marL="972007" indent="0">
              <a:buNone/>
              <a:defRPr sz="1276"/>
            </a:lvl3pPr>
            <a:lvl4pPr marL="1458011" indent="0">
              <a:buNone/>
              <a:defRPr sz="1063"/>
            </a:lvl4pPr>
            <a:lvl5pPr marL="1944014" indent="0">
              <a:buNone/>
              <a:defRPr sz="1063"/>
            </a:lvl5pPr>
            <a:lvl6pPr marL="2430018" indent="0">
              <a:buNone/>
              <a:defRPr sz="1063"/>
            </a:lvl6pPr>
            <a:lvl7pPr marL="2916022" indent="0">
              <a:buNone/>
              <a:defRPr sz="1063"/>
            </a:lvl7pPr>
            <a:lvl8pPr marL="3402025" indent="0">
              <a:buNone/>
              <a:defRPr sz="1063"/>
            </a:lvl8pPr>
            <a:lvl9pPr marL="3888029" indent="0">
              <a:buNone/>
              <a:defRPr sz="106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22/06/2021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92964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9534" y="1176020"/>
            <a:ext cx="3135038" cy="4116070"/>
          </a:xfrm>
        </p:spPr>
        <p:txBody>
          <a:bodyPr anchor="b"/>
          <a:lstStyle>
            <a:lvl1pPr>
              <a:defRPr sz="340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132378" y="2539880"/>
            <a:ext cx="4920883" cy="12536047"/>
          </a:xfrm>
        </p:spPr>
        <p:txBody>
          <a:bodyPr anchor="t"/>
          <a:lstStyle>
            <a:lvl1pPr marL="0" indent="0">
              <a:buNone/>
              <a:defRPr sz="3402"/>
            </a:lvl1pPr>
            <a:lvl2pPr marL="486004" indent="0">
              <a:buNone/>
              <a:defRPr sz="2976"/>
            </a:lvl2pPr>
            <a:lvl3pPr marL="972007" indent="0">
              <a:buNone/>
              <a:defRPr sz="2551"/>
            </a:lvl3pPr>
            <a:lvl4pPr marL="1458011" indent="0">
              <a:buNone/>
              <a:defRPr sz="2126"/>
            </a:lvl4pPr>
            <a:lvl5pPr marL="1944014" indent="0">
              <a:buNone/>
              <a:defRPr sz="2126"/>
            </a:lvl5pPr>
            <a:lvl6pPr marL="2430018" indent="0">
              <a:buNone/>
              <a:defRPr sz="2126"/>
            </a:lvl6pPr>
            <a:lvl7pPr marL="2916022" indent="0">
              <a:buNone/>
              <a:defRPr sz="2126"/>
            </a:lvl7pPr>
            <a:lvl8pPr marL="3402025" indent="0">
              <a:buNone/>
              <a:defRPr sz="2126"/>
            </a:lvl8pPr>
            <a:lvl9pPr marL="3888029" indent="0">
              <a:buNone/>
              <a:defRPr sz="2126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9534" y="5292090"/>
            <a:ext cx="3135038" cy="9804251"/>
          </a:xfrm>
        </p:spPr>
        <p:txBody>
          <a:bodyPr/>
          <a:lstStyle>
            <a:lvl1pPr marL="0" indent="0">
              <a:buNone/>
              <a:defRPr sz="1701"/>
            </a:lvl1pPr>
            <a:lvl2pPr marL="486004" indent="0">
              <a:buNone/>
              <a:defRPr sz="1488"/>
            </a:lvl2pPr>
            <a:lvl3pPr marL="972007" indent="0">
              <a:buNone/>
              <a:defRPr sz="1276"/>
            </a:lvl3pPr>
            <a:lvl4pPr marL="1458011" indent="0">
              <a:buNone/>
              <a:defRPr sz="1063"/>
            </a:lvl4pPr>
            <a:lvl5pPr marL="1944014" indent="0">
              <a:buNone/>
              <a:defRPr sz="1063"/>
            </a:lvl5pPr>
            <a:lvl6pPr marL="2430018" indent="0">
              <a:buNone/>
              <a:defRPr sz="1063"/>
            </a:lvl6pPr>
            <a:lvl7pPr marL="2916022" indent="0">
              <a:buNone/>
              <a:defRPr sz="1063"/>
            </a:lvl7pPr>
            <a:lvl8pPr marL="3402025" indent="0">
              <a:buNone/>
              <a:defRPr sz="1063"/>
            </a:lvl8pPr>
            <a:lvl9pPr marL="3888029" indent="0">
              <a:buNone/>
              <a:defRPr sz="106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22/06/2021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30554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8268" y="939186"/>
            <a:ext cx="8383727" cy="340964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8268" y="4695913"/>
            <a:ext cx="8383727" cy="111926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8268" y="16349948"/>
            <a:ext cx="2187059" cy="939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7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8CC7FA-4DC8-4AC2-8BC3-7D8537098B71}" type="datetimeFigureOut">
              <a:rPr lang="en-GB" smtClean="0"/>
              <a:t>22/06/2021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19837" y="16349948"/>
            <a:ext cx="3280589" cy="939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7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64936" y="16349948"/>
            <a:ext cx="2187059" cy="939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7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2232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972007" rtl="0" eaLnBrk="1" latinLnBrk="0" hangingPunct="1">
        <a:lnSpc>
          <a:spcPct val="90000"/>
        </a:lnSpc>
        <a:spcBef>
          <a:spcPct val="0"/>
        </a:spcBef>
        <a:buNone/>
        <a:defRPr sz="467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3002" indent="-243002" algn="l" defTabSz="972007" rtl="0" eaLnBrk="1" latinLnBrk="0" hangingPunct="1">
        <a:lnSpc>
          <a:spcPct val="90000"/>
        </a:lnSpc>
        <a:spcBef>
          <a:spcPts val="1063"/>
        </a:spcBef>
        <a:buFont typeface="Arial" panose="020B0604020202020204" pitchFamily="34" charset="0"/>
        <a:buChar char="•"/>
        <a:defRPr sz="2976" kern="1200">
          <a:solidFill>
            <a:schemeClr val="tx1"/>
          </a:solidFill>
          <a:latin typeface="+mn-lt"/>
          <a:ea typeface="+mn-ea"/>
          <a:cs typeface="+mn-cs"/>
        </a:defRPr>
      </a:lvl1pPr>
      <a:lvl2pPr marL="729005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2551" kern="1200">
          <a:solidFill>
            <a:schemeClr val="tx1"/>
          </a:solidFill>
          <a:latin typeface="+mn-lt"/>
          <a:ea typeface="+mn-ea"/>
          <a:cs typeface="+mn-cs"/>
        </a:defRPr>
      </a:lvl2pPr>
      <a:lvl3pPr marL="1215009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2126" kern="1200">
          <a:solidFill>
            <a:schemeClr val="tx1"/>
          </a:solidFill>
          <a:latin typeface="+mn-lt"/>
          <a:ea typeface="+mn-ea"/>
          <a:cs typeface="+mn-cs"/>
        </a:defRPr>
      </a:lvl3pPr>
      <a:lvl4pPr marL="1701013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1913" kern="1200">
          <a:solidFill>
            <a:schemeClr val="tx1"/>
          </a:solidFill>
          <a:latin typeface="+mn-lt"/>
          <a:ea typeface="+mn-ea"/>
          <a:cs typeface="+mn-cs"/>
        </a:defRPr>
      </a:lvl4pPr>
      <a:lvl5pPr marL="2187016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1913" kern="1200">
          <a:solidFill>
            <a:schemeClr val="tx1"/>
          </a:solidFill>
          <a:latin typeface="+mn-lt"/>
          <a:ea typeface="+mn-ea"/>
          <a:cs typeface="+mn-cs"/>
        </a:defRPr>
      </a:lvl5pPr>
      <a:lvl6pPr marL="2673020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1913" kern="1200">
          <a:solidFill>
            <a:schemeClr val="tx1"/>
          </a:solidFill>
          <a:latin typeface="+mn-lt"/>
          <a:ea typeface="+mn-ea"/>
          <a:cs typeface="+mn-cs"/>
        </a:defRPr>
      </a:lvl6pPr>
      <a:lvl7pPr marL="3159023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1913" kern="1200">
          <a:solidFill>
            <a:schemeClr val="tx1"/>
          </a:solidFill>
          <a:latin typeface="+mn-lt"/>
          <a:ea typeface="+mn-ea"/>
          <a:cs typeface="+mn-cs"/>
        </a:defRPr>
      </a:lvl7pPr>
      <a:lvl8pPr marL="3645027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1913" kern="1200">
          <a:solidFill>
            <a:schemeClr val="tx1"/>
          </a:solidFill>
          <a:latin typeface="+mn-lt"/>
          <a:ea typeface="+mn-ea"/>
          <a:cs typeface="+mn-cs"/>
        </a:defRPr>
      </a:lvl8pPr>
      <a:lvl9pPr marL="4131031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19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1pPr>
      <a:lvl2pPr marL="486004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2pPr>
      <a:lvl3pPr marL="972007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3pPr>
      <a:lvl4pPr marL="1458011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4pPr>
      <a:lvl5pPr marL="1944014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5pPr>
      <a:lvl6pPr marL="2430018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6pPr>
      <a:lvl7pPr marL="2916022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7pPr>
      <a:lvl8pPr marL="3402025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8pPr>
      <a:lvl9pPr marL="3888029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13" Type="http://schemas.openxmlformats.org/officeDocument/2006/relationships/image" Target="../media/image11.jpeg"/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12" Type="http://schemas.openxmlformats.org/officeDocument/2006/relationships/image" Target="../media/image10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11" Type="http://schemas.openxmlformats.org/officeDocument/2006/relationships/image" Target="../media/image9.jpeg"/><Relationship Id="rId5" Type="http://schemas.openxmlformats.org/officeDocument/2006/relationships/image" Target="../media/image3.jpeg"/><Relationship Id="rId10" Type="http://schemas.openxmlformats.org/officeDocument/2006/relationships/image" Target="../media/image8.png"/><Relationship Id="rId4" Type="http://schemas.openxmlformats.org/officeDocument/2006/relationships/image" Target="../media/image2.jpeg"/><Relationship Id="rId9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16" name="Straight Connector 415">
            <a:extLst>
              <a:ext uri="{FF2B5EF4-FFF2-40B4-BE49-F238E27FC236}">
                <a16:creationId xmlns:a16="http://schemas.microsoft.com/office/drawing/2014/main" id="{AF52F4AD-7FD7-46EA-8CF6-709D7AEBBF7E}"/>
              </a:ext>
            </a:extLst>
          </p:cNvPr>
          <p:cNvCxnSpPr>
            <a:cxnSpLocks/>
          </p:cNvCxnSpPr>
          <p:nvPr/>
        </p:nvCxnSpPr>
        <p:spPr>
          <a:xfrm flipH="1">
            <a:off x="7086400" y="12793780"/>
            <a:ext cx="9049" cy="714357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Speech Bubble: Rectangle with Corners Rounded 73">
            <a:extLst>
              <a:ext uri="{FF2B5EF4-FFF2-40B4-BE49-F238E27FC236}">
                <a16:creationId xmlns:a16="http://schemas.microsoft.com/office/drawing/2014/main" id="{BDC2A4FA-DFC1-4BBB-8C7C-AA926C23DCE4}"/>
              </a:ext>
            </a:extLst>
          </p:cNvPr>
          <p:cNvSpPr/>
          <p:nvPr/>
        </p:nvSpPr>
        <p:spPr>
          <a:xfrm>
            <a:off x="7055876" y="14874391"/>
            <a:ext cx="1196063" cy="461665"/>
          </a:xfrm>
          <a:prstGeom prst="wedgeRoundRectCallou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0" name="Rectangle 399">
            <a:extLst>
              <a:ext uri="{FF2B5EF4-FFF2-40B4-BE49-F238E27FC236}">
                <a16:creationId xmlns:a16="http://schemas.microsoft.com/office/drawing/2014/main" id="{001523A3-D0A5-3447-9A4B-DA59FA07C8E9}"/>
              </a:ext>
            </a:extLst>
          </p:cNvPr>
          <p:cNvSpPr/>
          <p:nvPr/>
        </p:nvSpPr>
        <p:spPr>
          <a:xfrm>
            <a:off x="4060" y="-6035"/>
            <a:ext cx="9726896" cy="17640300"/>
          </a:xfrm>
          <a:prstGeom prst="rect">
            <a:avLst/>
          </a:prstGeom>
          <a:solidFill>
            <a:srgbClr val="14485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577E6DF-4EA3-D14D-8E13-28AB8D609DDE}"/>
              </a:ext>
            </a:extLst>
          </p:cNvPr>
          <p:cNvSpPr/>
          <p:nvPr/>
        </p:nvSpPr>
        <p:spPr>
          <a:xfrm>
            <a:off x="121160" y="242208"/>
            <a:ext cx="9502196" cy="17274724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/>
              <a:t>UNIT 1: Building positive relationships in health and social care</a:t>
            </a:r>
            <a:endParaRPr lang="en-GB" sz="800" dirty="0"/>
          </a:p>
        </p:txBody>
      </p:sp>
      <p:sp>
        <p:nvSpPr>
          <p:cNvPr id="15" name="Block Arc 14">
            <a:extLst>
              <a:ext uri="{FF2B5EF4-FFF2-40B4-BE49-F238E27FC236}">
                <a16:creationId xmlns:a16="http://schemas.microsoft.com/office/drawing/2014/main" id="{D2F97453-494C-5746-8E17-4A67EE1BF309}"/>
              </a:ext>
            </a:extLst>
          </p:cNvPr>
          <p:cNvSpPr/>
          <p:nvPr/>
        </p:nvSpPr>
        <p:spPr>
          <a:xfrm rot="16200000">
            <a:off x="608268" y="13652220"/>
            <a:ext cx="2780712" cy="2184400"/>
          </a:xfrm>
          <a:prstGeom prst="blockArc">
            <a:avLst>
              <a:gd name="adj1" fmla="val 10794188"/>
              <a:gd name="adj2" fmla="val 156513"/>
              <a:gd name="adj3" fmla="val 28217"/>
            </a:avLst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4" name="Rectangle 113">
            <a:extLst>
              <a:ext uri="{FF2B5EF4-FFF2-40B4-BE49-F238E27FC236}">
                <a16:creationId xmlns:a16="http://schemas.microsoft.com/office/drawing/2014/main" id="{361D24CC-941E-4C47-B0EC-E144352A4A74}"/>
              </a:ext>
            </a:extLst>
          </p:cNvPr>
          <p:cNvSpPr/>
          <p:nvPr/>
        </p:nvSpPr>
        <p:spPr>
          <a:xfrm>
            <a:off x="1953674" y="15522198"/>
            <a:ext cx="6575417" cy="610731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Rectangle 132">
            <a:extLst>
              <a:ext uri="{FF2B5EF4-FFF2-40B4-BE49-F238E27FC236}">
                <a16:creationId xmlns:a16="http://schemas.microsoft.com/office/drawing/2014/main" id="{8EE221F3-E29A-7E44-BA3E-4DDEF353168D}"/>
              </a:ext>
            </a:extLst>
          </p:cNvPr>
          <p:cNvSpPr/>
          <p:nvPr/>
        </p:nvSpPr>
        <p:spPr>
          <a:xfrm>
            <a:off x="2055744" y="13351881"/>
            <a:ext cx="5942715" cy="639055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" name="Block Arc 135">
            <a:extLst>
              <a:ext uri="{FF2B5EF4-FFF2-40B4-BE49-F238E27FC236}">
                <a16:creationId xmlns:a16="http://schemas.microsoft.com/office/drawing/2014/main" id="{28EF7BC0-BD7F-BD4C-8DBE-13C9030B0FE6}"/>
              </a:ext>
            </a:extLst>
          </p:cNvPr>
          <p:cNvSpPr/>
          <p:nvPr/>
        </p:nvSpPr>
        <p:spPr>
          <a:xfrm rot="16200000">
            <a:off x="591217" y="9243059"/>
            <a:ext cx="2800986" cy="2229301"/>
          </a:xfrm>
          <a:prstGeom prst="blockArc">
            <a:avLst>
              <a:gd name="adj1" fmla="val 10532807"/>
              <a:gd name="adj2" fmla="val 263439"/>
              <a:gd name="adj3" fmla="val 28511"/>
            </a:avLst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0" name="Block Arc 139">
            <a:extLst>
              <a:ext uri="{FF2B5EF4-FFF2-40B4-BE49-F238E27FC236}">
                <a16:creationId xmlns:a16="http://schemas.microsoft.com/office/drawing/2014/main" id="{E050A4CB-2DFF-4C43-B71B-CB7634BAF8C7}"/>
              </a:ext>
            </a:extLst>
          </p:cNvPr>
          <p:cNvSpPr/>
          <p:nvPr/>
        </p:nvSpPr>
        <p:spPr>
          <a:xfrm rot="5400000" flipH="1">
            <a:off x="6504204" y="7069208"/>
            <a:ext cx="2805423" cy="2287911"/>
          </a:xfrm>
          <a:prstGeom prst="blockArc">
            <a:avLst>
              <a:gd name="adj1" fmla="val 10800000"/>
              <a:gd name="adj2" fmla="val 1572"/>
              <a:gd name="adj3" fmla="val 27649"/>
            </a:avLst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1" name="Rectangle 140">
            <a:extLst>
              <a:ext uri="{FF2B5EF4-FFF2-40B4-BE49-F238E27FC236}">
                <a16:creationId xmlns:a16="http://schemas.microsoft.com/office/drawing/2014/main" id="{4ED9223C-B305-724C-860B-8788F8ED72BC}"/>
              </a:ext>
            </a:extLst>
          </p:cNvPr>
          <p:cNvSpPr/>
          <p:nvPr/>
        </p:nvSpPr>
        <p:spPr>
          <a:xfrm>
            <a:off x="2029879" y="8972124"/>
            <a:ext cx="6000171" cy="649658"/>
          </a:xfrm>
          <a:custGeom>
            <a:avLst/>
            <a:gdLst>
              <a:gd name="connsiteX0" fmla="*/ 0 w 5909338"/>
              <a:gd name="connsiteY0" fmla="*/ 0 h 642380"/>
              <a:gd name="connsiteX1" fmla="*/ 5909338 w 5909338"/>
              <a:gd name="connsiteY1" fmla="*/ 0 h 642380"/>
              <a:gd name="connsiteX2" fmla="*/ 5909338 w 5909338"/>
              <a:gd name="connsiteY2" fmla="*/ 642380 h 642380"/>
              <a:gd name="connsiteX3" fmla="*/ 0 w 5909338"/>
              <a:gd name="connsiteY3" fmla="*/ 642380 h 642380"/>
              <a:gd name="connsiteX4" fmla="*/ 0 w 5909338"/>
              <a:gd name="connsiteY4" fmla="*/ 0 h 642380"/>
              <a:gd name="connsiteX0" fmla="*/ 0 w 5909338"/>
              <a:gd name="connsiteY0" fmla="*/ 0 h 642380"/>
              <a:gd name="connsiteX1" fmla="*/ 5909338 w 5909338"/>
              <a:gd name="connsiteY1" fmla="*/ 0 h 642380"/>
              <a:gd name="connsiteX2" fmla="*/ 5909338 w 5909338"/>
              <a:gd name="connsiteY2" fmla="*/ 637185 h 642380"/>
              <a:gd name="connsiteX3" fmla="*/ 0 w 5909338"/>
              <a:gd name="connsiteY3" fmla="*/ 642380 h 642380"/>
              <a:gd name="connsiteX4" fmla="*/ 0 w 5909338"/>
              <a:gd name="connsiteY4" fmla="*/ 0 h 642380"/>
              <a:gd name="connsiteX0" fmla="*/ 0 w 5909338"/>
              <a:gd name="connsiteY0" fmla="*/ 0 h 642381"/>
              <a:gd name="connsiteX1" fmla="*/ 5909338 w 5909338"/>
              <a:gd name="connsiteY1" fmla="*/ 0 h 642381"/>
              <a:gd name="connsiteX2" fmla="*/ 5831406 w 5909338"/>
              <a:gd name="connsiteY2" fmla="*/ 642381 h 642381"/>
              <a:gd name="connsiteX3" fmla="*/ 0 w 5909338"/>
              <a:gd name="connsiteY3" fmla="*/ 642380 h 642381"/>
              <a:gd name="connsiteX4" fmla="*/ 0 w 5909338"/>
              <a:gd name="connsiteY4" fmla="*/ 0 h 642381"/>
              <a:gd name="connsiteX0" fmla="*/ 0 w 5909338"/>
              <a:gd name="connsiteY0" fmla="*/ 0 h 652772"/>
              <a:gd name="connsiteX1" fmla="*/ 5909338 w 5909338"/>
              <a:gd name="connsiteY1" fmla="*/ 0 h 652772"/>
              <a:gd name="connsiteX2" fmla="*/ 5826211 w 5909338"/>
              <a:gd name="connsiteY2" fmla="*/ 652772 h 652772"/>
              <a:gd name="connsiteX3" fmla="*/ 0 w 5909338"/>
              <a:gd name="connsiteY3" fmla="*/ 642380 h 652772"/>
              <a:gd name="connsiteX4" fmla="*/ 0 w 5909338"/>
              <a:gd name="connsiteY4" fmla="*/ 0 h 6527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909338" h="652772">
                <a:moveTo>
                  <a:pt x="0" y="0"/>
                </a:moveTo>
                <a:lnTo>
                  <a:pt x="5909338" y="0"/>
                </a:lnTo>
                <a:lnTo>
                  <a:pt x="5826211" y="652772"/>
                </a:lnTo>
                <a:lnTo>
                  <a:pt x="0" y="642380"/>
                </a:lnTo>
                <a:lnTo>
                  <a:pt x="0" y="0"/>
                </a:lnTo>
                <a:close/>
              </a:path>
            </a:pathLst>
          </a:cu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Rectangle 141">
            <a:extLst>
              <a:ext uri="{FF2B5EF4-FFF2-40B4-BE49-F238E27FC236}">
                <a16:creationId xmlns:a16="http://schemas.microsoft.com/office/drawing/2014/main" id="{5B6ECEE5-8B0A-BE49-88D6-380CCB5771D4}"/>
              </a:ext>
            </a:extLst>
          </p:cNvPr>
          <p:cNvSpPr/>
          <p:nvPr/>
        </p:nvSpPr>
        <p:spPr>
          <a:xfrm>
            <a:off x="2097870" y="6812832"/>
            <a:ext cx="5827821" cy="617391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Block Arc 142">
            <a:extLst>
              <a:ext uri="{FF2B5EF4-FFF2-40B4-BE49-F238E27FC236}">
                <a16:creationId xmlns:a16="http://schemas.microsoft.com/office/drawing/2014/main" id="{F9A4C65A-77AF-D444-B52E-87C937A7CC66}"/>
              </a:ext>
            </a:extLst>
          </p:cNvPr>
          <p:cNvSpPr/>
          <p:nvPr/>
        </p:nvSpPr>
        <p:spPr>
          <a:xfrm rot="16200000">
            <a:off x="758789" y="4966051"/>
            <a:ext cx="2763038" cy="2184400"/>
          </a:xfrm>
          <a:prstGeom prst="blockArc">
            <a:avLst>
              <a:gd name="adj1" fmla="val 10800000"/>
              <a:gd name="adj2" fmla="val 156513"/>
              <a:gd name="adj3" fmla="val 28217"/>
            </a:avLst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14" name="Block Arc 213">
            <a:extLst>
              <a:ext uri="{FF2B5EF4-FFF2-40B4-BE49-F238E27FC236}">
                <a16:creationId xmlns:a16="http://schemas.microsoft.com/office/drawing/2014/main" id="{9BB00DD6-C4C4-7348-AD3E-28EAE4D8492B}"/>
              </a:ext>
            </a:extLst>
          </p:cNvPr>
          <p:cNvSpPr/>
          <p:nvPr/>
        </p:nvSpPr>
        <p:spPr>
          <a:xfrm rot="5400000" flipH="1">
            <a:off x="6315754" y="2775170"/>
            <a:ext cx="2800409" cy="2204310"/>
          </a:xfrm>
          <a:prstGeom prst="blockArc">
            <a:avLst>
              <a:gd name="adj1" fmla="val 10800000"/>
              <a:gd name="adj2" fmla="val 1572"/>
              <a:gd name="adj3" fmla="val 27649"/>
            </a:avLst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15" name="Rectangle 214">
            <a:extLst>
              <a:ext uri="{FF2B5EF4-FFF2-40B4-BE49-F238E27FC236}">
                <a16:creationId xmlns:a16="http://schemas.microsoft.com/office/drawing/2014/main" id="{19CB39D4-AD12-0B45-8E85-C9D1845FD3AE}"/>
              </a:ext>
            </a:extLst>
          </p:cNvPr>
          <p:cNvSpPr/>
          <p:nvPr/>
        </p:nvSpPr>
        <p:spPr>
          <a:xfrm>
            <a:off x="2114182" y="4676732"/>
            <a:ext cx="5733212" cy="604171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4" name="Oval 223">
            <a:extLst>
              <a:ext uri="{FF2B5EF4-FFF2-40B4-BE49-F238E27FC236}">
                <a16:creationId xmlns:a16="http://schemas.microsoft.com/office/drawing/2014/main" id="{ACF0C630-75E2-F848-B9E5-7E5905E2C993}"/>
              </a:ext>
            </a:extLst>
          </p:cNvPr>
          <p:cNvSpPr/>
          <p:nvPr/>
        </p:nvSpPr>
        <p:spPr>
          <a:xfrm>
            <a:off x="3647296" y="8311766"/>
            <a:ext cx="1214980" cy="1304869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5" name="Oval 224">
            <a:extLst>
              <a:ext uri="{FF2B5EF4-FFF2-40B4-BE49-F238E27FC236}">
                <a16:creationId xmlns:a16="http://schemas.microsoft.com/office/drawing/2014/main" id="{37258FC4-E633-1F40-B961-0AFD7DEF4AD4}"/>
              </a:ext>
            </a:extLst>
          </p:cNvPr>
          <p:cNvSpPr/>
          <p:nvPr/>
        </p:nvSpPr>
        <p:spPr>
          <a:xfrm>
            <a:off x="3852267" y="8427920"/>
            <a:ext cx="841075" cy="90330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6B5CF508-9F97-7344-A588-8737134FC758}"/>
              </a:ext>
            </a:extLst>
          </p:cNvPr>
          <p:cNvSpPr/>
          <p:nvPr/>
        </p:nvSpPr>
        <p:spPr>
          <a:xfrm>
            <a:off x="1925995" y="2460213"/>
            <a:ext cx="5854586" cy="629361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Triangle 45">
            <a:extLst>
              <a:ext uri="{FF2B5EF4-FFF2-40B4-BE49-F238E27FC236}">
                <a16:creationId xmlns:a16="http://schemas.microsoft.com/office/drawing/2014/main" id="{B85D31BE-9BE0-3341-86C3-0BFD563EAA1B}"/>
              </a:ext>
            </a:extLst>
          </p:cNvPr>
          <p:cNvSpPr/>
          <p:nvPr/>
        </p:nvSpPr>
        <p:spPr>
          <a:xfrm rot="16200000">
            <a:off x="1123415" y="2427261"/>
            <a:ext cx="938427" cy="735967"/>
          </a:xfrm>
          <a:prstGeom prst="triangle">
            <a:avLst>
              <a:gd name="adj" fmla="val 48759"/>
            </a:avLst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38000">
                <a:schemeClr val="accent1">
                  <a:lumMod val="45000"/>
                  <a:lumOff val="55000"/>
                </a:schemeClr>
              </a:gs>
              <a:gs pos="39000">
                <a:schemeClr val="accent1">
                  <a:lumMod val="45000"/>
                  <a:lumOff val="55000"/>
                </a:schemeClr>
              </a:gs>
              <a:gs pos="84000">
                <a:srgbClr val="002060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E2392CED-199C-044B-8C83-9528D182044C}"/>
              </a:ext>
            </a:extLst>
          </p:cNvPr>
          <p:cNvSpPr txBox="1"/>
          <p:nvPr/>
        </p:nvSpPr>
        <p:spPr>
          <a:xfrm>
            <a:off x="3827542" y="8416430"/>
            <a:ext cx="8410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/>
              <a:t>YEAR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A8E84878-B999-3E45-A62E-A5D9A1ABF6E1}"/>
              </a:ext>
            </a:extLst>
          </p:cNvPr>
          <p:cNvSpPr txBox="1"/>
          <p:nvPr/>
        </p:nvSpPr>
        <p:spPr>
          <a:xfrm>
            <a:off x="3841776" y="8592662"/>
            <a:ext cx="841074" cy="8271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/>
              <a:t>13</a:t>
            </a:r>
          </a:p>
        </p:txBody>
      </p:sp>
      <p:sp>
        <p:nvSpPr>
          <p:cNvPr id="230" name="Oval 229">
            <a:extLst>
              <a:ext uri="{FF2B5EF4-FFF2-40B4-BE49-F238E27FC236}">
                <a16:creationId xmlns:a16="http://schemas.microsoft.com/office/drawing/2014/main" id="{67D857C8-6DBF-1441-BED6-4FF1EB531C36}"/>
              </a:ext>
            </a:extLst>
          </p:cNvPr>
          <p:cNvSpPr/>
          <p:nvPr/>
        </p:nvSpPr>
        <p:spPr>
          <a:xfrm>
            <a:off x="8385154" y="15052495"/>
            <a:ext cx="1214980" cy="1304869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1" name="Oval 230">
            <a:extLst>
              <a:ext uri="{FF2B5EF4-FFF2-40B4-BE49-F238E27FC236}">
                <a16:creationId xmlns:a16="http://schemas.microsoft.com/office/drawing/2014/main" id="{FA468CC4-DA3D-D04C-A0F3-908B66B1ED58}"/>
              </a:ext>
            </a:extLst>
          </p:cNvPr>
          <p:cNvSpPr/>
          <p:nvPr/>
        </p:nvSpPr>
        <p:spPr>
          <a:xfrm>
            <a:off x="8526767" y="15241738"/>
            <a:ext cx="841075" cy="90330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5" name="Straight Connector 94">
            <a:extLst>
              <a:ext uri="{FF2B5EF4-FFF2-40B4-BE49-F238E27FC236}">
                <a16:creationId xmlns:a16="http://schemas.microsoft.com/office/drawing/2014/main" id="{432DE9D9-B0B5-F742-8942-7B37AAB3C019}"/>
              </a:ext>
            </a:extLst>
          </p:cNvPr>
          <p:cNvCxnSpPr>
            <a:cxnSpLocks/>
          </p:cNvCxnSpPr>
          <p:nvPr/>
        </p:nvCxnSpPr>
        <p:spPr>
          <a:xfrm flipH="1" flipV="1">
            <a:off x="7998459" y="15824176"/>
            <a:ext cx="210457" cy="301361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>
            <a:extLst>
              <a:ext uri="{FF2B5EF4-FFF2-40B4-BE49-F238E27FC236}">
                <a16:creationId xmlns:a16="http://schemas.microsoft.com/office/drawing/2014/main" id="{ED5654B3-6730-9743-8B5B-BB63078882F5}"/>
              </a:ext>
            </a:extLst>
          </p:cNvPr>
          <p:cNvCxnSpPr>
            <a:cxnSpLocks/>
          </p:cNvCxnSpPr>
          <p:nvPr/>
        </p:nvCxnSpPr>
        <p:spPr>
          <a:xfrm>
            <a:off x="6659748" y="15827738"/>
            <a:ext cx="1" cy="416249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6" name="Straight Connector 195">
            <a:extLst>
              <a:ext uri="{FF2B5EF4-FFF2-40B4-BE49-F238E27FC236}">
                <a16:creationId xmlns:a16="http://schemas.microsoft.com/office/drawing/2014/main" id="{206BE152-910A-2843-A2AB-7EEE1AB8E0D0}"/>
              </a:ext>
            </a:extLst>
          </p:cNvPr>
          <p:cNvCxnSpPr>
            <a:cxnSpLocks/>
          </p:cNvCxnSpPr>
          <p:nvPr/>
        </p:nvCxnSpPr>
        <p:spPr>
          <a:xfrm flipV="1">
            <a:off x="4665182" y="16097216"/>
            <a:ext cx="10643" cy="293541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6" name="Straight Connector 385">
            <a:extLst>
              <a:ext uri="{FF2B5EF4-FFF2-40B4-BE49-F238E27FC236}">
                <a16:creationId xmlns:a16="http://schemas.microsoft.com/office/drawing/2014/main" id="{B16335DF-B3E6-9C43-8DA5-AD74166C867F}"/>
              </a:ext>
            </a:extLst>
          </p:cNvPr>
          <p:cNvCxnSpPr>
            <a:cxnSpLocks/>
          </p:cNvCxnSpPr>
          <p:nvPr/>
        </p:nvCxnSpPr>
        <p:spPr>
          <a:xfrm>
            <a:off x="1221924" y="5856612"/>
            <a:ext cx="324425" cy="132576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B554B049-F74B-48F1-A036-FC00BC393C00}"/>
              </a:ext>
            </a:extLst>
          </p:cNvPr>
          <p:cNvSpPr txBox="1"/>
          <p:nvPr/>
        </p:nvSpPr>
        <p:spPr>
          <a:xfrm>
            <a:off x="1463668" y="332198"/>
            <a:ext cx="735641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>
                <a:latin typeface="Aharoni" panose="020B0604020202020204" pitchFamily="2" charset="-79"/>
                <a:cs typeface="Aharoni" panose="020B0604020202020204" pitchFamily="2" charset="-79"/>
              </a:rPr>
              <a:t>OCR Technical Health and Social Care  Diploma Learning Journey 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7A07DE-C984-5043-ABB4-D3D967D43357}"/>
              </a:ext>
            </a:extLst>
          </p:cNvPr>
          <p:cNvSpPr txBox="1"/>
          <p:nvPr/>
        </p:nvSpPr>
        <p:spPr>
          <a:xfrm>
            <a:off x="8535492" y="15279798"/>
            <a:ext cx="841074" cy="8271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/>
              <a:t>12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2BE9DFE9-D2AE-C14C-AB63-41C6DF192559}"/>
              </a:ext>
            </a:extLst>
          </p:cNvPr>
          <p:cNvSpPr txBox="1"/>
          <p:nvPr/>
        </p:nvSpPr>
        <p:spPr>
          <a:xfrm>
            <a:off x="8529091" y="15284748"/>
            <a:ext cx="8410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/>
              <a:t>YEAR</a:t>
            </a:r>
          </a:p>
        </p:txBody>
      </p:sp>
      <p:sp>
        <p:nvSpPr>
          <p:cNvPr id="370" name="TextBox 369">
            <a:extLst>
              <a:ext uri="{FF2B5EF4-FFF2-40B4-BE49-F238E27FC236}">
                <a16:creationId xmlns:a16="http://schemas.microsoft.com/office/drawing/2014/main" id="{8F2FCE06-B784-40AE-99FE-6BE6AEB80DF4}"/>
              </a:ext>
            </a:extLst>
          </p:cNvPr>
          <p:cNvSpPr txBox="1"/>
          <p:nvPr/>
        </p:nvSpPr>
        <p:spPr>
          <a:xfrm rot="19665541">
            <a:off x="4890734" y="15577787"/>
            <a:ext cx="1334321" cy="255389"/>
          </a:xfrm>
          <a:prstGeom prst="wedgeRoundRectCallout">
            <a:avLst>
              <a:gd name="adj1" fmla="val -8550"/>
              <a:gd name="adj2" fmla="val 95368"/>
              <a:gd name="adj3" fmla="val 16667"/>
            </a:avLst>
          </a:prstGeom>
          <a:solidFill>
            <a:schemeClr val="accent4">
              <a:lumMod val="60000"/>
              <a:lumOff val="40000"/>
            </a:schemeClr>
          </a:solidFill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00" dirty="0"/>
              <a:t>UNIT 7: </a:t>
            </a:r>
            <a:r>
              <a:rPr lang="en-GB" sz="900" dirty="0"/>
              <a:t> Safeguarding </a:t>
            </a:r>
          </a:p>
        </p:txBody>
      </p:sp>
      <p:sp>
        <p:nvSpPr>
          <p:cNvPr id="372" name="TextBox 371">
            <a:extLst>
              <a:ext uri="{FF2B5EF4-FFF2-40B4-BE49-F238E27FC236}">
                <a16:creationId xmlns:a16="http://schemas.microsoft.com/office/drawing/2014/main" id="{9F6593FB-5247-4B4E-A446-6EB069AC1072}"/>
              </a:ext>
            </a:extLst>
          </p:cNvPr>
          <p:cNvSpPr txBox="1"/>
          <p:nvPr/>
        </p:nvSpPr>
        <p:spPr>
          <a:xfrm>
            <a:off x="7492840" y="16215383"/>
            <a:ext cx="1073630" cy="374571"/>
          </a:xfrm>
          <a:prstGeom prst="wedgeRoundRectCallout">
            <a:avLst>
              <a:gd name="adj1" fmla="val -19095"/>
              <a:gd name="adj2" fmla="val -51645"/>
              <a:gd name="adj3" fmla="val 16667"/>
            </a:avLst>
          </a:prstGeom>
          <a:solidFill>
            <a:schemeClr val="bg1"/>
          </a:solidFill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/>
              <a:t>Definition of infection contro</a:t>
            </a:r>
            <a:endParaRPr lang="en-US" sz="100" dirty="0"/>
          </a:p>
        </p:txBody>
      </p:sp>
      <p:cxnSp>
        <p:nvCxnSpPr>
          <p:cNvPr id="391" name="Straight Connector 390">
            <a:extLst>
              <a:ext uri="{FF2B5EF4-FFF2-40B4-BE49-F238E27FC236}">
                <a16:creationId xmlns:a16="http://schemas.microsoft.com/office/drawing/2014/main" id="{39981D08-B8AF-4086-AE03-C44C8CE55DC7}"/>
              </a:ext>
            </a:extLst>
          </p:cNvPr>
          <p:cNvCxnSpPr>
            <a:cxnSpLocks/>
          </p:cNvCxnSpPr>
          <p:nvPr/>
        </p:nvCxnSpPr>
        <p:spPr>
          <a:xfrm flipH="1">
            <a:off x="2129395" y="15940212"/>
            <a:ext cx="332027" cy="283226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2" name="Straight Connector 401">
            <a:extLst>
              <a:ext uri="{FF2B5EF4-FFF2-40B4-BE49-F238E27FC236}">
                <a16:creationId xmlns:a16="http://schemas.microsoft.com/office/drawing/2014/main" id="{4C8A4E39-A5D3-4E3C-B675-233EEF1AD624}"/>
              </a:ext>
            </a:extLst>
          </p:cNvPr>
          <p:cNvCxnSpPr>
            <a:cxnSpLocks/>
          </p:cNvCxnSpPr>
          <p:nvPr/>
        </p:nvCxnSpPr>
        <p:spPr>
          <a:xfrm>
            <a:off x="2317344" y="13192099"/>
            <a:ext cx="20958" cy="658843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1" name="Straight Connector 420">
            <a:extLst>
              <a:ext uri="{FF2B5EF4-FFF2-40B4-BE49-F238E27FC236}">
                <a16:creationId xmlns:a16="http://schemas.microsoft.com/office/drawing/2014/main" id="{9B445240-399E-4288-B61F-011BC64B8806}"/>
              </a:ext>
            </a:extLst>
          </p:cNvPr>
          <p:cNvCxnSpPr>
            <a:cxnSpLocks/>
          </p:cNvCxnSpPr>
          <p:nvPr/>
        </p:nvCxnSpPr>
        <p:spPr>
          <a:xfrm flipV="1">
            <a:off x="4529737" y="13634668"/>
            <a:ext cx="0" cy="624502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0" name="Straight Connector 529">
            <a:extLst>
              <a:ext uri="{FF2B5EF4-FFF2-40B4-BE49-F238E27FC236}">
                <a16:creationId xmlns:a16="http://schemas.microsoft.com/office/drawing/2014/main" id="{A35A5061-95DD-4F04-8D1C-A5AE0DF4AA54}"/>
              </a:ext>
            </a:extLst>
          </p:cNvPr>
          <p:cNvCxnSpPr>
            <a:cxnSpLocks/>
          </p:cNvCxnSpPr>
          <p:nvPr/>
        </p:nvCxnSpPr>
        <p:spPr>
          <a:xfrm flipV="1">
            <a:off x="2594896" y="9367735"/>
            <a:ext cx="0" cy="496280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0" name="Straight Connector 549">
            <a:extLst>
              <a:ext uri="{FF2B5EF4-FFF2-40B4-BE49-F238E27FC236}">
                <a16:creationId xmlns:a16="http://schemas.microsoft.com/office/drawing/2014/main" id="{BAB821FE-ABED-48FC-AF5C-5F449419C1B0}"/>
              </a:ext>
            </a:extLst>
          </p:cNvPr>
          <p:cNvCxnSpPr>
            <a:cxnSpLocks/>
          </p:cNvCxnSpPr>
          <p:nvPr/>
        </p:nvCxnSpPr>
        <p:spPr>
          <a:xfrm flipH="1">
            <a:off x="7793470" y="8558140"/>
            <a:ext cx="8790" cy="873119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9" name="Straight Connector 568">
            <a:extLst>
              <a:ext uri="{FF2B5EF4-FFF2-40B4-BE49-F238E27FC236}">
                <a16:creationId xmlns:a16="http://schemas.microsoft.com/office/drawing/2014/main" id="{FFCE5675-9D40-40A7-8E16-77BF44D6D036}"/>
              </a:ext>
            </a:extLst>
          </p:cNvPr>
          <p:cNvCxnSpPr>
            <a:cxnSpLocks/>
          </p:cNvCxnSpPr>
          <p:nvPr/>
        </p:nvCxnSpPr>
        <p:spPr>
          <a:xfrm flipV="1">
            <a:off x="6372413" y="9168488"/>
            <a:ext cx="0" cy="525543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6" name="Straight Connector 635">
            <a:extLst>
              <a:ext uri="{FF2B5EF4-FFF2-40B4-BE49-F238E27FC236}">
                <a16:creationId xmlns:a16="http://schemas.microsoft.com/office/drawing/2014/main" id="{E6C2D989-6BCF-44BD-A06B-C7FA92BCF323}"/>
              </a:ext>
            </a:extLst>
          </p:cNvPr>
          <p:cNvCxnSpPr>
            <a:cxnSpLocks/>
          </p:cNvCxnSpPr>
          <p:nvPr/>
        </p:nvCxnSpPr>
        <p:spPr>
          <a:xfrm flipH="1">
            <a:off x="6694789" y="6629715"/>
            <a:ext cx="2" cy="334456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8" name="Straight Connector 647">
            <a:extLst>
              <a:ext uri="{FF2B5EF4-FFF2-40B4-BE49-F238E27FC236}">
                <a16:creationId xmlns:a16="http://schemas.microsoft.com/office/drawing/2014/main" id="{C0BEB16A-81E4-439A-91F4-67D0A5E911AE}"/>
              </a:ext>
            </a:extLst>
          </p:cNvPr>
          <p:cNvCxnSpPr>
            <a:cxnSpLocks/>
          </p:cNvCxnSpPr>
          <p:nvPr/>
        </p:nvCxnSpPr>
        <p:spPr>
          <a:xfrm>
            <a:off x="3750508" y="6346818"/>
            <a:ext cx="5974" cy="382941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2" name="TextBox 301">
            <a:extLst>
              <a:ext uri="{FF2B5EF4-FFF2-40B4-BE49-F238E27FC236}">
                <a16:creationId xmlns:a16="http://schemas.microsoft.com/office/drawing/2014/main" id="{FE3C75D7-E58D-4934-9D4C-5208215A1E00}"/>
              </a:ext>
            </a:extLst>
          </p:cNvPr>
          <p:cNvSpPr txBox="1"/>
          <p:nvPr/>
        </p:nvSpPr>
        <p:spPr>
          <a:xfrm>
            <a:off x="6250306" y="15463565"/>
            <a:ext cx="1104755" cy="374571"/>
          </a:xfrm>
          <a:prstGeom prst="wedgeRoundRectCallout">
            <a:avLst>
              <a:gd name="adj1" fmla="val 55009"/>
              <a:gd name="adj2" fmla="val 77671"/>
              <a:gd name="adj3" fmla="val 16667"/>
            </a:avLst>
          </a:prstGeom>
          <a:solidFill>
            <a:schemeClr val="accent1"/>
          </a:solidFill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LO1 </a:t>
            </a:r>
            <a:r>
              <a:rPr lang="en-GB" sz="800" dirty="0"/>
              <a:t>Understand infection control</a:t>
            </a:r>
            <a:r>
              <a:rPr lang="en-US" sz="800" dirty="0"/>
              <a:t>:</a:t>
            </a:r>
          </a:p>
        </p:txBody>
      </p:sp>
      <p:sp>
        <p:nvSpPr>
          <p:cNvPr id="304" name="TextBox 303">
            <a:extLst>
              <a:ext uri="{FF2B5EF4-FFF2-40B4-BE49-F238E27FC236}">
                <a16:creationId xmlns:a16="http://schemas.microsoft.com/office/drawing/2014/main" id="{CEAB1C28-A81B-471B-9C9F-B7A1209E7B1D}"/>
              </a:ext>
            </a:extLst>
          </p:cNvPr>
          <p:cNvSpPr txBox="1"/>
          <p:nvPr/>
        </p:nvSpPr>
        <p:spPr>
          <a:xfrm>
            <a:off x="4741041" y="13396623"/>
            <a:ext cx="673475" cy="510778"/>
          </a:xfrm>
          <a:prstGeom prst="wedgeRoundRectCallout">
            <a:avLst>
              <a:gd name="adj1" fmla="val 25469"/>
              <a:gd name="adj2" fmla="val -44643"/>
              <a:gd name="adj3" fmla="val 16667"/>
            </a:avLst>
          </a:prstGeom>
          <a:solidFill>
            <a:schemeClr val="bg1"/>
          </a:solidFill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Unit 7 Exam January </a:t>
            </a:r>
          </a:p>
        </p:txBody>
      </p:sp>
      <p:sp>
        <p:nvSpPr>
          <p:cNvPr id="305" name="TextBox 304">
            <a:extLst>
              <a:ext uri="{FF2B5EF4-FFF2-40B4-BE49-F238E27FC236}">
                <a16:creationId xmlns:a16="http://schemas.microsoft.com/office/drawing/2014/main" id="{29A8ABBA-AE72-418D-93AD-B42B2925FB9C}"/>
              </a:ext>
            </a:extLst>
          </p:cNvPr>
          <p:cNvSpPr txBox="1"/>
          <p:nvPr/>
        </p:nvSpPr>
        <p:spPr>
          <a:xfrm>
            <a:off x="1646848" y="16300414"/>
            <a:ext cx="1370474" cy="374571"/>
          </a:xfrm>
          <a:prstGeom prst="wedgeRoundRectCallout">
            <a:avLst>
              <a:gd name="adj1" fmla="val 17547"/>
              <a:gd name="adj2" fmla="val 49912"/>
              <a:gd name="adj3" fmla="val 16667"/>
            </a:avLst>
          </a:prstGeom>
          <a:solidFill>
            <a:schemeClr val="bg1"/>
          </a:solidFill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/>
              <a:t>Current Applicable legislation</a:t>
            </a:r>
            <a:endParaRPr lang="en-US" sz="800" dirty="0"/>
          </a:p>
        </p:txBody>
      </p:sp>
      <p:sp>
        <p:nvSpPr>
          <p:cNvPr id="306" name="TextBox 305">
            <a:extLst>
              <a:ext uri="{FF2B5EF4-FFF2-40B4-BE49-F238E27FC236}">
                <a16:creationId xmlns:a16="http://schemas.microsoft.com/office/drawing/2014/main" id="{C4A9A47B-F5F9-4E41-BDF9-B42111AEADF2}"/>
              </a:ext>
            </a:extLst>
          </p:cNvPr>
          <p:cNvSpPr txBox="1"/>
          <p:nvPr/>
        </p:nvSpPr>
        <p:spPr>
          <a:xfrm>
            <a:off x="2409385" y="15478857"/>
            <a:ext cx="1035004" cy="646986"/>
          </a:xfrm>
          <a:prstGeom prst="wedgeRoundRectCallout">
            <a:avLst>
              <a:gd name="adj1" fmla="val 49238"/>
              <a:gd name="adj2" fmla="val 32809"/>
              <a:gd name="adj3" fmla="val 16667"/>
            </a:avLst>
          </a:prstGeom>
          <a:solidFill>
            <a:schemeClr val="bg1"/>
          </a:solidFill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Environmental  and other factors that may make abuse more likely</a:t>
            </a:r>
          </a:p>
        </p:txBody>
      </p:sp>
      <p:sp>
        <p:nvSpPr>
          <p:cNvPr id="310" name="TextBox 309">
            <a:extLst>
              <a:ext uri="{FF2B5EF4-FFF2-40B4-BE49-F238E27FC236}">
                <a16:creationId xmlns:a16="http://schemas.microsoft.com/office/drawing/2014/main" id="{CF8DA0D5-E311-477C-BFC5-B9445D2888E9}"/>
              </a:ext>
            </a:extLst>
          </p:cNvPr>
          <p:cNvSpPr txBox="1"/>
          <p:nvPr/>
        </p:nvSpPr>
        <p:spPr>
          <a:xfrm rot="802918">
            <a:off x="4901730" y="16291542"/>
            <a:ext cx="1196337" cy="510778"/>
          </a:xfrm>
          <a:prstGeom prst="wedgeRoundRectCallout">
            <a:avLst>
              <a:gd name="adj1" fmla="val 1715"/>
              <a:gd name="adj2" fmla="val -81321"/>
              <a:gd name="adj3" fmla="val 16667"/>
            </a:avLst>
          </a:prstGeom>
          <a:solidFill>
            <a:schemeClr val="accent1"/>
          </a:solidFill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LO1:Understand types and signs of abuse</a:t>
            </a:r>
            <a:endParaRPr lang="en-GB" sz="800" dirty="0"/>
          </a:p>
        </p:txBody>
      </p:sp>
      <p:sp>
        <p:nvSpPr>
          <p:cNvPr id="313" name="TextBox 312">
            <a:extLst>
              <a:ext uri="{FF2B5EF4-FFF2-40B4-BE49-F238E27FC236}">
                <a16:creationId xmlns:a16="http://schemas.microsoft.com/office/drawing/2014/main" id="{780ECF31-AEDA-453E-80F6-99DCCA176A7A}"/>
              </a:ext>
            </a:extLst>
          </p:cNvPr>
          <p:cNvSpPr txBox="1"/>
          <p:nvPr/>
        </p:nvSpPr>
        <p:spPr>
          <a:xfrm>
            <a:off x="6287044" y="10448783"/>
            <a:ext cx="1044242" cy="510778"/>
          </a:xfrm>
          <a:prstGeom prst="wedgeRoundRectCallout">
            <a:avLst>
              <a:gd name="adj1" fmla="val 14576"/>
              <a:gd name="adj2" fmla="val 44569"/>
              <a:gd name="adj3" fmla="val 16667"/>
            </a:avLst>
          </a:prstGeom>
          <a:noFill/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800"/>
              <a:t>How to develop person-centred plans and records</a:t>
            </a:r>
            <a:endParaRPr lang="en-US" sz="800" dirty="0"/>
          </a:p>
        </p:txBody>
      </p:sp>
      <p:sp>
        <p:nvSpPr>
          <p:cNvPr id="315" name="TextBox 314">
            <a:extLst>
              <a:ext uri="{FF2B5EF4-FFF2-40B4-BE49-F238E27FC236}">
                <a16:creationId xmlns:a16="http://schemas.microsoft.com/office/drawing/2014/main" id="{D5B0514D-96EE-4A7C-BF5A-C07470A26A8C}"/>
              </a:ext>
            </a:extLst>
          </p:cNvPr>
          <p:cNvSpPr txBox="1"/>
          <p:nvPr/>
        </p:nvSpPr>
        <p:spPr>
          <a:xfrm>
            <a:off x="284255" y="14493794"/>
            <a:ext cx="1428531" cy="510778"/>
          </a:xfrm>
          <a:prstGeom prst="wedgeRoundRectCallout">
            <a:avLst>
              <a:gd name="adj1" fmla="val 9624"/>
              <a:gd name="adj2" fmla="val -44644"/>
              <a:gd name="adj3" fmla="val 16667"/>
            </a:avLst>
          </a:prstGeom>
          <a:solidFill>
            <a:schemeClr val="bg1"/>
          </a:solidFill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800"/>
              <a:t>How to deal with disclosures of abuse and suspected abuse</a:t>
            </a:r>
            <a:endParaRPr lang="en-US" sz="800" dirty="0"/>
          </a:p>
        </p:txBody>
      </p:sp>
      <p:sp>
        <p:nvSpPr>
          <p:cNvPr id="255" name="TextBox 254">
            <a:extLst>
              <a:ext uri="{FF2B5EF4-FFF2-40B4-BE49-F238E27FC236}">
                <a16:creationId xmlns:a16="http://schemas.microsoft.com/office/drawing/2014/main" id="{780ECF31-AEDA-453E-80F6-99DCCA176A7A}"/>
              </a:ext>
            </a:extLst>
          </p:cNvPr>
          <p:cNvSpPr txBox="1"/>
          <p:nvPr/>
        </p:nvSpPr>
        <p:spPr>
          <a:xfrm>
            <a:off x="2406052" y="8701786"/>
            <a:ext cx="1177407" cy="510778"/>
          </a:xfrm>
          <a:prstGeom prst="wedgeRoundRectCallout">
            <a:avLst>
              <a:gd name="adj1" fmla="val 14576"/>
              <a:gd name="adj2" fmla="val 44569"/>
              <a:gd name="adj3" fmla="val 16667"/>
            </a:avLst>
          </a:prstGeom>
          <a:solidFill>
            <a:schemeClr val="bg1"/>
          </a:solidFill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UNIT 5: Infection control. Submitted June.</a:t>
            </a:r>
            <a:endParaRPr lang="en-GB" sz="800" dirty="0"/>
          </a:p>
        </p:txBody>
      </p:sp>
      <p:cxnSp>
        <p:nvCxnSpPr>
          <p:cNvPr id="263" name="Straight Connector 262">
            <a:extLst>
              <a:ext uri="{FF2B5EF4-FFF2-40B4-BE49-F238E27FC236}">
                <a16:creationId xmlns:a16="http://schemas.microsoft.com/office/drawing/2014/main" id="{BEAF29EE-0050-4A4F-AF4B-0518661AE57E}"/>
              </a:ext>
            </a:extLst>
          </p:cNvPr>
          <p:cNvCxnSpPr>
            <a:cxnSpLocks/>
          </p:cNvCxnSpPr>
          <p:nvPr/>
        </p:nvCxnSpPr>
        <p:spPr>
          <a:xfrm>
            <a:off x="8180650" y="13866856"/>
            <a:ext cx="68355" cy="227831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1" name="Straight Connector 320">
            <a:extLst>
              <a:ext uri="{FF2B5EF4-FFF2-40B4-BE49-F238E27FC236}">
                <a16:creationId xmlns:a16="http://schemas.microsoft.com/office/drawing/2014/main" id="{19AED11F-99FB-48BD-8EE7-538D5AFF930F}"/>
              </a:ext>
            </a:extLst>
          </p:cNvPr>
          <p:cNvCxnSpPr>
            <a:cxnSpLocks/>
          </p:cNvCxnSpPr>
          <p:nvPr/>
        </p:nvCxnSpPr>
        <p:spPr>
          <a:xfrm>
            <a:off x="2156795" y="4613773"/>
            <a:ext cx="35642" cy="336853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7" name="TextBox 326">
            <a:extLst>
              <a:ext uri="{FF2B5EF4-FFF2-40B4-BE49-F238E27FC236}">
                <a16:creationId xmlns:a16="http://schemas.microsoft.com/office/drawing/2014/main" id="{780ECF31-AEDA-453E-80F6-99DCCA176A7A}"/>
              </a:ext>
            </a:extLst>
          </p:cNvPr>
          <p:cNvSpPr txBox="1"/>
          <p:nvPr/>
        </p:nvSpPr>
        <p:spPr>
          <a:xfrm>
            <a:off x="4404490" y="4887578"/>
            <a:ext cx="1073630" cy="374571"/>
          </a:xfrm>
          <a:prstGeom prst="wedgeRoundRectCallout">
            <a:avLst>
              <a:gd name="adj1" fmla="val 14576"/>
              <a:gd name="adj2" fmla="val 44569"/>
              <a:gd name="adj3" fmla="val 16667"/>
            </a:avLst>
          </a:prstGeom>
          <a:solidFill>
            <a:schemeClr val="bg1"/>
          </a:solidFill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Barriers and conflicts</a:t>
            </a:r>
          </a:p>
        </p:txBody>
      </p:sp>
      <p:sp>
        <p:nvSpPr>
          <p:cNvPr id="328" name="TextBox 327">
            <a:extLst>
              <a:ext uri="{FF2B5EF4-FFF2-40B4-BE49-F238E27FC236}">
                <a16:creationId xmlns:a16="http://schemas.microsoft.com/office/drawing/2014/main" id="{780ECF31-AEDA-453E-80F6-99DCCA176A7A}"/>
              </a:ext>
            </a:extLst>
          </p:cNvPr>
          <p:cNvSpPr txBox="1"/>
          <p:nvPr/>
        </p:nvSpPr>
        <p:spPr>
          <a:xfrm>
            <a:off x="7438626" y="6568676"/>
            <a:ext cx="1073630" cy="646986"/>
          </a:xfrm>
          <a:prstGeom prst="wedgeRoundRectCallout">
            <a:avLst>
              <a:gd name="adj1" fmla="val 14576"/>
              <a:gd name="adj2" fmla="val 44569"/>
              <a:gd name="adj3" fmla="val 16667"/>
            </a:avLst>
          </a:prstGeom>
          <a:solidFill>
            <a:schemeClr val="bg1"/>
          </a:solidFill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Monitoring , treatment and barriers to treatment</a:t>
            </a:r>
            <a:endParaRPr lang="en-GB" sz="800" dirty="0"/>
          </a:p>
        </p:txBody>
      </p:sp>
      <p:cxnSp>
        <p:nvCxnSpPr>
          <p:cNvPr id="329" name="Straight Connector 328">
            <a:extLst>
              <a:ext uri="{FF2B5EF4-FFF2-40B4-BE49-F238E27FC236}">
                <a16:creationId xmlns:a16="http://schemas.microsoft.com/office/drawing/2014/main" id="{D8FE89EB-BF86-E64A-8A5A-7463636CC8B2}"/>
              </a:ext>
            </a:extLst>
          </p:cNvPr>
          <p:cNvCxnSpPr>
            <a:cxnSpLocks/>
          </p:cNvCxnSpPr>
          <p:nvPr/>
        </p:nvCxnSpPr>
        <p:spPr>
          <a:xfrm flipV="1">
            <a:off x="5519232" y="5208074"/>
            <a:ext cx="0" cy="296668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0" name="Straight Connector 329">
            <a:extLst>
              <a:ext uri="{FF2B5EF4-FFF2-40B4-BE49-F238E27FC236}">
                <a16:creationId xmlns:a16="http://schemas.microsoft.com/office/drawing/2014/main" id="{22821085-9B01-1643-85C1-C64AF10D1D68}"/>
              </a:ext>
            </a:extLst>
          </p:cNvPr>
          <p:cNvCxnSpPr>
            <a:cxnSpLocks/>
          </p:cNvCxnSpPr>
          <p:nvPr/>
        </p:nvCxnSpPr>
        <p:spPr>
          <a:xfrm>
            <a:off x="2468872" y="2107574"/>
            <a:ext cx="0" cy="386526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1" name="Straight Connector 330">
            <a:extLst>
              <a:ext uri="{FF2B5EF4-FFF2-40B4-BE49-F238E27FC236}">
                <a16:creationId xmlns:a16="http://schemas.microsoft.com/office/drawing/2014/main" id="{7E040C18-2E53-40CA-BFAD-62C81655A485}"/>
              </a:ext>
            </a:extLst>
          </p:cNvPr>
          <p:cNvCxnSpPr>
            <a:cxnSpLocks/>
          </p:cNvCxnSpPr>
          <p:nvPr/>
        </p:nvCxnSpPr>
        <p:spPr>
          <a:xfrm>
            <a:off x="3720975" y="4431223"/>
            <a:ext cx="11901" cy="484246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4" name="TextBox 333">
            <a:extLst>
              <a:ext uri="{FF2B5EF4-FFF2-40B4-BE49-F238E27FC236}">
                <a16:creationId xmlns:a16="http://schemas.microsoft.com/office/drawing/2014/main" id="{780ECF31-AEDA-453E-80F6-99DCCA176A7A}"/>
              </a:ext>
            </a:extLst>
          </p:cNvPr>
          <p:cNvSpPr txBox="1"/>
          <p:nvPr/>
        </p:nvSpPr>
        <p:spPr>
          <a:xfrm>
            <a:off x="2070242" y="5341672"/>
            <a:ext cx="1406499" cy="374571"/>
          </a:xfrm>
          <a:prstGeom prst="wedgeRoundRectCallout">
            <a:avLst>
              <a:gd name="adj1" fmla="val 14576"/>
              <a:gd name="adj2" fmla="val 44569"/>
              <a:gd name="adj3" fmla="val 16667"/>
            </a:avLst>
          </a:prstGeom>
          <a:solidFill>
            <a:schemeClr val="bg1"/>
          </a:solidFill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Benefits to self and society of healthy lifestyle</a:t>
            </a:r>
          </a:p>
        </p:txBody>
      </p:sp>
      <p:sp>
        <p:nvSpPr>
          <p:cNvPr id="173" name="Oval 172"/>
          <p:cNvSpPr/>
          <p:nvPr/>
        </p:nvSpPr>
        <p:spPr>
          <a:xfrm>
            <a:off x="8360910" y="16543770"/>
            <a:ext cx="1134777" cy="759929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Autumn Term</a:t>
            </a:r>
            <a:endParaRPr lang="en-GB" sz="1400" b="1" dirty="0">
              <a:solidFill>
                <a:schemeClr val="tx1"/>
              </a:solidFill>
            </a:endParaRPr>
          </a:p>
        </p:txBody>
      </p:sp>
      <p:sp>
        <p:nvSpPr>
          <p:cNvPr id="176" name="TextBox 175">
            <a:extLst>
              <a:ext uri="{FF2B5EF4-FFF2-40B4-BE49-F238E27FC236}">
                <a16:creationId xmlns:a16="http://schemas.microsoft.com/office/drawing/2014/main" id="{8F2FCE06-B784-40AE-99FE-6BE6AEB80DF4}"/>
              </a:ext>
            </a:extLst>
          </p:cNvPr>
          <p:cNvSpPr txBox="1"/>
          <p:nvPr/>
        </p:nvSpPr>
        <p:spPr>
          <a:xfrm rot="19299444">
            <a:off x="823223" y="5775797"/>
            <a:ext cx="1011811" cy="715089"/>
          </a:xfrm>
          <a:prstGeom prst="wedgeRoundRectCallout">
            <a:avLst>
              <a:gd name="adj1" fmla="val -29108"/>
              <a:gd name="adj2" fmla="val 67358"/>
              <a:gd name="adj3" fmla="val 16667"/>
            </a:avLst>
          </a:prstGeom>
          <a:solidFill>
            <a:schemeClr val="accent4">
              <a:lumMod val="60000"/>
              <a:lumOff val="40000"/>
            </a:schemeClr>
          </a:solidFill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00" dirty="0"/>
              <a:t>UNIT 15: </a:t>
            </a:r>
            <a:r>
              <a:rPr lang="en-GB" sz="900" dirty="0"/>
              <a:t>Promoting health and wellbeing</a:t>
            </a:r>
            <a:r>
              <a:rPr lang="en-US" sz="900" dirty="0"/>
              <a:t> </a:t>
            </a:r>
            <a:endParaRPr lang="en-GB" sz="900" dirty="0"/>
          </a:p>
        </p:txBody>
      </p:sp>
      <p:sp>
        <p:nvSpPr>
          <p:cNvPr id="177" name="Oval 176"/>
          <p:cNvSpPr/>
          <p:nvPr/>
        </p:nvSpPr>
        <p:spPr>
          <a:xfrm>
            <a:off x="4694993" y="12245649"/>
            <a:ext cx="1121821" cy="968834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Spring Term </a:t>
            </a:r>
            <a:endParaRPr lang="en-GB" sz="1400" b="1" dirty="0">
              <a:solidFill>
                <a:schemeClr val="tx1"/>
              </a:solidFill>
            </a:endParaRPr>
          </a:p>
        </p:txBody>
      </p:sp>
      <p:sp>
        <p:nvSpPr>
          <p:cNvPr id="178" name="Oval 177"/>
          <p:cNvSpPr/>
          <p:nvPr/>
        </p:nvSpPr>
        <p:spPr>
          <a:xfrm>
            <a:off x="7873970" y="9581912"/>
            <a:ext cx="1244370" cy="968834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Summer Term</a:t>
            </a:r>
            <a:endParaRPr lang="en-GB" sz="1400" b="1" dirty="0">
              <a:solidFill>
                <a:schemeClr val="tx1"/>
              </a:solidFill>
            </a:endParaRPr>
          </a:p>
        </p:txBody>
      </p:sp>
      <p:sp>
        <p:nvSpPr>
          <p:cNvPr id="181" name="TextBox 180">
            <a:extLst>
              <a:ext uri="{FF2B5EF4-FFF2-40B4-BE49-F238E27FC236}">
                <a16:creationId xmlns:a16="http://schemas.microsoft.com/office/drawing/2014/main" id="{CF8DA0D5-E311-477C-BFC5-B9445D2888E9}"/>
              </a:ext>
            </a:extLst>
          </p:cNvPr>
          <p:cNvSpPr txBox="1"/>
          <p:nvPr/>
        </p:nvSpPr>
        <p:spPr>
          <a:xfrm>
            <a:off x="594544" y="4818734"/>
            <a:ext cx="1455923" cy="510778"/>
          </a:xfrm>
          <a:prstGeom prst="wedgeRoundRectCallout">
            <a:avLst>
              <a:gd name="adj1" fmla="val -19376"/>
              <a:gd name="adj2" fmla="val 135204"/>
              <a:gd name="adj3" fmla="val 16667"/>
            </a:avLst>
          </a:prstGeom>
          <a:solidFill>
            <a:schemeClr val="accent1"/>
          </a:solidFill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800" b="1" dirty="0"/>
              <a:t>LO1: </a:t>
            </a:r>
            <a:r>
              <a:rPr lang="en-US" sz="800" dirty="0"/>
              <a:t>. Understand reasons for maintaining a healthy lifestyle</a:t>
            </a:r>
            <a:endParaRPr lang="en-US" sz="800" b="1" dirty="0"/>
          </a:p>
        </p:txBody>
      </p:sp>
      <p:sp>
        <p:nvSpPr>
          <p:cNvPr id="132" name="Block Arc 131">
            <a:extLst>
              <a:ext uri="{FF2B5EF4-FFF2-40B4-BE49-F238E27FC236}">
                <a16:creationId xmlns:a16="http://schemas.microsoft.com/office/drawing/2014/main" id="{2ABDDAA7-1330-5846-8957-036F466F9A01}"/>
              </a:ext>
            </a:extLst>
          </p:cNvPr>
          <p:cNvSpPr/>
          <p:nvPr/>
        </p:nvSpPr>
        <p:spPr>
          <a:xfrm rot="5400000" flipH="1">
            <a:off x="6437922" y="11393185"/>
            <a:ext cx="2847721" cy="2325134"/>
          </a:xfrm>
          <a:prstGeom prst="blockArc">
            <a:avLst>
              <a:gd name="adj1" fmla="val 10800000"/>
              <a:gd name="adj2" fmla="val 1572"/>
              <a:gd name="adj3" fmla="val 27649"/>
            </a:avLst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5" name="Rectangle 134">
            <a:extLst>
              <a:ext uri="{FF2B5EF4-FFF2-40B4-BE49-F238E27FC236}">
                <a16:creationId xmlns:a16="http://schemas.microsoft.com/office/drawing/2014/main" id="{BBA4EACD-79B2-9047-926C-4179677F6DF3}"/>
              </a:ext>
            </a:extLst>
          </p:cNvPr>
          <p:cNvSpPr/>
          <p:nvPr/>
        </p:nvSpPr>
        <p:spPr>
          <a:xfrm>
            <a:off x="2035617" y="11122519"/>
            <a:ext cx="5841604" cy="65497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3" name="TextBox 332">
            <a:extLst>
              <a:ext uri="{FF2B5EF4-FFF2-40B4-BE49-F238E27FC236}">
                <a16:creationId xmlns:a16="http://schemas.microsoft.com/office/drawing/2014/main" id="{CF8DA0D5-E311-477C-BFC5-B9445D2888E9}"/>
              </a:ext>
            </a:extLst>
          </p:cNvPr>
          <p:cNvSpPr txBox="1"/>
          <p:nvPr/>
        </p:nvSpPr>
        <p:spPr>
          <a:xfrm>
            <a:off x="4192946" y="3660172"/>
            <a:ext cx="1073630" cy="1055608"/>
          </a:xfrm>
          <a:prstGeom prst="wedgeRoundRectCallout">
            <a:avLst>
              <a:gd name="adj1" fmla="val 72450"/>
              <a:gd name="adj2" fmla="val 62682"/>
              <a:gd name="adj3" fmla="val 16667"/>
            </a:avLst>
          </a:prstGeom>
          <a:solidFill>
            <a:schemeClr val="accent1"/>
          </a:solidFill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LO3: Understand factors that influence responses to the promotion of health and wellbeing</a:t>
            </a:r>
            <a:endParaRPr lang="en-GB" sz="800" dirty="0"/>
          </a:p>
        </p:txBody>
      </p:sp>
      <p:sp>
        <p:nvSpPr>
          <p:cNvPr id="190" name="Oval 189"/>
          <p:cNvSpPr/>
          <p:nvPr/>
        </p:nvSpPr>
        <p:spPr>
          <a:xfrm>
            <a:off x="8245695" y="3500790"/>
            <a:ext cx="1244370" cy="968834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Summer Term </a:t>
            </a:r>
            <a:endParaRPr lang="en-GB" sz="1400" b="1" dirty="0">
              <a:solidFill>
                <a:schemeClr val="tx1"/>
              </a:solidFill>
            </a:endParaRPr>
          </a:p>
        </p:txBody>
      </p:sp>
      <p:cxnSp>
        <p:nvCxnSpPr>
          <p:cNvPr id="425" name="Straight Connector 424">
            <a:extLst>
              <a:ext uri="{FF2B5EF4-FFF2-40B4-BE49-F238E27FC236}">
                <a16:creationId xmlns:a16="http://schemas.microsoft.com/office/drawing/2014/main" id="{866897A3-A6FE-40C7-8A62-80E372D7DDE7}"/>
              </a:ext>
            </a:extLst>
          </p:cNvPr>
          <p:cNvCxnSpPr>
            <a:cxnSpLocks/>
          </p:cNvCxnSpPr>
          <p:nvPr/>
        </p:nvCxnSpPr>
        <p:spPr>
          <a:xfrm flipV="1">
            <a:off x="7211261" y="10990600"/>
            <a:ext cx="483620" cy="345334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2" name="TextBox 331">
            <a:extLst>
              <a:ext uri="{FF2B5EF4-FFF2-40B4-BE49-F238E27FC236}">
                <a16:creationId xmlns:a16="http://schemas.microsoft.com/office/drawing/2014/main" id="{CF8DA0D5-E311-477C-BFC5-B9445D2888E9}"/>
              </a:ext>
            </a:extLst>
          </p:cNvPr>
          <p:cNvSpPr txBox="1"/>
          <p:nvPr/>
        </p:nvSpPr>
        <p:spPr>
          <a:xfrm>
            <a:off x="6645749" y="2800777"/>
            <a:ext cx="1073630" cy="783193"/>
          </a:xfrm>
          <a:prstGeom prst="wedgeRoundRectCallout">
            <a:avLst>
              <a:gd name="adj1" fmla="val 83902"/>
              <a:gd name="adj2" fmla="val -38541"/>
              <a:gd name="adj3" fmla="val 16667"/>
            </a:avLst>
          </a:prstGeom>
          <a:solidFill>
            <a:schemeClr val="accent1"/>
          </a:solidFill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800" dirty="0"/>
              <a:t>LO1: Know the main concepts, types, causes and effects of mental health conditions</a:t>
            </a:r>
            <a:endParaRPr lang="en-GB" sz="800" dirty="0"/>
          </a:p>
        </p:txBody>
      </p:sp>
      <p:sp>
        <p:nvSpPr>
          <p:cNvPr id="202" name="TextBox 201">
            <a:extLst>
              <a:ext uri="{FF2B5EF4-FFF2-40B4-BE49-F238E27FC236}">
                <a16:creationId xmlns:a16="http://schemas.microsoft.com/office/drawing/2014/main" id="{780ECF31-AEDA-453E-80F6-99DCCA176A7A}"/>
              </a:ext>
            </a:extLst>
          </p:cNvPr>
          <p:cNvSpPr txBox="1"/>
          <p:nvPr/>
        </p:nvSpPr>
        <p:spPr>
          <a:xfrm>
            <a:off x="285552" y="1222444"/>
            <a:ext cx="4545958" cy="817245"/>
          </a:xfrm>
          <a:prstGeom prst="wedgeRoundRectCallout">
            <a:avLst>
              <a:gd name="adj1" fmla="val 14576"/>
              <a:gd name="adj2" fmla="val 44569"/>
              <a:gd name="adj3" fmla="val 16667"/>
            </a:avLst>
          </a:prstGeom>
          <a:solidFill>
            <a:schemeClr val="bg1"/>
          </a:solidFill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/>
              <a:t>Course consists of 6 units.</a:t>
            </a:r>
          </a:p>
          <a:p>
            <a:pPr algn="ctr"/>
            <a:r>
              <a:rPr lang="en-US" sz="1400" dirty="0"/>
              <a:t>Units 5, 14, 15 and 17  are coursework units.</a:t>
            </a:r>
          </a:p>
          <a:p>
            <a:pPr algn="ctr"/>
            <a:r>
              <a:rPr lang="en-US" sz="1400" dirty="0"/>
              <a:t>Units 6 and 7 are external examinations.</a:t>
            </a:r>
            <a:endParaRPr lang="en-GB" sz="1400" dirty="0"/>
          </a:p>
        </p:txBody>
      </p:sp>
      <p:sp>
        <p:nvSpPr>
          <p:cNvPr id="324" name="TextBox 323">
            <a:extLst>
              <a:ext uri="{FF2B5EF4-FFF2-40B4-BE49-F238E27FC236}">
                <a16:creationId xmlns:a16="http://schemas.microsoft.com/office/drawing/2014/main" id="{780ECF31-AEDA-453E-80F6-99DCCA176A7A}"/>
              </a:ext>
            </a:extLst>
          </p:cNvPr>
          <p:cNvSpPr txBox="1"/>
          <p:nvPr/>
        </p:nvSpPr>
        <p:spPr>
          <a:xfrm>
            <a:off x="2407540" y="4770919"/>
            <a:ext cx="1073630" cy="374571"/>
          </a:xfrm>
          <a:prstGeom prst="wedgeRoundRectCallout">
            <a:avLst>
              <a:gd name="adj1" fmla="val 14576"/>
              <a:gd name="adj2" fmla="val 44569"/>
              <a:gd name="adj3" fmla="val 16667"/>
            </a:avLst>
          </a:prstGeom>
          <a:solidFill>
            <a:schemeClr val="bg1"/>
          </a:solidFill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Health promotion strategies</a:t>
            </a:r>
          </a:p>
        </p:txBody>
      </p:sp>
      <p:sp>
        <p:nvSpPr>
          <p:cNvPr id="194" name="TextBox 193">
            <a:extLst>
              <a:ext uri="{FF2B5EF4-FFF2-40B4-BE49-F238E27FC236}">
                <a16:creationId xmlns:a16="http://schemas.microsoft.com/office/drawing/2014/main" id="{780ECF31-AEDA-453E-80F6-99DCCA176A7A}"/>
              </a:ext>
            </a:extLst>
          </p:cNvPr>
          <p:cNvSpPr txBox="1"/>
          <p:nvPr/>
        </p:nvSpPr>
        <p:spPr>
          <a:xfrm>
            <a:off x="8341351" y="3027422"/>
            <a:ext cx="1073630" cy="374571"/>
          </a:xfrm>
          <a:prstGeom prst="wedgeRoundRectCallout">
            <a:avLst>
              <a:gd name="adj1" fmla="val 14576"/>
              <a:gd name="adj2" fmla="val 44569"/>
              <a:gd name="adj3" fmla="val 16667"/>
            </a:avLst>
          </a:prstGeom>
          <a:solidFill>
            <a:schemeClr val="bg1"/>
          </a:solidFill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Types, causes and symptoms</a:t>
            </a:r>
          </a:p>
        </p:txBody>
      </p:sp>
      <p:sp>
        <p:nvSpPr>
          <p:cNvPr id="197" name="TextBox 196">
            <a:extLst>
              <a:ext uri="{FF2B5EF4-FFF2-40B4-BE49-F238E27FC236}">
                <a16:creationId xmlns:a16="http://schemas.microsoft.com/office/drawing/2014/main" id="{780ECF31-AEDA-453E-80F6-99DCCA176A7A}"/>
              </a:ext>
            </a:extLst>
          </p:cNvPr>
          <p:cNvSpPr txBox="1"/>
          <p:nvPr/>
        </p:nvSpPr>
        <p:spPr>
          <a:xfrm>
            <a:off x="8475732" y="2539187"/>
            <a:ext cx="1073630" cy="374571"/>
          </a:xfrm>
          <a:prstGeom prst="wedgeRoundRectCallout">
            <a:avLst>
              <a:gd name="adj1" fmla="val 14576"/>
              <a:gd name="adj2" fmla="val 44569"/>
              <a:gd name="adj3" fmla="val 16667"/>
            </a:avLst>
          </a:prstGeom>
          <a:solidFill>
            <a:schemeClr val="bg1"/>
          </a:solidFill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Treatments and services</a:t>
            </a:r>
          </a:p>
        </p:txBody>
      </p:sp>
      <p:sp>
        <p:nvSpPr>
          <p:cNvPr id="198" name="TextBox 197">
            <a:extLst>
              <a:ext uri="{FF2B5EF4-FFF2-40B4-BE49-F238E27FC236}">
                <a16:creationId xmlns:a16="http://schemas.microsoft.com/office/drawing/2014/main" id="{780ECF31-AEDA-453E-80F6-99DCCA176A7A}"/>
              </a:ext>
            </a:extLst>
          </p:cNvPr>
          <p:cNvSpPr txBox="1"/>
          <p:nvPr/>
        </p:nvSpPr>
        <p:spPr>
          <a:xfrm>
            <a:off x="2659049" y="2515023"/>
            <a:ext cx="863549" cy="510778"/>
          </a:xfrm>
          <a:prstGeom prst="wedgeRoundRectCallout">
            <a:avLst>
              <a:gd name="adj1" fmla="val 14576"/>
              <a:gd name="adj2" fmla="val 44569"/>
              <a:gd name="adj3" fmla="val 16667"/>
            </a:avLst>
          </a:prstGeom>
          <a:solidFill>
            <a:schemeClr val="bg1"/>
          </a:solidFill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 </a:t>
            </a:r>
            <a:r>
              <a:rPr lang="en-US" sz="800" dirty="0" err="1"/>
              <a:t>Resit</a:t>
            </a:r>
            <a:r>
              <a:rPr lang="en-US" sz="800" dirty="0"/>
              <a:t> examinations in May/June</a:t>
            </a:r>
            <a:endParaRPr lang="en-GB" sz="800" dirty="0"/>
          </a:p>
        </p:txBody>
      </p:sp>
      <p:sp>
        <p:nvSpPr>
          <p:cNvPr id="203" name="TextBox 202">
            <a:extLst>
              <a:ext uri="{FF2B5EF4-FFF2-40B4-BE49-F238E27FC236}">
                <a16:creationId xmlns:a16="http://schemas.microsoft.com/office/drawing/2014/main" id="{780ECF31-AEDA-453E-80F6-99DCCA176A7A}"/>
              </a:ext>
            </a:extLst>
          </p:cNvPr>
          <p:cNvSpPr txBox="1"/>
          <p:nvPr/>
        </p:nvSpPr>
        <p:spPr>
          <a:xfrm>
            <a:off x="3265943" y="2097371"/>
            <a:ext cx="986212" cy="238363"/>
          </a:xfrm>
          <a:prstGeom prst="wedgeRoundRectCallout">
            <a:avLst>
              <a:gd name="adj1" fmla="val 14576"/>
              <a:gd name="adj2" fmla="val 44569"/>
              <a:gd name="adj3" fmla="val 16667"/>
            </a:avLst>
          </a:prstGeom>
          <a:solidFill>
            <a:schemeClr val="bg1"/>
          </a:solidFill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Intervention </a:t>
            </a:r>
            <a:endParaRPr lang="en-GB" sz="800" dirty="0"/>
          </a:p>
        </p:txBody>
      </p:sp>
      <p:sp>
        <p:nvSpPr>
          <p:cNvPr id="204" name="TextBox 203">
            <a:extLst>
              <a:ext uri="{FF2B5EF4-FFF2-40B4-BE49-F238E27FC236}">
                <a16:creationId xmlns:a16="http://schemas.microsoft.com/office/drawing/2014/main" id="{780ECF31-AEDA-453E-80F6-99DCCA176A7A}"/>
              </a:ext>
            </a:extLst>
          </p:cNvPr>
          <p:cNvSpPr txBox="1"/>
          <p:nvPr/>
        </p:nvSpPr>
        <p:spPr>
          <a:xfrm>
            <a:off x="2960439" y="3190713"/>
            <a:ext cx="986212" cy="238363"/>
          </a:xfrm>
          <a:prstGeom prst="wedgeRoundRectCallout">
            <a:avLst>
              <a:gd name="adj1" fmla="val 14576"/>
              <a:gd name="adj2" fmla="val 44569"/>
              <a:gd name="adj3" fmla="val 16667"/>
            </a:avLst>
          </a:prstGeom>
          <a:solidFill>
            <a:schemeClr val="bg1"/>
          </a:solidFill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Revision</a:t>
            </a:r>
            <a:endParaRPr lang="en-GB" sz="800" dirty="0"/>
          </a:p>
        </p:txBody>
      </p:sp>
      <p:cxnSp>
        <p:nvCxnSpPr>
          <p:cNvPr id="208" name="Straight Connector 207">
            <a:extLst>
              <a:ext uri="{FF2B5EF4-FFF2-40B4-BE49-F238E27FC236}">
                <a16:creationId xmlns:a16="http://schemas.microsoft.com/office/drawing/2014/main" id="{D8FE89EB-BF86-E64A-8A5A-7463636CC8B2}"/>
              </a:ext>
            </a:extLst>
          </p:cNvPr>
          <p:cNvCxnSpPr>
            <a:cxnSpLocks/>
          </p:cNvCxnSpPr>
          <p:nvPr/>
        </p:nvCxnSpPr>
        <p:spPr>
          <a:xfrm flipH="1">
            <a:off x="8150690" y="2656224"/>
            <a:ext cx="309214" cy="159629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9" name="Straight Connector 208">
            <a:extLst>
              <a:ext uri="{FF2B5EF4-FFF2-40B4-BE49-F238E27FC236}">
                <a16:creationId xmlns:a16="http://schemas.microsoft.com/office/drawing/2014/main" id="{D8FE89EB-BF86-E64A-8A5A-7463636CC8B2}"/>
              </a:ext>
            </a:extLst>
          </p:cNvPr>
          <p:cNvCxnSpPr>
            <a:cxnSpLocks/>
          </p:cNvCxnSpPr>
          <p:nvPr/>
        </p:nvCxnSpPr>
        <p:spPr>
          <a:xfrm flipV="1">
            <a:off x="7980615" y="3274418"/>
            <a:ext cx="265780" cy="72041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1" name="Straight Connector 210">
            <a:extLst>
              <a:ext uri="{FF2B5EF4-FFF2-40B4-BE49-F238E27FC236}">
                <a16:creationId xmlns:a16="http://schemas.microsoft.com/office/drawing/2014/main" id="{D8FE89EB-BF86-E64A-8A5A-7463636CC8B2}"/>
              </a:ext>
            </a:extLst>
          </p:cNvPr>
          <p:cNvCxnSpPr>
            <a:cxnSpLocks/>
          </p:cNvCxnSpPr>
          <p:nvPr/>
        </p:nvCxnSpPr>
        <p:spPr>
          <a:xfrm>
            <a:off x="3844829" y="2465825"/>
            <a:ext cx="7438" cy="306421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2" name="Straight Connector 211">
            <a:extLst>
              <a:ext uri="{FF2B5EF4-FFF2-40B4-BE49-F238E27FC236}">
                <a16:creationId xmlns:a16="http://schemas.microsoft.com/office/drawing/2014/main" id="{D8FE89EB-BF86-E64A-8A5A-7463636CC8B2}"/>
              </a:ext>
            </a:extLst>
          </p:cNvPr>
          <p:cNvCxnSpPr>
            <a:cxnSpLocks/>
          </p:cNvCxnSpPr>
          <p:nvPr/>
        </p:nvCxnSpPr>
        <p:spPr>
          <a:xfrm flipV="1">
            <a:off x="3671898" y="2842005"/>
            <a:ext cx="1" cy="279763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8" name="Straight Connector 217">
            <a:extLst>
              <a:ext uri="{FF2B5EF4-FFF2-40B4-BE49-F238E27FC236}">
                <a16:creationId xmlns:a16="http://schemas.microsoft.com/office/drawing/2014/main" id="{D8FE89EB-BF86-E64A-8A5A-7463636CC8B2}"/>
              </a:ext>
            </a:extLst>
          </p:cNvPr>
          <p:cNvCxnSpPr>
            <a:cxnSpLocks/>
          </p:cNvCxnSpPr>
          <p:nvPr/>
        </p:nvCxnSpPr>
        <p:spPr>
          <a:xfrm flipH="1">
            <a:off x="1818937" y="3918000"/>
            <a:ext cx="8606" cy="209056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1" name="TextBox 220">
            <a:extLst>
              <a:ext uri="{FF2B5EF4-FFF2-40B4-BE49-F238E27FC236}">
                <a16:creationId xmlns:a16="http://schemas.microsoft.com/office/drawing/2014/main" id="{780ECF31-AEDA-453E-80F6-99DCCA176A7A}"/>
              </a:ext>
            </a:extLst>
          </p:cNvPr>
          <p:cNvSpPr txBox="1"/>
          <p:nvPr/>
        </p:nvSpPr>
        <p:spPr>
          <a:xfrm>
            <a:off x="1751210" y="2504517"/>
            <a:ext cx="729248" cy="510778"/>
          </a:xfrm>
          <a:prstGeom prst="wedgeRoundRectCallout">
            <a:avLst>
              <a:gd name="adj1" fmla="val 14576"/>
              <a:gd name="adj2" fmla="val 44569"/>
              <a:gd name="adj3" fmla="val 16667"/>
            </a:avLst>
          </a:prstGeom>
          <a:solidFill>
            <a:schemeClr val="bg1"/>
          </a:solidFill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Course finishes</a:t>
            </a:r>
          </a:p>
          <a:p>
            <a:pPr algn="ctr"/>
            <a:r>
              <a:rPr lang="en-US" sz="800" dirty="0"/>
              <a:t> in June</a:t>
            </a:r>
            <a:endParaRPr lang="en-GB" sz="800" dirty="0"/>
          </a:p>
        </p:txBody>
      </p:sp>
      <p:sp>
        <p:nvSpPr>
          <p:cNvPr id="223" name="Oval 222"/>
          <p:cNvSpPr/>
          <p:nvPr/>
        </p:nvSpPr>
        <p:spPr>
          <a:xfrm>
            <a:off x="2398188" y="5783994"/>
            <a:ext cx="1149320" cy="968834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Spring Term </a:t>
            </a:r>
            <a:endParaRPr lang="en-GB" sz="1400" b="1" dirty="0">
              <a:solidFill>
                <a:schemeClr val="tx1"/>
              </a:solidFill>
            </a:endParaRPr>
          </a:p>
        </p:txBody>
      </p:sp>
      <p:sp>
        <p:nvSpPr>
          <p:cNvPr id="227" name="Oval 226"/>
          <p:cNvSpPr/>
          <p:nvPr/>
        </p:nvSpPr>
        <p:spPr>
          <a:xfrm>
            <a:off x="5006527" y="8260508"/>
            <a:ext cx="1121821" cy="968834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Autumn Term</a:t>
            </a:r>
            <a:endParaRPr lang="en-GB" sz="1400" b="1" dirty="0">
              <a:solidFill>
                <a:schemeClr val="tx1"/>
              </a:solidFill>
            </a:endParaRPr>
          </a:p>
        </p:txBody>
      </p:sp>
      <p:sp>
        <p:nvSpPr>
          <p:cNvPr id="174" name="TextBox 173">
            <a:extLst>
              <a:ext uri="{FF2B5EF4-FFF2-40B4-BE49-F238E27FC236}">
                <a16:creationId xmlns:a16="http://schemas.microsoft.com/office/drawing/2014/main" id="{8F2FCE06-B784-40AE-99FE-6BE6AEB80DF4}"/>
              </a:ext>
            </a:extLst>
          </p:cNvPr>
          <p:cNvSpPr txBox="1"/>
          <p:nvPr/>
        </p:nvSpPr>
        <p:spPr>
          <a:xfrm rot="20015819">
            <a:off x="6568494" y="8583545"/>
            <a:ext cx="1021410" cy="868323"/>
          </a:xfrm>
          <a:prstGeom prst="wedgeRoundRectCallout">
            <a:avLst>
              <a:gd name="adj1" fmla="val -18032"/>
              <a:gd name="adj2" fmla="val 67287"/>
              <a:gd name="adj3" fmla="val 16667"/>
            </a:avLst>
          </a:prstGeom>
          <a:solidFill>
            <a:schemeClr val="accent4">
              <a:lumMod val="60000"/>
              <a:lumOff val="40000"/>
            </a:schemeClr>
          </a:solidFill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00" dirty="0"/>
              <a:t>UNIT 14: The impact of long-term physiological conditions</a:t>
            </a:r>
            <a:endParaRPr lang="en-GB" sz="900" dirty="0"/>
          </a:p>
        </p:txBody>
      </p:sp>
      <p:cxnSp>
        <p:nvCxnSpPr>
          <p:cNvPr id="437" name="Straight Connector 436">
            <a:extLst>
              <a:ext uri="{FF2B5EF4-FFF2-40B4-BE49-F238E27FC236}">
                <a16:creationId xmlns:a16="http://schemas.microsoft.com/office/drawing/2014/main" id="{BEAF29EE-0050-4A4F-AF4B-0518661AE57E}"/>
              </a:ext>
            </a:extLst>
          </p:cNvPr>
          <p:cNvCxnSpPr>
            <a:cxnSpLocks/>
          </p:cNvCxnSpPr>
          <p:nvPr/>
        </p:nvCxnSpPr>
        <p:spPr>
          <a:xfrm flipH="1">
            <a:off x="1980684" y="10864903"/>
            <a:ext cx="17940" cy="143980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5" name="TextBox 234">
            <a:extLst>
              <a:ext uri="{FF2B5EF4-FFF2-40B4-BE49-F238E27FC236}">
                <a16:creationId xmlns:a16="http://schemas.microsoft.com/office/drawing/2014/main" id="{CF8DA0D5-E311-477C-BFC5-B9445D2888E9}"/>
              </a:ext>
            </a:extLst>
          </p:cNvPr>
          <p:cNvSpPr txBox="1"/>
          <p:nvPr/>
        </p:nvSpPr>
        <p:spPr>
          <a:xfrm>
            <a:off x="5294726" y="5585647"/>
            <a:ext cx="2049015" cy="374571"/>
          </a:xfrm>
          <a:prstGeom prst="wedgeRoundRectCallout">
            <a:avLst>
              <a:gd name="adj1" fmla="val -23766"/>
              <a:gd name="adj2" fmla="val 57100"/>
              <a:gd name="adj3" fmla="val 16667"/>
            </a:avLst>
          </a:prstGeom>
          <a:solidFill>
            <a:srgbClr val="FF00FF"/>
          </a:solidFill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800" b="1" dirty="0"/>
              <a:t>Skills focus: Describe,  discuss, explain, identify, analyse, Plan, assess and evaluate</a:t>
            </a:r>
          </a:p>
        </p:txBody>
      </p:sp>
      <p:sp>
        <p:nvSpPr>
          <p:cNvPr id="179" name="TextBox 178">
            <a:extLst>
              <a:ext uri="{FF2B5EF4-FFF2-40B4-BE49-F238E27FC236}">
                <a16:creationId xmlns:a16="http://schemas.microsoft.com/office/drawing/2014/main" id="{CF8DA0D5-E311-477C-BFC5-B9445D2888E9}"/>
              </a:ext>
            </a:extLst>
          </p:cNvPr>
          <p:cNvSpPr txBox="1"/>
          <p:nvPr/>
        </p:nvSpPr>
        <p:spPr>
          <a:xfrm>
            <a:off x="1303315" y="4192240"/>
            <a:ext cx="2049015" cy="374571"/>
          </a:xfrm>
          <a:prstGeom prst="wedgeRoundRectCallout">
            <a:avLst>
              <a:gd name="adj1" fmla="val 3553"/>
              <a:gd name="adj2" fmla="val 93571"/>
              <a:gd name="adj3" fmla="val 16667"/>
            </a:avLst>
          </a:prstGeom>
          <a:solidFill>
            <a:schemeClr val="accent1"/>
          </a:solidFill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LO2: Understand the use of strategies and campaigns</a:t>
            </a:r>
            <a:endParaRPr lang="en-US" sz="800" b="1" dirty="0"/>
          </a:p>
        </p:txBody>
      </p:sp>
      <p:sp>
        <p:nvSpPr>
          <p:cNvPr id="180" name="TextBox 179">
            <a:extLst>
              <a:ext uri="{FF2B5EF4-FFF2-40B4-BE49-F238E27FC236}">
                <a16:creationId xmlns:a16="http://schemas.microsoft.com/office/drawing/2014/main" id="{CF8DA0D5-E311-477C-BFC5-B9445D2888E9}"/>
              </a:ext>
            </a:extLst>
          </p:cNvPr>
          <p:cNvSpPr txBox="1"/>
          <p:nvPr/>
        </p:nvSpPr>
        <p:spPr>
          <a:xfrm>
            <a:off x="6241319" y="3983186"/>
            <a:ext cx="1468903" cy="646986"/>
          </a:xfrm>
          <a:prstGeom prst="wedgeRoundRectCallout">
            <a:avLst>
              <a:gd name="adj1" fmla="val -37099"/>
              <a:gd name="adj2" fmla="val 91447"/>
              <a:gd name="adj3" fmla="val 16667"/>
            </a:avLst>
          </a:prstGeom>
          <a:solidFill>
            <a:schemeClr val="accent1"/>
          </a:solidFill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800" b="1" dirty="0"/>
              <a:t>LO4 </a:t>
            </a:r>
            <a:r>
              <a:rPr lang="en-US" sz="800" dirty="0"/>
              <a:t>Be able to implement and evaluate a campaign promoting health and wellbeing</a:t>
            </a:r>
            <a:r>
              <a:rPr lang="en-US" sz="800" b="1" dirty="0"/>
              <a:t>:</a:t>
            </a:r>
          </a:p>
        </p:txBody>
      </p:sp>
      <p:sp>
        <p:nvSpPr>
          <p:cNvPr id="238" name="TextBox 237">
            <a:extLst>
              <a:ext uri="{FF2B5EF4-FFF2-40B4-BE49-F238E27FC236}">
                <a16:creationId xmlns:a16="http://schemas.microsoft.com/office/drawing/2014/main" id="{CF8DA0D5-E311-477C-BFC5-B9445D2888E9}"/>
              </a:ext>
            </a:extLst>
          </p:cNvPr>
          <p:cNvSpPr txBox="1"/>
          <p:nvPr/>
        </p:nvSpPr>
        <p:spPr>
          <a:xfrm>
            <a:off x="7870785" y="14193810"/>
            <a:ext cx="1526556" cy="374571"/>
          </a:xfrm>
          <a:prstGeom prst="wedgeRoundRectCallout">
            <a:avLst>
              <a:gd name="adj1" fmla="val -23766"/>
              <a:gd name="adj2" fmla="val 57100"/>
              <a:gd name="adj3" fmla="val 16667"/>
            </a:avLst>
          </a:prstGeom>
          <a:solidFill>
            <a:srgbClr val="FF00FF"/>
          </a:solidFill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800" b="1" dirty="0"/>
              <a:t>Skills focus: Describe, Explain  and evaluate</a:t>
            </a:r>
          </a:p>
        </p:txBody>
      </p:sp>
      <p:sp>
        <p:nvSpPr>
          <p:cNvPr id="239" name="TextBox 238">
            <a:extLst>
              <a:ext uri="{FF2B5EF4-FFF2-40B4-BE49-F238E27FC236}">
                <a16:creationId xmlns:a16="http://schemas.microsoft.com/office/drawing/2014/main" id="{CF8DA0D5-E311-477C-BFC5-B9445D2888E9}"/>
              </a:ext>
            </a:extLst>
          </p:cNvPr>
          <p:cNvSpPr txBox="1"/>
          <p:nvPr/>
        </p:nvSpPr>
        <p:spPr>
          <a:xfrm>
            <a:off x="435092" y="11969957"/>
            <a:ext cx="2671785" cy="510778"/>
          </a:xfrm>
          <a:prstGeom prst="wedgeRoundRectCallout">
            <a:avLst>
              <a:gd name="adj1" fmla="val -26008"/>
              <a:gd name="adj2" fmla="val 59134"/>
              <a:gd name="adj3" fmla="val 16667"/>
            </a:avLst>
          </a:prstGeom>
          <a:solidFill>
            <a:srgbClr val="FF00FF"/>
          </a:solidFill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800" b="1" dirty="0"/>
              <a:t>Skills focus Skills focus: </a:t>
            </a:r>
            <a:r>
              <a:rPr lang="en-US" sz="800" dirty="0"/>
              <a:t>define key terms, describe the benefits of personalisation,  </a:t>
            </a:r>
            <a:r>
              <a:rPr lang="en-GB" sz="800" dirty="0"/>
              <a:t>analysis of practical examples </a:t>
            </a:r>
            <a:endParaRPr lang="en-US" sz="800" b="1" dirty="0"/>
          </a:p>
          <a:p>
            <a:pPr algn="ctr"/>
            <a:endParaRPr lang="en-US" sz="800" b="1" dirty="0"/>
          </a:p>
        </p:txBody>
      </p:sp>
      <p:sp>
        <p:nvSpPr>
          <p:cNvPr id="240" name="TextBox 239">
            <a:extLst>
              <a:ext uri="{FF2B5EF4-FFF2-40B4-BE49-F238E27FC236}">
                <a16:creationId xmlns:a16="http://schemas.microsoft.com/office/drawing/2014/main" id="{CF8DA0D5-E311-477C-BFC5-B9445D2888E9}"/>
              </a:ext>
            </a:extLst>
          </p:cNvPr>
          <p:cNvSpPr txBox="1"/>
          <p:nvPr/>
        </p:nvSpPr>
        <p:spPr>
          <a:xfrm>
            <a:off x="5999081" y="9775438"/>
            <a:ext cx="1452468" cy="510778"/>
          </a:xfrm>
          <a:prstGeom prst="wedgeRoundRectCallout">
            <a:avLst>
              <a:gd name="adj1" fmla="val -14246"/>
              <a:gd name="adj2" fmla="val 84863"/>
              <a:gd name="adj3" fmla="val 16667"/>
            </a:avLst>
          </a:prstGeom>
          <a:solidFill>
            <a:srgbClr val="FF00FF"/>
          </a:solidFill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800" b="1" dirty="0"/>
              <a:t>Skills focus Describe,explain,analyse, recommend, evaluate</a:t>
            </a:r>
          </a:p>
        </p:txBody>
      </p:sp>
      <p:sp>
        <p:nvSpPr>
          <p:cNvPr id="242" name="TextBox 241">
            <a:extLst>
              <a:ext uri="{FF2B5EF4-FFF2-40B4-BE49-F238E27FC236}">
                <a16:creationId xmlns:a16="http://schemas.microsoft.com/office/drawing/2014/main" id="{CF8DA0D5-E311-477C-BFC5-B9445D2888E9}"/>
              </a:ext>
            </a:extLst>
          </p:cNvPr>
          <p:cNvSpPr txBox="1"/>
          <p:nvPr/>
        </p:nvSpPr>
        <p:spPr>
          <a:xfrm>
            <a:off x="4143784" y="3161969"/>
            <a:ext cx="1842165" cy="374571"/>
          </a:xfrm>
          <a:prstGeom prst="wedgeRoundRectCallout">
            <a:avLst>
              <a:gd name="adj1" fmla="val -24040"/>
              <a:gd name="adj2" fmla="val 57270"/>
              <a:gd name="adj3" fmla="val 16667"/>
            </a:avLst>
          </a:prstGeom>
          <a:solidFill>
            <a:srgbClr val="FF00FF"/>
          </a:solidFill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800" b="1" dirty="0"/>
              <a:t>Skills focus: Describe,summarise, compare and analyse</a:t>
            </a:r>
          </a:p>
        </p:txBody>
      </p:sp>
      <p:sp>
        <p:nvSpPr>
          <p:cNvPr id="201" name="TextBox 200">
            <a:extLst>
              <a:ext uri="{FF2B5EF4-FFF2-40B4-BE49-F238E27FC236}">
                <a16:creationId xmlns:a16="http://schemas.microsoft.com/office/drawing/2014/main" id="{8F2FCE06-B784-40AE-99FE-6BE6AEB80DF4}"/>
              </a:ext>
            </a:extLst>
          </p:cNvPr>
          <p:cNvSpPr txBox="1"/>
          <p:nvPr/>
        </p:nvSpPr>
        <p:spPr>
          <a:xfrm rot="19528231">
            <a:off x="7343846" y="15265459"/>
            <a:ext cx="1457857" cy="255389"/>
          </a:xfrm>
          <a:prstGeom prst="wedgeRoundRectCallout">
            <a:avLst>
              <a:gd name="adj1" fmla="val -33096"/>
              <a:gd name="adj2" fmla="val 89487"/>
              <a:gd name="adj3" fmla="val 16667"/>
            </a:avLst>
          </a:prstGeom>
          <a:solidFill>
            <a:schemeClr val="accent4">
              <a:lumMod val="60000"/>
              <a:lumOff val="40000"/>
            </a:schemeClr>
          </a:solidFill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00" dirty="0"/>
              <a:t>UNIT 5: </a:t>
            </a:r>
            <a:r>
              <a:rPr lang="en-GB" sz="900" dirty="0"/>
              <a:t>Infection Control </a:t>
            </a:r>
          </a:p>
        </p:txBody>
      </p:sp>
      <p:sp>
        <p:nvSpPr>
          <p:cNvPr id="217" name="TextBox 216">
            <a:extLst>
              <a:ext uri="{FF2B5EF4-FFF2-40B4-BE49-F238E27FC236}">
                <a16:creationId xmlns:a16="http://schemas.microsoft.com/office/drawing/2014/main" id="{29A8ABBA-AE72-418D-93AD-B42B2925FB9C}"/>
              </a:ext>
            </a:extLst>
          </p:cNvPr>
          <p:cNvSpPr txBox="1"/>
          <p:nvPr/>
        </p:nvSpPr>
        <p:spPr>
          <a:xfrm>
            <a:off x="1332584" y="16854617"/>
            <a:ext cx="2163437" cy="510778"/>
          </a:xfrm>
          <a:prstGeom prst="wedgeRoundRectCallout">
            <a:avLst>
              <a:gd name="adj1" fmla="val 17547"/>
              <a:gd name="adj2" fmla="val 49912"/>
              <a:gd name="adj3" fmla="val 16667"/>
            </a:avLst>
          </a:prstGeom>
          <a:solidFill>
            <a:schemeClr val="bg1"/>
          </a:solidFill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UNIT 5:. Infection control is delivered across the year and completion date is June of Year 12.</a:t>
            </a:r>
            <a:endParaRPr lang="en-GB" sz="800" dirty="0"/>
          </a:p>
        </p:txBody>
      </p:sp>
      <p:sp>
        <p:nvSpPr>
          <p:cNvPr id="219" name="TextBox 218">
            <a:extLst>
              <a:ext uri="{FF2B5EF4-FFF2-40B4-BE49-F238E27FC236}">
                <a16:creationId xmlns:a16="http://schemas.microsoft.com/office/drawing/2014/main" id="{29A8ABBA-AE72-418D-93AD-B42B2925FB9C}"/>
              </a:ext>
            </a:extLst>
          </p:cNvPr>
          <p:cNvSpPr txBox="1"/>
          <p:nvPr/>
        </p:nvSpPr>
        <p:spPr>
          <a:xfrm>
            <a:off x="6195211" y="16332231"/>
            <a:ext cx="1088505" cy="510778"/>
          </a:xfrm>
          <a:prstGeom prst="wedgeRoundRectCallout">
            <a:avLst>
              <a:gd name="adj1" fmla="val 17547"/>
              <a:gd name="adj2" fmla="val 49912"/>
              <a:gd name="adj3" fmla="val 16667"/>
            </a:avLst>
          </a:prstGeom>
          <a:solidFill>
            <a:schemeClr val="bg1"/>
          </a:solidFill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800"/>
              <a:t>Risks associated with poor infection control</a:t>
            </a:r>
            <a:endParaRPr lang="en-US" sz="800" dirty="0"/>
          </a:p>
        </p:txBody>
      </p:sp>
      <p:pic>
        <p:nvPicPr>
          <p:cNvPr id="222" name="Picture 221" descr="Health &amp; Social Care Training Courses - Health &amp; Social Care ...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3187" y="16813441"/>
            <a:ext cx="810639" cy="490258"/>
          </a:xfrm>
          <a:prstGeom prst="rect">
            <a:avLst/>
          </a:prstGeom>
          <a:noFill/>
          <a:ln>
            <a:noFill/>
          </a:ln>
        </p:spPr>
      </p:pic>
      <p:sp>
        <p:nvSpPr>
          <p:cNvPr id="232" name="TextBox 231">
            <a:extLst>
              <a:ext uri="{FF2B5EF4-FFF2-40B4-BE49-F238E27FC236}">
                <a16:creationId xmlns:a16="http://schemas.microsoft.com/office/drawing/2014/main" id="{CF8DA0D5-E311-477C-BFC5-B9445D2888E9}"/>
              </a:ext>
            </a:extLst>
          </p:cNvPr>
          <p:cNvSpPr txBox="1"/>
          <p:nvPr/>
        </p:nvSpPr>
        <p:spPr>
          <a:xfrm>
            <a:off x="3583358" y="15253257"/>
            <a:ext cx="1432748" cy="510778"/>
          </a:xfrm>
          <a:prstGeom prst="wedgeRoundRectCallout">
            <a:avLst>
              <a:gd name="adj1" fmla="val -45346"/>
              <a:gd name="adj2" fmla="val 83011"/>
              <a:gd name="adj3" fmla="val 16667"/>
            </a:avLst>
          </a:prstGeom>
          <a:solidFill>
            <a:schemeClr val="accent1"/>
          </a:solidFill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LO2: Understand factors which may lead to abusive situations</a:t>
            </a:r>
            <a:endParaRPr lang="en-GB" sz="800" dirty="0"/>
          </a:p>
        </p:txBody>
      </p:sp>
      <p:sp>
        <p:nvSpPr>
          <p:cNvPr id="233" name="TextBox 232">
            <a:extLst>
              <a:ext uri="{FF2B5EF4-FFF2-40B4-BE49-F238E27FC236}">
                <a16:creationId xmlns:a16="http://schemas.microsoft.com/office/drawing/2014/main" id="{CF8DA0D5-E311-477C-BFC5-B9445D2888E9}"/>
              </a:ext>
            </a:extLst>
          </p:cNvPr>
          <p:cNvSpPr txBox="1"/>
          <p:nvPr/>
        </p:nvSpPr>
        <p:spPr>
          <a:xfrm rot="802918">
            <a:off x="531140" y="15229367"/>
            <a:ext cx="1614891" cy="783193"/>
          </a:xfrm>
          <a:prstGeom prst="wedgeRoundRectCallout">
            <a:avLst>
              <a:gd name="adj1" fmla="val -20016"/>
              <a:gd name="adj2" fmla="val 82744"/>
              <a:gd name="adj3" fmla="val 16667"/>
            </a:avLst>
          </a:prstGeom>
          <a:solidFill>
            <a:schemeClr val="accent1"/>
          </a:solidFill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800"/>
              <a:t>LO3 Understand legislation, regulatory requirements and guidance which govern the safeguarding of adults, young people and children:</a:t>
            </a:r>
            <a:endParaRPr lang="en-GB" sz="800" dirty="0"/>
          </a:p>
        </p:txBody>
      </p:sp>
      <p:sp>
        <p:nvSpPr>
          <p:cNvPr id="234" name="TextBox 233">
            <a:extLst>
              <a:ext uri="{FF2B5EF4-FFF2-40B4-BE49-F238E27FC236}">
                <a16:creationId xmlns:a16="http://schemas.microsoft.com/office/drawing/2014/main" id="{CF8DA0D5-E311-477C-BFC5-B9445D2888E9}"/>
              </a:ext>
            </a:extLst>
          </p:cNvPr>
          <p:cNvSpPr txBox="1"/>
          <p:nvPr/>
        </p:nvSpPr>
        <p:spPr>
          <a:xfrm>
            <a:off x="1756606" y="14256028"/>
            <a:ext cx="1879506" cy="510778"/>
          </a:xfrm>
          <a:prstGeom prst="wedgeRoundRectCallout">
            <a:avLst>
              <a:gd name="adj1" fmla="val -64987"/>
              <a:gd name="adj2" fmla="val -33145"/>
              <a:gd name="adj3" fmla="val 16667"/>
            </a:avLst>
          </a:prstGeom>
          <a:solidFill>
            <a:schemeClr val="accent1"/>
          </a:solidFill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LO4:Understand how to deal with suspected abuse and disclosures of abuse</a:t>
            </a:r>
            <a:endParaRPr lang="en-GB" sz="800" dirty="0"/>
          </a:p>
        </p:txBody>
      </p:sp>
      <p:sp>
        <p:nvSpPr>
          <p:cNvPr id="245" name="TextBox 244">
            <a:extLst>
              <a:ext uri="{FF2B5EF4-FFF2-40B4-BE49-F238E27FC236}">
                <a16:creationId xmlns:a16="http://schemas.microsoft.com/office/drawing/2014/main" id="{D5B0514D-96EE-4A7C-BF5A-C07470A26A8C}"/>
              </a:ext>
            </a:extLst>
          </p:cNvPr>
          <p:cNvSpPr txBox="1"/>
          <p:nvPr/>
        </p:nvSpPr>
        <p:spPr>
          <a:xfrm>
            <a:off x="4669225" y="16910932"/>
            <a:ext cx="1073630" cy="374571"/>
          </a:xfrm>
          <a:prstGeom prst="wedgeRoundRectCallout">
            <a:avLst>
              <a:gd name="adj1" fmla="val 9624"/>
              <a:gd name="adj2" fmla="val -44644"/>
              <a:gd name="adj3" fmla="val 16667"/>
            </a:avLst>
          </a:prstGeom>
          <a:solidFill>
            <a:schemeClr val="bg1"/>
          </a:solidFill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Types and signs of abuse</a:t>
            </a:r>
          </a:p>
        </p:txBody>
      </p:sp>
      <p:sp>
        <p:nvSpPr>
          <p:cNvPr id="246" name="TextBox 245">
            <a:extLst>
              <a:ext uri="{FF2B5EF4-FFF2-40B4-BE49-F238E27FC236}">
                <a16:creationId xmlns:a16="http://schemas.microsoft.com/office/drawing/2014/main" id="{D5B0514D-96EE-4A7C-BF5A-C07470A26A8C}"/>
              </a:ext>
            </a:extLst>
          </p:cNvPr>
          <p:cNvSpPr txBox="1"/>
          <p:nvPr/>
        </p:nvSpPr>
        <p:spPr>
          <a:xfrm>
            <a:off x="6591659" y="14677924"/>
            <a:ext cx="1693934" cy="374571"/>
          </a:xfrm>
          <a:prstGeom prst="wedgeRoundRectCallout">
            <a:avLst>
              <a:gd name="adj1" fmla="val 9624"/>
              <a:gd name="adj2" fmla="val -44644"/>
              <a:gd name="adj3" fmla="val 16667"/>
            </a:avLst>
          </a:prstGeom>
          <a:solidFill>
            <a:schemeClr val="bg1"/>
          </a:solidFill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Relevant legislation in relation to infection control</a:t>
            </a:r>
            <a:endParaRPr lang="en-US" sz="800" dirty="0"/>
          </a:p>
        </p:txBody>
      </p:sp>
      <p:cxnSp>
        <p:nvCxnSpPr>
          <p:cNvPr id="249" name="Straight Connector 248">
            <a:extLst>
              <a:ext uri="{FF2B5EF4-FFF2-40B4-BE49-F238E27FC236}">
                <a16:creationId xmlns:a16="http://schemas.microsoft.com/office/drawing/2014/main" id="{ED5654B3-6730-9743-8B5B-BB63078882F5}"/>
              </a:ext>
            </a:extLst>
          </p:cNvPr>
          <p:cNvCxnSpPr>
            <a:cxnSpLocks/>
          </p:cNvCxnSpPr>
          <p:nvPr/>
        </p:nvCxnSpPr>
        <p:spPr>
          <a:xfrm>
            <a:off x="6423340" y="12461174"/>
            <a:ext cx="1" cy="524062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4" name="TextBox 243">
            <a:extLst>
              <a:ext uri="{FF2B5EF4-FFF2-40B4-BE49-F238E27FC236}">
                <a16:creationId xmlns:a16="http://schemas.microsoft.com/office/drawing/2014/main" id="{D5B0514D-96EE-4A7C-BF5A-C07470A26A8C}"/>
              </a:ext>
            </a:extLst>
          </p:cNvPr>
          <p:cNvSpPr txBox="1"/>
          <p:nvPr/>
        </p:nvSpPr>
        <p:spPr>
          <a:xfrm>
            <a:off x="3450395" y="16328509"/>
            <a:ext cx="1073630" cy="374571"/>
          </a:xfrm>
          <a:prstGeom prst="wedgeRoundRectCallout">
            <a:avLst>
              <a:gd name="adj1" fmla="val 9624"/>
              <a:gd name="adj2" fmla="val -44644"/>
              <a:gd name="adj3" fmla="val 16667"/>
            </a:avLst>
          </a:prstGeom>
          <a:solidFill>
            <a:schemeClr val="bg1"/>
          </a:solidFill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 Groups of people more a risk of abuse</a:t>
            </a:r>
            <a:endParaRPr lang="en-US" sz="800" dirty="0"/>
          </a:p>
        </p:txBody>
      </p:sp>
      <p:cxnSp>
        <p:nvCxnSpPr>
          <p:cNvPr id="251" name="Straight Connector 250">
            <a:extLst>
              <a:ext uri="{FF2B5EF4-FFF2-40B4-BE49-F238E27FC236}">
                <a16:creationId xmlns:a16="http://schemas.microsoft.com/office/drawing/2014/main" id="{39981D08-B8AF-4086-AE03-C44C8CE55DC7}"/>
              </a:ext>
            </a:extLst>
          </p:cNvPr>
          <p:cNvCxnSpPr>
            <a:cxnSpLocks/>
          </p:cNvCxnSpPr>
          <p:nvPr/>
        </p:nvCxnSpPr>
        <p:spPr>
          <a:xfrm flipV="1">
            <a:off x="4796033" y="16259519"/>
            <a:ext cx="26099" cy="427332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7" name="TextBox 256">
            <a:extLst>
              <a:ext uri="{FF2B5EF4-FFF2-40B4-BE49-F238E27FC236}">
                <a16:creationId xmlns:a16="http://schemas.microsoft.com/office/drawing/2014/main" id="{D5B0514D-96EE-4A7C-BF5A-C07470A26A8C}"/>
              </a:ext>
            </a:extLst>
          </p:cNvPr>
          <p:cNvSpPr txBox="1"/>
          <p:nvPr/>
        </p:nvSpPr>
        <p:spPr>
          <a:xfrm>
            <a:off x="1436776" y="12555819"/>
            <a:ext cx="1073630" cy="510778"/>
          </a:xfrm>
          <a:prstGeom prst="wedgeRoundRectCallout">
            <a:avLst>
              <a:gd name="adj1" fmla="val 9624"/>
              <a:gd name="adj2" fmla="val -44644"/>
              <a:gd name="adj3" fmla="val 16667"/>
            </a:avLst>
          </a:prstGeom>
          <a:solidFill>
            <a:schemeClr val="bg1"/>
          </a:solidFill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800"/>
              <a:t>People who might suspect or be told about abuse</a:t>
            </a:r>
            <a:endParaRPr lang="en-US" sz="800" dirty="0"/>
          </a:p>
        </p:txBody>
      </p:sp>
      <p:sp>
        <p:nvSpPr>
          <p:cNvPr id="258" name="TextBox 257">
            <a:extLst>
              <a:ext uri="{FF2B5EF4-FFF2-40B4-BE49-F238E27FC236}">
                <a16:creationId xmlns:a16="http://schemas.microsoft.com/office/drawing/2014/main" id="{D5B0514D-96EE-4A7C-BF5A-C07470A26A8C}"/>
              </a:ext>
            </a:extLst>
          </p:cNvPr>
          <p:cNvSpPr txBox="1"/>
          <p:nvPr/>
        </p:nvSpPr>
        <p:spPr>
          <a:xfrm>
            <a:off x="6408875" y="11406148"/>
            <a:ext cx="1132545" cy="374571"/>
          </a:xfrm>
          <a:prstGeom prst="wedgeRoundRectCallout">
            <a:avLst>
              <a:gd name="adj1" fmla="val 9624"/>
              <a:gd name="adj2" fmla="val -44644"/>
              <a:gd name="adj3" fmla="val 16667"/>
            </a:avLst>
          </a:prstGeom>
          <a:solidFill>
            <a:schemeClr val="bg1"/>
          </a:solidFill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 Impacts of personalisation</a:t>
            </a:r>
            <a:endParaRPr lang="en-US" sz="800" dirty="0"/>
          </a:p>
        </p:txBody>
      </p:sp>
      <p:sp>
        <p:nvSpPr>
          <p:cNvPr id="265" name="TextBox 264">
            <a:extLst>
              <a:ext uri="{FF2B5EF4-FFF2-40B4-BE49-F238E27FC236}">
                <a16:creationId xmlns:a16="http://schemas.microsoft.com/office/drawing/2014/main" id="{FE3C75D7-E58D-4934-9D4C-5208215A1E00}"/>
              </a:ext>
            </a:extLst>
          </p:cNvPr>
          <p:cNvSpPr txBox="1"/>
          <p:nvPr/>
        </p:nvSpPr>
        <p:spPr>
          <a:xfrm>
            <a:off x="350285" y="13374558"/>
            <a:ext cx="1828992" cy="646986"/>
          </a:xfrm>
          <a:prstGeom prst="wedgeRoundRectCallout">
            <a:avLst>
              <a:gd name="adj1" fmla="val 22829"/>
              <a:gd name="adj2" fmla="val -73406"/>
              <a:gd name="adj3" fmla="val 16667"/>
            </a:avLst>
          </a:prstGeom>
          <a:solidFill>
            <a:schemeClr val="accent1"/>
          </a:solidFill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LO5 Understand working strategies and procedures for the safeguarding and protection of adults, young people and children:</a:t>
            </a:r>
          </a:p>
        </p:txBody>
      </p:sp>
      <p:sp>
        <p:nvSpPr>
          <p:cNvPr id="266" name="TextBox 265">
            <a:extLst>
              <a:ext uri="{FF2B5EF4-FFF2-40B4-BE49-F238E27FC236}">
                <a16:creationId xmlns:a16="http://schemas.microsoft.com/office/drawing/2014/main" id="{8F2FCE06-B784-40AE-99FE-6BE6AEB80DF4}"/>
              </a:ext>
            </a:extLst>
          </p:cNvPr>
          <p:cNvSpPr txBox="1"/>
          <p:nvPr/>
        </p:nvSpPr>
        <p:spPr>
          <a:xfrm rot="19471894">
            <a:off x="7033758" y="12496213"/>
            <a:ext cx="1457857" cy="561856"/>
          </a:xfrm>
          <a:prstGeom prst="wedgeRoundRectCallout">
            <a:avLst>
              <a:gd name="adj1" fmla="val -33096"/>
              <a:gd name="adj2" fmla="val 89487"/>
              <a:gd name="adj3" fmla="val 16667"/>
            </a:avLst>
          </a:prstGeom>
          <a:solidFill>
            <a:schemeClr val="accent4">
              <a:lumMod val="60000"/>
              <a:lumOff val="40000"/>
            </a:schemeClr>
          </a:solidFill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00" dirty="0"/>
              <a:t>UNIT 6: Personalisation and a person-</a:t>
            </a:r>
            <a:r>
              <a:rPr lang="en-US" sz="900" dirty="0" err="1"/>
              <a:t>centred</a:t>
            </a:r>
            <a:r>
              <a:rPr lang="en-US" sz="900" dirty="0"/>
              <a:t> approach to care</a:t>
            </a:r>
            <a:endParaRPr lang="en-GB" sz="900" dirty="0"/>
          </a:p>
        </p:txBody>
      </p:sp>
      <p:sp>
        <p:nvSpPr>
          <p:cNvPr id="268" name="TextBox 267">
            <a:extLst>
              <a:ext uri="{FF2B5EF4-FFF2-40B4-BE49-F238E27FC236}">
                <a16:creationId xmlns:a16="http://schemas.microsoft.com/office/drawing/2014/main" id="{CEAB1C28-A81B-471B-9C9F-B7A1209E7B1D}"/>
              </a:ext>
            </a:extLst>
          </p:cNvPr>
          <p:cNvSpPr txBox="1"/>
          <p:nvPr/>
        </p:nvSpPr>
        <p:spPr>
          <a:xfrm>
            <a:off x="2788853" y="11200610"/>
            <a:ext cx="682094" cy="510778"/>
          </a:xfrm>
          <a:prstGeom prst="wedgeRoundRectCallout">
            <a:avLst>
              <a:gd name="adj1" fmla="val 25469"/>
              <a:gd name="adj2" fmla="val -44643"/>
              <a:gd name="adj3" fmla="val 16667"/>
            </a:avLst>
          </a:prstGeom>
          <a:solidFill>
            <a:schemeClr val="bg1"/>
          </a:solidFill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Unit 6 Exam May/June </a:t>
            </a:r>
          </a:p>
        </p:txBody>
      </p:sp>
      <p:sp>
        <p:nvSpPr>
          <p:cNvPr id="269" name="TextBox 268">
            <a:extLst>
              <a:ext uri="{FF2B5EF4-FFF2-40B4-BE49-F238E27FC236}">
                <a16:creationId xmlns:a16="http://schemas.microsoft.com/office/drawing/2014/main" id="{FE3C75D7-E58D-4934-9D4C-5208215A1E00}"/>
              </a:ext>
            </a:extLst>
          </p:cNvPr>
          <p:cNvSpPr txBox="1"/>
          <p:nvPr/>
        </p:nvSpPr>
        <p:spPr>
          <a:xfrm rot="20158666">
            <a:off x="3591768" y="11364564"/>
            <a:ext cx="1189053" cy="783193"/>
          </a:xfrm>
          <a:prstGeom prst="wedgeRoundRectCallout">
            <a:avLst>
              <a:gd name="adj1" fmla="val 78161"/>
              <a:gd name="adj2" fmla="val -50548"/>
              <a:gd name="adj3" fmla="val 16667"/>
            </a:avLst>
          </a:prstGeom>
          <a:solidFill>
            <a:schemeClr val="accent1"/>
          </a:solidFill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LO4 : Know how to plan and conduct review meetings using a person-</a:t>
            </a:r>
            <a:r>
              <a:rPr lang="en-US" sz="800" dirty="0" err="1"/>
              <a:t>centred</a:t>
            </a:r>
            <a:r>
              <a:rPr lang="en-US" sz="800" dirty="0"/>
              <a:t> approach</a:t>
            </a:r>
          </a:p>
        </p:txBody>
      </p:sp>
      <p:sp>
        <p:nvSpPr>
          <p:cNvPr id="270" name="TextBox 269">
            <a:extLst>
              <a:ext uri="{FF2B5EF4-FFF2-40B4-BE49-F238E27FC236}">
                <a16:creationId xmlns:a16="http://schemas.microsoft.com/office/drawing/2014/main" id="{FE3C75D7-E58D-4934-9D4C-5208215A1E00}"/>
              </a:ext>
            </a:extLst>
          </p:cNvPr>
          <p:cNvSpPr txBox="1"/>
          <p:nvPr/>
        </p:nvSpPr>
        <p:spPr>
          <a:xfrm>
            <a:off x="5164618" y="10575900"/>
            <a:ext cx="1005326" cy="783193"/>
          </a:xfrm>
          <a:prstGeom prst="wedgeRoundRectCallout">
            <a:avLst>
              <a:gd name="adj1" fmla="val -44122"/>
              <a:gd name="adj2" fmla="val 71994"/>
              <a:gd name="adj3" fmla="val 16667"/>
            </a:avLst>
          </a:prstGeom>
          <a:solidFill>
            <a:schemeClr val="accent1"/>
          </a:solidFill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LO3 . Understand methods used to implement a personcentred approach:</a:t>
            </a:r>
          </a:p>
        </p:txBody>
      </p:sp>
      <p:sp>
        <p:nvSpPr>
          <p:cNvPr id="271" name="TextBox 270">
            <a:extLst>
              <a:ext uri="{FF2B5EF4-FFF2-40B4-BE49-F238E27FC236}">
                <a16:creationId xmlns:a16="http://schemas.microsoft.com/office/drawing/2014/main" id="{FE3C75D7-E58D-4934-9D4C-5208215A1E00}"/>
              </a:ext>
            </a:extLst>
          </p:cNvPr>
          <p:cNvSpPr txBox="1"/>
          <p:nvPr/>
        </p:nvSpPr>
        <p:spPr>
          <a:xfrm>
            <a:off x="7807500" y="11475510"/>
            <a:ext cx="1164587" cy="646986"/>
          </a:xfrm>
          <a:prstGeom prst="wedgeRoundRectCallout">
            <a:avLst>
              <a:gd name="adj1" fmla="val -44122"/>
              <a:gd name="adj2" fmla="val 71994"/>
              <a:gd name="adj3" fmla="val 16667"/>
            </a:avLst>
          </a:prstGeom>
          <a:solidFill>
            <a:schemeClr val="accent1"/>
          </a:solidFill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LO2: Understand what is meant by a person-</a:t>
            </a:r>
            <a:r>
              <a:rPr lang="en-US" sz="800" dirty="0" err="1"/>
              <a:t>centred</a:t>
            </a:r>
            <a:r>
              <a:rPr lang="en-US" sz="800" dirty="0"/>
              <a:t> approach to care </a:t>
            </a:r>
          </a:p>
        </p:txBody>
      </p:sp>
      <p:sp>
        <p:nvSpPr>
          <p:cNvPr id="272" name="TextBox 271">
            <a:extLst>
              <a:ext uri="{FF2B5EF4-FFF2-40B4-BE49-F238E27FC236}">
                <a16:creationId xmlns:a16="http://schemas.microsoft.com/office/drawing/2014/main" id="{FE3C75D7-E58D-4934-9D4C-5208215A1E00}"/>
              </a:ext>
            </a:extLst>
          </p:cNvPr>
          <p:cNvSpPr txBox="1"/>
          <p:nvPr/>
        </p:nvSpPr>
        <p:spPr>
          <a:xfrm>
            <a:off x="6338190" y="13304215"/>
            <a:ext cx="773518" cy="510778"/>
          </a:xfrm>
          <a:prstGeom prst="wedgeRoundRectCallout">
            <a:avLst>
              <a:gd name="adj1" fmla="val -44122"/>
              <a:gd name="adj2" fmla="val 71994"/>
              <a:gd name="adj3" fmla="val 16667"/>
            </a:avLst>
          </a:prstGeom>
          <a:solidFill>
            <a:schemeClr val="accent1"/>
          </a:solidFill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LO2: Know the chain of infection</a:t>
            </a:r>
          </a:p>
        </p:txBody>
      </p:sp>
      <p:sp>
        <p:nvSpPr>
          <p:cNvPr id="275" name="TextBox 274">
            <a:extLst>
              <a:ext uri="{FF2B5EF4-FFF2-40B4-BE49-F238E27FC236}">
                <a16:creationId xmlns:a16="http://schemas.microsoft.com/office/drawing/2014/main" id="{780ECF31-AEDA-453E-80F6-99DCCA176A7A}"/>
              </a:ext>
            </a:extLst>
          </p:cNvPr>
          <p:cNvSpPr txBox="1"/>
          <p:nvPr/>
        </p:nvSpPr>
        <p:spPr>
          <a:xfrm>
            <a:off x="5036423" y="14074009"/>
            <a:ext cx="984193" cy="238363"/>
          </a:xfrm>
          <a:prstGeom prst="wedgeRoundRectCallout">
            <a:avLst>
              <a:gd name="adj1" fmla="val 14576"/>
              <a:gd name="adj2" fmla="val 44569"/>
              <a:gd name="adj3" fmla="val 16667"/>
            </a:avLst>
          </a:prstGeom>
          <a:noFill/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800" dirty="0"/>
              <a:t>Chain of infection</a:t>
            </a:r>
          </a:p>
        </p:txBody>
      </p:sp>
      <p:cxnSp>
        <p:nvCxnSpPr>
          <p:cNvPr id="276" name="Straight Connector 275">
            <a:extLst>
              <a:ext uri="{FF2B5EF4-FFF2-40B4-BE49-F238E27FC236}">
                <a16:creationId xmlns:a16="http://schemas.microsoft.com/office/drawing/2014/main" id="{866897A3-A6FE-40C7-8A62-80E372D7DDE7}"/>
              </a:ext>
            </a:extLst>
          </p:cNvPr>
          <p:cNvCxnSpPr>
            <a:cxnSpLocks/>
          </p:cNvCxnSpPr>
          <p:nvPr/>
        </p:nvCxnSpPr>
        <p:spPr>
          <a:xfrm flipH="1" flipV="1">
            <a:off x="5797377" y="13573666"/>
            <a:ext cx="14208" cy="381407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9" name="TextBox 278">
            <a:extLst>
              <a:ext uri="{FF2B5EF4-FFF2-40B4-BE49-F238E27FC236}">
                <a16:creationId xmlns:a16="http://schemas.microsoft.com/office/drawing/2014/main" id="{780ECF31-AEDA-453E-80F6-99DCCA176A7A}"/>
              </a:ext>
            </a:extLst>
          </p:cNvPr>
          <p:cNvSpPr txBox="1"/>
          <p:nvPr/>
        </p:nvSpPr>
        <p:spPr>
          <a:xfrm>
            <a:off x="8237880" y="10695483"/>
            <a:ext cx="1073630" cy="510778"/>
          </a:xfrm>
          <a:prstGeom prst="wedgeRoundRectCallout">
            <a:avLst>
              <a:gd name="adj1" fmla="val 14576"/>
              <a:gd name="adj2" fmla="val 44569"/>
              <a:gd name="adj3" fmla="val 16667"/>
            </a:avLst>
          </a:prstGeom>
          <a:noFill/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sz="800"/>
              <a:t>Legislation underpinning personalisation</a:t>
            </a:r>
            <a:endParaRPr lang="en-US" sz="800" dirty="0"/>
          </a:p>
        </p:txBody>
      </p:sp>
      <p:sp>
        <p:nvSpPr>
          <p:cNvPr id="281" name="TextBox 280">
            <a:extLst>
              <a:ext uri="{FF2B5EF4-FFF2-40B4-BE49-F238E27FC236}">
                <a16:creationId xmlns:a16="http://schemas.microsoft.com/office/drawing/2014/main" id="{780ECF31-AEDA-453E-80F6-99DCCA176A7A}"/>
              </a:ext>
            </a:extLst>
          </p:cNvPr>
          <p:cNvSpPr txBox="1"/>
          <p:nvPr/>
        </p:nvSpPr>
        <p:spPr>
          <a:xfrm>
            <a:off x="6163357" y="14184980"/>
            <a:ext cx="1073630" cy="374571"/>
          </a:xfrm>
          <a:prstGeom prst="wedgeRoundRectCallout">
            <a:avLst>
              <a:gd name="adj1" fmla="val 14576"/>
              <a:gd name="adj2" fmla="val 44569"/>
              <a:gd name="adj3" fmla="val 16667"/>
            </a:avLst>
          </a:prstGeom>
          <a:noFill/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800" dirty="0"/>
              <a:t>Methods of transmission</a:t>
            </a:r>
          </a:p>
        </p:txBody>
      </p:sp>
      <p:sp>
        <p:nvSpPr>
          <p:cNvPr id="284" name="TextBox 283">
            <a:extLst>
              <a:ext uri="{FF2B5EF4-FFF2-40B4-BE49-F238E27FC236}">
                <a16:creationId xmlns:a16="http://schemas.microsoft.com/office/drawing/2014/main" id="{D5B0514D-96EE-4A7C-BF5A-C07470A26A8C}"/>
              </a:ext>
            </a:extLst>
          </p:cNvPr>
          <p:cNvSpPr txBox="1"/>
          <p:nvPr/>
        </p:nvSpPr>
        <p:spPr>
          <a:xfrm>
            <a:off x="8426015" y="12192840"/>
            <a:ext cx="1060028" cy="510778"/>
          </a:xfrm>
          <a:prstGeom prst="wedgeRoundRectCallout">
            <a:avLst>
              <a:gd name="adj1" fmla="val 9624"/>
              <a:gd name="adj2" fmla="val -44644"/>
              <a:gd name="adj3" fmla="val 16667"/>
            </a:avLst>
          </a:prstGeom>
          <a:solidFill>
            <a:schemeClr val="bg1"/>
          </a:solidFill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Definition and key features of personalisation</a:t>
            </a:r>
            <a:endParaRPr lang="en-US" sz="800" dirty="0"/>
          </a:p>
        </p:txBody>
      </p:sp>
      <p:sp>
        <p:nvSpPr>
          <p:cNvPr id="291" name="TextBox 290">
            <a:extLst>
              <a:ext uri="{FF2B5EF4-FFF2-40B4-BE49-F238E27FC236}">
                <a16:creationId xmlns:a16="http://schemas.microsoft.com/office/drawing/2014/main" id="{CF8DA0D5-E311-477C-BFC5-B9445D2888E9}"/>
              </a:ext>
            </a:extLst>
          </p:cNvPr>
          <p:cNvSpPr txBox="1"/>
          <p:nvPr/>
        </p:nvSpPr>
        <p:spPr>
          <a:xfrm>
            <a:off x="1852774" y="14835345"/>
            <a:ext cx="4572570" cy="374571"/>
          </a:xfrm>
          <a:prstGeom prst="wedgeRoundRectCallout">
            <a:avLst>
              <a:gd name="adj1" fmla="val -26008"/>
              <a:gd name="adj2" fmla="val 59134"/>
              <a:gd name="adj3" fmla="val 16667"/>
            </a:avLst>
          </a:prstGeom>
          <a:solidFill>
            <a:srgbClr val="FF00FF"/>
          </a:solidFill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800" b="1" dirty="0"/>
              <a:t>Skills focus: </a:t>
            </a:r>
            <a:r>
              <a:rPr lang="en-US" sz="800" dirty="0"/>
              <a:t>define key: terms, describe the benefits of  safeguarding and the importance, </a:t>
            </a:r>
            <a:r>
              <a:rPr lang="en-GB" sz="800" dirty="0"/>
              <a:t>analysis of practical examples </a:t>
            </a:r>
            <a:endParaRPr lang="en-US" sz="800" b="1" dirty="0"/>
          </a:p>
        </p:txBody>
      </p:sp>
      <p:sp>
        <p:nvSpPr>
          <p:cNvPr id="295" name="TextBox 294">
            <a:extLst>
              <a:ext uri="{FF2B5EF4-FFF2-40B4-BE49-F238E27FC236}">
                <a16:creationId xmlns:a16="http://schemas.microsoft.com/office/drawing/2014/main" id="{FE3C75D7-E58D-4934-9D4C-5208215A1E00}"/>
              </a:ext>
            </a:extLst>
          </p:cNvPr>
          <p:cNvSpPr txBox="1"/>
          <p:nvPr/>
        </p:nvSpPr>
        <p:spPr>
          <a:xfrm>
            <a:off x="1419263" y="9864478"/>
            <a:ext cx="1804134" cy="510778"/>
          </a:xfrm>
          <a:prstGeom prst="wedgeRoundRectCallout">
            <a:avLst>
              <a:gd name="adj1" fmla="val -46053"/>
              <a:gd name="adj2" fmla="val -84863"/>
              <a:gd name="adj3" fmla="val 16667"/>
            </a:avLst>
          </a:prstGeom>
          <a:solidFill>
            <a:schemeClr val="accent1"/>
          </a:solidFill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LO4 Understand the role of the health and social care worker in controlling infection:</a:t>
            </a:r>
          </a:p>
        </p:txBody>
      </p:sp>
      <p:sp>
        <p:nvSpPr>
          <p:cNvPr id="296" name="TextBox 295">
            <a:extLst>
              <a:ext uri="{FF2B5EF4-FFF2-40B4-BE49-F238E27FC236}">
                <a16:creationId xmlns:a16="http://schemas.microsoft.com/office/drawing/2014/main" id="{FE3C75D7-E58D-4934-9D4C-5208215A1E00}"/>
              </a:ext>
            </a:extLst>
          </p:cNvPr>
          <p:cNvSpPr txBox="1"/>
          <p:nvPr/>
        </p:nvSpPr>
        <p:spPr>
          <a:xfrm>
            <a:off x="350285" y="11136223"/>
            <a:ext cx="1804134" cy="374571"/>
          </a:xfrm>
          <a:prstGeom prst="wedgeRoundRectCallout">
            <a:avLst>
              <a:gd name="adj1" fmla="val 769"/>
              <a:gd name="adj2" fmla="val -118652"/>
              <a:gd name="adj3" fmla="val 16667"/>
            </a:avLst>
          </a:prstGeom>
          <a:solidFill>
            <a:schemeClr val="accent1"/>
          </a:solidFill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LO3: Be able to control the spread of infection</a:t>
            </a:r>
          </a:p>
        </p:txBody>
      </p:sp>
      <p:sp>
        <p:nvSpPr>
          <p:cNvPr id="301" name="TextBox 300">
            <a:extLst>
              <a:ext uri="{FF2B5EF4-FFF2-40B4-BE49-F238E27FC236}">
                <a16:creationId xmlns:a16="http://schemas.microsoft.com/office/drawing/2014/main" id="{780ECF31-AEDA-453E-80F6-99DCCA176A7A}"/>
              </a:ext>
            </a:extLst>
          </p:cNvPr>
          <p:cNvSpPr txBox="1"/>
          <p:nvPr/>
        </p:nvSpPr>
        <p:spPr>
          <a:xfrm>
            <a:off x="3359763" y="9891198"/>
            <a:ext cx="2179350" cy="374571"/>
          </a:xfrm>
          <a:prstGeom prst="wedgeRoundRectCallout">
            <a:avLst>
              <a:gd name="adj1" fmla="val 14576"/>
              <a:gd name="adj2" fmla="val 44569"/>
              <a:gd name="adj3" fmla="val 16667"/>
            </a:avLst>
          </a:prstGeom>
          <a:noFill/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800"/>
              <a:t>Importance of maintaining standard precautions at all times </a:t>
            </a:r>
            <a:endParaRPr lang="en-US" sz="800" dirty="0"/>
          </a:p>
        </p:txBody>
      </p:sp>
      <p:sp>
        <p:nvSpPr>
          <p:cNvPr id="309" name="TextBox 308">
            <a:extLst>
              <a:ext uri="{FF2B5EF4-FFF2-40B4-BE49-F238E27FC236}">
                <a16:creationId xmlns:a16="http://schemas.microsoft.com/office/drawing/2014/main" id="{780ECF31-AEDA-453E-80F6-99DCCA176A7A}"/>
              </a:ext>
            </a:extLst>
          </p:cNvPr>
          <p:cNvSpPr txBox="1"/>
          <p:nvPr/>
        </p:nvSpPr>
        <p:spPr>
          <a:xfrm>
            <a:off x="6368997" y="8053013"/>
            <a:ext cx="1331454" cy="374571"/>
          </a:xfrm>
          <a:prstGeom prst="wedgeRoundRectCallout">
            <a:avLst>
              <a:gd name="adj1" fmla="val 14576"/>
              <a:gd name="adj2" fmla="val 44569"/>
              <a:gd name="adj3" fmla="val 16667"/>
            </a:avLst>
          </a:prstGeom>
          <a:noFill/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800" dirty="0"/>
              <a:t>Types, causes and symptoms</a:t>
            </a:r>
          </a:p>
        </p:txBody>
      </p:sp>
      <p:sp>
        <p:nvSpPr>
          <p:cNvPr id="311" name="TextBox 310">
            <a:extLst>
              <a:ext uri="{FF2B5EF4-FFF2-40B4-BE49-F238E27FC236}">
                <a16:creationId xmlns:a16="http://schemas.microsoft.com/office/drawing/2014/main" id="{780ECF31-AEDA-453E-80F6-99DCCA176A7A}"/>
              </a:ext>
            </a:extLst>
          </p:cNvPr>
          <p:cNvSpPr txBox="1"/>
          <p:nvPr/>
        </p:nvSpPr>
        <p:spPr>
          <a:xfrm>
            <a:off x="3701174" y="10494424"/>
            <a:ext cx="1073630" cy="510778"/>
          </a:xfrm>
          <a:prstGeom prst="wedgeRoundRectCallout">
            <a:avLst>
              <a:gd name="adj1" fmla="val 14576"/>
              <a:gd name="adj2" fmla="val 44569"/>
              <a:gd name="adj3" fmla="val 16667"/>
            </a:avLst>
          </a:prstGeom>
          <a:noFill/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sz="800" dirty="0"/>
              <a:t>Review meetings, planning and </a:t>
            </a:r>
            <a:r>
              <a:rPr lang="en-GB" sz="800" dirty="0" err="1"/>
              <a:t>carying</a:t>
            </a:r>
            <a:r>
              <a:rPr lang="en-GB" sz="800" dirty="0"/>
              <a:t> them out</a:t>
            </a:r>
            <a:endParaRPr lang="en-US" sz="800" dirty="0"/>
          </a:p>
        </p:txBody>
      </p:sp>
      <p:sp>
        <p:nvSpPr>
          <p:cNvPr id="339" name="TextBox 338">
            <a:extLst>
              <a:ext uri="{FF2B5EF4-FFF2-40B4-BE49-F238E27FC236}">
                <a16:creationId xmlns:a16="http://schemas.microsoft.com/office/drawing/2014/main" id="{CF8DA0D5-E311-477C-BFC5-B9445D2888E9}"/>
              </a:ext>
            </a:extLst>
          </p:cNvPr>
          <p:cNvSpPr txBox="1"/>
          <p:nvPr/>
        </p:nvSpPr>
        <p:spPr>
          <a:xfrm>
            <a:off x="7930037" y="8265952"/>
            <a:ext cx="1468903" cy="646986"/>
          </a:xfrm>
          <a:prstGeom prst="wedgeRoundRectCallout">
            <a:avLst>
              <a:gd name="adj1" fmla="val -40036"/>
              <a:gd name="adj2" fmla="val 65211"/>
              <a:gd name="adj3" fmla="val 16667"/>
            </a:avLst>
          </a:prstGeom>
          <a:solidFill>
            <a:schemeClr val="accent1"/>
          </a:solidFill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800" b="1" dirty="0"/>
              <a:t>LO1: </a:t>
            </a:r>
            <a:r>
              <a:rPr lang="en-US" sz="800" dirty="0"/>
              <a:t>Know what </a:t>
            </a:r>
            <a:r>
              <a:rPr lang="en-US" sz="800" dirty="0" err="1"/>
              <a:t>longterm</a:t>
            </a:r>
            <a:r>
              <a:rPr lang="en-US" sz="800" dirty="0"/>
              <a:t> physiological conditions are; their causes and symptoms </a:t>
            </a:r>
            <a:endParaRPr lang="en-US" sz="800" b="1" dirty="0"/>
          </a:p>
        </p:txBody>
      </p:sp>
      <p:sp>
        <p:nvSpPr>
          <p:cNvPr id="346" name="TextBox 345">
            <a:extLst>
              <a:ext uri="{FF2B5EF4-FFF2-40B4-BE49-F238E27FC236}">
                <a16:creationId xmlns:a16="http://schemas.microsoft.com/office/drawing/2014/main" id="{780ECF31-AEDA-453E-80F6-99DCCA176A7A}"/>
              </a:ext>
            </a:extLst>
          </p:cNvPr>
          <p:cNvSpPr txBox="1"/>
          <p:nvPr/>
        </p:nvSpPr>
        <p:spPr>
          <a:xfrm>
            <a:off x="4951264" y="1237872"/>
            <a:ext cx="4545958" cy="817245"/>
          </a:xfrm>
          <a:prstGeom prst="wedgeRoundRectCallout">
            <a:avLst>
              <a:gd name="adj1" fmla="val 14576"/>
              <a:gd name="adj2" fmla="val 44569"/>
              <a:gd name="adj3" fmla="val 16667"/>
            </a:avLst>
          </a:prstGeom>
          <a:solidFill>
            <a:schemeClr val="bg1"/>
          </a:solidFill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/>
              <a:t>Order of delivery</a:t>
            </a:r>
          </a:p>
          <a:p>
            <a:pPr algn="ctr"/>
            <a:r>
              <a:rPr lang="en-US" sz="1400" b="1" dirty="0"/>
              <a:t>Year 12 </a:t>
            </a:r>
            <a:r>
              <a:rPr lang="en-US" sz="1400" dirty="0"/>
              <a:t>– units 5, 6 and 7 </a:t>
            </a:r>
          </a:p>
          <a:p>
            <a:pPr algn="ctr"/>
            <a:r>
              <a:rPr lang="en-US" sz="1400" b="1" dirty="0"/>
              <a:t>Year 13 </a:t>
            </a:r>
            <a:r>
              <a:rPr lang="en-US" sz="1400" dirty="0"/>
              <a:t>– units 14, 15 and 17</a:t>
            </a:r>
          </a:p>
        </p:txBody>
      </p:sp>
      <p:sp>
        <p:nvSpPr>
          <p:cNvPr id="352" name="TextBox 351">
            <a:extLst>
              <a:ext uri="{FF2B5EF4-FFF2-40B4-BE49-F238E27FC236}">
                <a16:creationId xmlns:a16="http://schemas.microsoft.com/office/drawing/2014/main" id="{CF8DA0D5-E311-477C-BFC5-B9445D2888E9}"/>
              </a:ext>
            </a:extLst>
          </p:cNvPr>
          <p:cNvSpPr txBox="1"/>
          <p:nvPr/>
        </p:nvSpPr>
        <p:spPr>
          <a:xfrm>
            <a:off x="6463324" y="2126556"/>
            <a:ext cx="2493797" cy="374571"/>
          </a:xfrm>
          <a:prstGeom prst="wedgeRoundRectCallout">
            <a:avLst>
              <a:gd name="adj1" fmla="val 13587"/>
              <a:gd name="adj2" fmla="val 87560"/>
              <a:gd name="adj3" fmla="val 16667"/>
            </a:avLst>
          </a:prstGeom>
          <a:solidFill>
            <a:schemeClr val="accent1"/>
          </a:solidFill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LO2: Be able to support individuals with mental health conditions to plan their care, treatment and support</a:t>
            </a:r>
            <a:endParaRPr lang="en-GB" sz="800" dirty="0"/>
          </a:p>
        </p:txBody>
      </p:sp>
      <p:sp>
        <p:nvSpPr>
          <p:cNvPr id="354" name="TextBox 353">
            <a:extLst>
              <a:ext uri="{FF2B5EF4-FFF2-40B4-BE49-F238E27FC236}">
                <a16:creationId xmlns:a16="http://schemas.microsoft.com/office/drawing/2014/main" id="{780ECF31-AEDA-453E-80F6-99DCCA176A7A}"/>
              </a:ext>
            </a:extLst>
          </p:cNvPr>
          <p:cNvSpPr txBox="1"/>
          <p:nvPr/>
        </p:nvSpPr>
        <p:spPr>
          <a:xfrm>
            <a:off x="4164084" y="2510723"/>
            <a:ext cx="986212" cy="510778"/>
          </a:xfrm>
          <a:prstGeom prst="wedgeRoundRectCallout">
            <a:avLst>
              <a:gd name="adj1" fmla="val 14576"/>
              <a:gd name="adj2" fmla="val 44569"/>
              <a:gd name="adj3" fmla="val 16667"/>
            </a:avLst>
          </a:prstGeom>
          <a:solidFill>
            <a:schemeClr val="bg1"/>
          </a:solidFill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Resubmission of any coursework units</a:t>
            </a:r>
            <a:endParaRPr lang="en-GB" sz="800" dirty="0"/>
          </a:p>
        </p:txBody>
      </p:sp>
      <p:sp>
        <p:nvSpPr>
          <p:cNvPr id="356" name="TextBox 355">
            <a:extLst>
              <a:ext uri="{FF2B5EF4-FFF2-40B4-BE49-F238E27FC236}">
                <a16:creationId xmlns:a16="http://schemas.microsoft.com/office/drawing/2014/main" id="{780ECF31-AEDA-453E-80F6-99DCCA176A7A}"/>
              </a:ext>
            </a:extLst>
          </p:cNvPr>
          <p:cNvSpPr txBox="1"/>
          <p:nvPr/>
        </p:nvSpPr>
        <p:spPr>
          <a:xfrm>
            <a:off x="7906915" y="4603288"/>
            <a:ext cx="1177407" cy="374571"/>
          </a:xfrm>
          <a:prstGeom prst="wedgeRoundRectCallout">
            <a:avLst>
              <a:gd name="adj1" fmla="val 14576"/>
              <a:gd name="adj2" fmla="val 44569"/>
              <a:gd name="adj3" fmla="val 16667"/>
            </a:avLst>
          </a:prstGeom>
          <a:solidFill>
            <a:schemeClr val="bg1"/>
          </a:solidFill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UNIT 15:  Coursework Submitted April. </a:t>
            </a:r>
            <a:endParaRPr lang="en-GB" sz="800" dirty="0"/>
          </a:p>
        </p:txBody>
      </p:sp>
      <p:sp>
        <p:nvSpPr>
          <p:cNvPr id="357" name="TextBox 356">
            <a:extLst>
              <a:ext uri="{FF2B5EF4-FFF2-40B4-BE49-F238E27FC236}">
                <a16:creationId xmlns:a16="http://schemas.microsoft.com/office/drawing/2014/main" id="{780ECF31-AEDA-453E-80F6-99DCCA176A7A}"/>
              </a:ext>
            </a:extLst>
          </p:cNvPr>
          <p:cNvSpPr txBox="1"/>
          <p:nvPr/>
        </p:nvSpPr>
        <p:spPr>
          <a:xfrm>
            <a:off x="5285917" y="2537703"/>
            <a:ext cx="1177407" cy="374571"/>
          </a:xfrm>
          <a:prstGeom prst="wedgeRoundRectCallout">
            <a:avLst>
              <a:gd name="adj1" fmla="val 14576"/>
              <a:gd name="adj2" fmla="val 44569"/>
              <a:gd name="adj3" fmla="val 16667"/>
            </a:avLst>
          </a:prstGeom>
          <a:solidFill>
            <a:schemeClr val="bg1"/>
          </a:solidFill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UNIT 17:  Coursework Submitted  May. </a:t>
            </a:r>
            <a:endParaRPr lang="en-GB" sz="800" dirty="0"/>
          </a:p>
        </p:txBody>
      </p:sp>
      <p:cxnSp>
        <p:nvCxnSpPr>
          <p:cNvPr id="358" name="Straight Connector 357">
            <a:extLst>
              <a:ext uri="{FF2B5EF4-FFF2-40B4-BE49-F238E27FC236}">
                <a16:creationId xmlns:a16="http://schemas.microsoft.com/office/drawing/2014/main" id="{E6C2D989-6BCF-44BD-A06B-C7FA92BCF323}"/>
              </a:ext>
            </a:extLst>
          </p:cNvPr>
          <p:cNvCxnSpPr>
            <a:cxnSpLocks/>
          </p:cNvCxnSpPr>
          <p:nvPr/>
        </p:nvCxnSpPr>
        <p:spPr>
          <a:xfrm flipH="1">
            <a:off x="2673331" y="6875210"/>
            <a:ext cx="2" cy="334456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5" name="Straight Connector 364">
            <a:extLst>
              <a:ext uri="{FF2B5EF4-FFF2-40B4-BE49-F238E27FC236}">
                <a16:creationId xmlns:a16="http://schemas.microsoft.com/office/drawing/2014/main" id="{D8FE89EB-BF86-E64A-8A5A-7463636CC8B2}"/>
              </a:ext>
            </a:extLst>
          </p:cNvPr>
          <p:cNvCxnSpPr>
            <a:cxnSpLocks/>
          </p:cNvCxnSpPr>
          <p:nvPr/>
        </p:nvCxnSpPr>
        <p:spPr>
          <a:xfrm flipV="1">
            <a:off x="1290476" y="3649908"/>
            <a:ext cx="3014" cy="421174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1" name="TextBox 370">
            <a:extLst>
              <a:ext uri="{FF2B5EF4-FFF2-40B4-BE49-F238E27FC236}">
                <a16:creationId xmlns:a16="http://schemas.microsoft.com/office/drawing/2014/main" id="{FE3C75D7-E58D-4934-9D4C-5208215A1E00}"/>
              </a:ext>
            </a:extLst>
          </p:cNvPr>
          <p:cNvSpPr txBox="1"/>
          <p:nvPr/>
        </p:nvSpPr>
        <p:spPr>
          <a:xfrm>
            <a:off x="2707283" y="12590501"/>
            <a:ext cx="1854105" cy="646986"/>
          </a:xfrm>
          <a:prstGeom prst="wedgeRoundRectCallout">
            <a:avLst>
              <a:gd name="adj1" fmla="val 34073"/>
              <a:gd name="adj2" fmla="val 84579"/>
              <a:gd name="adj3" fmla="val 16667"/>
            </a:avLst>
          </a:prstGeom>
          <a:solidFill>
            <a:schemeClr val="accent1"/>
          </a:solidFill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LO6 Understand how workers within health, social care and child care environments can minimise the risk of abuse</a:t>
            </a:r>
          </a:p>
        </p:txBody>
      </p:sp>
      <p:sp>
        <p:nvSpPr>
          <p:cNvPr id="373" name="TextBox 372">
            <a:extLst>
              <a:ext uri="{FF2B5EF4-FFF2-40B4-BE49-F238E27FC236}">
                <a16:creationId xmlns:a16="http://schemas.microsoft.com/office/drawing/2014/main" id="{D5B0514D-96EE-4A7C-BF5A-C07470A26A8C}"/>
              </a:ext>
            </a:extLst>
          </p:cNvPr>
          <p:cNvSpPr txBox="1"/>
          <p:nvPr/>
        </p:nvSpPr>
        <p:spPr>
          <a:xfrm>
            <a:off x="2715196" y="13485376"/>
            <a:ext cx="1693934" cy="374571"/>
          </a:xfrm>
          <a:prstGeom prst="wedgeRoundRectCallout">
            <a:avLst>
              <a:gd name="adj1" fmla="val 9624"/>
              <a:gd name="adj2" fmla="val -44644"/>
              <a:gd name="adj3" fmla="val 16667"/>
            </a:avLst>
          </a:prstGeom>
          <a:solidFill>
            <a:schemeClr val="bg1"/>
          </a:solidFill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Importance of polices and procedures</a:t>
            </a:r>
          </a:p>
        </p:txBody>
      </p:sp>
      <p:sp>
        <p:nvSpPr>
          <p:cNvPr id="374" name="TextBox 373">
            <a:extLst>
              <a:ext uri="{FF2B5EF4-FFF2-40B4-BE49-F238E27FC236}">
                <a16:creationId xmlns:a16="http://schemas.microsoft.com/office/drawing/2014/main" id="{D5B0514D-96EE-4A7C-BF5A-C07470A26A8C}"/>
              </a:ext>
            </a:extLst>
          </p:cNvPr>
          <p:cNvSpPr txBox="1"/>
          <p:nvPr/>
        </p:nvSpPr>
        <p:spPr>
          <a:xfrm>
            <a:off x="3858703" y="14240932"/>
            <a:ext cx="1034979" cy="374571"/>
          </a:xfrm>
          <a:prstGeom prst="wedgeRoundRectCallout">
            <a:avLst>
              <a:gd name="adj1" fmla="val 9624"/>
              <a:gd name="adj2" fmla="val -44644"/>
              <a:gd name="adj3" fmla="val 16667"/>
            </a:avLst>
          </a:prstGeom>
          <a:solidFill>
            <a:schemeClr val="bg1"/>
          </a:solidFill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Minisimising risk of abuse</a:t>
            </a:r>
          </a:p>
        </p:txBody>
      </p:sp>
      <p:sp>
        <p:nvSpPr>
          <p:cNvPr id="375" name="TextBox 374">
            <a:extLst>
              <a:ext uri="{FF2B5EF4-FFF2-40B4-BE49-F238E27FC236}">
                <a16:creationId xmlns:a16="http://schemas.microsoft.com/office/drawing/2014/main" id="{8F2FCE06-B784-40AE-99FE-6BE6AEB80DF4}"/>
              </a:ext>
            </a:extLst>
          </p:cNvPr>
          <p:cNvSpPr txBox="1"/>
          <p:nvPr/>
        </p:nvSpPr>
        <p:spPr>
          <a:xfrm rot="19528231">
            <a:off x="1615495" y="11202640"/>
            <a:ext cx="1457857" cy="255389"/>
          </a:xfrm>
          <a:prstGeom prst="wedgeRoundRectCallout">
            <a:avLst>
              <a:gd name="adj1" fmla="val -33096"/>
              <a:gd name="adj2" fmla="val 89487"/>
              <a:gd name="adj3" fmla="val 16667"/>
            </a:avLst>
          </a:prstGeom>
          <a:solidFill>
            <a:schemeClr val="accent4">
              <a:lumMod val="60000"/>
              <a:lumOff val="40000"/>
            </a:schemeClr>
          </a:solidFill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00" dirty="0"/>
              <a:t>UNIT 5: </a:t>
            </a:r>
            <a:r>
              <a:rPr lang="en-GB" sz="900" dirty="0"/>
              <a:t>Infection Control </a:t>
            </a:r>
          </a:p>
        </p:txBody>
      </p:sp>
      <p:sp>
        <p:nvSpPr>
          <p:cNvPr id="376" name="TextBox 375">
            <a:extLst>
              <a:ext uri="{FF2B5EF4-FFF2-40B4-BE49-F238E27FC236}">
                <a16:creationId xmlns:a16="http://schemas.microsoft.com/office/drawing/2014/main" id="{FE3C75D7-E58D-4934-9D4C-5208215A1E00}"/>
              </a:ext>
            </a:extLst>
          </p:cNvPr>
          <p:cNvSpPr txBox="1"/>
          <p:nvPr/>
        </p:nvSpPr>
        <p:spPr>
          <a:xfrm>
            <a:off x="6545218" y="11871493"/>
            <a:ext cx="951615" cy="646986"/>
          </a:xfrm>
          <a:prstGeom prst="wedgeRoundRectCallout">
            <a:avLst>
              <a:gd name="adj1" fmla="val -44122"/>
              <a:gd name="adj2" fmla="val 71994"/>
              <a:gd name="adj3" fmla="val 16667"/>
            </a:avLst>
          </a:prstGeom>
          <a:solidFill>
            <a:schemeClr val="accent1"/>
          </a:solidFill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LO1 : Understand personalisation in health and social care</a:t>
            </a:r>
          </a:p>
        </p:txBody>
      </p:sp>
      <p:cxnSp>
        <p:nvCxnSpPr>
          <p:cNvPr id="377" name="Straight Connector 376">
            <a:extLst>
              <a:ext uri="{FF2B5EF4-FFF2-40B4-BE49-F238E27FC236}">
                <a16:creationId xmlns:a16="http://schemas.microsoft.com/office/drawing/2014/main" id="{866897A3-A6FE-40C7-8A62-80E372D7DDE7}"/>
              </a:ext>
            </a:extLst>
          </p:cNvPr>
          <p:cNvCxnSpPr>
            <a:cxnSpLocks/>
          </p:cNvCxnSpPr>
          <p:nvPr/>
        </p:nvCxnSpPr>
        <p:spPr>
          <a:xfrm flipH="1" flipV="1">
            <a:off x="6186344" y="13749017"/>
            <a:ext cx="14208" cy="381407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8" name="TextBox 377">
            <a:extLst>
              <a:ext uri="{FF2B5EF4-FFF2-40B4-BE49-F238E27FC236}">
                <a16:creationId xmlns:a16="http://schemas.microsoft.com/office/drawing/2014/main" id="{8F2FCE06-B784-40AE-99FE-6BE6AEB80DF4}"/>
              </a:ext>
            </a:extLst>
          </p:cNvPr>
          <p:cNvSpPr txBox="1"/>
          <p:nvPr/>
        </p:nvSpPr>
        <p:spPr>
          <a:xfrm rot="19528231">
            <a:off x="5623634" y="12917447"/>
            <a:ext cx="1457857" cy="255389"/>
          </a:xfrm>
          <a:prstGeom prst="wedgeRoundRectCallout">
            <a:avLst>
              <a:gd name="adj1" fmla="val -33096"/>
              <a:gd name="adj2" fmla="val 89487"/>
              <a:gd name="adj3" fmla="val 16667"/>
            </a:avLst>
          </a:prstGeom>
          <a:solidFill>
            <a:schemeClr val="accent4">
              <a:lumMod val="60000"/>
              <a:lumOff val="40000"/>
            </a:schemeClr>
          </a:solidFill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00" dirty="0"/>
              <a:t>UNIT 5: </a:t>
            </a:r>
            <a:r>
              <a:rPr lang="en-GB" sz="900" dirty="0"/>
              <a:t>Infection Control </a:t>
            </a:r>
          </a:p>
        </p:txBody>
      </p:sp>
      <p:sp>
        <p:nvSpPr>
          <p:cNvPr id="379" name="TextBox 378">
            <a:extLst>
              <a:ext uri="{FF2B5EF4-FFF2-40B4-BE49-F238E27FC236}">
                <a16:creationId xmlns:a16="http://schemas.microsoft.com/office/drawing/2014/main" id="{CF8DA0D5-E311-477C-BFC5-B9445D2888E9}"/>
              </a:ext>
            </a:extLst>
          </p:cNvPr>
          <p:cNvSpPr txBox="1"/>
          <p:nvPr/>
        </p:nvSpPr>
        <p:spPr>
          <a:xfrm>
            <a:off x="7859579" y="7545841"/>
            <a:ext cx="1468903" cy="510778"/>
          </a:xfrm>
          <a:prstGeom prst="wedgeRoundRectCallout">
            <a:avLst>
              <a:gd name="adj1" fmla="val 4429"/>
              <a:gd name="adj2" fmla="val -79621"/>
              <a:gd name="adj3" fmla="val 16667"/>
            </a:avLst>
          </a:prstGeom>
          <a:solidFill>
            <a:schemeClr val="accent1"/>
          </a:solidFill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800" b="1" dirty="0"/>
              <a:t>LO2: </a:t>
            </a:r>
            <a:r>
              <a:rPr lang="en-US" sz="800" dirty="0"/>
              <a:t>. Understand effects of long-term physiological conditions </a:t>
            </a:r>
            <a:endParaRPr lang="en-US" sz="800" b="1" dirty="0"/>
          </a:p>
        </p:txBody>
      </p:sp>
      <p:sp>
        <p:nvSpPr>
          <p:cNvPr id="380" name="TextBox 379">
            <a:extLst>
              <a:ext uri="{FF2B5EF4-FFF2-40B4-BE49-F238E27FC236}">
                <a16:creationId xmlns:a16="http://schemas.microsoft.com/office/drawing/2014/main" id="{CF8DA0D5-E311-477C-BFC5-B9445D2888E9}"/>
              </a:ext>
            </a:extLst>
          </p:cNvPr>
          <p:cNvSpPr txBox="1"/>
          <p:nvPr/>
        </p:nvSpPr>
        <p:spPr>
          <a:xfrm>
            <a:off x="5333780" y="7257317"/>
            <a:ext cx="1468903" cy="646986"/>
          </a:xfrm>
          <a:prstGeom prst="wedgeRoundRectCallout">
            <a:avLst>
              <a:gd name="adj1" fmla="val 3835"/>
              <a:gd name="adj2" fmla="val -82851"/>
              <a:gd name="adj3" fmla="val 16667"/>
            </a:avLst>
          </a:prstGeom>
          <a:solidFill>
            <a:schemeClr val="accent1"/>
          </a:solidFill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800" b="1" dirty="0"/>
              <a:t>LO3: </a:t>
            </a:r>
            <a:r>
              <a:rPr lang="en-US" sz="800" dirty="0"/>
              <a:t>. Be able to support individuals with long-term physiological conditions to plan their care and support </a:t>
            </a:r>
            <a:endParaRPr lang="en-US" sz="800" b="1" dirty="0"/>
          </a:p>
        </p:txBody>
      </p:sp>
      <p:sp>
        <p:nvSpPr>
          <p:cNvPr id="381" name="TextBox 380">
            <a:extLst>
              <a:ext uri="{FF2B5EF4-FFF2-40B4-BE49-F238E27FC236}">
                <a16:creationId xmlns:a16="http://schemas.microsoft.com/office/drawing/2014/main" id="{CF8DA0D5-E311-477C-BFC5-B9445D2888E9}"/>
              </a:ext>
            </a:extLst>
          </p:cNvPr>
          <p:cNvSpPr txBox="1"/>
          <p:nvPr/>
        </p:nvSpPr>
        <p:spPr>
          <a:xfrm>
            <a:off x="4244389" y="6144726"/>
            <a:ext cx="1147753" cy="374571"/>
          </a:xfrm>
          <a:prstGeom prst="wedgeRoundRectCallout">
            <a:avLst>
              <a:gd name="adj1" fmla="val -38850"/>
              <a:gd name="adj2" fmla="val 81730"/>
              <a:gd name="adj3" fmla="val 16667"/>
            </a:avLst>
          </a:prstGeom>
          <a:solidFill>
            <a:schemeClr val="accent1"/>
          </a:solidFill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800" b="1" dirty="0"/>
              <a:t>LO4: </a:t>
            </a:r>
            <a:r>
              <a:rPr lang="en-US" sz="800" dirty="0"/>
              <a:t>. Know about end of life care</a:t>
            </a:r>
            <a:endParaRPr lang="en-US" sz="800" b="1" dirty="0"/>
          </a:p>
        </p:txBody>
      </p:sp>
      <p:sp>
        <p:nvSpPr>
          <p:cNvPr id="158" name="TextBox 157">
            <a:extLst>
              <a:ext uri="{FF2B5EF4-FFF2-40B4-BE49-F238E27FC236}">
                <a16:creationId xmlns:a16="http://schemas.microsoft.com/office/drawing/2014/main" id="{780ECF31-AEDA-453E-80F6-99DCCA176A7A}"/>
              </a:ext>
            </a:extLst>
          </p:cNvPr>
          <p:cNvSpPr txBox="1"/>
          <p:nvPr/>
        </p:nvSpPr>
        <p:spPr>
          <a:xfrm>
            <a:off x="5979083" y="6138091"/>
            <a:ext cx="1073630" cy="374571"/>
          </a:xfrm>
          <a:prstGeom prst="wedgeRoundRectCallout">
            <a:avLst>
              <a:gd name="adj1" fmla="val 14576"/>
              <a:gd name="adj2" fmla="val 44569"/>
              <a:gd name="adj3" fmla="val 16667"/>
            </a:avLst>
          </a:prstGeom>
          <a:solidFill>
            <a:schemeClr val="bg1"/>
          </a:solidFill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Current frameworks and services</a:t>
            </a:r>
          </a:p>
        </p:txBody>
      </p:sp>
      <p:sp>
        <p:nvSpPr>
          <p:cNvPr id="159" name="TextBox 158">
            <a:extLst>
              <a:ext uri="{FF2B5EF4-FFF2-40B4-BE49-F238E27FC236}">
                <a16:creationId xmlns:a16="http://schemas.microsoft.com/office/drawing/2014/main" id="{780ECF31-AEDA-453E-80F6-99DCCA176A7A}"/>
              </a:ext>
            </a:extLst>
          </p:cNvPr>
          <p:cNvSpPr txBox="1"/>
          <p:nvPr/>
        </p:nvSpPr>
        <p:spPr>
          <a:xfrm>
            <a:off x="3106361" y="6854792"/>
            <a:ext cx="1073630" cy="510778"/>
          </a:xfrm>
          <a:prstGeom prst="wedgeRoundRectCallout">
            <a:avLst>
              <a:gd name="adj1" fmla="val 14576"/>
              <a:gd name="adj2" fmla="val 44569"/>
              <a:gd name="adj3" fmla="val 16667"/>
            </a:avLst>
          </a:prstGeom>
          <a:solidFill>
            <a:schemeClr val="bg1"/>
          </a:solidFill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End of life care, frameworks and ethics</a:t>
            </a:r>
          </a:p>
        </p:txBody>
      </p:sp>
      <p:sp>
        <p:nvSpPr>
          <p:cNvPr id="162" name="TextBox 161">
            <a:extLst>
              <a:ext uri="{FF2B5EF4-FFF2-40B4-BE49-F238E27FC236}">
                <a16:creationId xmlns:a16="http://schemas.microsoft.com/office/drawing/2014/main" id="{780ECF31-AEDA-453E-80F6-99DCCA176A7A}"/>
              </a:ext>
            </a:extLst>
          </p:cNvPr>
          <p:cNvSpPr txBox="1"/>
          <p:nvPr/>
        </p:nvSpPr>
        <p:spPr>
          <a:xfrm>
            <a:off x="6193448" y="4971203"/>
            <a:ext cx="1073630" cy="238363"/>
          </a:xfrm>
          <a:prstGeom prst="wedgeRoundRectCallout">
            <a:avLst>
              <a:gd name="adj1" fmla="val 14576"/>
              <a:gd name="adj2" fmla="val 44569"/>
              <a:gd name="adj3" fmla="val 16667"/>
            </a:avLst>
          </a:prstGeom>
          <a:solidFill>
            <a:schemeClr val="bg1"/>
          </a:solidFill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Design of strategy</a:t>
            </a:r>
          </a:p>
        </p:txBody>
      </p:sp>
      <p:sp>
        <p:nvSpPr>
          <p:cNvPr id="164" name="TextBox 163">
            <a:extLst>
              <a:ext uri="{FF2B5EF4-FFF2-40B4-BE49-F238E27FC236}">
                <a16:creationId xmlns:a16="http://schemas.microsoft.com/office/drawing/2014/main" id="{780ECF31-AEDA-453E-80F6-99DCCA176A7A}"/>
              </a:ext>
            </a:extLst>
          </p:cNvPr>
          <p:cNvSpPr txBox="1"/>
          <p:nvPr/>
        </p:nvSpPr>
        <p:spPr>
          <a:xfrm>
            <a:off x="1040558" y="8608525"/>
            <a:ext cx="1177407" cy="646986"/>
          </a:xfrm>
          <a:prstGeom prst="wedgeRoundRectCallout">
            <a:avLst>
              <a:gd name="adj1" fmla="val 14576"/>
              <a:gd name="adj2" fmla="val 44569"/>
              <a:gd name="adj3" fmla="val 16667"/>
            </a:avLst>
          </a:prstGeom>
          <a:solidFill>
            <a:schemeClr val="bg1"/>
          </a:solidFill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800" dirty="0"/>
              <a:t>Role of the worker in maintaining high standards of cleanliness</a:t>
            </a:r>
          </a:p>
        </p:txBody>
      </p:sp>
      <p:sp>
        <p:nvSpPr>
          <p:cNvPr id="165" name="TextBox 164">
            <a:extLst>
              <a:ext uri="{FF2B5EF4-FFF2-40B4-BE49-F238E27FC236}">
                <a16:creationId xmlns:a16="http://schemas.microsoft.com/office/drawing/2014/main" id="{780ECF31-AEDA-453E-80F6-99DCCA176A7A}"/>
              </a:ext>
            </a:extLst>
          </p:cNvPr>
          <p:cNvSpPr txBox="1"/>
          <p:nvPr/>
        </p:nvSpPr>
        <p:spPr>
          <a:xfrm>
            <a:off x="512473" y="9968850"/>
            <a:ext cx="426965" cy="238363"/>
          </a:xfrm>
          <a:prstGeom prst="wedgeRoundRectCallout">
            <a:avLst>
              <a:gd name="adj1" fmla="val 14576"/>
              <a:gd name="adj2" fmla="val 44569"/>
              <a:gd name="adj3" fmla="val 16667"/>
            </a:avLst>
          </a:prstGeom>
          <a:solidFill>
            <a:schemeClr val="bg1"/>
          </a:solidFill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800" dirty="0"/>
              <a:t>PPE</a:t>
            </a:r>
          </a:p>
        </p:txBody>
      </p:sp>
      <p:sp>
        <p:nvSpPr>
          <p:cNvPr id="166" name="TextBox 165">
            <a:extLst>
              <a:ext uri="{FF2B5EF4-FFF2-40B4-BE49-F238E27FC236}">
                <a16:creationId xmlns:a16="http://schemas.microsoft.com/office/drawing/2014/main" id="{780ECF31-AEDA-453E-80F6-99DCCA176A7A}"/>
              </a:ext>
            </a:extLst>
          </p:cNvPr>
          <p:cNvSpPr txBox="1"/>
          <p:nvPr/>
        </p:nvSpPr>
        <p:spPr>
          <a:xfrm>
            <a:off x="264646" y="10401897"/>
            <a:ext cx="1308985" cy="374571"/>
          </a:xfrm>
          <a:prstGeom prst="wedgeRoundRectCallout">
            <a:avLst>
              <a:gd name="adj1" fmla="val 14576"/>
              <a:gd name="adj2" fmla="val 44569"/>
              <a:gd name="adj3" fmla="val 16667"/>
            </a:avLst>
          </a:prstGeom>
          <a:solidFill>
            <a:schemeClr val="bg1"/>
          </a:solidFill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800" dirty="0"/>
              <a:t>Prevent the method of spread</a:t>
            </a:r>
          </a:p>
        </p:txBody>
      </p:sp>
      <p:sp>
        <p:nvSpPr>
          <p:cNvPr id="167" name="TextBox 166">
            <a:extLst>
              <a:ext uri="{FF2B5EF4-FFF2-40B4-BE49-F238E27FC236}">
                <a16:creationId xmlns:a16="http://schemas.microsoft.com/office/drawing/2014/main" id="{780ECF31-AEDA-453E-80F6-99DCCA176A7A}"/>
              </a:ext>
            </a:extLst>
          </p:cNvPr>
          <p:cNvSpPr txBox="1"/>
          <p:nvPr/>
        </p:nvSpPr>
        <p:spPr>
          <a:xfrm>
            <a:off x="5001324" y="11631431"/>
            <a:ext cx="1308985" cy="374571"/>
          </a:xfrm>
          <a:prstGeom prst="wedgeRoundRectCallout">
            <a:avLst>
              <a:gd name="adj1" fmla="val 14576"/>
              <a:gd name="adj2" fmla="val 44569"/>
              <a:gd name="adj3" fmla="val 16667"/>
            </a:avLst>
          </a:prstGeom>
          <a:solidFill>
            <a:schemeClr val="bg1"/>
          </a:solidFill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800" dirty="0"/>
              <a:t>Tools to find out what is important to/for a person</a:t>
            </a:r>
          </a:p>
        </p:txBody>
      </p:sp>
      <p:pic>
        <p:nvPicPr>
          <p:cNvPr id="170" name="Picture 169" descr="The Importance of Understanding Mental Health | learndirect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3684" y="3533279"/>
            <a:ext cx="1667472" cy="461558"/>
          </a:xfrm>
          <a:prstGeom prst="rect">
            <a:avLst/>
          </a:prstGeom>
          <a:noFill/>
          <a:ln>
            <a:noFill/>
          </a:ln>
        </p:spPr>
      </p:pic>
      <p:pic>
        <p:nvPicPr>
          <p:cNvPr id="171" name="Picture 170" descr="Muscular Dystrophy Poses Mental Health Risks, so Care for Your Mind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2875" y="3615601"/>
            <a:ext cx="700862" cy="595135"/>
          </a:xfrm>
          <a:prstGeom prst="rect">
            <a:avLst/>
          </a:prstGeom>
          <a:noFill/>
          <a:ln>
            <a:noFill/>
          </a:ln>
        </p:spPr>
      </p:pic>
      <p:pic>
        <p:nvPicPr>
          <p:cNvPr id="172" name="Picture 171" descr="Unit 29 Health Promotion Assignment | Locus Assignment"/>
          <p:cNvPicPr/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311" r="24341" b="12936"/>
          <a:stretch/>
        </p:blipFill>
        <p:spPr bwMode="auto">
          <a:xfrm>
            <a:off x="463601" y="6844326"/>
            <a:ext cx="613789" cy="769532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75" name="Picture 174" descr="Change4Life - Wikipedia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608" y="5454934"/>
            <a:ext cx="1417747" cy="818743"/>
          </a:xfrm>
          <a:prstGeom prst="rect">
            <a:avLst/>
          </a:prstGeom>
          <a:noFill/>
          <a:ln>
            <a:noFill/>
          </a:ln>
        </p:spPr>
      </p:pic>
      <p:pic>
        <p:nvPicPr>
          <p:cNvPr id="182" name="Picture 181" descr="7 Ways To Decrease Barriers For Hotel Direct Bookings - SiteMinder"/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5565" y="5386919"/>
            <a:ext cx="1110615" cy="425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3" name="Picture 182" descr="Jobs with CYSTIC FIBROSIS TRUST | Guardian Jobs"/>
          <p:cNvPicPr/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590" y="7717428"/>
            <a:ext cx="1450340" cy="760730"/>
          </a:xfrm>
          <a:prstGeom prst="rect">
            <a:avLst/>
          </a:prstGeom>
          <a:noFill/>
          <a:ln>
            <a:noFill/>
          </a:ln>
        </p:spPr>
      </p:pic>
      <p:sp>
        <p:nvSpPr>
          <p:cNvPr id="184" name="TextBox 183">
            <a:extLst>
              <a:ext uri="{FF2B5EF4-FFF2-40B4-BE49-F238E27FC236}">
                <a16:creationId xmlns:a16="http://schemas.microsoft.com/office/drawing/2014/main" id="{780ECF31-AEDA-453E-80F6-99DCCA176A7A}"/>
              </a:ext>
            </a:extLst>
          </p:cNvPr>
          <p:cNvSpPr txBox="1"/>
          <p:nvPr/>
        </p:nvSpPr>
        <p:spPr>
          <a:xfrm>
            <a:off x="1355435" y="6802992"/>
            <a:ext cx="1177407" cy="374571"/>
          </a:xfrm>
          <a:prstGeom prst="wedgeRoundRectCallout">
            <a:avLst>
              <a:gd name="adj1" fmla="val 14576"/>
              <a:gd name="adj2" fmla="val 44569"/>
              <a:gd name="adj3" fmla="val 16667"/>
            </a:avLst>
          </a:prstGeom>
          <a:solidFill>
            <a:schemeClr val="bg1"/>
          </a:solidFill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UNIT 14:  Coursework Submitted  January. </a:t>
            </a:r>
            <a:endParaRPr lang="en-GB" sz="800" dirty="0"/>
          </a:p>
        </p:txBody>
      </p:sp>
      <p:pic>
        <p:nvPicPr>
          <p:cNvPr id="185" name="Picture 184"/>
          <p:cNvPicPr/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8826" y="7650111"/>
            <a:ext cx="824651" cy="770564"/>
          </a:xfrm>
          <a:prstGeom prst="rect">
            <a:avLst/>
          </a:prstGeom>
        </p:spPr>
      </p:pic>
      <p:pic>
        <p:nvPicPr>
          <p:cNvPr id="186" name="Picture 185" descr="Long-term Effects of Child Sexual Abuse"/>
          <p:cNvPicPr/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436" y="16311441"/>
            <a:ext cx="846118" cy="904303"/>
          </a:xfrm>
          <a:prstGeom prst="rect">
            <a:avLst/>
          </a:prstGeom>
          <a:noFill/>
          <a:ln>
            <a:noFill/>
          </a:ln>
        </p:spPr>
      </p:pic>
      <p:pic>
        <p:nvPicPr>
          <p:cNvPr id="187" name="Picture 186" descr="Sexism on the Covid-19 frontline: 'PPE is made for a 6ft 3in rugby ..."/>
          <p:cNvPicPr/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899" y="8939743"/>
            <a:ext cx="793036" cy="817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188" name="Picture 187" descr="What's new in personalisation and health? Three key trends"/>
          <p:cNvPicPr/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4567" y="13036615"/>
            <a:ext cx="1327542" cy="58368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743210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15810</TotalTime>
  <Words>788</Words>
  <Application>Microsoft Office PowerPoint</Application>
  <PresentationFormat>Custom</PresentationFormat>
  <Paragraphs>102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Aharoni</vt:lpstr>
      <vt:lpstr>Arial</vt:lpstr>
      <vt:lpstr>Calibri</vt:lpstr>
      <vt:lpstr>Calibri Light</vt:lpstr>
      <vt:lpstr>Office Theme</vt:lpstr>
      <vt:lpstr>PowerPoint Presentation</vt:lpstr>
    </vt:vector>
  </TitlesOfParts>
  <Company>St Mary's Catholic High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Lee Peachey</dc:creator>
  <cp:lastModifiedBy>Miss F Miller (MLR) (Staff)</cp:lastModifiedBy>
  <cp:revision>357</cp:revision>
  <cp:lastPrinted>2019-10-07T07:04:47Z</cp:lastPrinted>
  <dcterms:created xsi:type="dcterms:W3CDTF">2018-02-08T08:28:53Z</dcterms:created>
  <dcterms:modified xsi:type="dcterms:W3CDTF">2021-06-22T07:19:49Z</dcterms:modified>
</cp:coreProperties>
</file>