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249" autoAdjust="0"/>
  </p:normalViewPr>
  <p:slideViewPr>
    <p:cSldViewPr snapToGrid="0">
      <p:cViewPr>
        <p:scale>
          <a:sx n="100" d="100"/>
          <a:sy n="100" d="100"/>
        </p:scale>
        <p:origin x="2016" y="-230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A4F25B-8648-4F0A-BEC8-08BFCD90E434}" type="doc">
      <dgm:prSet loTypeId="urn:microsoft.com/office/officeart/2005/8/layout/radial1" loCatId="cycle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GB"/>
        </a:p>
      </dgm:t>
    </dgm:pt>
    <dgm:pt modelId="{ACE08F00-FE1C-4310-A3CB-E84620CEBE68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What was the economic and social impact of Alexander II’s reforms?</a:t>
          </a:r>
        </a:p>
      </dgm:t>
    </dgm:pt>
    <dgm:pt modelId="{3FCF2CD5-215E-4FE8-9E18-9073FC678154}" type="parTrans" cxnId="{D488057C-873F-4DD9-8684-D3E173F0971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EA59FB9-F4D3-4620-8BB2-2C40D43BE7B8}" type="sibTrans" cxnId="{D488057C-873F-4DD9-8684-D3E173F0971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AD0D56BC-6E92-4933-B5AF-25472F513776}">
      <dgm:prSet custT="1"/>
      <dgm:spPr/>
      <dgm:t>
        <a:bodyPr/>
        <a:lstStyle/>
        <a:p>
          <a:r>
            <a:rPr lang="en-GB" sz="800" dirty="0">
              <a:solidFill>
                <a:schemeClr val="tx1"/>
              </a:solidFill>
            </a:rPr>
            <a:t>A small group of more successful peasants developed – the Kulaks</a:t>
          </a:r>
        </a:p>
      </dgm:t>
    </dgm:pt>
    <dgm:pt modelId="{C06BE74A-3A33-4A0D-B1D5-6ECB2D1C4868}" type="parTrans" cxnId="{549DF746-36AB-4414-A115-DB83D55FCDFB}">
      <dgm:prSet/>
      <dgm:spPr/>
      <dgm:t>
        <a:bodyPr/>
        <a:lstStyle/>
        <a:p>
          <a:endParaRPr lang="en-GB"/>
        </a:p>
      </dgm:t>
    </dgm:pt>
    <dgm:pt modelId="{C70D8DDA-F10D-4950-B597-9BE4F3663E3B}" type="sibTrans" cxnId="{549DF746-36AB-4414-A115-DB83D55FCDFB}">
      <dgm:prSet/>
      <dgm:spPr/>
      <dgm:t>
        <a:bodyPr/>
        <a:lstStyle/>
        <a:p>
          <a:endParaRPr lang="en-GB"/>
        </a:p>
      </dgm:t>
    </dgm:pt>
    <dgm:pt modelId="{3EC34F75-84C9-443D-89CE-2938976B93A9}">
      <dgm:prSet custT="1"/>
      <dgm:spPr/>
      <dgm:t>
        <a:bodyPr/>
        <a:lstStyle/>
        <a:p>
          <a:r>
            <a:rPr lang="en-GB" sz="800" dirty="0">
              <a:solidFill>
                <a:schemeClr val="tx1"/>
              </a:solidFill>
            </a:rPr>
            <a:t>In addition to freedom, peasants now had the right to vote and to a fair trial</a:t>
          </a:r>
        </a:p>
      </dgm:t>
    </dgm:pt>
    <dgm:pt modelId="{4793F2C4-8B7F-4785-9F8B-FF45B5FFF9DA}" type="parTrans" cxnId="{D88FFA41-FB94-4B4B-BDB7-791CFF00725B}">
      <dgm:prSet/>
      <dgm:spPr/>
      <dgm:t>
        <a:bodyPr/>
        <a:lstStyle/>
        <a:p>
          <a:endParaRPr lang="en-GB"/>
        </a:p>
      </dgm:t>
    </dgm:pt>
    <dgm:pt modelId="{59C92557-1C34-40B1-B581-F6AE80053CE1}" type="sibTrans" cxnId="{D88FFA41-FB94-4B4B-BDB7-791CFF00725B}">
      <dgm:prSet/>
      <dgm:spPr/>
      <dgm:t>
        <a:bodyPr/>
        <a:lstStyle/>
        <a:p>
          <a:endParaRPr lang="en-GB"/>
        </a:p>
      </dgm:t>
    </dgm:pt>
    <dgm:pt modelId="{45FFA184-27F4-4CEB-8429-5590FA61BA7F}">
      <dgm:prSet custT="1"/>
      <dgm:spPr/>
      <dgm:t>
        <a:bodyPr/>
        <a:lstStyle/>
        <a:p>
          <a:r>
            <a:rPr lang="en-GB" sz="700" dirty="0">
              <a:solidFill>
                <a:schemeClr val="tx1"/>
              </a:solidFill>
            </a:rPr>
            <a:t>Most</a:t>
          </a:r>
          <a:r>
            <a:rPr lang="en-GB" sz="700" baseline="0" dirty="0">
              <a:solidFill>
                <a:schemeClr val="tx1"/>
              </a:solidFill>
            </a:rPr>
            <a:t> peasants were restricted to their old way of life due to redemption payments</a:t>
          </a:r>
          <a:endParaRPr lang="en-GB" sz="700" dirty="0">
            <a:solidFill>
              <a:schemeClr val="tx1"/>
            </a:solidFill>
          </a:endParaRPr>
        </a:p>
      </dgm:t>
    </dgm:pt>
    <dgm:pt modelId="{7E9031A3-4631-4EA1-A60B-A22C3B0CE9B7}" type="parTrans" cxnId="{076DBD17-0ED2-45B5-9B0A-CD3B8590FD06}">
      <dgm:prSet/>
      <dgm:spPr/>
      <dgm:t>
        <a:bodyPr/>
        <a:lstStyle/>
        <a:p>
          <a:endParaRPr lang="en-GB"/>
        </a:p>
      </dgm:t>
    </dgm:pt>
    <dgm:pt modelId="{EB862EF0-AC51-48DE-8162-FD06E30111FC}" type="sibTrans" cxnId="{076DBD17-0ED2-45B5-9B0A-CD3B8590FD06}">
      <dgm:prSet/>
      <dgm:spPr/>
      <dgm:t>
        <a:bodyPr/>
        <a:lstStyle/>
        <a:p>
          <a:endParaRPr lang="en-GB"/>
        </a:p>
      </dgm:t>
    </dgm:pt>
    <dgm:pt modelId="{4F4C54CA-EA14-46F7-8B9C-76226C2BE14B}">
      <dgm:prSet custT="1"/>
      <dgm:spPr/>
      <dgm:t>
        <a:bodyPr/>
        <a:lstStyle/>
        <a:p>
          <a:r>
            <a:rPr lang="en-GB" sz="800" dirty="0">
              <a:solidFill>
                <a:schemeClr val="tx1"/>
              </a:solidFill>
            </a:rPr>
            <a:t>The</a:t>
          </a:r>
          <a:r>
            <a:rPr lang="en-GB" sz="800" baseline="0" dirty="0">
              <a:solidFill>
                <a:schemeClr val="tx1"/>
              </a:solidFill>
            </a:rPr>
            <a:t> Mir continued to dominate peasant lives because it controlled redemption payment collection.</a:t>
          </a:r>
          <a:endParaRPr lang="en-GB" sz="800" dirty="0">
            <a:solidFill>
              <a:schemeClr val="tx1"/>
            </a:solidFill>
          </a:endParaRPr>
        </a:p>
      </dgm:t>
    </dgm:pt>
    <dgm:pt modelId="{CDD8445C-FFB9-4498-9976-2A48AD19E49C}" type="parTrans" cxnId="{DE223A10-AC6E-4BC8-B1EA-56A81655BC27}">
      <dgm:prSet/>
      <dgm:spPr/>
      <dgm:t>
        <a:bodyPr/>
        <a:lstStyle/>
        <a:p>
          <a:endParaRPr lang="en-GB"/>
        </a:p>
      </dgm:t>
    </dgm:pt>
    <dgm:pt modelId="{068F365C-B135-40D3-ADA1-3E856681F616}" type="sibTrans" cxnId="{DE223A10-AC6E-4BC8-B1EA-56A81655BC27}">
      <dgm:prSet/>
      <dgm:spPr/>
      <dgm:t>
        <a:bodyPr/>
        <a:lstStyle/>
        <a:p>
          <a:endParaRPr lang="en-GB"/>
        </a:p>
      </dgm:t>
    </dgm:pt>
    <dgm:pt modelId="{672E7FCB-2160-411B-A10E-0F99D4144D87}">
      <dgm:prSet custT="1"/>
      <dgm:spPr/>
      <dgm:t>
        <a:bodyPr/>
        <a:lstStyle/>
        <a:p>
          <a:r>
            <a:rPr lang="en-GB" sz="800" dirty="0">
              <a:solidFill>
                <a:schemeClr val="tx1"/>
              </a:solidFill>
            </a:rPr>
            <a:t>Alexander II used the reforms as an excuse to reform the tax system</a:t>
          </a:r>
        </a:p>
      </dgm:t>
    </dgm:pt>
    <dgm:pt modelId="{7B5567D9-08B1-4CF1-9E4D-829265D6094B}" type="parTrans" cxnId="{59A21597-D939-4B62-AD56-6B7E7E9429F2}">
      <dgm:prSet/>
      <dgm:spPr/>
      <dgm:t>
        <a:bodyPr/>
        <a:lstStyle/>
        <a:p>
          <a:endParaRPr lang="en-GB"/>
        </a:p>
      </dgm:t>
    </dgm:pt>
    <dgm:pt modelId="{28968618-B2D0-4C0B-86C1-7F2EBF90B319}" type="sibTrans" cxnId="{59A21597-D939-4B62-AD56-6B7E7E9429F2}">
      <dgm:prSet/>
      <dgm:spPr/>
      <dgm:t>
        <a:bodyPr/>
        <a:lstStyle/>
        <a:p>
          <a:endParaRPr lang="en-GB"/>
        </a:p>
      </dgm:t>
    </dgm:pt>
    <dgm:pt modelId="{0B64DB58-D701-472A-8FFD-608564482CCE}">
      <dgm:prSet custT="1"/>
      <dgm:spPr/>
      <dgm:t>
        <a:bodyPr/>
        <a:lstStyle/>
        <a:p>
          <a:r>
            <a:rPr lang="en-GB" sz="800" dirty="0">
              <a:solidFill>
                <a:schemeClr val="tx1"/>
              </a:solidFill>
            </a:rPr>
            <a:t>Economic</a:t>
          </a:r>
          <a:r>
            <a:rPr lang="en-GB" sz="800" baseline="0" dirty="0">
              <a:solidFill>
                <a:schemeClr val="tx1"/>
              </a:solidFill>
            </a:rPr>
            <a:t> growth was limited due as the peasants were still trapped on the land</a:t>
          </a:r>
          <a:endParaRPr lang="en-GB" sz="800" dirty="0">
            <a:solidFill>
              <a:schemeClr val="tx1"/>
            </a:solidFill>
          </a:endParaRPr>
        </a:p>
      </dgm:t>
    </dgm:pt>
    <dgm:pt modelId="{5862E99A-DAC5-4A8E-861C-DC9F554D7A7A}" type="parTrans" cxnId="{51408D6C-F803-4C61-A257-07FCD8501AE1}">
      <dgm:prSet/>
      <dgm:spPr/>
      <dgm:t>
        <a:bodyPr/>
        <a:lstStyle/>
        <a:p>
          <a:endParaRPr lang="en-GB"/>
        </a:p>
      </dgm:t>
    </dgm:pt>
    <dgm:pt modelId="{6A0147DB-563D-46E9-A905-8E682EE11AD2}" type="sibTrans" cxnId="{51408D6C-F803-4C61-A257-07FCD8501AE1}">
      <dgm:prSet/>
      <dgm:spPr/>
      <dgm:t>
        <a:bodyPr/>
        <a:lstStyle/>
        <a:p>
          <a:endParaRPr lang="en-GB"/>
        </a:p>
      </dgm:t>
    </dgm:pt>
    <dgm:pt modelId="{1CAE441E-15BB-4159-8288-4F9D8B7C5669}">
      <dgm:prSet custT="1"/>
      <dgm:spPr/>
      <dgm:t>
        <a:bodyPr/>
        <a:lstStyle/>
        <a:p>
          <a:r>
            <a:rPr lang="en-GB" sz="700" dirty="0">
              <a:solidFill>
                <a:schemeClr val="tx1"/>
              </a:solidFill>
            </a:rPr>
            <a:t>Nobles were compensated for the loss of serfs, but many became bankrupt in years to come</a:t>
          </a:r>
        </a:p>
      </dgm:t>
    </dgm:pt>
    <dgm:pt modelId="{586D4FC3-93A9-4B52-9DB5-E3809E69A395}" type="parTrans" cxnId="{771357A5-1D6A-4CB0-8DCC-8D116867067D}">
      <dgm:prSet/>
      <dgm:spPr/>
      <dgm:t>
        <a:bodyPr/>
        <a:lstStyle/>
        <a:p>
          <a:endParaRPr lang="en-GB"/>
        </a:p>
      </dgm:t>
    </dgm:pt>
    <dgm:pt modelId="{7F79D48F-9A56-44C3-BDC2-F9FE5E56ED61}" type="sibTrans" cxnId="{771357A5-1D6A-4CB0-8DCC-8D116867067D}">
      <dgm:prSet/>
      <dgm:spPr/>
      <dgm:t>
        <a:bodyPr/>
        <a:lstStyle/>
        <a:p>
          <a:endParaRPr lang="en-GB"/>
        </a:p>
      </dgm:t>
    </dgm:pt>
    <dgm:pt modelId="{63FEF737-8584-4979-AAFC-75D041F63176}" type="pres">
      <dgm:prSet presAssocID="{F0A4F25B-8648-4F0A-BEC8-08BFCD90E43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8A2D7B5-4B30-47BA-9A90-8C0FED1B59AA}" type="pres">
      <dgm:prSet presAssocID="{ACE08F00-FE1C-4310-A3CB-E84620CEBE68}" presName="centerShape" presStyleLbl="node0" presStyleIdx="0" presStyleCnt="1"/>
      <dgm:spPr/>
    </dgm:pt>
    <dgm:pt modelId="{8B74525B-C4CC-4CB1-943C-7ADF254C1F2F}" type="pres">
      <dgm:prSet presAssocID="{C06BE74A-3A33-4A0D-B1D5-6ECB2D1C4868}" presName="Name9" presStyleLbl="parChTrans1D2" presStyleIdx="0" presStyleCnt="7"/>
      <dgm:spPr/>
    </dgm:pt>
    <dgm:pt modelId="{0D6F89A4-0FAC-4E56-B98C-233A95C78EE1}" type="pres">
      <dgm:prSet presAssocID="{C06BE74A-3A33-4A0D-B1D5-6ECB2D1C4868}" presName="connTx" presStyleLbl="parChTrans1D2" presStyleIdx="0" presStyleCnt="7"/>
      <dgm:spPr/>
    </dgm:pt>
    <dgm:pt modelId="{90436B06-6DCA-434E-9635-5D082E63ECE6}" type="pres">
      <dgm:prSet presAssocID="{AD0D56BC-6E92-4933-B5AF-25472F513776}" presName="node" presStyleLbl="node1" presStyleIdx="0" presStyleCnt="7" custScaleX="151574" custRadScaleRad="100813" custRadScaleInc="28317">
        <dgm:presLayoutVars>
          <dgm:bulletEnabled val="1"/>
        </dgm:presLayoutVars>
      </dgm:prSet>
      <dgm:spPr/>
    </dgm:pt>
    <dgm:pt modelId="{A57CB589-CD5F-4F94-9620-29AF4A4E40F8}" type="pres">
      <dgm:prSet presAssocID="{4793F2C4-8B7F-4785-9F8B-FF45B5FFF9DA}" presName="Name9" presStyleLbl="parChTrans1D2" presStyleIdx="1" presStyleCnt="7"/>
      <dgm:spPr/>
    </dgm:pt>
    <dgm:pt modelId="{0205F66D-1103-4F08-AE20-4B67B0782A21}" type="pres">
      <dgm:prSet presAssocID="{4793F2C4-8B7F-4785-9F8B-FF45B5FFF9DA}" presName="connTx" presStyleLbl="parChTrans1D2" presStyleIdx="1" presStyleCnt="7"/>
      <dgm:spPr/>
    </dgm:pt>
    <dgm:pt modelId="{4E9BD85C-A433-496F-AB76-EFEEF4A36005}" type="pres">
      <dgm:prSet presAssocID="{3EC34F75-84C9-443D-89CE-2938976B93A9}" presName="node" presStyleLbl="node1" presStyleIdx="1" presStyleCnt="7" custScaleY="135545" custRadScaleRad="130590" custRadScaleInc="8155">
        <dgm:presLayoutVars>
          <dgm:bulletEnabled val="1"/>
        </dgm:presLayoutVars>
      </dgm:prSet>
      <dgm:spPr/>
    </dgm:pt>
    <dgm:pt modelId="{A26BE1B5-E824-411C-8738-B15698E27763}" type="pres">
      <dgm:prSet presAssocID="{7E9031A3-4631-4EA1-A60B-A22C3B0CE9B7}" presName="Name9" presStyleLbl="parChTrans1D2" presStyleIdx="2" presStyleCnt="7"/>
      <dgm:spPr/>
    </dgm:pt>
    <dgm:pt modelId="{C3D1B242-1677-4419-85E4-656FBC6F6E93}" type="pres">
      <dgm:prSet presAssocID="{7E9031A3-4631-4EA1-A60B-A22C3B0CE9B7}" presName="connTx" presStyleLbl="parChTrans1D2" presStyleIdx="2" presStyleCnt="7"/>
      <dgm:spPr/>
    </dgm:pt>
    <dgm:pt modelId="{84584322-1A58-49BF-A4A1-F9C5B172F0F7}" type="pres">
      <dgm:prSet presAssocID="{45FFA184-27F4-4CEB-8429-5590FA61BA7F}" presName="node" presStyleLbl="node1" presStyleIdx="2" presStyleCnt="7" custScaleX="135973">
        <dgm:presLayoutVars>
          <dgm:bulletEnabled val="1"/>
        </dgm:presLayoutVars>
      </dgm:prSet>
      <dgm:spPr/>
    </dgm:pt>
    <dgm:pt modelId="{E72DF130-5C79-4062-B478-362363C75A57}" type="pres">
      <dgm:prSet presAssocID="{CDD8445C-FFB9-4498-9976-2A48AD19E49C}" presName="Name9" presStyleLbl="parChTrans1D2" presStyleIdx="3" presStyleCnt="7"/>
      <dgm:spPr/>
    </dgm:pt>
    <dgm:pt modelId="{389E8772-BBD8-433E-98D0-6E2D847F0774}" type="pres">
      <dgm:prSet presAssocID="{CDD8445C-FFB9-4498-9976-2A48AD19E49C}" presName="connTx" presStyleLbl="parChTrans1D2" presStyleIdx="3" presStyleCnt="7"/>
      <dgm:spPr/>
    </dgm:pt>
    <dgm:pt modelId="{C00274E5-36BF-4DFE-8599-E71ABD39759B}" type="pres">
      <dgm:prSet presAssocID="{4F4C54CA-EA14-46F7-8B9C-76226C2BE14B}" presName="node" presStyleLbl="node1" presStyleIdx="3" presStyleCnt="7" custScaleX="200052">
        <dgm:presLayoutVars>
          <dgm:bulletEnabled val="1"/>
        </dgm:presLayoutVars>
      </dgm:prSet>
      <dgm:spPr/>
    </dgm:pt>
    <dgm:pt modelId="{E368A80D-2D56-47B1-8200-4692DDE40814}" type="pres">
      <dgm:prSet presAssocID="{7B5567D9-08B1-4CF1-9E4D-829265D6094B}" presName="Name9" presStyleLbl="parChTrans1D2" presStyleIdx="4" presStyleCnt="7"/>
      <dgm:spPr/>
    </dgm:pt>
    <dgm:pt modelId="{F946AF91-341A-4EF5-9ED7-D3EFBC7F15E4}" type="pres">
      <dgm:prSet presAssocID="{7B5567D9-08B1-4CF1-9E4D-829265D6094B}" presName="connTx" presStyleLbl="parChTrans1D2" presStyleIdx="4" presStyleCnt="7"/>
      <dgm:spPr/>
    </dgm:pt>
    <dgm:pt modelId="{07F29E3D-3990-46E9-A331-022B83BC0874}" type="pres">
      <dgm:prSet presAssocID="{672E7FCB-2160-411B-A10E-0F99D4144D87}" presName="node" presStyleLbl="node1" presStyleIdx="4" presStyleCnt="7" custScaleX="139937" custRadScaleRad="119765" custRadScaleInc="60269">
        <dgm:presLayoutVars>
          <dgm:bulletEnabled val="1"/>
        </dgm:presLayoutVars>
      </dgm:prSet>
      <dgm:spPr/>
    </dgm:pt>
    <dgm:pt modelId="{034C2074-75C0-4823-9E2E-840FA57C3502}" type="pres">
      <dgm:prSet presAssocID="{5862E99A-DAC5-4A8E-861C-DC9F554D7A7A}" presName="Name9" presStyleLbl="parChTrans1D2" presStyleIdx="5" presStyleCnt="7"/>
      <dgm:spPr/>
    </dgm:pt>
    <dgm:pt modelId="{F5321FD7-E72D-4780-A3DE-B6A74E1BD753}" type="pres">
      <dgm:prSet presAssocID="{5862E99A-DAC5-4A8E-861C-DC9F554D7A7A}" presName="connTx" presStyleLbl="parChTrans1D2" presStyleIdx="5" presStyleCnt="7"/>
      <dgm:spPr/>
    </dgm:pt>
    <dgm:pt modelId="{687AC04D-4A6F-4687-B0F1-B8DEBA3DF672}" type="pres">
      <dgm:prSet presAssocID="{0B64DB58-D701-472A-8FFD-608564482CCE}" presName="node" presStyleLbl="node1" presStyleIdx="5" presStyleCnt="7" custScaleX="127719" custScaleY="115932" custRadScaleRad="82273" custRadScaleInc="26910">
        <dgm:presLayoutVars>
          <dgm:bulletEnabled val="1"/>
        </dgm:presLayoutVars>
      </dgm:prSet>
      <dgm:spPr/>
    </dgm:pt>
    <dgm:pt modelId="{B6A2F8B6-429F-4D58-B63A-AC041FD7D1CC}" type="pres">
      <dgm:prSet presAssocID="{586D4FC3-93A9-4B52-9DB5-E3809E69A395}" presName="Name9" presStyleLbl="parChTrans1D2" presStyleIdx="6" presStyleCnt="7"/>
      <dgm:spPr/>
    </dgm:pt>
    <dgm:pt modelId="{58B888C0-13F5-4CB1-9EF0-485A535AA0A8}" type="pres">
      <dgm:prSet presAssocID="{586D4FC3-93A9-4B52-9DB5-E3809E69A395}" presName="connTx" presStyleLbl="parChTrans1D2" presStyleIdx="6" presStyleCnt="7"/>
      <dgm:spPr/>
    </dgm:pt>
    <dgm:pt modelId="{7D460126-D480-4377-BCC1-F0850892C64A}" type="pres">
      <dgm:prSet presAssocID="{1CAE441E-15BB-4159-8288-4F9D8B7C5669}" presName="node" presStyleLbl="node1" presStyleIdx="6" presStyleCnt="7" custScaleX="104733" custScaleY="141820" custRadScaleRad="119061" custRadScaleInc="25528">
        <dgm:presLayoutVars>
          <dgm:bulletEnabled val="1"/>
        </dgm:presLayoutVars>
      </dgm:prSet>
      <dgm:spPr/>
    </dgm:pt>
  </dgm:ptLst>
  <dgm:cxnLst>
    <dgm:cxn modelId="{F192490A-C747-44D8-8F5B-151A36004808}" type="presOf" srcId="{4793F2C4-8B7F-4785-9F8B-FF45B5FFF9DA}" destId="{A57CB589-CD5F-4F94-9620-29AF4A4E40F8}" srcOrd="0" destOrd="0" presId="urn:microsoft.com/office/officeart/2005/8/layout/radial1"/>
    <dgm:cxn modelId="{DE223A10-AC6E-4BC8-B1EA-56A81655BC27}" srcId="{ACE08F00-FE1C-4310-A3CB-E84620CEBE68}" destId="{4F4C54CA-EA14-46F7-8B9C-76226C2BE14B}" srcOrd="3" destOrd="0" parTransId="{CDD8445C-FFB9-4498-9976-2A48AD19E49C}" sibTransId="{068F365C-B135-40D3-ADA1-3E856681F616}"/>
    <dgm:cxn modelId="{16F96113-E169-4A76-BEA4-E4E6062126EA}" type="presOf" srcId="{C06BE74A-3A33-4A0D-B1D5-6ECB2D1C4868}" destId="{8B74525B-C4CC-4CB1-943C-7ADF254C1F2F}" srcOrd="0" destOrd="0" presId="urn:microsoft.com/office/officeart/2005/8/layout/radial1"/>
    <dgm:cxn modelId="{076DBD17-0ED2-45B5-9B0A-CD3B8590FD06}" srcId="{ACE08F00-FE1C-4310-A3CB-E84620CEBE68}" destId="{45FFA184-27F4-4CEB-8429-5590FA61BA7F}" srcOrd="2" destOrd="0" parTransId="{7E9031A3-4631-4EA1-A60B-A22C3B0CE9B7}" sibTransId="{EB862EF0-AC51-48DE-8162-FD06E30111FC}"/>
    <dgm:cxn modelId="{A702C51F-F93B-42B8-BAA3-BF057F7BBDE6}" type="presOf" srcId="{7E9031A3-4631-4EA1-A60B-A22C3B0CE9B7}" destId="{A26BE1B5-E824-411C-8738-B15698E27763}" srcOrd="0" destOrd="0" presId="urn:microsoft.com/office/officeart/2005/8/layout/radial1"/>
    <dgm:cxn modelId="{93EAA12A-07BA-469A-B053-FF881D6AFD73}" type="presOf" srcId="{AD0D56BC-6E92-4933-B5AF-25472F513776}" destId="{90436B06-6DCA-434E-9635-5D082E63ECE6}" srcOrd="0" destOrd="0" presId="urn:microsoft.com/office/officeart/2005/8/layout/radial1"/>
    <dgm:cxn modelId="{D448BF34-ECAD-4DC0-8349-196DD02BD705}" type="presOf" srcId="{0B64DB58-D701-472A-8FFD-608564482CCE}" destId="{687AC04D-4A6F-4687-B0F1-B8DEBA3DF672}" srcOrd="0" destOrd="0" presId="urn:microsoft.com/office/officeart/2005/8/layout/radial1"/>
    <dgm:cxn modelId="{2DC8D43C-31AD-47C2-A47F-6B9976BD579F}" type="presOf" srcId="{4793F2C4-8B7F-4785-9F8B-FF45B5FFF9DA}" destId="{0205F66D-1103-4F08-AE20-4B67B0782A21}" srcOrd="1" destOrd="0" presId="urn:microsoft.com/office/officeart/2005/8/layout/radial1"/>
    <dgm:cxn modelId="{A5329C3D-D3C8-4CB6-9506-BF0A6F836A5A}" type="presOf" srcId="{1CAE441E-15BB-4159-8288-4F9D8B7C5669}" destId="{7D460126-D480-4377-BCC1-F0850892C64A}" srcOrd="0" destOrd="0" presId="urn:microsoft.com/office/officeart/2005/8/layout/radial1"/>
    <dgm:cxn modelId="{D88FFA41-FB94-4B4B-BDB7-791CFF00725B}" srcId="{ACE08F00-FE1C-4310-A3CB-E84620CEBE68}" destId="{3EC34F75-84C9-443D-89CE-2938976B93A9}" srcOrd="1" destOrd="0" parTransId="{4793F2C4-8B7F-4785-9F8B-FF45B5FFF9DA}" sibTransId="{59C92557-1C34-40B1-B581-F6AE80053CE1}"/>
    <dgm:cxn modelId="{549DF746-36AB-4414-A115-DB83D55FCDFB}" srcId="{ACE08F00-FE1C-4310-A3CB-E84620CEBE68}" destId="{AD0D56BC-6E92-4933-B5AF-25472F513776}" srcOrd="0" destOrd="0" parTransId="{C06BE74A-3A33-4A0D-B1D5-6ECB2D1C4868}" sibTransId="{C70D8DDA-F10D-4950-B597-9BE4F3663E3B}"/>
    <dgm:cxn modelId="{80A86C67-0616-483C-806C-9F82A4E275C1}" type="presOf" srcId="{CDD8445C-FFB9-4498-9976-2A48AD19E49C}" destId="{389E8772-BBD8-433E-98D0-6E2D847F0774}" srcOrd="1" destOrd="0" presId="urn:microsoft.com/office/officeart/2005/8/layout/radial1"/>
    <dgm:cxn modelId="{51408D6C-F803-4C61-A257-07FCD8501AE1}" srcId="{ACE08F00-FE1C-4310-A3CB-E84620CEBE68}" destId="{0B64DB58-D701-472A-8FFD-608564482CCE}" srcOrd="5" destOrd="0" parTransId="{5862E99A-DAC5-4A8E-861C-DC9F554D7A7A}" sibTransId="{6A0147DB-563D-46E9-A905-8E682EE11AD2}"/>
    <dgm:cxn modelId="{0AF7936F-723B-447F-95C0-F45C19B6A6E8}" type="presOf" srcId="{7B5567D9-08B1-4CF1-9E4D-829265D6094B}" destId="{E368A80D-2D56-47B1-8200-4692DDE40814}" srcOrd="0" destOrd="0" presId="urn:microsoft.com/office/officeart/2005/8/layout/radial1"/>
    <dgm:cxn modelId="{EBAC9770-2EBA-4377-ABB0-72FFFF658FDB}" type="presOf" srcId="{7E9031A3-4631-4EA1-A60B-A22C3B0CE9B7}" destId="{C3D1B242-1677-4419-85E4-656FBC6F6E93}" srcOrd="1" destOrd="0" presId="urn:microsoft.com/office/officeart/2005/8/layout/radial1"/>
    <dgm:cxn modelId="{D488057C-873F-4DD9-8684-D3E173F09710}" srcId="{F0A4F25B-8648-4F0A-BEC8-08BFCD90E434}" destId="{ACE08F00-FE1C-4310-A3CB-E84620CEBE68}" srcOrd="0" destOrd="0" parTransId="{3FCF2CD5-215E-4FE8-9E18-9073FC678154}" sibTransId="{DEA59FB9-F4D3-4620-8BB2-2C40D43BE7B8}"/>
    <dgm:cxn modelId="{7D08167D-C435-408F-B724-D8CC8A18778B}" type="presOf" srcId="{F0A4F25B-8648-4F0A-BEC8-08BFCD90E434}" destId="{63FEF737-8584-4979-AAFC-75D041F63176}" srcOrd="0" destOrd="0" presId="urn:microsoft.com/office/officeart/2005/8/layout/radial1"/>
    <dgm:cxn modelId="{59A21597-D939-4B62-AD56-6B7E7E9429F2}" srcId="{ACE08F00-FE1C-4310-A3CB-E84620CEBE68}" destId="{672E7FCB-2160-411B-A10E-0F99D4144D87}" srcOrd="4" destOrd="0" parTransId="{7B5567D9-08B1-4CF1-9E4D-829265D6094B}" sibTransId="{28968618-B2D0-4C0B-86C1-7F2EBF90B319}"/>
    <dgm:cxn modelId="{86DB83A1-A305-4131-B105-5967F43500F9}" type="presOf" srcId="{5862E99A-DAC5-4A8E-861C-DC9F554D7A7A}" destId="{F5321FD7-E72D-4780-A3DE-B6A74E1BD753}" srcOrd="1" destOrd="0" presId="urn:microsoft.com/office/officeart/2005/8/layout/radial1"/>
    <dgm:cxn modelId="{771357A5-1D6A-4CB0-8DCC-8D116867067D}" srcId="{ACE08F00-FE1C-4310-A3CB-E84620CEBE68}" destId="{1CAE441E-15BB-4159-8288-4F9D8B7C5669}" srcOrd="6" destOrd="0" parTransId="{586D4FC3-93A9-4B52-9DB5-E3809E69A395}" sibTransId="{7F79D48F-9A56-44C3-BDC2-F9FE5E56ED61}"/>
    <dgm:cxn modelId="{E5D378C3-29C9-479C-930F-A2E8AD86BC20}" type="presOf" srcId="{ACE08F00-FE1C-4310-A3CB-E84620CEBE68}" destId="{78A2D7B5-4B30-47BA-9A90-8C0FED1B59AA}" srcOrd="0" destOrd="0" presId="urn:microsoft.com/office/officeart/2005/8/layout/radial1"/>
    <dgm:cxn modelId="{44A169CA-7349-4E13-8C44-D2867A089427}" type="presOf" srcId="{586D4FC3-93A9-4B52-9DB5-E3809E69A395}" destId="{B6A2F8B6-429F-4D58-B63A-AC041FD7D1CC}" srcOrd="0" destOrd="0" presId="urn:microsoft.com/office/officeart/2005/8/layout/radial1"/>
    <dgm:cxn modelId="{870F75CB-F086-4D4F-B020-6DC1EF628EAD}" type="presOf" srcId="{C06BE74A-3A33-4A0D-B1D5-6ECB2D1C4868}" destId="{0D6F89A4-0FAC-4E56-B98C-233A95C78EE1}" srcOrd="1" destOrd="0" presId="urn:microsoft.com/office/officeart/2005/8/layout/radial1"/>
    <dgm:cxn modelId="{4EB44FCD-E564-458E-9FED-A864B61EE051}" type="presOf" srcId="{5862E99A-DAC5-4A8E-861C-DC9F554D7A7A}" destId="{034C2074-75C0-4823-9E2E-840FA57C3502}" srcOrd="0" destOrd="0" presId="urn:microsoft.com/office/officeart/2005/8/layout/radial1"/>
    <dgm:cxn modelId="{2409E1CF-37D2-4CC4-B672-6DB81F151499}" type="presOf" srcId="{7B5567D9-08B1-4CF1-9E4D-829265D6094B}" destId="{F946AF91-341A-4EF5-9ED7-D3EFBC7F15E4}" srcOrd="1" destOrd="0" presId="urn:microsoft.com/office/officeart/2005/8/layout/radial1"/>
    <dgm:cxn modelId="{4E13F7E1-90AC-441C-BA3C-EDC134B4E274}" type="presOf" srcId="{3EC34F75-84C9-443D-89CE-2938976B93A9}" destId="{4E9BD85C-A433-496F-AB76-EFEEF4A36005}" srcOrd="0" destOrd="0" presId="urn:microsoft.com/office/officeart/2005/8/layout/radial1"/>
    <dgm:cxn modelId="{6490A0E5-11C2-4F84-850B-390524D810FD}" type="presOf" srcId="{CDD8445C-FFB9-4498-9976-2A48AD19E49C}" destId="{E72DF130-5C79-4062-B478-362363C75A57}" srcOrd="0" destOrd="0" presId="urn:microsoft.com/office/officeart/2005/8/layout/radial1"/>
    <dgm:cxn modelId="{4C60F9E5-E2C7-4053-B2AF-E2BE6C2F3400}" type="presOf" srcId="{45FFA184-27F4-4CEB-8429-5590FA61BA7F}" destId="{84584322-1A58-49BF-A4A1-F9C5B172F0F7}" srcOrd="0" destOrd="0" presId="urn:microsoft.com/office/officeart/2005/8/layout/radial1"/>
    <dgm:cxn modelId="{BC1812E6-4294-4DC6-9A5A-999249A89F4A}" type="presOf" srcId="{586D4FC3-93A9-4B52-9DB5-E3809E69A395}" destId="{58B888C0-13F5-4CB1-9EF0-485A535AA0A8}" srcOrd="1" destOrd="0" presId="urn:microsoft.com/office/officeart/2005/8/layout/radial1"/>
    <dgm:cxn modelId="{EDECE2E6-4599-4C12-8B81-BCA0B9E4CA72}" type="presOf" srcId="{4F4C54CA-EA14-46F7-8B9C-76226C2BE14B}" destId="{C00274E5-36BF-4DFE-8599-E71ABD39759B}" srcOrd="0" destOrd="0" presId="urn:microsoft.com/office/officeart/2005/8/layout/radial1"/>
    <dgm:cxn modelId="{A42175FF-EE5F-49DA-8164-A0ECB554DE89}" type="presOf" srcId="{672E7FCB-2160-411B-A10E-0F99D4144D87}" destId="{07F29E3D-3990-46E9-A331-022B83BC0874}" srcOrd="0" destOrd="0" presId="urn:microsoft.com/office/officeart/2005/8/layout/radial1"/>
    <dgm:cxn modelId="{7206BB36-BD2F-477C-B35A-E289662C92D6}" type="presParOf" srcId="{63FEF737-8584-4979-AAFC-75D041F63176}" destId="{78A2D7B5-4B30-47BA-9A90-8C0FED1B59AA}" srcOrd="0" destOrd="0" presId="urn:microsoft.com/office/officeart/2005/8/layout/radial1"/>
    <dgm:cxn modelId="{9D489E0C-199D-4C7E-A730-83C5B4145A4A}" type="presParOf" srcId="{63FEF737-8584-4979-AAFC-75D041F63176}" destId="{8B74525B-C4CC-4CB1-943C-7ADF254C1F2F}" srcOrd="1" destOrd="0" presId="urn:microsoft.com/office/officeart/2005/8/layout/radial1"/>
    <dgm:cxn modelId="{92AE5969-8240-4B15-AACD-0D013D7E2B1C}" type="presParOf" srcId="{8B74525B-C4CC-4CB1-943C-7ADF254C1F2F}" destId="{0D6F89A4-0FAC-4E56-B98C-233A95C78EE1}" srcOrd="0" destOrd="0" presId="urn:microsoft.com/office/officeart/2005/8/layout/radial1"/>
    <dgm:cxn modelId="{25448CA8-F915-44F1-8A02-1A44CB5E8742}" type="presParOf" srcId="{63FEF737-8584-4979-AAFC-75D041F63176}" destId="{90436B06-6DCA-434E-9635-5D082E63ECE6}" srcOrd="2" destOrd="0" presId="urn:microsoft.com/office/officeart/2005/8/layout/radial1"/>
    <dgm:cxn modelId="{77F1DB05-771D-43CC-A841-22412B920218}" type="presParOf" srcId="{63FEF737-8584-4979-AAFC-75D041F63176}" destId="{A57CB589-CD5F-4F94-9620-29AF4A4E40F8}" srcOrd="3" destOrd="0" presId="urn:microsoft.com/office/officeart/2005/8/layout/radial1"/>
    <dgm:cxn modelId="{53B79858-32BC-41E7-97C0-6DA730B027DA}" type="presParOf" srcId="{A57CB589-CD5F-4F94-9620-29AF4A4E40F8}" destId="{0205F66D-1103-4F08-AE20-4B67B0782A21}" srcOrd="0" destOrd="0" presId="urn:microsoft.com/office/officeart/2005/8/layout/radial1"/>
    <dgm:cxn modelId="{14FBE34C-64DA-4657-80C5-935F04E3886E}" type="presParOf" srcId="{63FEF737-8584-4979-AAFC-75D041F63176}" destId="{4E9BD85C-A433-496F-AB76-EFEEF4A36005}" srcOrd="4" destOrd="0" presId="urn:microsoft.com/office/officeart/2005/8/layout/radial1"/>
    <dgm:cxn modelId="{E91E240E-1D0B-426F-8D96-D9C5D81BB356}" type="presParOf" srcId="{63FEF737-8584-4979-AAFC-75D041F63176}" destId="{A26BE1B5-E824-411C-8738-B15698E27763}" srcOrd="5" destOrd="0" presId="urn:microsoft.com/office/officeart/2005/8/layout/radial1"/>
    <dgm:cxn modelId="{B4955F65-D976-43EF-8084-1FA062B95C74}" type="presParOf" srcId="{A26BE1B5-E824-411C-8738-B15698E27763}" destId="{C3D1B242-1677-4419-85E4-656FBC6F6E93}" srcOrd="0" destOrd="0" presId="urn:microsoft.com/office/officeart/2005/8/layout/radial1"/>
    <dgm:cxn modelId="{4686C87A-8F94-478F-9452-4AD3C3372F1E}" type="presParOf" srcId="{63FEF737-8584-4979-AAFC-75D041F63176}" destId="{84584322-1A58-49BF-A4A1-F9C5B172F0F7}" srcOrd="6" destOrd="0" presId="urn:microsoft.com/office/officeart/2005/8/layout/radial1"/>
    <dgm:cxn modelId="{D07622F6-33DB-4CFC-972A-09DC53623C30}" type="presParOf" srcId="{63FEF737-8584-4979-AAFC-75D041F63176}" destId="{E72DF130-5C79-4062-B478-362363C75A57}" srcOrd="7" destOrd="0" presId="urn:microsoft.com/office/officeart/2005/8/layout/radial1"/>
    <dgm:cxn modelId="{41564EEA-908A-4515-8338-CE38F10500E2}" type="presParOf" srcId="{E72DF130-5C79-4062-B478-362363C75A57}" destId="{389E8772-BBD8-433E-98D0-6E2D847F0774}" srcOrd="0" destOrd="0" presId="urn:microsoft.com/office/officeart/2005/8/layout/radial1"/>
    <dgm:cxn modelId="{9533A87A-2B6B-42AD-BA29-8EEDAA92ACBC}" type="presParOf" srcId="{63FEF737-8584-4979-AAFC-75D041F63176}" destId="{C00274E5-36BF-4DFE-8599-E71ABD39759B}" srcOrd="8" destOrd="0" presId="urn:microsoft.com/office/officeart/2005/8/layout/radial1"/>
    <dgm:cxn modelId="{F90A4813-8D9F-4AE1-9695-9CE40AD87AFE}" type="presParOf" srcId="{63FEF737-8584-4979-AAFC-75D041F63176}" destId="{E368A80D-2D56-47B1-8200-4692DDE40814}" srcOrd="9" destOrd="0" presId="urn:microsoft.com/office/officeart/2005/8/layout/radial1"/>
    <dgm:cxn modelId="{FA5E390B-7C4A-4851-83F4-9C222803D5D7}" type="presParOf" srcId="{E368A80D-2D56-47B1-8200-4692DDE40814}" destId="{F946AF91-341A-4EF5-9ED7-D3EFBC7F15E4}" srcOrd="0" destOrd="0" presId="urn:microsoft.com/office/officeart/2005/8/layout/radial1"/>
    <dgm:cxn modelId="{4CF4856A-B254-4F7D-9BA7-89035BE97620}" type="presParOf" srcId="{63FEF737-8584-4979-AAFC-75D041F63176}" destId="{07F29E3D-3990-46E9-A331-022B83BC0874}" srcOrd="10" destOrd="0" presId="urn:microsoft.com/office/officeart/2005/8/layout/radial1"/>
    <dgm:cxn modelId="{7594AF7A-1006-473D-B6EF-F98542D7902C}" type="presParOf" srcId="{63FEF737-8584-4979-AAFC-75D041F63176}" destId="{034C2074-75C0-4823-9E2E-840FA57C3502}" srcOrd="11" destOrd="0" presId="urn:microsoft.com/office/officeart/2005/8/layout/radial1"/>
    <dgm:cxn modelId="{954CA241-0585-414D-B009-DB34B948D7C6}" type="presParOf" srcId="{034C2074-75C0-4823-9E2E-840FA57C3502}" destId="{F5321FD7-E72D-4780-A3DE-B6A74E1BD753}" srcOrd="0" destOrd="0" presId="urn:microsoft.com/office/officeart/2005/8/layout/radial1"/>
    <dgm:cxn modelId="{A876857E-9D2E-490B-9019-E8CC425EE801}" type="presParOf" srcId="{63FEF737-8584-4979-AAFC-75D041F63176}" destId="{687AC04D-4A6F-4687-B0F1-B8DEBA3DF672}" srcOrd="12" destOrd="0" presId="urn:microsoft.com/office/officeart/2005/8/layout/radial1"/>
    <dgm:cxn modelId="{F6274C48-6CF5-495D-B376-FD6DBBC7446A}" type="presParOf" srcId="{63FEF737-8584-4979-AAFC-75D041F63176}" destId="{B6A2F8B6-429F-4D58-B63A-AC041FD7D1CC}" srcOrd="13" destOrd="0" presId="urn:microsoft.com/office/officeart/2005/8/layout/radial1"/>
    <dgm:cxn modelId="{8AE6E0C3-A757-4852-964E-F06EE4B51A1A}" type="presParOf" srcId="{B6A2F8B6-429F-4D58-B63A-AC041FD7D1CC}" destId="{58B888C0-13F5-4CB1-9EF0-485A535AA0A8}" srcOrd="0" destOrd="0" presId="urn:microsoft.com/office/officeart/2005/8/layout/radial1"/>
    <dgm:cxn modelId="{25495689-83F7-4DED-BFE1-E91F9496254A}" type="presParOf" srcId="{63FEF737-8584-4979-AAFC-75D041F63176}" destId="{7D460126-D480-4377-BCC1-F0850892C64A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2D7B5-4B30-47BA-9A90-8C0FED1B59AA}">
      <dsp:nvSpPr>
        <dsp:cNvPr id="0" name=""/>
        <dsp:cNvSpPr/>
      </dsp:nvSpPr>
      <dsp:spPr>
        <a:xfrm>
          <a:off x="1874553" y="1187498"/>
          <a:ext cx="790277" cy="790277"/>
        </a:xfrm>
        <a:prstGeom prst="ellipse">
          <a:avLst/>
        </a:prstGeom>
        <a:solidFill>
          <a:schemeClr val="accent6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solidFill>
                <a:schemeClr val="tx1"/>
              </a:solidFill>
            </a:rPr>
            <a:t>What was the economic and social impact of Alexander II’s reforms?</a:t>
          </a:r>
        </a:p>
      </dsp:txBody>
      <dsp:txXfrm>
        <a:off x="1990286" y="1303231"/>
        <a:ext cx="558811" cy="558811"/>
      </dsp:txXfrm>
    </dsp:sp>
    <dsp:sp modelId="{8B74525B-C4CC-4CB1-943C-7ADF254C1F2F}">
      <dsp:nvSpPr>
        <dsp:cNvPr id="0" name=""/>
        <dsp:cNvSpPr/>
      </dsp:nvSpPr>
      <dsp:spPr>
        <a:xfrm rot="16636891">
          <a:off x="2144349" y="975863"/>
          <a:ext cx="401771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401771" y="15556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335191" y="981375"/>
        <a:ext cx="20088" cy="20088"/>
      </dsp:txXfrm>
    </dsp:sp>
    <dsp:sp modelId="{90436B06-6DCA-434E-9635-5D082E63ECE6}">
      <dsp:nvSpPr>
        <dsp:cNvPr id="0" name=""/>
        <dsp:cNvSpPr/>
      </dsp:nvSpPr>
      <dsp:spPr>
        <a:xfrm>
          <a:off x="1822079" y="3273"/>
          <a:ext cx="1197854" cy="790277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tx1"/>
              </a:solidFill>
            </a:rPr>
            <a:t>A small group of more successful peasants developed – the Kulaks</a:t>
          </a:r>
        </a:p>
      </dsp:txBody>
      <dsp:txXfrm>
        <a:off x="1997501" y="119006"/>
        <a:ext cx="847010" cy="558811"/>
      </dsp:txXfrm>
    </dsp:sp>
    <dsp:sp modelId="{A57CB589-CD5F-4F94-9620-29AF4A4E40F8}">
      <dsp:nvSpPr>
        <dsp:cNvPr id="0" name=""/>
        <dsp:cNvSpPr/>
      </dsp:nvSpPr>
      <dsp:spPr>
        <a:xfrm rot="19411534">
          <a:off x="2516922" y="1118195"/>
          <a:ext cx="719942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19942" y="15556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858894" y="1115753"/>
        <a:ext cx="35997" cy="35997"/>
      </dsp:txXfrm>
    </dsp:sp>
    <dsp:sp modelId="{4E9BD85C-A433-496F-AB76-EFEEF4A36005}">
      <dsp:nvSpPr>
        <dsp:cNvPr id="0" name=""/>
        <dsp:cNvSpPr/>
      </dsp:nvSpPr>
      <dsp:spPr>
        <a:xfrm>
          <a:off x="3118113" y="127720"/>
          <a:ext cx="790277" cy="1071181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tx1"/>
              </a:solidFill>
            </a:rPr>
            <a:t>In addition to freedom, peasants now had the right to vote and to a fair trial</a:t>
          </a:r>
        </a:p>
      </dsp:txBody>
      <dsp:txXfrm>
        <a:off x="3233846" y="284591"/>
        <a:ext cx="558811" cy="757439"/>
      </dsp:txXfrm>
    </dsp:sp>
    <dsp:sp modelId="{A26BE1B5-E824-411C-8738-B15698E27763}">
      <dsp:nvSpPr>
        <dsp:cNvPr id="0" name=""/>
        <dsp:cNvSpPr/>
      </dsp:nvSpPr>
      <dsp:spPr>
        <a:xfrm rot="771429">
          <a:off x="2651630" y="1684241"/>
          <a:ext cx="262752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262752" y="15556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776437" y="1693229"/>
        <a:ext cx="13137" cy="13137"/>
      </dsp:txXfrm>
    </dsp:sp>
    <dsp:sp modelId="{84584322-1A58-49BF-A4A1-F9C5B172F0F7}">
      <dsp:nvSpPr>
        <dsp:cNvPr id="0" name=""/>
        <dsp:cNvSpPr/>
      </dsp:nvSpPr>
      <dsp:spPr>
        <a:xfrm>
          <a:off x="2886945" y="1451013"/>
          <a:ext cx="1074563" cy="790277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solidFill>
                <a:schemeClr val="tx1"/>
              </a:solidFill>
            </a:rPr>
            <a:t>Most</a:t>
          </a:r>
          <a:r>
            <a:rPr lang="en-GB" sz="700" kern="1200" baseline="0" dirty="0">
              <a:solidFill>
                <a:schemeClr val="tx1"/>
              </a:solidFill>
            </a:rPr>
            <a:t> peasants were restricted to their old way of life due to redemption payments</a:t>
          </a:r>
          <a:endParaRPr lang="en-GB" sz="700" kern="1200" dirty="0">
            <a:solidFill>
              <a:schemeClr val="tx1"/>
            </a:solidFill>
          </a:endParaRPr>
        </a:p>
      </dsp:txBody>
      <dsp:txXfrm>
        <a:off x="3044311" y="1566746"/>
        <a:ext cx="759831" cy="558811"/>
      </dsp:txXfrm>
    </dsp:sp>
    <dsp:sp modelId="{E72DF130-5C79-4062-B478-362363C75A57}">
      <dsp:nvSpPr>
        <dsp:cNvPr id="0" name=""/>
        <dsp:cNvSpPr/>
      </dsp:nvSpPr>
      <dsp:spPr>
        <a:xfrm rot="3857143">
          <a:off x="2338472" y="2086477"/>
          <a:ext cx="362696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362696" y="15556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510753" y="2092966"/>
        <a:ext cx="18134" cy="18134"/>
      </dsp:txXfrm>
    </dsp:sp>
    <dsp:sp modelId="{C00274E5-36BF-4DFE-8599-E71ABD39759B}">
      <dsp:nvSpPr>
        <dsp:cNvPr id="0" name=""/>
        <dsp:cNvSpPr/>
      </dsp:nvSpPr>
      <dsp:spPr>
        <a:xfrm>
          <a:off x="1993026" y="2254449"/>
          <a:ext cx="1580965" cy="790277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tx1"/>
              </a:solidFill>
            </a:rPr>
            <a:t>The</a:t>
          </a:r>
          <a:r>
            <a:rPr lang="en-GB" sz="800" kern="1200" baseline="0" dirty="0">
              <a:solidFill>
                <a:schemeClr val="tx1"/>
              </a:solidFill>
            </a:rPr>
            <a:t> Mir continued to dominate peasant lives because it controlled redemption payment collection.</a:t>
          </a:r>
          <a:endParaRPr lang="en-GB" sz="800" kern="1200" dirty="0">
            <a:solidFill>
              <a:schemeClr val="tx1"/>
            </a:solidFill>
          </a:endParaRPr>
        </a:p>
      </dsp:txBody>
      <dsp:txXfrm>
        <a:off x="2224553" y="2370182"/>
        <a:ext cx="1117911" cy="558811"/>
      </dsp:txXfrm>
    </dsp:sp>
    <dsp:sp modelId="{E368A80D-2D56-47B1-8200-4692DDE40814}">
      <dsp:nvSpPr>
        <dsp:cNvPr id="0" name=""/>
        <dsp:cNvSpPr/>
      </dsp:nvSpPr>
      <dsp:spPr>
        <a:xfrm rot="7872722">
          <a:off x="1530029" y="2081706"/>
          <a:ext cx="577903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577903" y="15556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1804533" y="2082815"/>
        <a:ext cx="28895" cy="28895"/>
      </dsp:txXfrm>
    </dsp:sp>
    <dsp:sp modelId="{07F29E3D-3990-46E9-A331-022B83BC0874}">
      <dsp:nvSpPr>
        <dsp:cNvPr id="0" name=""/>
        <dsp:cNvSpPr/>
      </dsp:nvSpPr>
      <dsp:spPr>
        <a:xfrm>
          <a:off x="782312" y="2254443"/>
          <a:ext cx="1105890" cy="790277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tx1"/>
              </a:solidFill>
            </a:rPr>
            <a:t>Alexander II used the reforms as an excuse to reform the tax system</a:t>
          </a:r>
        </a:p>
      </dsp:txBody>
      <dsp:txXfrm>
        <a:off x="944266" y="2370176"/>
        <a:ext cx="781982" cy="558811"/>
      </dsp:txXfrm>
    </dsp:sp>
    <dsp:sp modelId="{034C2074-75C0-4823-9E2E-840FA57C3502}">
      <dsp:nvSpPr>
        <dsp:cNvPr id="0" name=""/>
        <dsp:cNvSpPr/>
      </dsp:nvSpPr>
      <dsp:spPr>
        <a:xfrm rot="10443754">
          <a:off x="1801807" y="1611837"/>
          <a:ext cx="75068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5068" y="15556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1837464" y="1625517"/>
        <a:ext cx="3753" cy="3753"/>
      </dsp:txXfrm>
    </dsp:sp>
    <dsp:sp modelId="{687AC04D-4A6F-4687-B0F1-B8DEBA3DF672}">
      <dsp:nvSpPr>
        <dsp:cNvPr id="0" name=""/>
        <dsp:cNvSpPr/>
      </dsp:nvSpPr>
      <dsp:spPr>
        <a:xfrm>
          <a:off x="795954" y="1225329"/>
          <a:ext cx="1009334" cy="916184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3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tx1"/>
              </a:solidFill>
            </a:rPr>
            <a:t>Economic</a:t>
          </a:r>
          <a:r>
            <a:rPr lang="en-GB" sz="800" kern="1200" baseline="0" dirty="0">
              <a:solidFill>
                <a:schemeClr val="tx1"/>
              </a:solidFill>
            </a:rPr>
            <a:t> growth was limited due as the peasants were still trapped on the land</a:t>
          </a:r>
          <a:endParaRPr lang="en-GB" sz="800" kern="1200" dirty="0">
            <a:solidFill>
              <a:schemeClr val="tx1"/>
            </a:solidFill>
          </a:endParaRPr>
        </a:p>
      </dsp:txBody>
      <dsp:txXfrm>
        <a:off x="943768" y="1359501"/>
        <a:ext cx="713706" cy="647840"/>
      </dsp:txXfrm>
    </dsp:sp>
    <dsp:sp modelId="{B6A2F8B6-429F-4D58-B63A-AC041FD7D1CC}">
      <dsp:nvSpPr>
        <dsp:cNvPr id="0" name=""/>
        <dsp:cNvSpPr/>
      </dsp:nvSpPr>
      <dsp:spPr>
        <a:xfrm rot="13508146">
          <a:off x="1527338" y="1094336"/>
          <a:ext cx="543688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543688" y="15556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1785591" y="1096300"/>
        <a:ext cx="27184" cy="27184"/>
      </dsp:txXfrm>
    </dsp:sp>
    <dsp:sp modelId="{7D460126-D480-4377-BCC1-F0850892C64A}">
      <dsp:nvSpPr>
        <dsp:cNvPr id="0" name=""/>
        <dsp:cNvSpPr/>
      </dsp:nvSpPr>
      <dsp:spPr>
        <a:xfrm>
          <a:off x="861231" y="22906"/>
          <a:ext cx="827681" cy="1120771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>
              <a:solidFill>
                <a:schemeClr val="tx1"/>
              </a:solidFill>
            </a:rPr>
            <a:t>Nobles were compensated for the loss of serfs, but many became bankrupt in years to come</a:t>
          </a:r>
        </a:p>
      </dsp:txBody>
      <dsp:txXfrm>
        <a:off x="982442" y="187039"/>
        <a:ext cx="585259" cy="792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047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48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977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136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4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71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57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0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96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03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06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E06FB-0199-4069-9613-F2805716B70A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C168B-4EA4-4443-8380-A18A83AB15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96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png"/><Relationship Id="rId7" Type="http://schemas.openxmlformats.org/officeDocument/2006/relationships/diagramData" Target="../diagrams/data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diagramDrawing" Target="../diagrams/drawing1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.sv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0CCA04D-EE4F-42D3-AE21-BA38E4F80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425135"/>
              </p:ext>
            </p:extLst>
          </p:nvPr>
        </p:nvGraphicFramePr>
        <p:xfrm>
          <a:off x="413390" y="932522"/>
          <a:ext cx="2931524" cy="30624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1679">
                  <a:extLst>
                    <a:ext uri="{9D8B030D-6E8A-4147-A177-3AD203B41FA5}">
                      <a16:colId xmlns:a16="http://schemas.microsoft.com/office/drawing/2014/main" val="3089323307"/>
                    </a:ext>
                  </a:extLst>
                </a:gridCol>
                <a:gridCol w="2289845">
                  <a:extLst>
                    <a:ext uri="{9D8B030D-6E8A-4147-A177-3AD203B41FA5}">
                      <a16:colId xmlns:a16="http://schemas.microsoft.com/office/drawing/2014/main" val="2565423195"/>
                    </a:ext>
                  </a:extLst>
                </a:gridCol>
              </a:tblGrid>
              <a:tr h="264582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1855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baseline="0" dirty="0">
                          <a:latin typeface="+mn-lt"/>
                        </a:rPr>
                        <a:t>Alexander II becomes Tsar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997129"/>
                  </a:ext>
                </a:extLst>
              </a:tr>
              <a:tr h="264582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1856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Crimean War ends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072635"/>
                  </a:ext>
                </a:extLst>
              </a:tr>
              <a:tr h="367476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1861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Emancipation of the Serfs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360519"/>
                  </a:ext>
                </a:extLst>
              </a:tr>
              <a:tr h="233446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1862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Military reforms begin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702832"/>
                  </a:ext>
                </a:extLst>
              </a:tr>
              <a:tr h="246632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1863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Polish Rebellion</a:t>
                      </a:r>
                    </a:p>
                    <a:p>
                      <a:r>
                        <a:rPr lang="en-GB" sz="700" dirty="0" err="1">
                          <a:latin typeface="+mn-lt"/>
                        </a:rPr>
                        <a:t>Chernychevsky’s</a:t>
                      </a:r>
                      <a:r>
                        <a:rPr lang="en-GB" sz="700" dirty="0">
                          <a:latin typeface="+mn-lt"/>
                        </a:rPr>
                        <a:t> ‘What is to be done?’ published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200401"/>
                  </a:ext>
                </a:extLst>
              </a:tr>
              <a:tr h="218774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1864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Local government, judicial and education reforms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909213"/>
                  </a:ext>
                </a:extLst>
              </a:tr>
              <a:tr h="367476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1866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Assassination attempt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557566"/>
                  </a:ext>
                </a:extLst>
              </a:tr>
              <a:tr h="369085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1874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 err="1">
                          <a:latin typeface="+mn-lt"/>
                        </a:rPr>
                        <a:t>Narodniks</a:t>
                      </a:r>
                      <a:r>
                        <a:rPr lang="en-GB" sz="700" dirty="0">
                          <a:latin typeface="+mn-lt"/>
                        </a:rPr>
                        <a:t> ‘go to the people’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670195"/>
                  </a:ext>
                </a:extLst>
              </a:tr>
              <a:tr h="367476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1877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Russo-Turkish war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074278"/>
                  </a:ext>
                </a:extLst>
              </a:tr>
              <a:tr h="285435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1881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Loris </a:t>
                      </a:r>
                      <a:r>
                        <a:rPr lang="en-GB" sz="700" dirty="0" err="1">
                          <a:latin typeface="+mn-lt"/>
                        </a:rPr>
                        <a:t>Melikov</a:t>
                      </a:r>
                      <a:r>
                        <a:rPr lang="en-GB" sz="700" dirty="0">
                          <a:latin typeface="+mn-lt"/>
                        </a:rPr>
                        <a:t> proposals</a:t>
                      </a:r>
                    </a:p>
                    <a:p>
                      <a:r>
                        <a:rPr lang="en-GB" sz="700" dirty="0">
                          <a:latin typeface="+mn-lt"/>
                        </a:rPr>
                        <a:t>Assassination of Alexander II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92261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EDA1826-3D45-4082-BB96-DD38A1200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32" y="-216377"/>
            <a:ext cx="6157667" cy="702367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GB" sz="1400" u="sng" dirty="0">
                <a:solidFill>
                  <a:schemeClr val="accent6">
                    <a:lumMod val="75000"/>
                  </a:schemeClr>
                </a:solidFill>
                <a:latin typeface="Abadi" panose="020B0604020104020204" pitchFamily="34" charset="0"/>
              </a:rPr>
              <a:t>Tsarist and Communist Russia –Alexander II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2EB051-E88B-418E-838C-DF49811B38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2957" y="6438"/>
            <a:ext cx="680550" cy="76893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A6B494D-45EC-499A-813C-650917EE0972}"/>
              </a:ext>
            </a:extLst>
          </p:cNvPr>
          <p:cNvSpPr txBox="1"/>
          <p:nvPr/>
        </p:nvSpPr>
        <p:spPr>
          <a:xfrm>
            <a:off x="644862" y="20657104"/>
            <a:ext cx="1520165" cy="448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6" dirty="0"/>
              <a:t>Were his views popular?</a:t>
            </a:r>
          </a:p>
        </p:txBody>
      </p:sp>
      <p:pic>
        <p:nvPicPr>
          <p:cNvPr id="7" name="Graphic 6" descr="Daily calendar">
            <a:extLst>
              <a:ext uri="{FF2B5EF4-FFF2-40B4-BE49-F238E27FC236}">
                <a16:creationId xmlns:a16="http://schemas.microsoft.com/office/drawing/2014/main" id="{AF2062ED-00BE-4193-8E4E-26C869C84B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71" y="579359"/>
            <a:ext cx="418827" cy="418827"/>
          </a:xfrm>
          <a:prstGeom prst="rect">
            <a:avLst/>
          </a:prstGeom>
        </p:spPr>
      </p:pic>
      <p:pic>
        <p:nvPicPr>
          <p:cNvPr id="1028" name="Picture 4" descr="Man Star Icon 668797">
            <a:extLst>
              <a:ext uri="{FF2B5EF4-FFF2-40B4-BE49-F238E27FC236}">
                <a16:creationId xmlns:a16="http://schemas.microsoft.com/office/drawing/2014/main" id="{B4E4F5BE-C72F-4F20-B645-1DF42652F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334" y="630582"/>
            <a:ext cx="309650" cy="3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8" name="Table 38">
            <a:extLst>
              <a:ext uri="{FF2B5EF4-FFF2-40B4-BE49-F238E27FC236}">
                <a16:creationId xmlns:a16="http://schemas.microsoft.com/office/drawing/2014/main" id="{19DFB528-284B-4E14-9C32-220B6FDAEB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248809"/>
              </p:ext>
            </p:extLst>
          </p:nvPr>
        </p:nvGraphicFramePr>
        <p:xfrm>
          <a:off x="3768609" y="810474"/>
          <a:ext cx="2955036" cy="5280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9111">
                  <a:extLst>
                    <a:ext uri="{9D8B030D-6E8A-4147-A177-3AD203B41FA5}">
                      <a16:colId xmlns:a16="http://schemas.microsoft.com/office/drawing/2014/main" val="2806396560"/>
                    </a:ext>
                  </a:extLst>
                </a:gridCol>
                <a:gridCol w="2085925">
                  <a:extLst>
                    <a:ext uri="{9D8B030D-6E8A-4147-A177-3AD203B41FA5}">
                      <a16:colId xmlns:a16="http://schemas.microsoft.com/office/drawing/2014/main" val="2710778593"/>
                    </a:ext>
                  </a:extLst>
                </a:gridCol>
              </a:tblGrid>
              <a:tr h="392786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bg1"/>
                          </a:solidFill>
                        </a:rPr>
                        <a:t>Key Vocabulary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982683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Emancipation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freeing of the serfs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327585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Edict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Law passed by the government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633048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Redemption Payments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Money the peasants had to pay before they could officially own the land given to them after Emancipation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562556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Kulak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Middle class peasant – able to buy up land from their </a:t>
                      </a:r>
                      <a:r>
                        <a:rPr lang="en-GB" sz="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neighours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884631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Village commune – met to distribute land and collect redemption payments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77394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Internal Passport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Peasants had to have one of these to leave their village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007294"/>
                  </a:ext>
                </a:extLst>
              </a:tr>
              <a:tr h="241714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Volost Court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local court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749911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Zemstvo (plural zemstvo)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Regional councils elected by the people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63713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Indirect voting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System where peasants had to elect a representative to vote on their behalf, making their votes not equal to a noble’s.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623949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Populism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socialist ideology which believed that the peasants could rise up and overthrow the Tsar and run the country for the common good.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Socialism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 ideology which believes in the fair distribution of wealth, and equality for all.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786"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Westerniser vs Slavophile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Debate between those who wanted to modernise and reform, compared to those who wished to keep old values </a:t>
                      </a:r>
                      <a:r>
                        <a:rPr lang="en-GB" sz="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 systems.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534298"/>
                  </a:ext>
                </a:extLst>
              </a:tr>
            </a:tbl>
          </a:graphicData>
        </a:graphic>
      </p:graphicFrame>
      <p:pic>
        <p:nvPicPr>
          <p:cNvPr id="1030" name="Picture 6" descr="Book Icon 729118">
            <a:extLst>
              <a:ext uri="{FF2B5EF4-FFF2-40B4-BE49-F238E27FC236}">
                <a16:creationId xmlns:a16="http://schemas.microsoft.com/office/drawing/2014/main" id="{81206D05-A5B8-409F-B0C6-243B4AE8D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559" y="4029443"/>
            <a:ext cx="351184" cy="35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8173428-FE2F-4AF3-93CA-F5486F1FEC26}"/>
              </a:ext>
            </a:extLst>
          </p:cNvPr>
          <p:cNvSpPr/>
          <p:nvPr/>
        </p:nvSpPr>
        <p:spPr>
          <a:xfrm>
            <a:off x="-4712750" y="929116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3B806F-6D82-4119-8815-737C7C698193}"/>
              </a:ext>
            </a:extLst>
          </p:cNvPr>
          <p:cNvSpPr/>
          <p:nvPr/>
        </p:nvSpPr>
        <p:spPr>
          <a:xfrm>
            <a:off x="96151" y="4181817"/>
            <a:ext cx="3429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sz="1100" dirty="0"/>
          </a:p>
          <a:p>
            <a:endParaRPr lang="en-GB" sz="11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53338E-AF88-46EC-84FE-8A5F2F6EA381}"/>
              </a:ext>
            </a:extLst>
          </p:cNvPr>
          <p:cNvSpPr/>
          <p:nvPr/>
        </p:nvSpPr>
        <p:spPr>
          <a:xfrm>
            <a:off x="-3063278" y="2599835"/>
            <a:ext cx="3429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sz="1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02BF08-B157-452F-B456-5FA73B032770}"/>
              </a:ext>
            </a:extLst>
          </p:cNvPr>
          <p:cNvSpPr/>
          <p:nvPr/>
        </p:nvSpPr>
        <p:spPr>
          <a:xfrm>
            <a:off x="-2613759" y="545296"/>
            <a:ext cx="241655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200" dirty="0"/>
          </a:p>
        </p:txBody>
      </p:sp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16D794ED-13B6-4537-AC34-B3FFD1E38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273566"/>
              </p:ext>
            </p:extLst>
          </p:nvPr>
        </p:nvGraphicFramePr>
        <p:xfrm>
          <a:off x="493142" y="627126"/>
          <a:ext cx="2931524" cy="251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31524">
                  <a:extLst>
                    <a:ext uri="{9D8B030D-6E8A-4147-A177-3AD203B41FA5}">
                      <a16:colId xmlns:a16="http://schemas.microsoft.com/office/drawing/2014/main" val="1664632491"/>
                    </a:ext>
                  </a:extLst>
                </a:gridCol>
              </a:tblGrid>
              <a:tr h="246019">
                <a:tc>
                  <a:txBody>
                    <a:bodyPr/>
                    <a:lstStyle/>
                    <a:p>
                      <a:r>
                        <a:rPr lang="en-GB" sz="1050" dirty="0">
                          <a:solidFill>
                            <a:schemeClr val="bg1"/>
                          </a:solidFill>
                        </a:rPr>
                        <a:t>Key Dates </a:t>
                      </a:r>
                      <a:endParaRPr lang="en-GB" sz="105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754897"/>
                  </a:ext>
                </a:extLst>
              </a:tr>
            </a:tbl>
          </a:graphicData>
        </a:graphic>
      </p:graphicFrame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649D3CB-246A-4FFA-BDBA-BA5F09FBC852}"/>
              </a:ext>
            </a:extLst>
          </p:cNvPr>
          <p:cNvCxnSpPr>
            <a:cxnSpLocks/>
          </p:cNvCxnSpPr>
          <p:nvPr/>
        </p:nvCxnSpPr>
        <p:spPr>
          <a:xfrm>
            <a:off x="1067904" y="940232"/>
            <a:ext cx="0" cy="305478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Diagram 26">
            <a:extLst>
              <a:ext uri="{FF2B5EF4-FFF2-40B4-BE49-F238E27FC236}">
                <a16:creationId xmlns:a16="http://schemas.microsoft.com/office/drawing/2014/main" id="{946B4ED4-CB31-494E-9F9B-4098A775B2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6791368"/>
              </p:ext>
            </p:extLst>
          </p:nvPr>
        </p:nvGraphicFramePr>
        <p:xfrm>
          <a:off x="2825120" y="6244508"/>
          <a:ext cx="45720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4124" y="4153990"/>
            <a:ext cx="3349559" cy="5347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What were the main reforms of Alexander II?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Censorship – relaxation begun as early as 1858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Emancipation – the serfs were ‘freed’ in 1861 (private serfs) and 1866 (state serfs)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Education – the number of schools increased, university curriculums were given more freedom and responsibility for education was taken away from the Church and given to the zemstvo.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Judicial – ‘innocent until proven guilty’ was established, trial by jury and independent juries were introduced.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Local Government – the </a:t>
            </a:r>
            <a:r>
              <a:rPr lang="en-GB" sz="900" dirty="0" err="1"/>
              <a:t>zemstva</a:t>
            </a:r>
            <a:r>
              <a:rPr lang="en-GB" sz="900" dirty="0"/>
              <a:t> (countryside) and dumas (towns) were local councils elected by the people.  They had responsibility for local affairs but had limited powers.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/>
              <a:t>Military – the army was reformed, with conscription of all classes, and a short term of service.</a:t>
            </a:r>
            <a:endParaRPr lang="en-GB" sz="5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/>
          </a:p>
          <a:p>
            <a:r>
              <a:rPr lang="en-GB" sz="1200" b="1" dirty="0"/>
              <a:t>Which areas saw counter-reform after 1866?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Education, censorship and aspects of policing were the main reactionary changes later on.</a:t>
            </a:r>
            <a:endParaRPr lang="en-GB" sz="700" dirty="0"/>
          </a:p>
          <a:p>
            <a:r>
              <a:rPr lang="en-GB" sz="1200" b="1" dirty="0"/>
              <a:t>How did opposition develop?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In 1855, the main opposition threat appeared to be the peasantry.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The emancipation caused initial riots (647 recorded incidents, probably many more).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However, the peasantry seemed to calm down after this, and didn’t prove a major threat for the rest of the reign.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The problem for Alexander II really came from members of the upper classes.  Ex-students, having been exposed to radical ideas, started to form revolutionary groups in the 1870s.  These started with the </a:t>
            </a:r>
            <a:r>
              <a:rPr lang="en-GB" sz="1000" dirty="0" err="1"/>
              <a:t>Narodniks</a:t>
            </a:r>
            <a:r>
              <a:rPr lang="en-GB" sz="1000" dirty="0"/>
              <a:t>, but by the late 1870s terrorist groups had formed such as the Peoples’ Will.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More moderate opposition came from Westernising nobles who wanted more reform in Russia.</a:t>
            </a:r>
          </a:p>
          <a:p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1100236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B5F8447888DF4890240ABC926B2980" ma:contentTypeVersion="9" ma:contentTypeDescription="Create a new document." ma:contentTypeScope="" ma:versionID="cb838c054438e96db104b07ba5efeba2">
  <xsd:schema xmlns:xsd="http://www.w3.org/2001/XMLSchema" xmlns:xs="http://www.w3.org/2001/XMLSchema" xmlns:p="http://schemas.microsoft.com/office/2006/metadata/properties" xmlns:ns2="bff3ae38-d669-439c-87c7-92e22c5e4657" targetNamespace="http://schemas.microsoft.com/office/2006/metadata/properties" ma:root="true" ma:fieldsID="6ec933bfebff91e767744eaea1f1329b" ns2:_="">
    <xsd:import namespace="bff3ae38-d669-439c-87c7-92e22c5e46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f3ae38-d669-439c-87c7-92e22c5e46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03B343-6BB6-442E-9A02-0B8FD49F9C8B}"/>
</file>

<file path=customXml/itemProps2.xml><?xml version="1.0" encoding="utf-8"?>
<ds:datastoreItem xmlns:ds="http://schemas.openxmlformats.org/officeDocument/2006/customXml" ds:itemID="{C941A2B6-461B-499F-B71C-F22A69C86485}"/>
</file>

<file path=customXml/itemProps3.xml><?xml version="1.0" encoding="utf-8"?>
<ds:datastoreItem xmlns:ds="http://schemas.openxmlformats.org/officeDocument/2006/customXml" ds:itemID="{0EB1A310-A541-4064-9F6F-2E2ADD0C3AD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2264</TotalTime>
  <Words>652</Words>
  <Application>Microsoft Office PowerPoint</Application>
  <PresentationFormat>A4 Paper (210x297 mm)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</vt:lpstr>
      <vt:lpstr>Arial</vt:lpstr>
      <vt:lpstr>Calibri</vt:lpstr>
      <vt:lpstr>Calibri Light</vt:lpstr>
      <vt:lpstr>Office Theme</vt:lpstr>
      <vt:lpstr>Tsarist and Communist Russia –Alexander II</vt:lpstr>
    </vt:vector>
  </TitlesOfParts>
  <Company>Liverpool John Moores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Jade</dc:creator>
  <cp:lastModifiedBy>Mr A Fricker (FRI) (Staff)</cp:lastModifiedBy>
  <cp:revision>85</cp:revision>
  <cp:lastPrinted>2017-08-16T10:10:13Z</cp:lastPrinted>
  <dcterms:created xsi:type="dcterms:W3CDTF">2017-08-16T08:42:30Z</dcterms:created>
  <dcterms:modified xsi:type="dcterms:W3CDTF">2020-11-20T13:55:07Z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0x0101005EB5F8447888DF4890240ABC926B2980</vt:lpwstr>
  </property>
</Properties>
</file>