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3" r:id="rId4"/>
    <p:sldId id="259" r:id="rId5"/>
    <p:sldId id="264" r:id="rId6"/>
    <p:sldId id="268" r:id="rId7"/>
    <p:sldId id="269" r:id="rId8"/>
    <p:sldId id="258" r:id="rId9"/>
    <p:sldId id="265" r:id="rId10"/>
    <p:sldId id="271" r:id="rId11"/>
    <p:sldId id="270" r:id="rId12"/>
    <p:sldId id="272" r:id="rId13"/>
    <p:sldId id="273" r:id="rId14"/>
    <p:sldId id="275" r:id="rId15"/>
    <p:sldId id="276" r:id="rId16"/>
    <p:sldId id="277" r:id="rId17"/>
    <p:sldId id="278" r:id="rId18"/>
    <p:sldId id="274" r:id="rId19"/>
  </p:sldIdLst>
  <p:sldSz cx="12192000" cy="6858000"/>
  <p:notesSz cx="6797675" cy="9926638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F3AFB-349E-4E80-96ED-8AC09DCF94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676B06-4A5A-4CD9-B165-B237A0224AF9}">
      <dgm:prSet phldrT="[Text]"/>
      <dgm:spPr/>
      <dgm:t>
        <a:bodyPr/>
        <a:lstStyle/>
        <a:p>
          <a:r>
            <a:rPr lang="en-GB" dirty="0"/>
            <a:t>What do you think the BTEC is?</a:t>
          </a:r>
        </a:p>
      </dgm:t>
    </dgm:pt>
    <dgm:pt modelId="{E355229A-C4FB-4D84-A0A5-CEF5A2E34C7A}" type="parTrans" cxnId="{68DE475E-7754-4B7B-A2BF-60F9D74D3088}">
      <dgm:prSet/>
      <dgm:spPr/>
      <dgm:t>
        <a:bodyPr/>
        <a:lstStyle/>
        <a:p>
          <a:endParaRPr lang="en-GB"/>
        </a:p>
      </dgm:t>
    </dgm:pt>
    <dgm:pt modelId="{446D450A-3BDB-41EE-8C4A-FD0E7CF47067}" type="sibTrans" cxnId="{68DE475E-7754-4B7B-A2BF-60F9D74D3088}">
      <dgm:prSet/>
      <dgm:spPr/>
      <dgm:t>
        <a:bodyPr/>
        <a:lstStyle/>
        <a:p>
          <a:endParaRPr lang="en-GB"/>
        </a:p>
      </dgm:t>
    </dgm:pt>
    <dgm:pt modelId="{30B54432-B4C8-4D3C-B8C1-A241DD8C71E8}">
      <dgm:prSet phldrT="[Text]"/>
      <dgm:spPr/>
      <dgm:t>
        <a:bodyPr/>
        <a:lstStyle/>
        <a:p>
          <a:r>
            <a:rPr lang="en-GB" dirty="0"/>
            <a:t>What do you want to gain from it?</a:t>
          </a:r>
        </a:p>
      </dgm:t>
    </dgm:pt>
    <dgm:pt modelId="{B5C6E82A-0B39-4856-8852-F964B7578B0F}" type="parTrans" cxnId="{32BDFE2B-AD43-4F99-AB3D-A8EB99ED6528}">
      <dgm:prSet/>
      <dgm:spPr/>
      <dgm:t>
        <a:bodyPr/>
        <a:lstStyle/>
        <a:p>
          <a:endParaRPr lang="en-GB"/>
        </a:p>
      </dgm:t>
    </dgm:pt>
    <dgm:pt modelId="{D610F9F8-BFE9-4D7B-9BAD-701269FD3F00}" type="sibTrans" cxnId="{32BDFE2B-AD43-4F99-AB3D-A8EB99ED6528}">
      <dgm:prSet/>
      <dgm:spPr/>
      <dgm:t>
        <a:bodyPr/>
        <a:lstStyle/>
        <a:p>
          <a:endParaRPr lang="en-GB"/>
        </a:p>
      </dgm:t>
    </dgm:pt>
    <dgm:pt modelId="{18A890F7-2D9F-4121-AFB3-B2CA04D300BE}">
      <dgm:prSet phldrT="[Text]"/>
      <dgm:spPr/>
      <dgm:t>
        <a:bodyPr/>
        <a:lstStyle/>
        <a:p>
          <a:r>
            <a:rPr lang="en-GB" dirty="0"/>
            <a:t>Why have you chosen this?</a:t>
          </a:r>
        </a:p>
      </dgm:t>
    </dgm:pt>
    <dgm:pt modelId="{9DB78E26-E1C5-4BA0-BC01-E2DAB05FB48F}" type="parTrans" cxnId="{E327A4C3-FAF5-4B55-8477-5A84FE8FB013}">
      <dgm:prSet/>
      <dgm:spPr/>
      <dgm:t>
        <a:bodyPr/>
        <a:lstStyle/>
        <a:p>
          <a:endParaRPr lang="en-GB"/>
        </a:p>
      </dgm:t>
    </dgm:pt>
    <dgm:pt modelId="{7145FF07-C314-4459-AA5B-A5CA3D64FA71}" type="sibTrans" cxnId="{E327A4C3-FAF5-4B55-8477-5A84FE8FB013}">
      <dgm:prSet/>
      <dgm:spPr/>
      <dgm:t>
        <a:bodyPr/>
        <a:lstStyle/>
        <a:p>
          <a:endParaRPr lang="en-GB"/>
        </a:p>
      </dgm:t>
    </dgm:pt>
    <dgm:pt modelId="{BE2237B9-BAF1-41D2-809C-A3601CDAFF39}">
      <dgm:prSet phldrT="[Text]"/>
      <dgm:spPr/>
      <dgm:t>
        <a:bodyPr/>
        <a:lstStyle/>
        <a:p>
          <a:r>
            <a:rPr lang="en-GB" dirty="0"/>
            <a:t>How does this work with your other subjects?</a:t>
          </a:r>
        </a:p>
      </dgm:t>
    </dgm:pt>
    <dgm:pt modelId="{F3A9B35A-4748-4DA9-8B78-2DDD7D33540C}" type="parTrans" cxnId="{1E691655-208E-49A8-9E9E-00A3AD9E74AE}">
      <dgm:prSet/>
      <dgm:spPr/>
      <dgm:t>
        <a:bodyPr/>
        <a:lstStyle/>
        <a:p>
          <a:endParaRPr lang="en-GB"/>
        </a:p>
      </dgm:t>
    </dgm:pt>
    <dgm:pt modelId="{EEE39CEE-93C5-4D63-842D-7DD04049431E}" type="sibTrans" cxnId="{1E691655-208E-49A8-9E9E-00A3AD9E74AE}">
      <dgm:prSet/>
      <dgm:spPr/>
      <dgm:t>
        <a:bodyPr/>
        <a:lstStyle/>
        <a:p>
          <a:endParaRPr lang="en-GB"/>
        </a:p>
      </dgm:t>
    </dgm:pt>
    <dgm:pt modelId="{D0D355AC-CAAF-45FB-AC04-5F67ACFB97A8}">
      <dgm:prSet phldrT="[Text]"/>
      <dgm:spPr/>
      <dgm:t>
        <a:bodyPr/>
        <a:lstStyle/>
        <a:p>
          <a:r>
            <a:rPr lang="en-GB" dirty="0"/>
            <a:t>What are you most nervous about?</a:t>
          </a:r>
        </a:p>
      </dgm:t>
    </dgm:pt>
    <dgm:pt modelId="{77BFF9DB-FBEE-43DB-A0F1-AF2BF6F87EBB}" type="parTrans" cxnId="{4B44EC05-763B-497D-BF1C-6AE9ED770B61}">
      <dgm:prSet/>
      <dgm:spPr/>
      <dgm:t>
        <a:bodyPr/>
        <a:lstStyle/>
        <a:p>
          <a:endParaRPr lang="en-GB"/>
        </a:p>
      </dgm:t>
    </dgm:pt>
    <dgm:pt modelId="{2426554F-3FF0-4D92-BD0E-990F74665F7A}" type="sibTrans" cxnId="{4B44EC05-763B-497D-BF1C-6AE9ED770B61}">
      <dgm:prSet/>
      <dgm:spPr/>
      <dgm:t>
        <a:bodyPr/>
        <a:lstStyle/>
        <a:p>
          <a:endParaRPr lang="en-GB"/>
        </a:p>
      </dgm:t>
    </dgm:pt>
    <dgm:pt modelId="{02B38EA4-A4A4-4E67-8021-3303BDE68308}" type="pres">
      <dgm:prSet presAssocID="{2EEF3AFB-349E-4E80-96ED-8AC09DCF9484}" presName="diagram" presStyleCnt="0">
        <dgm:presLayoutVars>
          <dgm:dir/>
          <dgm:resizeHandles val="exact"/>
        </dgm:presLayoutVars>
      </dgm:prSet>
      <dgm:spPr/>
    </dgm:pt>
    <dgm:pt modelId="{4F98559F-A472-407C-AD18-994E4798B873}" type="pres">
      <dgm:prSet presAssocID="{F2676B06-4A5A-4CD9-B165-B237A0224AF9}" presName="node" presStyleLbl="node1" presStyleIdx="0" presStyleCnt="5">
        <dgm:presLayoutVars>
          <dgm:bulletEnabled val="1"/>
        </dgm:presLayoutVars>
      </dgm:prSet>
      <dgm:spPr/>
    </dgm:pt>
    <dgm:pt modelId="{AE3AD4BB-7A31-479E-8512-0DD688225B50}" type="pres">
      <dgm:prSet presAssocID="{446D450A-3BDB-41EE-8C4A-FD0E7CF47067}" presName="sibTrans" presStyleCnt="0"/>
      <dgm:spPr/>
    </dgm:pt>
    <dgm:pt modelId="{68A2B45E-71FB-4DFD-B6A5-A5774BAFD2F1}" type="pres">
      <dgm:prSet presAssocID="{30B54432-B4C8-4D3C-B8C1-A241DD8C71E8}" presName="node" presStyleLbl="node1" presStyleIdx="1" presStyleCnt="5">
        <dgm:presLayoutVars>
          <dgm:bulletEnabled val="1"/>
        </dgm:presLayoutVars>
      </dgm:prSet>
      <dgm:spPr/>
    </dgm:pt>
    <dgm:pt modelId="{E562D456-AC0F-480C-93FD-C588AD77BE70}" type="pres">
      <dgm:prSet presAssocID="{D610F9F8-BFE9-4D7B-9BAD-701269FD3F00}" presName="sibTrans" presStyleCnt="0"/>
      <dgm:spPr/>
    </dgm:pt>
    <dgm:pt modelId="{948C38EC-4327-4417-9317-365FAFBF725E}" type="pres">
      <dgm:prSet presAssocID="{18A890F7-2D9F-4121-AFB3-B2CA04D300BE}" presName="node" presStyleLbl="node1" presStyleIdx="2" presStyleCnt="5">
        <dgm:presLayoutVars>
          <dgm:bulletEnabled val="1"/>
        </dgm:presLayoutVars>
      </dgm:prSet>
      <dgm:spPr/>
    </dgm:pt>
    <dgm:pt modelId="{749C7B1B-36C2-4223-A819-DEF90BEA8992}" type="pres">
      <dgm:prSet presAssocID="{7145FF07-C314-4459-AA5B-A5CA3D64FA71}" presName="sibTrans" presStyleCnt="0"/>
      <dgm:spPr/>
    </dgm:pt>
    <dgm:pt modelId="{27E0D46A-4DBB-4DBF-8753-468B672598F8}" type="pres">
      <dgm:prSet presAssocID="{BE2237B9-BAF1-41D2-809C-A3601CDAFF39}" presName="node" presStyleLbl="node1" presStyleIdx="3" presStyleCnt="5">
        <dgm:presLayoutVars>
          <dgm:bulletEnabled val="1"/>
        </dgm:presLayoutVars>
      </dgm:prSet>
      <dgm:spPr/>
    </dgm:pt>
    <dgm:pt modelId="{7690FDD4-078D-4004-85E4-8D4D7D6846C5}" type="pres">
      <dgm:prSet presAssocID="{EEE39CEE-93C5-4D63-842D-7DD04049431E}" presName="sibTrans" presStyleCnt="0"/>
      <dgm:spPr/>
    </dgm:pt>
    <dgm:pt modelId="{211291FF-A15E-4FC2-902A-BB1D14751A83}" type="pres">
      <dgm:prSet presAssocID="{D0D355AC-CAAF-45FB-AC04-5F67ACFB97A8}" presName="node" presStyleLbl="node1" presStyleIdx="4" presStyleCnt="5">
        <dgm:presLayoutVars>
          <dgm:bulletEnabled val="1"/>
        </dgm:presLayoutVars>
      </dgm:prSet>
      <dgm:spPr/>
    </dgm:pt>
  </dgm:ptLst>
  <dgm:cxnLst>
    <dgm:cxn modelId="{4B44EC05-763B-497D-BF1C-6AE9ED770B61}" srcId="{2EEF3AFB-349E-4E80-96ED-8AC09DCF9484}" destId="{D0D355AC-CAAF-45FB-AC04-5F67ACFB97A8}" srcOrd="4" destOrd="0" parTransId="{77BFF9DB-FBEE-43DB-A0F1-AF2BF6F87EBB}" sibTransId="{2426554F-3FF0-4D92-BD0E-990F74665F7A}"/>
    <dgm:cxn modelId="{32BDFE2B-AD43-4F99-AB3D-A8EB99ED6528}" srcId="{2EEF3AFB-349E-4E80-96ED-8AC09DCF9484}" destId="{30B54432-B4C8-4D3C-B8C1-A241DD8C71E8}" srcOrd="1" destOrd="0" parTransId="{B5C6E82A-0B39-4856-8852-F964B7578B0F}" sibTransId="{D610F9F8-BFE9-4D7B-9BAD-701269FD3F00}"/>
    <dgm:cxn modelId="{68DE475E-7754-4B7B-A2BF-60F9D74D3088}" srcId="{2EEF3AFB-349E-4E80-96ED-8AC09DCF9484}" destId="{F2676B06-4A5A-4CD9-B165-B237A0224AF9}" srcOrd="0" destOrd="0" parTransId="{E355229A-C4FB-4D84-A0A5-CEF5A2E34C7A}" sibTransId="{446D450A-3BDB-41EE-8C4A-FD0E7CF47067}"/>
    <dgm:cxn modelId="{EF0E3366-A1BD-43FD-9291-C8EF144EC736}" type="presOf" srcId="{2EEF3AFB-349E-4E80-96ED-8AC09DCF9484}" destId="{02B38EA4-A4A4-4E67-8021-3303BDE68308}" srcOrd="0" destOrd="0" presId="urn:microsoft.com/office/officeart/2005/8/layout/default"/>
    <dgm:cxn modelId="{F49C426B-6F64-4FA6-8DEF-1581ABE4AED8}" type="presOf" srcId="{F2676B06-4A5A-4CD9-B165-B237A0224AF9}" destId="{4F98559F-A472-407C-AD18-994E4798B873}" srcOrd="0" destOrd="0" presId="urn:microsoft.com/office/officeart/2005/8/layout/default"/>
    <dgm:cxn modelId="{1E691655-208E-49A8-9E9E-00A3AD9E74AE}" srcId="{2EEF3AFB-349E-4E80-96ED-8AC09DCF9484}" destId="{BE2237B9-BAF1-41D2-809C-A3601CDAFF39}" srcOrd="3" destOrd="0" parTransId="{F3A9B35A-4748-4DA9-8B78-2DDD7D33540C}" sibTransId="{EEE39CEE-93C5-4D63-842D-7DD04049431E}"/>
    <dgm:cxn modelId="{1197EE86-54E0-4FF2-9321-B6372843C8CB}" type="presOf" srcId="{30B54432-B4C8-4D3C-B8C1-A241DD8C71E8}" destId="{68A2B45E-71FB-4DFD-B6A5-A5774BAFD2F1}" srcOrd="0" destOrd="0" presId="urn:microsoft.com/office/officeart/2005/8/layout/default"/>
    <dgm:cxn modelId="{4BD0969A-2C4C-4C21-A021-763773B74E66}" type="presOf" srcId="{BE2237B9-BAF1-41D2-809C-A3601CDAFF39}" destId="{27E0D46A-4DBB-4DBF-8753-468B672598F8}" srcOrd="0" destOrd="0" presId="urn:microsoft.com/office/officeart/2005/8/layout/default"/>
    <dgm:cxn modelId="{1934F3A9-612B-4871-8176-01DF022C6699}" type="presOf" srcId="{18A890F7-2D9F-4121-AFB3-B2CA04D300BE}" destId="{948C38EC-4327-4417-9317-365FAFBF725E}" srcOrd="0" destOrd="0" presId="urn:microsoft.com/office/officeart/2005/8/layout/default"/>
    <dgm:cxn modelId="{E327A4C3-FAF5-4B55-8477-5A84FE8FB013}" srcId="{2EEF3AFB-349E-4E80-96ED-8AC09DCF9484}" destId="{18A890F7-2D9F-4121-AFB3-B2CA04D300BE}" srcOrd="2" destOrd="0" parTransId="{9DB78E26-E1C5-4BA0-BC01-E2DAB05FB48F}" sibTransId="{7145FF07-C314-4459-AA5B-A5CA3D64FA71}"/>
    <dgm:cxn modelId="{074026CE-34D7-4034-9B40-BAE14C7A963C}" type="presOf" srcId="{D0D355AC-CAAF-45FB-AC04-5F67ACFB97A8}" destId="{211291FF-A15E-4FC2-902A-BB1D14751A83}" srcOrd="0" destOrd="0" presId="urn:microsoft.com/office/officeart/2005/8/layout/default"/>
    <dgm:cxn modelId="{DF33042A-5C4E-49BF-925C-A3FB2DE94159}" type="presParOf" srcId="{02B38EA4-A4A4-4E67-8021-3303BDE68308}" destId="{4F98559F-A472-407C-AD18-994E4798B873}" srcOrd="0" destOrd="0" presId="urn:microsoft.com/office/officeart/2005/8/layout/default"/>
    <dgm:cxn modelId="{562E165C-D1A5-49CA-9554-1C66FA456452}" type="presParOf" srcId="{02B38EA4-A4A4-4E67-8021-3303BDE68308}" destId="{AE3AD4BB-7A31-479E-8512-0DD688225B50}" srcOrd="1" destOrd="0" presId="urn:microsoft.com/office/officeart/2005/8/layout/default"/>
    <dgm:cxn modelId="{1FF5CDE7-60A6-4786-B02B-B2F423A2B43E}" type="presParOf" srcId="{02B38EA4-A4A4-4E67-8021-3303BDE68308}" destId="{68A2B45E-71FB-4DFD-B6A5-A5774BAFD2F1}" srcOrd="2" destOrd="0" presId="urn:microsoft.com/office/officeart/2005/8/layout/default"/>
    <dgm:cxn modelId="{9918ADF8-33E1-47E8-A605-4DF11C8F7649}" type="presParOf" srcId="{02B38EA4-A4A4-4E67-8021-3303BDE68308}" destId="{E562D456-AC0F-480C-93FD-C588AD77BE70}" srcOrd="3" destOrd="0" presId="urn:microsoft.com/office/officeart/2005/8/layout/default"/>
    <dgm:cxn modelId="{A468F25C-EBB5-45E1-9E7C-055939EC1A87}" type="presParOf" srcId="{02B38EA4-A4A4-4E67-8021-3303BDE68308}" destId="{948C38EC-4327-4417-9317-365FAFBF725E}" srcOrd="4" destOrd="0" presId="urn:microsoft.com/office/officeart/2005/8/layout/default"/>
    <dgm:cxn modelId="{A7EFE5B0-7A95-4D2A-A14F-C39706849007}" type="presParOf" srcId="{02B38EA4-A4A4-4E67-8021-3303BDE68308}" destId="{749C7B1B-36C2-4223-A819-DEF90BEA8992}" srcOrd="5" destOrd="0" presId="urn:microsoft.com/office/officeart/2005/8/layout/default"/>
    <dgm:cxn modelId="{656FC9E5-CAFA-4A96-96ED-DA53336B1A9F}" type="presParOf" srcId="{02B38EA4-A4A4-4E67-8021-3303BDE68308}" destId="{27E0D46A-4DBB-4DBF-8753-468B672598F8}" srcOrd="6" destOrd="0" presId="urn:microsoft.com/office/officeart/2005/8/layout/default"/>
    <dgm:cxn modelId="{EE53875C-0DB6-462B-97FD-33B751713D1B}" type="presParOf" srcId="{02B38EA4-A4A4-4E67-8021-3303BDE68308}" destId="{7690FDD4-078D-4004-85E4-8D4D7D6846C5}" srcOrd="7" destOrd="0" presId="urn:microsoft.com/office/officeart/2005/8/layout/default"/>
    <dgm:cxn modelId="{7393522C-AAF9-4C81-9923-0042172D1E51}" type="presParOf" srcId="{02B38EA4-A4A4-4E67-8021-3303BDE68308}" destId="{211291FF-A15E-4FC2-902A-BB1D14751A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559F-A472-407C-AD18-994E4798B87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do you think the BTEC is?</a:t>
          </a:r>
        </a:p>
      </dsp:txBody>
      <dsp:txXfrm>
        <a:off x="1221978" y="2645"/>
        <a:ext cx="2706687" cy="1624012"/>
      </dsp:txXfrm>
    </dsp:sp>
    <dsp:sp modelId="{68A2B45E-71FB-4DFD-B6A5-A5774BAFD2F1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do you want to gain from it?</a:t>
          </a:r>
        </a:p>
      </dsp:txBody>
      <dsp:txXfrm>
        <a:off x="4199334" y="2645"/>
        <a:ext cx="2706687" cy="1624012"/>
      </dsp:txXfrm>
    </dsp:sp>
    <dsp:sp modelId="{948C38EC-4327-4417-9317-365FAFBF725E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Why have you chosen this?</a:t>
          </a:r>
        </a:p>
      </dsp:txBody>
      <dsp:txXfrm>
        <a:off x="1221978" y="1897327"/>
        <a:ext cx="2706687" cy="1624012"/>
      </dsp:txXfrm>
    </dsp:sp>
    <dsp:sp modelId="{27E0D46A-4DBB-4DBF-8753-468B672598F8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How does this work with your other subjects?</a:t>
          </a:r>
        </a:p>
      </dsp:txBody>
      <dsp:txXfrm>
        <a:off x="4199334" y="1897327"/>
        <a:ext cx="2706687" cy="1624012"/>
      </dsp:txXfrm>
    </dsp:sp>
    <dsp:sp modelId="{211291FF-A15E-4FC2-902A-BB1D14751A83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What are you most nervous about?</a:t>
          </a: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311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30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1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23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7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7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8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7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689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743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3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4585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0977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2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4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6448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97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0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094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8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596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115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44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0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4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n-GB" noProof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828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0257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FFA2-A4FB-458C-A325-D8A84F9482F7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2878-02C3-424B-A9EE-FAF88F5CD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9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B2CA-D91F-486A-BD15-97727BE0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1" y="2523743"/>
            <a:ext cx="3977199" cy="2444863"/>
          </a:xfrm>
        </p:spPr>
        <p:txBody>
          <a:bodyPr anchor="b">
            <a:normAutofit/>
          </a:bodyPr>
          <a:lstStyle/>
          <a:p>
            <a:r>
              <a:rPr lang="en-GB" sz="2700" dirty="0"/>
              <a:t>12BTEC Bridging Day 2025 – Art and Design</a:t>
            </a:r>
            <a:br>
              <a:rPr lang="en-GB" sz="2700" dirty="0"/>
            </a:br>
            <a:br>
              <a:rPr lang="en-GB" sz="2700" dirty="0"/>
            </a:br>
            <a:r>
              <a:rPr lang="en-GB" sz="2700" dirty="0"/>
              <a:t>Session 1</a:t>
            </a:r>
            <a:br>
              <a:rPr lang="en-GB" sz="2700" dirty="0"/>
            </a:br>
            <a:r>
              <a:rPr lang="en-GB" sz="2700" dirty="0"/>
              <a:t>SHP</a:t>
            </a:r>
          </a:p>
        </p:txBody>
      </p:sp>
      <p:pic>
        <p:nvPicPr>
          <p:cNvPr id="1026" name="Picture 2" descr="Art &amp; Design » Courses » Fareham College">
            <a:extLst>
              <a:ext uri="{FF2B5EF4-FFF2-40B4-BE49-F238E27FC236}">
                <a16:creationId xmlns:a16="http://schemas.microsoft.com/office/drawing/2014/main" id="{7C32EBC5-EA34-F786-B48F-D8003DD68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59651" b="-1"/>
          <a:stretch/>
        </p:blipFill>
        <p:spPr bwMode="auto">
          <a:xfrm>
            <a:off x="6711696" y="640079"/>
            <a:ext cx="4837176" cy="556869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5152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78D87-430C-67A7-55F2-7C79F5BA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64" y="208216"/>
            <a:ext cx="5266944" cy="1740409"/>
          </a:xfrm>
        </p:spPr>
        <p:txBody>
          <a:bodyPr anchor="b">
            <a:normAutofit/>
          </a:bodyPr>
          <a:lstStyle/>
          <a:p>
            <a:r>
              <a:rPr lang="en-GB" dirty="0"/>
              <a:t>BTEC Summer Homework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F98FB55-3635-054A-B8FD-3FDCD63B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64" y="2439707"/>
            <a:ext cx="11522518" cy="3972110"/>
          </a:xfrm>
        </p:spPr>
        <p:txBody>
          <a:bodyPr>
            <a:normAutofit lnSpcReduction="10000"/>
          </a:bodyPr>
          <a:lstStyle/>
          <a:p>
            <a:pPr marL="457200" lvl="0" indent="-457200">
              <a:buAutoNum type="arabicParenR"/>
            </a:pPr>
            <a:r>
              <a:rPr lang="en-GB" dirty="0"/>
              <a:t>Take 8 photos of colourful objects - 4 natural form, 4 man-made.</a:t>
            </a:r>
          </a:p>
          <a:p>
            <a:pPr marL="457200" lvl="0" indent="-457200">
              <a:buAutoNum type="arabicParenR"/>
            </a:pPr>
            <a:r>
              <a:rPr lang="en-GB" dirty="0"/>
              <a:t>Take 8 photos of textures.</a:t>
            </a:r>
          </a:p>
          <a:p>
            <a:pPr lvl="0"/>
            <a:r>
              <a:rPr lang="en-GB" dirty="0"/>
              <a:t>3) Answer the following questions:</a:t>
            </a:r>
          </a:p>
          <a:p>
            <a:pPr lvl="0"/>
            <a:r>
              <a:rPr lang="en-GB" dirty="0"/>
              <a:t>-What does the word EVOLVE mean? Name 2 ways something or someone can evolve?</a:t>
            </a:r>
          </a:p>
          <a:p>
            <a:pPr lvl="0"/>
            <a:r>
              <a:rPr lang="en-GB" dirty="0"/>
              <a:t>-Why do we look at artist's work for inspiration?</a:t>
            </a:r>
          </a:p>
          <a:p>
            <a:pPr lvl="0"/>
            <a:r>
              <a:rPr lang="en-GB" dirty="0"/>
              <a:t>-Why do we try different materials and ideas before choosing what to work with in a piece of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B07A0-85C5-28FE-752E-F4785AE4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1C2-F6F2-886F-19D2-0251D65D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1" y="2523743"/>
            <a:ext cx="3977199" cy="2444863"/>
          </a:xfrm>
        </p:spPr>
        <p:txBody>
          <a:bodyPr anchor="b">
            <a:normAutofit/>
          </a:bodyPr>
          <a:lstStyle/>
          <a:p>
            <a:r>
              <a:rPr lang="en-GB" sz="2700" dirty="0"/>
              <a:t>12BTEC Bridging Day 2025 – Art and Design</a:t>
            </a:r>
            <a:br>
              <a:rPr lang="en-GB" sz="2700" dirty="0"/>
            </a:br>
            <a:br>
              <a:rPr lang="en-GB" sz="2700" dirty="0"/>
            </a:br>
            <a:r>
              <a:rPr lang="en-GB" sz="2700" dirty="0"/>
              <a:t>Session 2</a:t>
            </a:r>
            <a:br>
              <a:rPr lang="en-GB" sz="2700" dirty="0"/>
            </a:br>
            <a:r>
              <a:rPr lang="en-GB" sz="2700" dirty="0"/>
              <a:t>JHN</a:t>
            </a:r>
          </a:p>
        </p:txBody>
      </p:sp>
      <p:pic>
        <p:nvPicPr>
          <p:cNvPr id="1026" name="Picture 2" descr="Art &amp; Design » Courses » Fareham College">
            <a:extLst>
              <a:ext uri="{FF2B5EF4-FFF2-40B4-BE49-F238E27FC236}">
                <a16:creationId xmlns:a16="http://schemas.microsoft.com/office/drawing/2014/main" id="{85C30D10-9AE2-EC46-3338-B408ECCE0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59651" b="-1"/>
          <a:stretch/>
        </p:blipFill>
        <p:spPr bwMode="auto">
          <a:xfrm>
            <a:off x="6711696" y="640079"/>
            <a:ext cx="4837176" cy="556869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7394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15C68-74DA-4A17-6B9E-1AAA3EFF0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489EF4-1E89-E3E8-9DF5-774BF54C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BTEC UNITS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EF53CC-9909-26E2-47C3-2E017E37F3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1225" y="356394"/>
            <a:ext cx="4618037" cy="61452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1</a:t>
            </a:r>
            <a:r>
              <a:rPr lang="en-GB" sz="1800" dirty="0">
                <a:solidFill>
                  <a:srgbClr val="21212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: Visual recording and communication (Exam unit)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2:</a:t>
            </a:r>
            <a:r>
              <a:rPr lang="en-GB" sz="1800" dirty="0">
                <a:solidFill>
                  <a:srgbClr val="212121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Critical and contextual studies in Art and Design (Exam unit)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3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: The Creative Process (SHP)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Materials, Techniques and Processes in Art and Design (CAT)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5: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Developing an Art and Design Portfolio (JHN)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7: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Developing and realising creative intentions (Exam unit)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12: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Fine Art materials, techniques and processes (BOO)</a:t>
            </a:r>
            <a:endParaRPr lang="en-GB" sz="180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14: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Textiles materials, techniques and processes (TVY)</a:t>
            </a:r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968C-734F-7C8E-CB1B-A391C8B6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Exploring the exam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022B-1A7D-AB58-37F2-612C2EB304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rgbClr val="21212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1</a:t>
            </a:r>
            <a:r>
              <a:rPr lang="en-GB" dirty="0">
                <a:solidFill>
                  <a:srgbClr val="21212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: Visual recording and communication (Exam unit)</a:t>
            </a:r>
          </a:p>
          <a:p>
            <a:endParaRPr lang="en-GB" dirty="0">
              <a:solidFill>
                <a:srgbClr val="21212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21212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21212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2:</a:t>
            </a:r>
            <a:r>
              <a:rPr lang="en-GB" dirty="0">
                <a:solidFill>
                  <a:srgbClr val="21212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Critical and contextual studies in Art and Design (Exam unit)</a:t>
            </a:r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21212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212121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7:</a:t>
            </a:r>
            <a:r>
              <a:rPr lang="en-GB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Developing and realising creative intentions (Exam unit)</a:t>
            </a:r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4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DFBD-EF6D-79A4-CA3A-EE697EDD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02" y="2429481"/>
            <a:ext cx="5170271" cy="1999037"/>
          </a:xfrm>
        </p:spPr>
        <p:txBody>
          <a:bodyPr/>
          <a:lstStyle/>
          <a:p>
            <a:r>
              <a:rPr lang="en-GB" dirty="0"/>
              <a:t>Marking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A682-4FDD-A150-362D-C50560065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5170271" cy="5432425"/>
          </a:xfrm>
        </p:spPr>
        <p:txBody>
          <a:bodyPr/>
          <a:lstStyle/>
          <a:p>
            <a:r>
              <a:rPr lang="en-GB" dirty="0"/>
              <a:t>Using the criteria and the example work provided, can you identify the following:</a:t>
            </a:r>
          </a:p>
          <a:p>
            <a:endParaRPr lang="en-GB" dirty="0"/>
          </a:p>
          <a:p>
            <a:r>
              <a:rPr lang="en-GB" dirty="0"/>
              <a:t>-   What the theme was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marks that MIGHT have be awarded within each Assessment objective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might be missing/could be added</a:t>
            </a:r>
          </a:p>
        </p:txBody>
      </p:sp>
    </p:spTree>
    <p:extLst>
      <p:ext uri="{BB962C8B-B14F-4D97-AF65-F5344CB8AC3E}">
        <p14:creationId xmlns:p14="http://schemas.microsoft.com/office/powerpoint/2010/main" val="409249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orm&#10;&#10;AI-generated content may be incorrect.">
            <a:extLst>
              <a:ext uri="{FF2B5EF4-FFF2-40B4-BE49-F238E27FC236}">
                <a16:creationId xmlns:a16="http://schemas.microsoft.com/office/drawing/2014/main" id="{D3CAE8B1-2145-E896-CCA7-E5F94D9D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30121" b="6407"/>
          <a:stretch>
            <a:fillRect/>
          </a:stretch>
        </p:blipFill>
        <p:spPr>
          <a:xfrm rot="10800000">
            <a:off x="-7338" y="0"/>
            <a:ext cx="12199338" cy="5894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58BC0-61B6-4D3C-D87A-9DAFAEB28C98}"/>
              </a:ext>
            </a:extLst>
          </p:cNvPr>
          <p:cNvSpPr txBox="1"/>
          <p:nvPr/>
        </p:nvSpPr>
        <p:spPr>
          <a:xfrm>
            <a:off x="209319" y="5756823"/>
            <a:ext cx="9915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What the theme was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marks that MIGHT have be awarded within each Assessment objective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might be missing/could be added</a:t>
            </a:r>
          </a:p>
        </p:txBody>
      </p:sp>
    </p:spTree>
    <p:extLst>
      <p:ext uri="{BB962C8B-B14F-4D97-AF65-F5344CB8AC3E}">
        <p14:creationId xmlns:p14="http://schemas.microsoft.com/office/powerpoint/2010/main" val="367423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eceipt&#10;&#10;AI-generated content may be incorrect.">
            <a:extLst>
              <a:ext uri="{FF2B5EF4-FFF2-40B4-BE49-F238E27FC236}">
                <a16:creationId xmlns:a16="http://schemas.microsoft.com/office/drawing/2014/main" id="{7F5142DB-94CA-4C9A-E716-151ABA74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11406" r="27431" b="7791"/>
          <a:stretch>
            <a:fillRect/>
          </a:stretch>
        </p:blipFill>
        <p:spPr>
          <a:xfrm rot="5400000">
            <a:off x="-110169" y="473726"/>
            <a:ext cx="6235547" cy="5541484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F69C6A10-49EF-3BA0-DB9D-11D6CE4FF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t="3535" r="9710" b="12690"/>
          <a:stretch>
            <a:fillRect/>
          </a:stretch>
        </p:blipFill>
        <p:spPr>
          <a:xfrm rot="16200000">
            <a:off x="5533222" y="625209"/>
            <a:ext cx="6235548" cy="57452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509B9-3EC2-2E85-959B-3BBE8DD65F19}"/>
              </a:ext>
            </a:extLst>
          </p:cNvPr>
          <p:cNvSpPr/>
          <p:nvPr/>
        </p:nvSpPr>
        <p:spPr>
          <a:xfrm>
            <a:off x="6213513" y="3429000"/>
            <a:ext cx="1200839" cy="393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22F09-C48F-99E5-14D4-9F3C229C45E4}"/>
              </a:ext>
            </a:extLst>
          </p:cNvPr>
          <p:cNvSpPr/>
          <p:nvPr/>
        </p:nvSpPr>
        <p:spPr>
          <a:xfrm>
            <a:off x="236860" y="3429000"/>
            <a:ext cx="1294485" cy="308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24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3F7C-9516-2020-D92E-A38D8ADD6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34CB3-595B-82F6-05F5-BAB5FB6F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63" y="208216"/>
            <a:ext cx="7601431" cy="1740409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A reminder of your BTEC Summer Homework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DF30AA-2EB4-35EF-C88A-D6DE83A1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64" y="2439707"/>
            <a:ext cx="11522518" cy="3972110"/>
          </a:xfrm>
        </p:spPr>
        <p:txBody>
          <a:bodyPr>
            <a:normAutofit/>
          </a:bodyPr>
          <a:lstStyle/>
          <a:p>
            <a:pPr marL="457200" lvl="0" indent="-457200">
              <a:buAutoNum type="arabicParenR"/>
            </a:pPr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Take 8 photos of colourful objects - 4 natural form, 4 man-made.</a:t>
            </a:r>
          </a:p>
          <a:p>
            <a:pPr marL="457200" lvl="0" indent="-457200">
              <a:buAutoNum type="arabicParenR"/>
            </a:pPr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Take 8 photos of textures.</a:t>
            </a:r>
          </a:p>
          <a:p>
            <a:pPr lvl="0"/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3)    Answer the following questions:</a:t>
            </a:r>
          </a:p>
          <a:p>
            <a:pPr lvl="0"/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-What does the word EVOLVE mean? Name 2 ways something or someone can evolve?</a:t>
            </a:r>
          </a:p>
          <a:p>
            <a:pPr lvl="0"/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-Why do we look at artist's work for inspiration?</a:t>
            </a:r>
          </a:p>
          <a:p>
            <a:pPr lvl="0"/>
            <a:r>
              <a:rPr lang="en-GB" sz="1800" dirty="0">
                <a:latin typeface="Segoe UI Emoji" panose="020B0502040204020203" pitchFamily="34" charset="0"/>
                <a:ea typeface="Segoe UI Emoji" panose="020B0502040204020203" pitchFamily="34" charset="0"/>
              </a:rPr>
              <a:t>-Why do we try different materials and ideas before choosing what to work with in a piece of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9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DE3A725-CACA-44CC-AC21-68EFB4FEE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6422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18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AB21AA-C591-4C2B-B474-DDF98A56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BTEC UNITS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600CB1-5FB0-492A-A0DB-CABFBCB25B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r>
              <a:rPr lang="en-GB" sz="18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Visual recording and communication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2:</a:t>
            </a:r>
            <a:r>
              <a:rPr lang="en-GB" sz="180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Critical and contextual studies in Art and Design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3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Creative Process (SHP)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Materials, Techniques and Processes in Art and Design (CAT)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5: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Developing an Art and Design Portfolio (JHN)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7: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Developing and realising creative intentions (Exam unit)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12: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Fine Art materials, techniques and processes (BOO)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14: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Textiles materials, techniques and processes (TVY)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AB786C-AEBE-9EC4-CB25-6D2C7938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96" y="2366962"/>
            <a:ext cx="3816096" cy="2124075"/>
          </a:xfrm>
        </p:spPr>
        <p:txBody>
          <a:bodyPr>
            <a:normAutofit/>
          </a:bodyPr>
          <a:lstStyle/>
          <a:p>
            <a:r>
              <a:rPr lang="en-GB" sz="2000" b="1" i="0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Unit 3 The Creative Process (SHP)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75D660-C70C-811B-0E9C-5B36B68E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96" y="4235001"/>
            <a:ext cx="3816096" cy="3529014"/>
          </a:xfrm>
        </p:spPr>
        <p:txBody>
          <a:bodyPr/>
          <a:lstStyle/>
          <a:p>
            <a:r>
              <a:rPr lang="en-GB" dirty="0"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We will be exploring how we use materials and techniques within our work, how we produce a project of work by starting somewhere and going through a series of processes to get to an outcome. </a:t>
            </a:r>
          </a:p>
          <a:p>
            <a:endParaRPr lang="en-GB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158984EF-3B46-CA38-772C-05D228F0E2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7109" r="71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513FA48-C7FE-1121-D5DF-7738BB89C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430" r="18430"/>
          <a:stretch/>
        </p:blipFill>
        <p:spPr>
          <a:xfrm>
            <a:off x="9082088" y="0"/>
            <a:ext cx="3109912" cy="3694113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CEBBA94-1F60-21F2-229C-0914D70DCE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4779" b="14779"/>
          <a:stretch/>
        </p:blipFill>
        <p:spPr>
          <a:xfrm>
            <a:off x="9082088" y="3803650"/>
            <a:ext cx="3108325" cy="305435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B0591281-149F-36CC-1676-8365B94E6C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19907" b="19907"/>
          <a:stretch/>
        </p:blipFill>
        <p:spPr>
          <a:xfrm>
            <a:off x="4725988" y="3803650"/>
            <a:ext cx="4229100" cy="3054350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B72741B7-8289-4A0C-A592-452CD7154524}"/>
              </a:ext>
            </a:extLst>
          </p:cNvPr>
          <p:cNvSpPr txBox="1">
            <a:spLocks/>
          </p:cNvSpPr>
          <p:nvPr/>
        </p:nvSpPr>
        <p:spPr>
          <a:xfrm>
            <a:off x="254796" y="127899"/>
            <a:ext cx="4083685" cy="2643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Sketchbook Walkthroughs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50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3D91-F320-17A0-A3C9-743E2FB81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close-up of a book&#10;&#10;AI-generated content may be incorrect.">
            <a:extLst>
              <a:ext uri="{FF2B5EF4-FFF2-40B4-BE49-F238E27FC236}">
                <a16:creationId xmlns:a16="http://schemas.microsoft.com/office/drawing/2014/main" id="{5D5D08D9-87A9-CB21-53BC-3F758A7111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/>
      </p:pic>
      <p:pic>
        <p:nvPicPr>
          <p:cNvPr id="12" name="Picture Placeholder 11" descr="A painting of a kitchen&#10;&#10;AI-generated content may be incorrect.">
            <a:extLst>
              <a:ext uri="{FF2B5EF4-FFF2-40B4-BE49-F238E27FC236}">
                <a16:creationId xmlns:a16="http://schemas.microsoft.com/office/drawing/2014/main" id="{FA4910D8-754F-CD2B-5020-60B01F76A2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30CD00-1F51-C461-A5DE-94672E11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43" y="278038"/>
            <a:ext cx="3816096" cy="2124075"/>
          </a:xfrm>
        </p:spPr>
        <p:txBody>
          <a:bodyPr>
            <a:normAutofit/>
          </a:bodyPr>
          <a:lstStyle/>
          <a:p>
            <a:r>
              <a:rPr lang="en-GB" sz="2000" b="1" i="0" u="sng" dirty="0">
                <a:latin typeface="Segoe UI Emoji" panose="020B0502040204020203" pitchFamily="34" charset="0"/>
                <a:ea typeface="Segoe UI Emoji" panose="020B0502040204020203" pitchFamily="34" charset="0"/>
              </a:rPr>
              <a:t>Unit 5 Developing an Art and Design Portfolio (JHN)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1F270-09B6-BC76-5858-9157589A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318066"/>
            <a:ext cx="3816096" cy="3529014"/>
          </a:xfrm>
        </p:spPr>
        <p:txBody>
          <a:bodyPr/>
          <a:lstStyle/>
          <a:p>
            <a:r>
              <a:rPr lang="en-GB" dirty="0">
                <a:latin typeface="Segoe UI Emoji" panose="020B0502040204020203" pitchFamily="34" charset="0"/>
                <a:ea typeface="Segoe UI Emoji" panose="020B0502040204020203" pitchFamily="34" charset="0"/>
              </a:rPr>
              <a:t>You will research into a variety of portfolios styles, exploring the pro’s and con’s for all.</a:t>
            </a:r>
          </a:p>
          <a:p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GB" dirty="0">
                <a:latin typeface="Segoe UI Emoji" panose="020B0502040204020203" pitchFamily="34" charset="0"/>
                <a:ea typeface="Segoe UI Emoji" panose="020B0502040204020203" pitchFamily="34" charset="0"/>
              </a:rPr>
              <a:t>You will choose your own topic for your mini project, creating mini exhibition and digital portfolio to be submitted.</a:t>
            </a:r>
          </a:p>
          <a:p>
            <a:endParaRPr lang="en-GB" dirty="0"/>
          </a:p>
        </p:txBody>
      </p:sp>
      <p:pic>
        <p:nvPicPr>
          <p:cNvPr id="9" name="Picture Placeholder 8" descr="A white dress with pearls on it&#10;&#10;AI-generated content may be incorrect.">
            <a:extLst>
              <a:ext uri="{FF2B5EF4-FFF2-40B4-BE49-F238E27FC236}">
                <a16:creationId xmlns:a16="http://schemas.microsoft.com/office/drawing/2014/main" id="{18104455-62A4-FA9B-29D0-DD86732CED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5456"/>
          <a:stretch>
            <a:fillRect/>
          </a:stretch>
        </p:blipFill>
        <p:spPr/>
      </p:pic>
      <p:pic>
        <p:nvPicPr>
          <p:cNvPr id="10" name="Picture Placeholder 9" descr="A drawing of chickens on a fireplace&#10;&#10;AI-generated content may be incorrect.">
            <a:extLst>
              <a:ext uri="{FF2B5EF4-FFF2-40B4-BE49-F238E27FC236}">
                <a16:creationId xmlns:a16="http://schemas.microsoft.com/office/drawing/2014/main" id="{C9EC995A-AAE4-E7E9-2981-6630384478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20443" r="4563" b="13151"/>
          <a:stretch>
            <a:fillRect/>
          </a:stretch>
        </p:blipFill>
        <p:spPr>
          <a:xfrm>
            <a:off x="9082087" y="3802956"/>
            <a:ext cx="3163700" cy="30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4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drawing of a building&#10;&#10;AI-generated content may be incorrect.">
            <a:extLst>
              <a:ext uri="{FF2B5EF4-FFF2-40B4-BE49-F238E27FC236}">
                <a16:creationId xmlns:a16="http://schemas.microsoft.com/office/drawing/2014/main" id="{7A9FDC5F-6ACA-66C9-43C8-996BBD07A2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886"/>
          <a:stretch>
            <a:fillRect/>
          </a:stretch>
        </p:blipFill>
        <p:spPr/>
      </p:pic>
      <p:pic>
        <p:nvPicPr>
          <p:cNvPr id="16" name="Picture Placeholder 15" descr="A book with drawings and a recycle sign&#10;&#10;AI-generated content may be incorrect.">
            <a:extLst>
              <a:ext uri="{FF2B5EF4-FFF2-40B4-BE49-F238E27FC236}">
                <a16:creationId xmlns:a16="http://schemas.microsoft.com/office/drawing/2014/main" id="{AD163D76-FAD3-1BBA-C1C6-70C187787DE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2161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179CE7-25B9-14AE-9191-E4534EB9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1" y="1158240"/>
            <a:ext cx="4228635" cy="5013960"/>
          </a:xfrm>
        </p:spPr>
        <p:txBody>
          <a:bodyPr/>
          <a:lstStyle/>
          <a:p>
            <a:r>
              <a:rPr lang="en-GB" b="1" u="sng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4: Materials, Techniques and Processes in Art and Design (CAT)</a:t>
            </a:r>
          </a:p>
          <a:p>
            <a:endParaRPr lang="en-GB" b="1" u="sng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Exploring a variety of artists connected that highlight mans impact on the environment, you will explore materials and their processes in order to create an impactful outcome.</a:t>
            </a:r>
          </a:p>
          <a:p>
            <a:endParaRPr lang="en-GB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Discussing your outcome and investigation in a presentation format, will build your confidence in discussing such vital topics.</a:t>
            </a:r>
          </a:p>
          <a:p>
            <a:endParaRPr lang="en-GB" b="1" u="sng" dirty="0">
              <a:solidFill>
                <a:srgbClr val="000000"/>
              </a:solidFill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b="1" u="sng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4F3827-9733-3267-3A37-357AE20D4B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r="12930"/>
          <a:stretch>
            <a:fillRect/>
          </a:stretch>
        </p:blipFill>
        <p:spPr/>
      </p:pic>
      <p:pic>
        <p:nvPicPr>
          <p:cNvPr id="14" name="Picture Placeholder 13" descr="A picture of a planet earth and a hand holding a picture of a planet&#10;&#10;AI-generated content may be incorrect.">
            <a:extLst>
              <a:ext uri="{FF2B5EF4-FFF2-40B4-BE49-F238E27FC236}">
                <a16:creationId xmlns:a16="http://schemas.microsoft.com/office/drawing/2014/main" id="{EFB299CF-BF70-06A7-20E2-55F37287B4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10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90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14C24278-91A2-4EE8-924D-F21BD16378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7" b="22917"/>
          <a:stretch>
            <a:fillRect/>
          </a:stretch>
        </p:blipFill>
        <p:spPr/>
      </p:pic>
      <p:pic>
        <p:nvPicPr>
          <p:cNvPr id="9" name="Picture Placeholder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04C4676E-06E0-4BEA-A0D4-CB36E797DE9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4" b="17244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E0B6C-7060-418C-97CC-AA8BA6969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61" y="1656080"/>
            <a:ext cx="4532376" cy="3815080"/>
          </a:xfrm>
        </p:spPr>
        <p:txBody>
          <a:bodyPr/>
          <a:lstStyle/>
          <a:p>
            <a:r>
              <a:rPr lang="en-GB" sz="2000" b="1" u="sng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Unit 12: Fine Art materials, techniques and processes (BOO)</a:t>
            </a:r>
            <a:endParaRPr lang="en-GB" sz="2000" b="1" u="sng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GB" dirty="0">
                <a:latin typeface="Segoe UI Emoji" panose="020B0502040204020203" pitchFamily="34" charset="0"/>
                <a:ea typeface="Segoe UI Emoji" panose="020B0502040204020203" pitchFamily="34" charset="0"/>
              </a:rPr>
              <a:t>The experimental start to the book, exploring materials and the way they are used.</a:t>
            </a:r>
          </a:p>
          <a:p>
            <a:endParaRPr lang="en-GB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r>
              <a:rPr lang="en-GB" dirty="0">
                <a:latin typeface="Segoe UI Emoji" panose="020B0502040204020203" pitchFamily="34" charset="0"/>
                <a:ea typeface="Segoe UI Emoji" panose="020B0502040204020203" pitchFamily="34" charset="0"/>
              </a:rPr>
              <a:t>Mini project, creating a maquette exhibition space with it’s own gallery work.</a:t>
            </a:r>
          </a:p>
        </p:txBody>
      </p:sp>
      <p:pic>
        <p:nvPicPr>
          <p:cNvPr id="11" name="Picture Placeholder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2349E11-A688-4298-8E04-29F4CEABE1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5456"/>
          <a:stretch>
            <a:fillRect/>
          </a:stretch>
        </p:blipFill>
        <p:spPr/>
      </p:pic>
      <p:pic>
        <p:nvPicPr>
          <p:cNvPr id="13" name="Picture Placeholder 12" descr="A picture containing text, newspaper, different, several&#10;&#10;Description automatically generated">
            <a:extLst>
              <a:ext uri="{FF2B5EF4-FFF2-40B4-BE49-F238E27FC236}">
                <a16:creationId xmlns:a16="http://schemas.microsoft.com/office/drawing/2014/main" id="{8ED099CE-F03D-4BAB-BD4D-A2584942FF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b="13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02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35CD5E3-92CC-A609-1B00-D160CF3A9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1" b="5111"/>
          <a:stretch>
            <a:fillRect/>
          </a:stretch>
        </p:blipFill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</p:spPr>
      </p:pic>
      <p:pic>
        <p:nvPicPr>
          <p:cNvPr id="14" name="Picture 13" descr="Qr code&#10;&#10;Description automatically generated with low confidence">
            <a:extLst>
              <a:ext uri="{FF2B5EF4-FFF2-40B4-BE49-F238E27FC236}">
                <a16:creationId xmlns:a16="http://schemas.microsoft.com/office/drawing/2014/main" id="{3A43234F-D8D7-F9DE-D474-7AEE63F8C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7" r="2" b="25638"/>
          <a:stretch>
            <a:fillRect/>
          </a:stretch>
        </p:blipFill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89032F-F4CC-AE4A-75B1-C9B47680C9C1}"/>
              </a:ext>
            </a:extLst>
          </p:cNvPr>
          <p:cNvSpPr txBox="1"/>
          <p:nvPr/>
        </p:nvSpPr>
        <p:spPr>
          <a:xfrm>
            <a:off x="634150" y="2223827"/>
            <a:ext cx="4443984" cy="2100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Segoe UI Emoji" panose="020B0502040204020203" pitchFamily="34" charset="0"/>
                <a:ea typeface="Segoe UI Emoji" panose="020B0502040204020203" pitchFamily="34" charset="0"/>
              </a:rPr>
              <a:t>In this unit, we’ll explore a variety of textile processes that lead towards </a:t>
            </a:r>
            <a:r>
              <a:rPr lang="en-US" sz="2000" kern="1200" dirty="0" err="1">
                <a:latin typeface="Segoe UI Emoji" panose="020B0502040204020203" pitchFamily="34" charset="0"/>
                <a:ea typeface="Segoe UI Emoji" panose="020B0502040204020203" pitchFamily="34" charset="0"/>
              </a:rPr>
              <a:t>visualisation</a:t>
            </a:r>
            <a:r>
              <a:rPr lang="en-US" sz="2000" kern="1200" dirty="0">
                <a:latin typeface="Segoe UI Emoji" panose="020B0502040204020203" pitchFamily="34" charset="0"/>
                <a:ea typeface="Segoe UI Emoji" panose="020B0502040204020203" pitchFamily="34" charset="0"/>
              </a:rPr>
              <a:t> of end products.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latin typeface="Segoe UI Emoji" panose="020B0502040204020203" pitchFamily="34" charset="0"/>
                <a:ea typeface="Segoe UI Emoji" panose="020B0502040204020203" pitchFamily="34" charset="0"/>
              </a:rPr>
              <a:t>Presented throughout your sketchbook and displayed professionally on A1 mountboards</a:t>
            </a:r>
            <a:r>
              <a:rPr lang="en-US" sz="5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F24FB-5083-19B0-E849-4A3D54C42EBF}"/>
              </a:ext>
            </a:extLst>
          </p:cNvPr>
          <p:cNvSpPr txBox="1"/>
          <p:nvPr/>
        </p:nvSpPr>
        <p:spPr>
          <a:xfrm>
            <a:off x="634150" y="956979"/>
            <a:ext cx="4443984" cy="1086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u="sng" kern="12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Unit 14: Textiles materials, techniques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u="sng" kern="120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</a:rPr>
              <a:t>and processes (TVY)</a:t>
            </a:r>
            <a:endParaRPr lang="en-US" sz="2000" b="1" u="sng" kern="12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7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C00FB-BAA0-39E0-E86D-C1D4EE08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Todays Task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6A869-A3E5-E532-53CF-BE13A006A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219" y="2898647"/>
            <a:ext cx="5138964" cy="2026033"/>
          </a:xfrm>
        </p:spPr>
        <p:txBody>
          <a:bodyPr>
            <a:normAutofit lnSpcReduction="10000"/>
          </a:bodyPr>
          <a:lstStyle/>
          <a:p>
            <a:r>
              <a:rPr lang="en-GB" b="1" u="sng" dirty="0"/>
              <a:t>Activity 1:</a:t>
            </a:r>
          </a:p>
          <a:p>
            <a:r>
              <a:rPr lang="en-GB" dirty="0"/>
              <a:t>Considering the word ‘Evolve’, create a brainstorm of words that you associate with this, ready to use in September. Words that you might associate with it may be: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FBA9C0-2AAB-2EC7-5B30-3E43B024E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219" y="5042946"/>
            <a:ext cx="5138964" cy="594360"/>
          </a:xfrm>
        </p:spPr>
        <p:txBody>
          <a:bodyPr/>
          <a:lstStyle/>
          <a:p>
            <a:r>
              <a:rPr lang="en-GB" b="1" u="sng" dirty="0"/>
              <a:t>Activity 2: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6425AD-D3BD-0491-77E9-86F057C5F6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219" y="5495380"/>
            <a:ext cx="5442333" cy="854550"/>
          </a:xfrm>
        </p:spPr>
        <p:txBody>
          <a:bodyPr>
            <a:noAutofit/>
          </a:bodyPr>
          <a:lstStyle/>
          <a:p>
            <a:r>
              <a:rPr lang="en-GB" dirty="0"/>
              <a:t>Using the materials provided, start to create a page of various, textured rubbings.</a:t>
            </a:r>
          </a:p>
        </p:txBody>
      </p:sp>
      <p:pic>
        <p:nvPicPr>
          <p:cNvPr id="8" name="Picture Placeholder 23">
            <a:extLst>
              <a:ext uri="{FF2B5EF4-FFF2-40B4-BE49-F238E27FC236}">
                <a16:creationId xmlns:a16="http://schemas.microsoft.com/office/drawing/2014/main" id="{BE6DFEA6-EC94-B8A7-1CCE-E9DDC25FFE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t="26684" b="26684"/>
          <a:stretch/>
        </p:blipFill>
        <p:spPr>
          <a:xfrm>
            <a:off x="7590622" y="0"/>
            <a:ext cx="4601378" cy="421640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3844E-0758-7B22-6A53-8FD6467D0669}"/>
              </a:ext>
            </a:extLst>
          </p:cNvPr>
          <p:cNvCxnSpPr/>
          <p:nvPr/>
        </p:nvCxnSpPr>
        <p:spPr>
          <a:xfrm flipV="1">
            <a:off x="4847422" y="4216400"/>
            <a:ext cx="2875402" cy="1743725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8963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A4CFC424-BCDB-4586-BE89-D3176048E7E6}" vid="{18DAE7EC-D311-44B2-93BA-37663B43F274}"/>
    </a:ext>
  </a:extLst>
</a:theme>
</file>

<file path=ppt/theme/theme2.xml><?xml version="1.0" encoding="utf-8"?>
<a:theme xmlns:a="http://schemas.openxmlformats.org/drawingml/2006/main" name="1_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A4CFC424-BCDB-4586-BE89-D3176048E7E6}" vid="{18DAE7EC-D311-44B2-93BA-37663B43F2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Brush</Template>
  <TotalTime>5274</TotalTime>
  <Words>840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Elephant</vt:lpstr>
      <vt:lpstr>Segoe UI</vt:lpstr>
      <vt:lpstr>Segoe UI Emoji</vt:lpstr>
      <vt:lpstr>Brush</vt:lpstr>
      <vt:lpstr>1_Brush</vt:lpstr>
      <vt:lpstr>12BTEC Bridging Day 2025 – Art and Design  Session 1 SHP</vt:lpstr>
      <vt:lpstr>PowerPoint Presentation</vt:lpstr>
      <vt:lpstr>BTEC UNITS</vt:lpstr>
      <vt:lpstr>Unit 3 The Creative Process (SHP)</vt:lpstr>
      <vt:lpstr>Unit 5 Developing an Art and Design Portfolio (JHN)</vt:lpstr>
      <vt:lpstr>PowerPoint Presentation</vt:lpstr>
      <vt:lpstr>PowerPoint Presentation</vt:lpstr>
      <vt:lpstr>PowerPoint Presentation</vt:lpstr>
      <vt:lpstr>Todays Task</vt:lpstr>
      <vt:lpstr>BTEC Summer Homework</vt:lpstr>
      <vt:lpstr>12BTEC Bridging Day 2025 – Art and Design  Session 2 JHN</vt:lpstr>
      <vt:lpstr>BTEC UNITS</vt:lpstr>
      <vt:lpstr>Exploring the exam Units</vt:lpstr>
      <vt:lpstr>Marking Activity</vt:lpstr>
      <vt:lpstr>PowerPoint Presentation</vt:lpstr>
      <vt:lpstr>PowerPoint Presentation</vt:lpstr>
      <vt:lpstr>A reminder of your BTEC Summer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12BTEC Bridging Day 2021</dc:title>
  <dc:creator>Mrs C Johnson (JHN) (Staff)</dc:creator>
  <cp:lastModifiedBy>JHN - Mrs C Johnson (Staff)</cp:lastModifiedBy>
  <cp:revision>15</cp:revision>
  <cp:lastPrinted>2022-06-21T11:25:13Z</cp:lastPrinted>
  <dcterms:created xsi:type="dcterms:W3CDTF">2021-06-22T15:58:31Z</dcterms:created>
  <dcterms:modified xsi:type="dcterms:W3CDTF">2025-06-11T09:46:09Z</dcterms:modified>
</cp:coreProperties>
</file>