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9" r:id="rId2"/>
  </p:sldIdLst>
  <p:sldSz cx="6858000" cy="9906000" type="A4"/>
  <p:notesSz cx="6808788" cy="99409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00" autoAdjust="0"/>
    <p:restoredTop sz="94249" autoAdjust="0"/>
  </p:normalViewPr>
  <p:slideViewPr>
    <p:cSldViewPr snapToGrid="0">
      <p:cViewPr>
        <p:scale>
          <a:sx n="90" d="100"/>
          <a:sy n="90" d="100"/>
        </p:scale>
        <p:origin x="-1410" y="1218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E06FB-0199-4069-9613-F2805716B70A}" type="datetimeFigureOut">
              <a:rPr lang="en-GB" smtClean="0"/>
              <a:t>26/06/2020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C168B-4EA4-4443-8380-A18A83AB15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6047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E06FB-0199-4069-9613-F2805716B70A}" type="datetimeFigureOut">
              <a:rPr lang="en-GB" smtClean="0"/>
              <a:t>26/06/2020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C168B-4EA4-4443-8380-A18A83AB15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2481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E06FB-0199-4069-9613-F2805716B70A}" type="datetimeFigureOut">
              <a:rPr lang="en-GB" smtClean="0"/>
              <a:t>26/06/2020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C168B-4EA4-4443-8380-A18A83AB15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6977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E06FB-0199-4069-9613-F2805716B70A}" type="datetimeFigureOut">
              <a:rPr lang="en-GB" smtClean="0"/>
              <a:t>26/06/2020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C168B-4EA4-4443-8380-A18A83AB15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7136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E06FB-0199-4069-9613-F2805716B70A}" type="datetimeFigureOut">
              <a:rPr lang="en-GB" smtClean="0"/>
              <a:t>26/06/2020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C168B-4EA4-4443-8380-A18A83AB15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1247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E06FB-0199-4069-9613-F2805716B70A}" type="datetimeFigureOut">
              <a:rPr lang="en-GB" smtClean="0"/>
              <a:t>26/06/2020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C168B-4EA4-4443-8380-A18A83AB15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2713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E06FB-0199-4069-9613-F2805716B70A}" type="datetimeFigureOut">
              <a:rPr lang="en-GB" smtClean="0"/>
              <a:t>26/06/2020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C168B-4EA4-4443-8380-A18A83AB15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5570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E06FB-0199-4069-9613-F2805716B70A}" type="datetimeFigureOut">
              <a:rPr lang="en-GB" smtClean="0"/>
              <a:t>26/06/2020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C168B-4EA4-4443-8380-A18A83AB15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9703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E06FB-0199-4069-9613-F2805716B70A}" type="datetimeFigureOut">
              <a:rPr lang="en-GB" smtClean="0"/>
              <a:t>26/06/2020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C168B-4EA4-4443-8380-A18A83AB15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4963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E06FB-0199-4069-9613-F2805716B70A}" type="datetimeFigureOut">
              <a:rPr lang="en-GB" smtClean="0"/>
              <a:t>26/06/2020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C168B-4EA4-4443-8380-A18A83AB15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7033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E06FB-0199-4069-9613-F2805716B70A}" type="datetimeFigureOut">
              <a:rPr lang="en-GB" smtClean="0"/>
              <a:t>26/06/2020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C168B-4EA4-4443-8380-A18A83AB15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5061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3E06FB-0199-4069-9613-F2805716B70A}" type="datetimeFigureOut">
              <a:rPr lang="en-GB" smtClean="0"/>
              <a:t>26/06/2020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BC168B-4EA4-4443-8380-A18A83AB15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2968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8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7.png"/><Relationship Id="rId17" Type="http://schemas.openxmlformats.org/officeDocument/2006/relationships/image" Target="../media/image12.png"/><Relationship Id="rId2" Type="http://schemas.openxmlformats.org/officeDocument/2006/relationships/image" Target="../media/image1.png"/><Relationship Id="rId16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png"/><Relationship Id="rId15" Type="http://schemas.openxmlformats.org/officeDocument/2006/relationships/image" Target="../media/image10.png"/><Relationship Id="rId4" Type="http://schemas.openxmlformats.org/officeDocument/2006/relationships/image" Target="../media/image3.png"/><Relationship Id="rId1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EDA1826-3D45-4082-BB96-DD38A12004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9921" y="-119783"/>
            <a:ext cx="5598158" cy="702367"/>
          </a:xfrm>
          <a:ln>
            <a:solidFill>
              <a:schemeClr val="bg1"/>
            </a:solidFill>
          </a:ln>
        </p:spPr>
        <p:txBody>
          <a:bodyPr>
            <a:noAutofit/>
          </a:bodyPr>
          <a:lstStyle/>
          <a:p>
            <a:r>
              <a:rPr lang="en-GB" sz="1400" u="sng" dirty="0">
                <a:solidFill>
                  <a:schemeClr val="accent6">
                    <a:lumMod val="75000"/>
                  </a:schemeClr>
                </a:solidFill>
                <a:latin typeface="Abadi" panose="020B0604020104020204" pitchFamily="34" charset="0"/>
              </a:rPr>
              <a:t>Year </a:t>
            </a:r>
            <a:r>
              <a:rPr lang="en-GB" sz="1400" u="sng" dirty="0" smtClean="0">
                <a:solidFill>
                  <a:schemeClr val="accent6">
                    <a:lumMod val="75000"/>
                  </a:schemeClr>
                </a:solidFill>
                <a:latin typeface="Abadi" panose="020B0604020104020204" pitchFamily="34" charset="0"/>
              </a:rPr>
              <a:t>12: Religious Conflict and the Church in England</a:t>
            </a:r>
            <a:br>
              <a:rPr lang="en-GB" sz="1400" u="sng" dirty="0" smtClean="0">
                <a:solidFill>
                  <a:schemeClr val="accent6">
                    <a:lumMod val="75000"/>
                  </a:schemeClr>
                </a:solidFill>
                <a:latin typeface="Abadi" panose="020B0604020104020204" pitchFamily="34" charset="0"/>
              </a:rPr>
            </a:br>
            <a:r>
              <a:rPr lang="en-GB" sz="1400" u="sng" dirty="0" smtClean="0">
                <a:solidFill>
                  <a:schemeClr val="accent6">
                    <a:lumMod val="75000"/>
                  </a:schemeClr>
                </a:solidFill>
                <a:latin typeface="Abadi" panose="020B0604020104020204" pitchFamily="34" charset="0"/>
              </a:rPr>
              <a:t>Part 1: The Church in 1529.</a:t>
            </a:r>
            <a:endParaRPr lang="en-GB" sz="1400" u="sng" dirty="0">
              <a:solidFill>
                <a:schemeClr val="accent6">
                  <a:lumMod val="75000"/>
                </a:schemeClr>
              </a:solidFill>
              <a:latin typeface="Abadi" panose="020B0604020104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672EB051-E88B-418E-838C-DF49811B38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52957" y="6438"/>
            <a:ext cx="680550" cy="768933"/>
          </a:xfrm>
          <a:prstGeom prst="rect">
            <a:avLst/>
          </a:prstGeom>
        </p:spPr>
      </p:pic>
      <p:graphicFrame>
        <p:nvGraphicFramePr>
          <p:cNvPr id="11" name="Table 10">
            <a:extLst>
              <a:ext uri="{FF2B5EF4-FFF2-40B4-BE49-F238E27FC236}">
                <a16:creationId xmlns="" xmlns:a16="http://schemas.microsoft.com/office/drawing/2014/main" id="{AC282E53-B7C6-40A1-9366-DA73AFF6E0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3695817"/>
              </p:ext>
            </p:extLst>
          </p:nvPr>
        </p:nvGraphicFramePr>
        <p:xfrm>
          <a:off x="452111" y="891090"/>
          <a:ext cx="3524939" cy="3495040"/>
        </p:xfrm>
        <a:graphic>
          <a:graphicData uri="http://schemas.openxmlformats.org/drawingml/2006/table">
            <a:tbl>
              <a:tblPr bandRow="1">
                <a:tableStyleId>{2D5ABB26-0587-4C30-8999-92F81FD0307C}</a:tableStyleId>
              </a:tblPr>
              <a:tblGrid>
                <a:gridCol w="556838">
                  <a:extLst>
                    <a:ext uri="{9D8B030D-6E8A-4147-A177-3AD203B41FA5}">
                      <a16:colId xmlns="" xmlns:a16="http://schemas.microsoft.com/office/drawing/2014/main" val="2685904105"/>
                    </a:ext>
                  </a:extLst>
                </a:gridCol>
                <a:gridCol w="2968101">
                  <a:extLst>
                    <a:ext uri="{9D8B030D-6E8A-4147-A177-3AD203B41FA5}">
                      <a16:colId xmlns="" xmlns:a16="http://schemas.microsoft.com/office/drawing/2014/main" val="2829504498"/>
                    </a:ext>
                  </a:extLst>
                </a:gridCol>
              </a:tblGrid>
              <a:tr h="252327">
                <a:tc gridSpan="2">
                  <a:txBody>
                    <a:bodyPr/>
                    <a:lstStyle/>
                    <a:p>
                      <a:r>
                        <a:rPr lang="en-GB" sz="1000" b="1" dirty="0">
                          <a:solidFill>
                            <a:schemeClr val="bg1"/>
                          </a:solidFill>
                        </a:rPr>
                        <a:t>Key Dates</a:t>
                      </a:r>
                      <a:endParaRPr lang="en-GB" sz="10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132080" marR="132080" marT="66040" marB="66040"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09589990"/>
                  </a:ext>
                </a:extLst>
              </a:tr>
              <a:tr h="252327"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+mn-lt"/>
                        </a:rPr>
                        <a:t>1485</a:t>
                      </a:r>
                      <a:endParaRPr lang="en-GB" sz="1000" dirty="0">
                        <a:latin typeface="+mn-lt"/>
                      </a:endParaRPr>
                    </a:p>
                  </a:txBody>
                  <a:tcPr marL="132080" marR="132080" marT="66040" marB="6604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+mn-lt"/>
                        </a:rPr>
                        <a:t>Battle of Bosworth- Henry VII became King of England. </a:t>
                      </a:r>
                      <a:endParaRPr lang="en-GB" sz="1000" dirty="0">
                        <a:latin typeface="+mn-lt"/>
                      </a:endParaRPr>
                    </a:p>
                  </a:txBody>
                  <a:tcPr marL="132080" marR="132080" marT="66040" marB="6604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670000827"/>
                  </a:ext>
                </a:extLst>
              </a:tr>
              <a:tr h="387503"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+mn-lt"/>
                        </a:rPr>
                        <a:t>1501</a:t>
                      </a:r>
                      <a:endParaRPr lang="en-GB" sz="1000" dirty="0">
                        <a:latin typeface="+mn-lt"/>
                      </a:endParaRPr>
                    </a:p>
                  </a:txBody>
                  <a:tcPr marL="132080" marR="132080" marT="66040" marB="6604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+mn-lt"/>
                        </a:rPr>
                        <a:t>Arthur marries </a:t>
                      </a:r>
                      <a:r>
                        <a:rPr lang="en-GB" sz="1000" baseline="0" dirty="0" smtClean="0">
                          <a:latin typeface="+mn-lt"/>
                        </a:rPr>
                        <a:t> Catherine of Aragon- Princess of Spain. </a:t>
                      </a:r>
                      <a:endParaRPr lang="en-GB" sz="1000" dirty="0">
                        <a:latin typeface="+mn-lt"/>
                      </a:endParaRPr>
                    </a:p>
                  </a:txBody>
                  <a:tcPr marL="132080" marR="132080" marT="66040" marB="6604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49710714"/>
                  </a:ext>
                </a:extLst>
              </a:tr>
              <a:tr h="252327"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+mn-lt"/>
                        </a:rPr>
                        <a:t>1502</a:t>
                      </a:r>
                      <a:endParaRPr lang="en-GB" sz="1000" dirty="0">
                        <a:latin typeface="+mn-lt"/>
                      </a:endParaRPr>
                    </a:p>
                  </a:txBody>
                  <a:tcPr marL="132080" marR="132080" marT="66040" marB="6604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+mn-lt"/>
                        </a:rPr>
                        <a:t>Death of Arthur- Henry VII’s eldest son. </a:t>
                      </a:r>
                      <a:endParaRPr lang="en-GB" sz="1000" dirty="0">
                        <a:latin typeface="+mn-lt"/>
                      </a:endParaRPr>
                    </a:p>
                  </a:txBody>
                  <a:tcPr marL="132080" marR="132080" marT="66040" marB="6604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833202578"/>
                  </a:ext>
                </a:extLst>
              </a:tr>
              <a:tr h="387503"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+mn-lt"/>
                        </a:rPr>
                        <a:t>1509</a:t>
                      </a:r>
                      <a:endParaRPr lang="en-GB" sz="1000" dirty="0">
                        <a:latin typeface="+mn-lt"/>
                      </a:endParaRPr>
                    </a:p>
                  </a:txBody>
                  <a:tcPr marL="132080" marR="132080" marT="66040" marB="6604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+mn-lt"/>
                        </a:rPr>
                        <a:t>Henry VII dies, Henry VIII is crowned King.</a:t>
                      </a:r>
                      <a:r>
                        <a:rPr lang="en-GB" sz="1000" baseline="0" dirty="0" smtClean="0">
                          <a:latin typeface="+mn-lt"/>
                        </a:rPr>
                        <a:t> </a:t>
                      </a:r>
                    </a:p>
                    <a:p>
                      <a:endParaRPr lang="en-GB" sz="1000" baseline="0" dirty="0" smtClean="0">
                        <a:latin typeface="+mn-lt"/>
                      </a:endParaRPr>
                    </a:p>
                    <a:p>
                      <a:r>
                        <a:rPr lang="en-GB" sz="1000" baseline="0" dirty="0" smtClean="0">
                          <a:latin typeface="+mn-lt"/>
                        </a:rPr>
                        <a:t>Marries Catherine of Aragon. </a:t>
                      </a:r>
                      <a:endParaRPr lang="en-GB" sz="1000" dirty="0">
                        <a:latin typeface="+mn-lt"/>
                      </a:endParaRPr>
                    </a:p>
                  </a:txBody>
                  <a:tcPr marL="132080" marR="132080" marT="66040" marB="6604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84699130"/>
                  </a:ext>
                </a:extLst>
              </a:tr>
              <a:tr h="252327"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+mn-lt"/>
                        </a:rPr>
                        <a:t>1510</a:t>
                      </a:r>
                      <a:endParaRPr lang="en-GB" sz="1000" dirty="0">
                        <a:latin typeface="+mn-lt"/>
                      </a:endParaRPr>
                    </a:p>
                  </a:txBody>
                  <a:tcPr marL="132080" marR="132080" marT="66040" marB="6604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+mn-lt"/>
                        </a:rPr>
                        <a:t>Henry VIII holds his first Parliament. </a:t>
                      </a:r>
                      <a:endParaRPr lang="en-GB" sz="1000" dirty="0">
                        <a:latin typeface="+mn-lt"/>
                      </a:endParaRPr>
                    </a:p>
                  </a:txBody>
                  <a:tcPr marL="132080" marR="132080" marT="66040" marB="6604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959269032"/>
                  </a:ext>
                </a:extLst>
              </a:tr>
              <a:tr h="387503"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+mn-lt"/>
                        </a:rPr>
                        <a:t>1514</a:t>
                      </a:r>
                      <a:endParaRPr lang="en-GB" sz="1000" dirty="0">
                        <a:latin typeface="+mn-lt"/>
                      </a:endParaRPr>
                    </a:p>
                  </a:txBody>
                  <a:tcPr marL="132080" marR="132080" marT="66040" marB="6604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+mn-lt"/>
                        </a:rPr>
                        <a:t>Wolsey is made Chief</a:t>
                      </a:r>
                      <a:r>
                        <a:rPr lang="en-GB" sz="1000" baseline="0" dirty="0" smtClean="0">
                          <a:latin typeface="+mn-lt"/>
                        </a:rPr>
                        <a:t> Minister for Henry VIII.</a:t>
                      </a:r>
                    </a:p>
                    <a:p>
                      <a:endParaRPr lang="en-GB" sz="1000" baseline="0" dirty="0" smtClean="0">
                        <a:latin typeface="+mn-lt"/>
                      </a:endParaRPr>
                    </a:p>
                    <a:p>
                      <a:r>
                        <a:rPr lang="en-GB" sz="1000" baseline="0" dirty="0" smtClean="0">
                          <a:latin typeface="+mn-lt"/>
                        </a:rPr>
                        <a:t>1515 made Archbishop of York, Lord Chancellor &amp; Cardinal. </a:t>
                      </a:r>
                      <a:endParaRPr lang="en-GB" sz="1000" dirty="0">
                        <a:latin typeface="+mn-lt"/>
                      </a:endParaRPr>
                    </a:p>
                  </a:txBody>
                  <a:tcPr marL="132080" marR="132080" marT="66040" marB="6604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021908377"/>
                  </a:ext>
                </a:extLst>
              </a:tr>
              <a:tr h="252327"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+mn-lt"/>
                        </a:rPr>
                        <a:t>1517</a:t>
                      </a:r>
                      <a:endParaRPr lang="en-GB" sz="1000" dirty="0">
                        <a:latin typeface="+mn-lt"/>
                      </a:endParaRPr>
                    </a:p>
                  </a:txBody>
                  <a:tcPr marL="132080" marR="132080" marT="66040" marB="6604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+mn-lt"/>
                        </a:rPr>
                        <a:t>Martin Luther nailed his 95</a:t>
                      </a:r>
                      <a:r>
                        <a:rPr lang="en-GB" sz="1000" baseline="0" dirty="0" smtClean="0">
                          <a:latin typeface="+mn-lt"/>
                        </a:rPr>
                        <a:t> Thesis to the Cathedral door in Wittenberg. </a:t>
                      </a:r>
                      <a:endParaRPr lang="en-GB" sz="1000" dirty="0">
                        <a:latin typeface="+mn-lt"/>
                      </a:endParaRPr>
                    </a:p>
                  </a:txBody>
                  <a:tcPr marL="132080" marR="132080" marT="66040" marB="6604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413099251"/>
                  </a:ext>
                </a:extLst>
              </a:tr>
            </a:tbl>
          </a:graphicData>
        </a:graphic>
      </p:graphicFrame>
      <p:pic>
        <p:nvPicPr>
          <p:cNvPr id="8" name="Picture 7">
            <a:extLst>
              <a:ext uri="{FF2B5EF4-FFF2-40B4-BE49-F238E27FC236}">
                <a16:creationId xmlns="" xmlns:a16="http://schemas.microsoft.com/office/drawing/2014/main" id="{42537DCE-64A6-40A4-9CA0-5D303F1D99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7706" y="1228319"/>
            <a:ext cx="393979" cy="50611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="" xmlns:a16="http://schemas.microsoft.com/office/drawing/2014/main" id="{2DACCBEB-946B-475B-8E26-873CF6DD6B0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37706" y="1778831"/>
            <a:ext cx="387767" cy="505216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="" xmlns:a16="http://schemas.microsoft.com/office/drawing/2014/main" id="{A24DC49C-DF7D-40D8-B079-73106E27B0E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18739" y="2328449"/>
            <a:ext cx="387767" cy="515844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AA6B494D-45EC-499A-813C-650917EE0972}"/>
              </a:ext>
            </a:extLst>
          </p:cNvPr>
          <p:cNvSpPr txBox="1"/>
          <p:nvPr/>
        </p:nvSpPr>
        <p:spPr>
          <a:xfrm>
            <a:off x="644862" y="20657104"/>
            <a:ext cx="1520165" cy="4480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56" dirty="0"/>
              <a:t>Were his views popular?</a:t>
            </a:r>
          </a:p>
        </p:txBody>
      </p:sp>
      <p:pic>
        <p:nvPicPr>
          <p:cNvPr id="19" name="Picture 280" descr="Church Icon 840357">
            <a:extLst>
              <a:ext uri="{FF2B5EF4-FFF2-40B4-BE49-F238E27FC236}">
                <a16:creationId xmlns="" xmlns:a16="http://schemas.microsoft.com/office/drawing/2014/main" id="{B12AE8DD-0F1E-46E9-8D85-F534457EF3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35" y="8040574"/>
            <a:ext cx="618456" cy="618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Graphic 6" descr="Daily calendar">
            <a:extLst>
              <a:ext uri="{FF2B5EF4-FFF2-40B4-BE49-F238E27FC236}">
                <a16:creationId xmlns="" xmlns:a16="http://schemas.microsoft.com/office/drawing/2014/main" id="{AF2062ED-00BE-4193-8E4E-26C869C84B2F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4682" y="809492"/>
            <a:ext cx="418827" cy="418827"/>
          </a:xfrm>
          <a:prstGeom prst="rect">
            <a:avLst/>
          </a:prstGeom>
        </p:spPr>
      </p:pic>
      <p:cxnSp>
        <p:nvCxnSpPr>
          <p:cNvPr id="13" name="Straight Arrow Connector 12">
            <a:extLst>
              <a:ext uri="{FF2B5EF4-FFF2-40B4-BE49-F238E27FC236}">
                <a16:creationId xmlns="" xmlns:a16="http://schemas.microsoft.com/office/drawing/2014/main" id="{E649D3CB-246A-4FFA-BDBA-BA5F09FBC852}"/>
              </a:ext>
            </a:extLst>
          </p:cNvPr>
          <p:cNvCxnSpPr/>
          <p:nvPr/>
        </p:nvCxnSpPr>
        <p:spPr>
          <a:xfrm>
            <a:off x="973599" y="1155283"/>
            <a:ext cx="0" cy="3199151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8" name="Picture 4" descr="Man Star Icon 668797">
            <a:extLst>
              <a:ext uri="{FF2B5EF4-FFF2-40B4-BE49-F238E27FC236}">
                <a16:creationId xmlns="" xmlns:a16="http://schemas.microsoft.com/office/drawing/2014/main" id="{B4E4F5BE-C72F-4F20-B645-1DF42652FD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4116" y="898870"/>
            <a:ext cx="309650" cy="309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6" name="Table 36">
            <a:extLst>
              <a:ext uri="{FF2B5EF4-FFF2-40B4-BE49-F238E27FC236}">
                <a16:creationId xmlns="" xmlns:a16="http://schemas.microsoft.com/office/drawing/2014/main" id="{F89597DC-C86B-4CC3-B60D-52AE34590F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6341307"/>
              </p:ext>
            </p:extLst>
          </p:nvPr>
        </p:nvGraphicFramePr>
        <p:xfrm>
          <a:off x="4293767" y="868524"/>
          <a:ext cx="2004640" cy="35918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04640">
                  <a:extLst>
                    <a:ext uri="{9D8B030D-6E8A-4147-A177-3AD203B41FA5}">
                      <a16:colId xmlns="" xmlns:a16="http://schemas.microsoft.com/office/drawing/2014/main" val="3044412156"/>
                    </a:ext>
                  </a:extLst>
                </a:gridCol>
              </a:tblGrid>
              <a:tr h="388584">
                <a:tc>
                  <a:txBody>
                    <a:bodyPr/>
                    <a:lstStyle/>
                    <a:p>
                      <a:pPr algn="l"/>
                      <a:r>
                        <a:rPr lang="en-GB" sz="1000" u="none" dirty="0">
                          <a:solidFill>
                            <a:schemeClr val="bg1"/>
                          </a:solidFill>
                        </a:rPr>
                        <a:t>Key People 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029031232"/>
                  </a:ext>
                </a:extLst>
              </a:tr>
              <a:tr h="396938">
                <a:tc>
                  <a:txBody>
                    <a:bodyPr/>
                    <a:lstStyle/>
                    <a:p>
                      <a:pPr algn="l"/>
                      <a:r>
                        <a:rPr lang="en-GB" sz="1000" u="none" dirty="0"/>
                        <a:t>Henry VIII- </a:t>
                      </a:r>
                      <a:r>
                        <a:rPr lang="en-GB" sz="1000" b="0" u="none" dirty="0"/>
                        <a:t>King of England from 1509-1547. Reformed the church. 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933453678"/>
                  </a:ext>
                </a:extLst>
              </a:tr>
              <a:tr h="549607">
                <a:tc>
                  <a:txBody>
                    <a:bodyPr/>
                    <a:lstStyle/>
                    <a:p>
                      <a:pPr algn="l"/>
                      <a:r>
                        <a:rPr lang="en-GB" sz="1000" u="none" dirty="0"/>
                        <a:t>Martin Luther-German monk who criticised the Catholic church in 1517.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86961794"/>
                  </a:ext>
                </a:extLst>
              </a:tr>
              <a:tr h="666690">
                <a:tc>
                  <a:txBody>
                    <a:bodyPr/>
                    <a:lstStyle/>
                    <a:p>
                      <a:pPr algn="l"/>
                      <a:r>
                        <a:rPr lang="en-GB" sz="1000" u="none" dirty="0"/>
                        <a:t>Catherine of Aragon-Henry VIII’s first wife. Spanish and Catholic. </a:t>
                      </a:r>
                      <a:r>
                        <a:rPr lang="en-GB" sz="1000" u="none" dirty="0" smtClean="0"/>
                        <a:t>Had been married to Arthur-</a:t>
                      </a:r>
                      <a:r>
                        <a:rPr lang="en-GB" sz="1000" u="none" baseline="0" dirty="0" smtClean="0"/>
                        <a:t> Henry’s brother. </a:t>
                      </a:r>
                      <a:endParaRPr lang="en-GB" sz="1000" u="none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511490029"/>
                  </a:ext>
                </a:extLst>
              </a:tr>
              <a:tr h="521757">
                <a:tc>
                  <a:txBody>
                    <a:bodyPr/>
                    <a:lstStyle/>
                    <a:p>
                      <a:pPr algn="l"/>
                      <a:r>
                        <a:rPr lang="en-GB" sz="1000" u="none" dirty="0" smtClean="0"/>
                        <a:t>Thomas Wolsey-</a:t>
                      </a:r>
                      <a:r>
                        <a:rPr lang="en-GB" sz="1000" u="none" baseline="0" dirty="0" smtClean="0"/>
                        <a:t> Henry’s chief minister, Archbishop of York, Chancellor and Cardinal. Exemplified the link between Church and State. </a:t>
                      </a:r>
                      <a:endParaRPr lang="en-GB" sz="1000" u="none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254006760"/>
                  </a:ext>
                </a:extLst>
              </a:tr>
              <a:tr h="702276">
                <a:tc>
                  <a:txBody>
                    <a:bodyPr/>
                    <a:lstStyle/>
                    <a:p>
                      <a:pPr algn="l"/>
                      <a:r>
                        <a:rPr lang="en-GB" sz="1000" u="none" dirty="0" smtClean="0"/>
                        <a:t>Henry VII- King</a:t>
                      </a:r>
                      <a:r>
                        <a:rPr lang="en-GB" sz="1000" u="none" baseline="0" dirty="0" smtClean="0"/>
                        <a:t> of England from 1485-1509.</a:t>
                      </a:r>
                      <a:endParaRPr lang="en-GB" sz="1000" u="none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626642941"/>
                  </a:ext>
                </a:extLst>
              </a:tr>
            </a:tbl>
          </a:graphicData>
        </a:graphic>
      </p:graphicFrame>
      <p:graphicFrame>
        <p:nvGraphicFramePr>
          <p:cNvPr id="38" name="Table 38">
            <a:extLst>
              <a:ext uri="{FF2B5EF4-FFF2-40B4-BE49-F238E27FC236}">
                <a16:creationId xmlns="" xmlns:a16="http://schemas.microsoft.com/office/drawing/2014/main" id="{19DFB528-284B-4E14-9C32-220B6FDAEB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2482021"/>
              </p:ext>
            </p:extLst>
          </p:nvPr>
        </p:nvGraphicFramePr>
        <p:xfrm>
          <a:off x="3580494" y="4851502"/>
          <a:ext cx="3153013" cy="42253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7338">
                  <a:extLst>
                    <a:ext uri="{9D8B030D-6E8A-4147-A177-3AD203B41FA5}">
                      <a16:colId xmlns="" xmlns:a16="http://schemas.microsoft.com/office/drawing/2014/main" val="2806396560"/>
                    </a:ext>
                  </a:extLst>
                </a:gridCol>
                <a:gridCol w="2225675">
                  <a:extLst>
                    <a:ext uri="{9D8B030D-6E8A-4147-A177-3AD203B41FA5}">
                      <a16:colId xmlns="" xmlns:a16="http://schemas.microsoft.com/office/drawing/2014/main" val="2710778593"/>
                    </a:ext>
                  </a:extLst>
                </a:gridCol>
              </a:tblGrid>
              <a:tr h="392331"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chemeClr val="bg1"/>
                          </a:solidFill>
                        </a:rPr>
                        <a:t>Key Vocabulary 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042982683"/>
                  </a:ext>
                </a:extLst>
              </a:tr>
              <a:tr h="432570"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+mn-lt"/>
                        </a:rPr>
                        <a:t>Nobility </a:t>
                      </a:r>
                      <a:endParaRPr lang="en-GB" sz="1000" dirty="0">
                        <a:latin typeface="+mn-lt"/>
                      </a:endParaRPr>
                    </a:p>
                  </a:txBody>
                  <a:tcPr marL="132080" marR="132080" marT="66040" marB="6604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+mn-lt"/>
                        </a:rPr>
                        <a:t>Someone</a:t>
                      </a:r>
                      <a:r>
                        <a:rPr lang="en-GB" sz="1000" baseline="0" dirty="0" smtClean="0">
                          <a:latin typeface="+mn-lt"/>
                        </a:rPr>
                        <a:t> who had rank or title and owned land. May advise the King. </a:t>
                      </a:r>
                      <a:endParaRPr lang="en-GB" sz="1000" dirty="0">
                        <a:latin typeface="+mn-lt"/>
                      </a:endParaRPr>
                    </a:p>
                  </a:txBody>
                  <a:tcPr marL="132080" marR="132080" marT="66040" marB="6604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271771690"/>
                  </a:ext>
                </a:extLst>
              </a:tr>
              <a:tr h="432570"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+mn-lt"/>
                        </a:rPr>
                        <a:t>Privy Council </a:t>
                      </a:r>
                      <a:endParaRPr lang="en-GB" sz="1000" dirty="0">
                        <a:latin typeface="+mn-lt"/>
                      </a:endParaRPr>
                    </a:p>
                  </a:txBody>
                  <a:tcPr marL="132080" marR="132080" marT="66040" marB="6604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+mn-lt"/>
                        </a:rPr>
                        <a:t>Group</a:t>
                      </a:r>
                      <a:r>
                        <a:rPr lang="en-GB" sz="1000" baseline="0" dirty="0" smtClean="0">
                          <a:latin typeface="+mn-lt"/>
                        </a:rPr>
                        <a:t> of advisers, usually nobility who advised the King. </a:t>
                      </a:r>
                      <a:endParaRPr lang="en-GB" sz="1000" dirty="0">
                        <a:latin typeface="+mn-lt"/>
                      </a:endParaRPr>
                    </a:p>
                  </a:txBody>
                  <a:tcPr marL="132080" marR="132080" marT="66040" marB="6604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644755612"/>
                  </a:ext>
                </a:extLst>
              </a:tr>
              <a:tr h="432570"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+mn-lt"/>
                        </a:rPr>
                        <a:t>Christendom</a:t>
                      </a:r>
                      <a:endParaRPr lang="en-GB" sz="1000" dirty="0">
                        <a:latin typeface="+mn-lt"/>
                      </a:endParaRPr>
                    </a:p>
                  </a:txBody>
                  <a:tcPr marL="132080" marR="132080" marT="66040" marB="6604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+mn-lt"/>
                        </a:rPr>
                        <a:t>Group</a:t>
                      </a:r>
                      <a:r>
                        <a:rPr lang="en-GB" sz="1000" baseline="0" dirty="0" smtClean="0">
                          <a:latin typeface="+mn-lt"/>
                        </a:rPr>
                        <a:t> of nations which the Catholic Church was the main religion. </a:t>
                      </a:r>
                      <a:endParaRPr lang="en-GB" sz="1000" dirty="0">
                        <a:latin typeface="+mn-lt"/>
                      </a:endParaRPr>
                    </a:p>
                  </a:txBody>
                  <a:tcPr marL="132080" marR="132080" marT="66040" marB="6604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25327585"/>
                  </a:ext>
                </a:extLst>
              </a:tr>
              <a:tr h="307786"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+mn-lt"/>
                        </a:rPr>
                        <a:t>Canon Law</a:t>
                      </a:r>
                      <a:endParaRPr lang="en-GB" sz="1000" dirty="0">
                        <a:latin typeface="+mn-lt"/>
                      </a:endParaRPr>
                    </a:p>
                  </a:txBody>
                  <a:tcPr marL="132080" marR="132080" marT="66040" marB="6604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+mn-lt"/>
                        </a:rPr>
                        <a:t>Church law. </a:t>
                      </a:r>
                      <a:endParaRPr lang="en-GB" sz="1000" dirty="0">
                        <a:latin typeface="+mn-lt"/>
                      </a:endParaRPr>
                    </a:p>
                  </a:txBody>
                  <a:tcPr marL="132080" marR="132080" marT="66040" marB="6604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854007294"/>
                  </a:ext>
                </a:extLst>
              </a:tr>
              <a:tr h="432570"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+mn-lt"/>
                        </a:rPr>
                        <a:t>Clergy</a:t>
                      </a:r>
                      <a:endParaRPr lang="en-GB" sz="1000" dirty="0">
                        <a:latin typeface="+mn-lt"/>
                      </a:endParaRPr>
                    </a:p>
                  </a:txBody>
                  <a:tcPr marL="132080" marR="132080" marT="66040" marB="6604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+mn-lt"/>
                        </a:rPr>
                        <a:t>Those who ran the services and ran</a:t>
                      </a:r>
                      <a:r>
                        <a:rPr lang="en-GB" sz="1000" baseline="0" dirty="0" smtClean="0">
                          <a:latin typeface="+mn-lt"/>
                        </a:rPr>
                        <a:t> the church. </a:t>
                      </a:r>
                      <a:endParaRPr lang="en-GB" sz="1000" dirty="0">
                        <a:latin typeface="+mn-lt"/>
                      </a:endParaRPr>
                    </a:p>
                  </a:txBody>
                  <a:tcPr marL="132080" marR="132080" marT="66040" marB="6604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34749911"/>
                  </a:ext>
                </a:extLst>
              </a:tr>
              <a:tr h="307786"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+mn-lt"/>
                        </a:rPr>
                        <a:t>Monastery </a:t>
                      </a:r>
                      <a:endParaRPr lang="en-GB" sz="1000" dirty="0">
                        <a:latin typeface="+mn-lt"/>
                      </a:endParaRPr>
                    </a:p>
                  </a:txBody>
                  <a:tcPr marL="132080" marR="132080" marT="66040" marB="6604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+mn-lt"/>
                        </a:rPr>
                        <a:t>Religious</a:t>
                      </a:r>
                      <a:r>
                        <a:rPr lang="en-GB" sz="1000" baseline="0" dirty="0" smtClean="0">
                          <a:latin typeface="+mn-lt"/>
                        </a:rPr>
                        <a:t> building where monks lived. </a:t>
                      </a:r>
                      <a:endParaRPr lang="en-GB" sz="1000" dirty="0">
                        <a:latin typeface="+mn-lt"/>
                      </a:endParaRPr>
                    </a:p>
                  </a:txBody>
                  <a:tcPr marL="132080" marR="132080" marT="66040" marB="6604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0263713"/>
                  </a:ext>
                </a:extLst>
              </a:tr>
              <a:tr h="307786"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+mn-lt"/>
                        </a:rPr>
                        <a:t>Purgatory </a:t>
                      </a:r>
                      <a:endParaRPr lang="en-GB" sz="1000" dirty="0">
                        <a:latin typeface="+mn-lt"/>
                      </a:endParaRPr>
                    </a:p>
                  </a:txBody>
                  <a:tcPr marL="132080" marR="132080" marT="66040" marB="6604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+mn-lt"/>
                        </a:rPr>
                        <a:t>Where</a:t>
                      </a:r>
                      <a:r>
                        <a:rPr lang="en-GB" sz="1000" baseline="0" dirty="0" smtClean="0">
                          <a:latin typeface="+mn-lt"/>
                        </a:rPr>
                        <a:t> souls went after death to undergo purification. </a:t>
                      </a:r>
                      <a:endParaRPr lang="en-GB" sz="1000" dirty="0">
                        <a:latin typeface="+mn-lt"/>
                      </a:endParaRPr>
                    </a:p>
                  </a:txBody>
                  <a:tcPr marL="132080" marR="132080" marT="66040" marB="6604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589623949"/>
                  </a:ext>
                </a:extLst>
              </a:tr>
              <a:tr h="281674">
                <a:tc>
                  <a:txBody>
                    <a:bodyPr/>
                    <a:lstStyle/>
                    <a:p>
                      <a:r>
                        <a:rPr lang="en-GB" sz="1000" b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Laity </a:t>
                      </a:r>
                      <a:endParaRPr lang="en-GB" sz="1000" b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32080" marR="132080" marT="66040" marB="6604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b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Those that attended church.</a:t>
                      </a:r>
                      <a:endParaRPr lang="en-GB" sz="1000" b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32080" marR="132080" marT="66040" marB="6604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32116451"/>
                  </a:ext>
                </a:extLst>
              </a:tr>
              <a:tr h="432570">
                <a:tc>
                  <a:txBody>
                    <a:bodyPr/>
                    <a:lstStyle/>
                    <a:p>
                      <a:r>
                        <a:rPr lang="en-GB" sz="1000" b="0" dirty="0" err="1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Legatus</a:t>
                      </a:r>
                      <a:r>
                        <a:rPr lang="en-GB" sz="1000" b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a </a:t>
                      </a:r>
                      <a:r>
                        <a:rPr lang="en-GB" sz="1000" b="0" dirty="0" err="1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latere</a:t>
                      </a:r>
                      <a:endParaRPr lang="en-GB" sz="1000" b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32080" marR="132080" marT="66040" marB="6604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b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Granted</a:t>
                      </a:r>
                      <a:r>
                        <a:rPr lang="en-GB" sz="1000" b="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by the pope- enabled the person to act on behalf of the Pope. </a:t>
                      </a:r>
                      <a:endParaRPr lang="en-GB" sz="1000" b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32080" marR="132080" marT="66040" marB="6604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675773396"/>
                  </a:ext>
                </a:extLst>
              </a:tr>
              <a:tr h="307786">
                <a:tc>
                  <a:txBody>
                    <a:bodyPr/>
                    <a:lstStyle/>
                    <a:p>
                      <a:r>
                        <a:rPr lang="en-GB" sz="1000" b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Liturgy</a:t>
                      </a:r>
                      <a:r>
                        <a:rPr lang="en-GB" sz="1000" b="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endParaRPr lang="en-GB" sz="1000" b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32080" marR="132080" marT="66040" marB="6604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b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Form of service held in the church. </a:t>
                      </a:r>
                      <a:endParaRPr lang="en-GB" sz="1000" b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32080" marR="132080" marT="66040" marB="6604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192858641"/>
                  </a:ext>
                </a:extLst>
              </a:tr>
            </a:tbl>
          </a:graphicData>
        </a:graphic>
      </p:graphicFrame>
      <p:pic>
        <p:nvPicPr>
          <p:cNvPr id="1030" name="Picture 6" descr="Book Icon 729118">
            <a:extLst>
              <a:ext uri="{FF2B5EF4-FFF2-40B4-BE49-F238E27FC236}">
                <a16:creationId xmlns="" xmlns:a16="http://schemas.microsoft.com/office/drawing/2014/main" id="{81206D05-A5B8-409F-B0C6-243B4AE8D6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6851" y="4926946"/>
            <a:ext cx="351184" cy="351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King Icon 2628113">
            <a:extLst>
              <a:ext uri="{FF2B5EF4-FFF2-40B4-BE49-F238E27FC236}">
                <a16:creationId xmlns="" xmlns:a16="http://schemas.microsoft.com/office/drawing/2014/main" id="{BE2DD763-053D-4AF8-9A5F-D8335D5010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35" y="4808324"/>
            <a:ext cx="618456" cy="618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2279011"/>
              </p:ext>
            </p:extLst>
          </p:nvPr>
        </p:nvGraphicFramePr>
        <p:xfrm>
          <a:off x="3580494" y="8985986"/>
          <a:ext cx="3153013" cy="8737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927338"/>
                <a:gridCol w="2225675"/>
              </a:tblGrid>
              <a:tr h="432000">
                <a:tc>
                  <a:txBody>
                    <a:bodyPr/>
                    <a:lstStyle/>
                    <a:p>
                      <a:r>
                        <a:rPr lang="en-GB" sz="1000" b="0" dirty="0" smtClean="0">
                          <a:latin typeface="+mn-lt"/>
                        </a:rPr>
                        <a:t>Heresy </a:t>
                      </a:r>
                      <a:endParaRPr lang="en-GB" sz="1000" b="0" dirty="0">
                        <a:latin typeface="+mn-lt"/>
                      </a:endParaRPr>
                    </a:p>
                  </a:txBody>
                  <a:tcPr marL="132080" marR="132080" marT="66040" marB="6604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+mn-lt"/>
                        </a:rPr>
                        <a:t>Crime against</a:t>
                      </a:r>
                      <a:r>
                        <a:rPr lang="en-GB" sz="1000" baseline="0" dirty="0" smtClean="0">
                          <a:latin typeface="+mn-lt"/>
                        </a:rPr>
                        <a:t> the church due to their beliefs. </a:t>
                      </a:r>
                      <a:endParaRPr lang="en-GB" sz="1000" dirty="0">
                        <a:latin typeface="+mn-lt"/>
                      </a:endParaRPr>
                    </a:p>
                  </a:txBody>
                  <a:tcPr marL="132080" marR="132080" marT="66040" marB="6604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432000"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+mn-lt"/>
                        </a:rPr>
                        <a:t>Tithe</a:t>
                      </a:r>
                      <a:endParaRPr lang="en-GB" sz="1000" dirty="0">
                        <a:latin typeface="+mn-lt"/>
                      </a:endParaRPr>
                    </a:p>
                  </a:txBody>
                  <a:tcPr marL="132080" marR="132080" marT="66040" marB="6604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+mn-lt"/>
                        </a:rPr>
                        <a:t>Tenth of persons income which was paid to the church annually. </a:t>
                      </a:r>
                      <a:endParaRPr lang="en-GB" sz="1000" dirty="0">
                        <a:latin typeface="+mn-lt"/>
                      </a:endParaRPr>
                    </a:p>
                  </a:txBody>
                  <a:tcPr marL="132080" marR="132080" marT="66040" marB="6604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8970" y="2964009"/>
            <a:ext cx="422715" cy="539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3416" y="3678864"/>
            <a:ext cx="413090" cy="5709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69447" y="4540345"/>
            <a:ext cx="295858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u="sng" dirty="0" smtClean="0"/>
              <a:t>The Monarchy: </a:t>
            </a:r>
          </a:p>
          <a:p>
            <a:pPr marL="171450" indent="-171450">
              <a:buFontTx/>
              <a:buChar char="-"/>
            </a:pPr>
            <a:r>
              <a:rPr lang="en-GB" sz="1000" dirty="0" smtClean="0"/>
              <a:t>Henry Tudor brought an end to the Wars of the Roses. </a:t>
            </a:r>
          </a:p>
          <a:p>
            <a:pPr marL="171450" indent="-171450">
              <a:buFontTx/>
              <a:buChar char="-"/>
            </a:pPr>
            <a:r>
              <a:rPr lang="en-GB" sz="1000" dirty="0" smtClean="0"/>
              <a:t>Legacy on Tudor monarchs- scared, </a:t>
            </a:r>
          </a:p>
          <a:p>
            <a:r>
              <a:rPr lang="en-GB" sz="1000" dirty="0" smtClean="0"/>
              <a:t>vulnerable and worried about attacks. </a:t>
            </a:r>
          </a:p>
          <a:p>
            <a:pPr marL="171450" indent="-171450">
              <a:buFontTx/>
              <a:buChar char="-"/>
            </a:pPr>
            <a:r>
              <a:rPr lang="en-GB" sz="1000" dirty="0" smtClean="0"/>
              <a:t>Arthur (Henry VII’s eldest son) died in 1502. Reinforced the need for Heir and a spare. </a:t>
            </a:r>
          </a:p>
          <a:p>
            <a:pPr marL="171450" indent="-171450">
              <a:buFontTx/>
              <a:buChar char="-"/>
            </a:pPr>
            <a:r>
              <a:rPr lang="en-GB" sz="1000" dirty="0" smtClean="0"/>
              <a:t>Henry got £12500 per year from the church. </a:t>
            </a:r>
          </a:p>
          <a:p>
            <a:r>
              <a:rPr lang="en-GB" sz="1000" u="sng" dirty="0" smtClean="0"/>
              <a:t>The nobility: </a:t>
            </a:r>
          </a:p>
          <a:p>
            <a:pPr marL="171450" indent="-171450">
              <a:buFontTx/>
              <a:buChar char="-"/>
            </a:pPr>
            <a:r>
              <a:rPr lang="en-GB" sz="1000" dirty="0" smtClean="0"/>
              <a:t>Strength needed curbing after the Wars of the Roses. </a:t>
            </a:r>
          </a:p>
          <a:p>
            <a:pPr marL="171450" indent="-171450">
              <a:buFontTx/>
              <a:buChar char="-"/>
            </a:pPr>
            <a:r>
              <a:rPr lang="en-GB" sz="1000" dirty="0" smtClean="0"/>
              <a:t>Played a part in decisions- Privy Council. </a:t>
            </a:r>
          </a:p>
          <a:p>
            <a:pPr marL="171450" indent="-171450">
              <a:buFontTx/>
              <a:buChar char="-"/>
            </a:pPr>
            <a:r>
              <a:rPr lang="en-GB" sz="1000" dirty="0" smtClean="0"/>
              <a:t>Sat in House of Lords. </a:t>
            </a:r>
          </a:p>
          <a:p>
            <a:pPr marL="171450" indent="-171450">
              <a:buFontTx/>
              <a:buChar char="-"/>
            </a:pPr>
            <a:r>
              <a:rPr lang="en-GB" sz="1000" dirty="0" smtClean="0"/>
              <a:t>Active in court cases. </a:t>
            </a:r>
          </a:p>
          <a:p>
            <a:r>
              <a:rPr lang="en-GB" sz="1000" u="sng" dirty="0" smtClean="0"/>
              <a:t>The Church:</a:t>
            </a:r>
          </a:p>
          <a:p>
            <a:pPr marL="171450" indent="-171450">
              <a:buFontTx/>
              <a:buChar char="-"/>
            </a:pPr>
            <a:r>
              <a:rPr lang="en-GB" sz="1000" dirty="0" smtClean="0"/>
              <a:t>Monarch depended on the church for good governance.</a:t>
            </a:r>
          </a:p>
          <a:p>
            <a:pPr marL="171450" indent="-171450">
              <a:buFontTx/>
              <a:buChar char="-"/>
            </a:pPr>
            <a:r>
              <a:rPr lang="en-GB" sz="1000" dirty="0" smtClean="0"/>
              <a:t>England was part of wider Christendom. </a:t>
            </a:r>
          </a:p>
          <a:p>
            <a:pPr marL="171450" indent="-171450">
              <a:buFontTx/>
              <a:buChar char="-"/>
            </a:pPr>
            <a:r>
              <a:rPr lang="en-GB" sz="1000" dirty="0" smtClean="0"/>
              <a:t>Collected taxes. Rome received £4500 from England. </a:t>
            </a:r>
          </a:p>
          <a:p>
            <a:pPr marL="171450" indent="-171450">
              <a:buFontTx/>
              <a:buChar char="-"/>
            </a:pPr>
            <a:r>
              <a:rPr lang="en-GB" sz="1000" dirty="0" smtClean="0"/>
              <a:t>Canon Law &amp; church courts gave the clergy an elevated status. </a:t>
            </a:r>
          </a:p>
          <a:p>
            <a:pPr marL="171450" indent="-171450">
              <a:buFontTx/>
              <a:buChar char="-"/>
            </a:pPr>
            <a:r>
              <a:rPr lang="en-GB" sz="1000" dirty="0" smtClean="0"/>
              <a:t>Abbots and bishops sat in the House of Lords. </a:t>
            </a:r>
          </a:p>
          <a:p>
            <a:pPr marL="171450" indent="-171450">
              <a:buFontTx/>
              <a:buChar char="-"/>
            </a:pPr>
            <a:r>
              <a:rPr lang="en-GB" sz="1000" dirty="0" smtClean="0"/>
              <a:t>Some sat on the Privy Council i.e. Wolsey. </a:t>
            </a:r>
          </a:p>
          <a:p>
            <a:pPr marL="171450" indent="-171450">
              <a:buFontTx/>
              <a:buChar char="-"/>
            </a:pPr>
            <a:r>
              <a:rPr lang="en-GB" sz="1000" dirty="0" smtClean="0"/>
              <a:t>Pope could excommunicate the King. </a:t>
            </a:r>
          </a:p>
          <a:p>
            <a:pPr marL="171450" indent="-171450">
              <a:buFontTx/>
              <a:buChar char="-"/>
            </a:pPr>
            <a:r>
              <a:rPr lang="en-GB" sz="1000" dirty="0" smtClean="0"/>
              <a:t>Everyone in England was religious- gave the church power. 900 parishes in total. </a:t>
            </a:r>
          </a:p>
          <a:p>
            <a:pPr marL="171450" indent="-171450">
              <a:buFontTx/>
              <a:buChar char="-"/>
            </a:pPr>
            <a:r>
              <a:rPr lang="en-GB" sz="1000" dirty="0" smtClean="0"/>
              <a:t>The church was in control of peoples wills and many left money or possessions to the church.</a:t>
            </a:r>
          </a:p>
          <a:p>
            <a:pPr marL="171450" indent="-171450">
              <a:buFontTx/>
              <a:buChar char="-"/>
            </a:pPr>
            <a:r>
              <a:rPr lang="en-GB" sz="1000" dirty="0" smtClean="0"/>
              <a:t>1509- 850 monasteries or religious houses across England. These were places of prayer and learning and they would help the poor and sick. </a:t>
            </a:r>
          </a:p>
          <a:p>
            <a:pPr marL="171450" indent="-171450">
              <a:buFontTx/>
              <a:buChar char="-"/>
            </a:pPr>
            <a:r>
              <a:rPr lang="en-GB" sz="1000" dirty="0" smtClean="0"/>
              <a:t>Monasteries also held large parts/areas of land. Wool was a major export of monastic land.  </a:t>
            </a:r>
          </a:p>
          <a:p>
            <a:pPr marL="171450" indent="-171450">
              <a:buFontTx/>
              <a:buChar char="-"/>
            </a:pPr>
            <a:endParaRPr lang="en-GB" sz="1000" dirty="0" smtClean="0"/>
          </a:p>
          <a:p>
            <a:pPr marL="171450" indent="-171450">
              <a:buFontTx/>
              <a:buChar char="-"/>
            </a:pPr>
            <a:endParaRPr lang="en-GB" sz="1000" dirty="0"/>
          </a:p>
        </p:txBody>
      </p:sp>
      <p:pic>
        <p:nvPicPr>
          <p:cNvPr id="70" name="Picture 69" descr="Fleur de Lis Icon 1383633"/>
          <p:cNvPicPr/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78789"/>
            <a:ext cx="697811" cy="78540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00236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441</TotalTime>
  <Words>544</Words>
  <Application>Microsoft Office PowerPoint</Application>
  <PresentationFormat>A4 Paper (210x297 mm)</PresentationFormat>
  <Paragraphs>75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Year 12: Religious Conflict and the Church in England Part 1: The Church in 1529.</vt:lpstr>
    </vt:vector>
  </TitlesOfParts>
  <Company>Liverpool John Moores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Williams, Jade</dc:creator>
  <cp:lastModifiedBy>Mrs K Skinner (SKN) (Staff)</cp:lastModifiedBy>
  <cp:revision>41</cp:revision>
  <cp:lastPrinted>2017-08-16T10:10:13Z</cp:lastPrinted>
  <dcterms:created xsi:type="dcterms:W3CDTF">2017-08-16T08:42:30Z</dcterms:created>
  <dcterms:modified xsi:type="dcterms:W3CDTF">2020-06-26T11:05:57Z</dcterms:modified>
</cp:coreProperties>
</file>