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249" autoAdjust="0"/>
  </p:normalViewPr>
  <p:slideViewPr>
    <p:cSldViewPr snapToGrid="0">
      <p:cViewPr>
        <p:scale>
          <a:sx n="90" d="100"/>
          <a:sy n="90" d="100"/>
        </p:scale>
        <p:origin x="-1410" y="121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4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4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1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70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6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3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E06FB-0199-4069-9613-F2805716B70A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168B-4EA4-4443-8380-A18A83AB15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9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4" Type="http://schemas.openxmlformats.org/officeDocument/2006/relationships/image" Target="../media/image3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A1826-3D45-4082-BB96-DD38A1200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21" y="-119783"/>
            <a:ext cx="5598158" cy="702367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GB" sz="1400" u="sng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Year </a:t>
            </a:r>
            <a:r>
              <a:rPr lang="en-GB" sz="1400" u="sng" dirty="0" smtClean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12: Religious Conflict and the Church in England</a:t>
            </a:r>
            <a:br>
              <a:rPr lang="en-GB" sz="1400" u="sng" dirty="0" smtClean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</a:br>
            <a:r>
              <a:rPr lang="en-GB" sz="1400" u="sng" dirty="0" smtClean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Part 1: The Church in 1529.</a:t>
            </a:r>
            <a:endParaRPr lang="en-GB" sz="1400" u="sng" dirty="0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72EB051-E88B-418E-838C-DF49811B3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957" y="6438"/>
            <a:ext cx="680550" cy="768933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AC282E53-B7C6-40A1-9366-DA73AFF6E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95817"/>
              </p:ext>
            </p:extLst>
          </p:nvPr>
        </p:nvGraphicFramePr>
        <p:xfrm>
          <a:off x="452111" y="891090"/>
          <a:ext cx="3524939" cy="34950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56838">
                  <a:extLst>
                    <a:ext uri="{9D8B030D-6E8A-4147-A177-3AD203B41FA5}">
                      <a16:colId xmlns="" xmlns:a16="http://schemas.microsoft.com/office/drawing/2014/main" val="2685904105"/>
                    </a:ext>
                  </a:extLst>
                </a:gridCol>
                <a:gridCol w="2968101">
                  <a:extLst>
                    <a:ext uri="{9D8B030D-6E8A-4147-A177-3AD203B41FA5}">
                      <a16:colId xmlns="" xmlns:a16="http://schemas.microsoft.com/office/drawing/2014/main" val="2829504498"/>
                    </a:ext>
                  </a:extLst>
                </a:gridCol>
              </a:tblGrid>
              <a:tr h="252327">
                <a:tc grid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Key Dates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589990"/>
                  </a:ext>
                </a:extLst>
              </a:tr>
              <a:tr h="252327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1485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Battle of Bosworth- Henry VII became King of England.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0000827"/>
                  </a:ext>
                </a:extLst>
              </a:tr>
              <a:tr h="38750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1501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Arthur marries </a:t>
                      </a:r>
                      <a:r>
                        <a:rPr lang="en-GB" sz="1000" baseline="0" dirty="0" smtClean="0">
                          <a:latin typeface="+mn-lt"/>
                        </a:rPr>
                        <a:t> Catherine of Aragon- Princess of Spain.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9710714"/>
                  </a:ext>
                </a:extLst>
              </a:tr>
              <a:tr h="252327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1502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Death of Arthur- Henry VII’s eldest son.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3202578"/>
                  </a:ext>
                </a:extLst>
              </a:tr>
              <a:tr h="38750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1509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Henry VII dies, Henry VIII is crowned King.</a:t>
                      </a:r>
                      <a:r>
                        <a:rPr lang="en-GB" sz="1000" baseline="0" dirty="0" smtClean="0">
                          <a:latin typeface="+mn-lt"/>
                        </a:rPr>
                        <a:t> </a:t>
                      </a:r>
                    </a:p>
                    <a:p>
                      <a:endParaRPr lang="en-GB" sz="1000" baseline="0" dirty="0" smtClean="0">
                        <a:latin typeface="+mn-lt"/>
                      </a:endParaRPr>
                    </a:p>
                    <a:p>
                      <a:r>
                        <a:rPr lang="en-GB" sz="1000" baseline="0" dirty="0" smtClean="0">
                          <a:latin typeface="+mn-lt"/>
                        </a:rPr>
                        <a:t>Marries Catherine of Aragon.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4699130"/>
                  </a:ext>
                </a:extLst>
              </a:tr>
              <a:tr h="252327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1510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Henry VIII holds his first Parliament.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269032"/>
                  </a:ext>
                </a:extLst>
              </a:tr>
              <a:tr h="38750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1514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Wolsey is made Chief</a:t>
                      </a:r>
                      <a:r>
                        <a:rPr lang="en-GB" sz="1000" baseline="0" dirty="0" smtClean="0">
                          <a:latin typeface="+mn-lt"/>
                        </a:rPr>
                        <a:t> Minister for Henry VIII.</a:t>
                      </a:r>
                    </a:p>
                    <a:p>
                      <a:endParaRPr lang="en-GB" sz="1000" baseline="0" dirty="0" smtClean="0">
                        <a:latin typeface="+mn-lt"/>
                      </a:endParaRPr>
                    </a:p>
                    <a:p>
                      <a:r>
                        <a:rPr lang="en-GB" sz="1000" baseline="0" dirty="0" smtClean="0">
                          <a:latin typeface="+mn-lt"/>
                        </a:rPr>
                        <a:t>1515 made Archbishop of York, Lord Chancellor &amp; Cardinal.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1908377"/>
                  </a:ext>
                </a:extLst>
              </a:tr>
              <a:tr h="252327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1517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Martin Luther nailed his 95</a:t>
                      </a:r>
                      <a:r>
                        <a:rPr lang="en-GB" sz="1000" baseline="0" dirty="0" smtClean="0">
                          <a:latin typeface="+mn-lt"/>
                        </a:rPr>
                        <a:t> Thesis to the Cathedral door in Wittenberg.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09925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2537DCE-64A6-40A4-9CA0-5D303F1D9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706" y="1228319"/>
            <a:ext cx="393979" cy="5061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DACCBEB-946B-475B-8E26-873CF6DD6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7706" y="1778831"/>
            <a:ext cx="387767" cy="5052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A24DC49C-DF7D-40D8-B079-73106E27B0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8739" y="2328449"/>
            <a:ext cx="387767" cy="51584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A6B494D-45EC-499A-813C-650917EE0972}"/>
              </a:ext>
            </a:extLst>
          </p:cNvPr>
          <p:cNvSpPr txBox="1"/>
          <p:nvPr/>
        </p:nvSpPr>
        <p:spPr>
          <a:xfrm>
            <a:off x="644862" y="20657104"/>
            <a:ext cx="1520165" cy="448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6" dirty="0"/>
              <a:t>Were his views popular?</a:t>
            </a:r>
          </a:p>
        </p:txBody>
      </p:sp>
      <p:pic>
        <p:nvPicPr>
          <p:cNvPr id="19" name="Picture 280" descr="Church Icon 840357">
            <a:extLst>
              <a:ext uri="{FF2B5EF4-FFF2-40B4-BE49-F238E27FC236}">
                <a16:creationId xmlns="" xmlns:a16="http://schemas.microsoft.com/office/drawing/2014/main" id="{B12AE8DD-0F1E-46E9-8D85-F534457EF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" y="8040574"/>
            <a:ext cx="618456" cy="61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Daily calendar">
            <a:extLst>
              <a:ext uri="{FF2B5EF4-FFF2-40B4-BE49-F238E27FC236}">
                <a16:creationId xmlns="" xmlns:a16="http://schemas.microsoft.com/office/drawing/2014/main" id="{AF2062ED-00BE-4193-8E4E-26C869C84B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682" y="809492"/>
            <a:ext cx="418827" cy="41882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E649D3CB-246A-4FFA-BDBA-BA5F09FBC852}"/>
              </a:ext>
            </a:extLst>
          </p:cNvPr>
          <p:cNvCxnSpPr/>
          <p:nvPr/>
        </p:nvCxnSpPr>
        <p:spPr>
          <a:xfrm>
            <a:off x="973599" y="1155283"/>
            <a:ext cx="0" cy="31991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Man Star Icon 668797">
            <a:extLst>
              <a:ext uri="{FF2B5EF4-FFF2-40B4-BE49-F238E27FC236}">
                <a16:creationId xmlns="" xmlns:a16="http://schemas.microsoft.com/office/drawing/2014/main" id="{B4E4F5BE-C72F-4F20-B645-1DF42652F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116" y="898870"/>
            <a:ext cx="309650" cy="3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6" name="Table 36">
            <a:extLst>
              <a:ext uri="{FF2B5EF4-FFF2-40B4-BE49-F238E27FC236}">
                <a16:creationId xmlns="" xmlns:a16="http://schemas.microsoft.com/office/drawing/2014/main" id="{F89597DC-C86B-4CC3-B60D-52AE34590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341307"/>
              </p:ext>
            </p:extLst>
          </p:nvPr>
        </p:nvGraphicFramePr>
        <p:xfrm>
          <a:off x="4293767" y="868524"/>
          <a:ext cx="2004640" cy="359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4640">
                  <a:extLst>
                    <a:ext uri="{9D8B030D-6E8A-4147-A177-3AD203B41FA5}">
                      <a16:colId xmlns="" xmlns:a16="http://schemas.microsoft.com/office/drawing/2014/main" val="3044412156"/>
                    </a:ext>
                  </a:extLst>
                </a:gridCol>
              </a:tblGrid>
              <a:tr h="388584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>
                          <a:solidFill>
                            <a:schemeClr val="bg1"/>
                          </a:solidFill>
                        </a:rPr>
                        <a:t>Key People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031232"/>
                  </a:ext>
                </a:extLst>
              </a:tr>
              <a:tr h="396938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/>
                        <a:t>Henry VIII- </a:t>
                      </a:r>
                      <a:r>
                        <a:rPr lang="en-GB" sz="1000" b="0" u="none" dirty="0"/>
                        <a:t>King of England from 1509-1547. Reformed the church.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453678"/>
                  </a:ext>
                </a:extLst>
              </a:tr>
              <a:tr h="549607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/>
                        <a:t>Martin Luther-German monk who criticised the Catholic church in 1517.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961794"/>
                  </a:ext>
                </a:extLst>
              </a:tr>
              <a:tr h="666690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/>
                        <a:t>Catherine of Aragon-Henry VIII’s first wife. Spanish and Catholic. </a:t>
                      </a:r>
                      <a:r>
                        <a:rPr lang="en-GB" sz="1000" u="none" dirty="0" smtClean="0"/>
                        <a:t>Had been married to Arthur-</a:t>
                      </a:r>
                      <a:r>
                        <a:rPr lang="en-GB" sz="1000" u="none" baseline="0" dirty="0" smtClean="0"/>
                        <a:t> Henry’s brother. </a:t>
                      </a:r>
                      <a:endParaRPr lang="en-GB" sz="10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490029"/>
                  </a:ext>
                </a:extLst>
              </a:tr>
              <a:tr h="521757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 smtClean="0"/>
                        <a:t>Thomas Wolsey-</a:t>
                      </a:r>
                      <a:r>
                        <a:rPr lang="en-GB" sz="1000" u="none" baseline="0" dirty="0" smtClean="0"/>
                        <a:t> Henry’s chief minister, Archbishop of York, Chancellor and Cardinal. Exemplified the link between Church and State. </a:t>
                      </a:r>
                      <a:endParaRPr lang="en-GB" sz="10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4006760"/>
                  </a:ext>
                </a:extLst>
              </a:tr>
              <a:tr h="702276">
                <a:tc>
                  <a:txBody>
                    <a:bodyPr/>
                    <a:lstStyle/>
                    <a:p>
                      <a:pPr algn="l"/>
                      <a:r>
                        <a:rPr lang="en-GB" sz="1000" u="none" dirty="0" smtClean="0"/>
                        <a:t>Henry VII- King</a:t>
                      </a:r>
                      <a:r>
                        <a:rPr lang="en-GB" sz="1000" u="none" baseline="0" dirty="0" smtClean="0"/>
                        <a:t> of England from 1485-1509.</a:t>
                      </a:r>
                      <a:endParaRPr lang="en-GB" sz="1000" u="non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6642941"/>
                  </a:ext>
                </a:extLst>
              </a:tr>
            </a:tbl>
          </a:graphicData>
        </a:graphic>
      </p:graphicFrame>
      <p:graphicFrame>
        <p:nvGraphicFramePr>
          <p:cNvPr id="38" name="Table 38">
            <a:extLst>
              <a:ext uri="{FF2B5EF4-FFF2-40B4-BE49-F238E27FC236}">
                <a16:creationId xmlns="" xmlns:a16="http://schemas.microsoft.com/office/drawing/2014/main" id="{19DFB528-284B-4E14-9C32-220B6FDAE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482021"/>
              </p:ext>
            </p:extLst>
          </p:nvPr>
        </p:nvGraphicFramePr>
        <p:xfrm>
          <a:off x="3580494" y="4851502"/>
          <a:ext cx="3153013" cy="422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338">
                  <a:extLst>
                    <a:ext uri="{9D8B030D-6E8A-4147-A177-3AD203B41FA5}">
                      <a16:colId xmlns="" xmlns:a16="http://schemas.microsoft.com/office/drawing/2014/main" val="2806396560"/>
                    </a:ext>
                  </a:extLst>
                </a:gridCol>
                <a:gridCol w="2225675">
                  <a:extLst>
                    <a:ext uri="{9D8B030D-6E8A-4147-A177-3AD203B41FA5}">
                      <a16:colId xmlns="" xmlns:a16="http://schemas.microsoft.com/office/drawing/2014/main" val="2710778593"/>
                    </a:ext>
                  </a:extLst>
                </a:gridCol>
              </a:tblGrid>
              <a:tr h="39233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</a:rPr>
                        <a:t>Key Vocabulary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2982683"/>
                  </a:ext>
                </a:extLst>
              </a:tr>
              <a:tr h="43257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Nobility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Someone</a:t>
                      </a:r>
                      <a:r>
                        <a:rPr lang="en-GB" sz="1000" baseline="0" dirty="0" smtClean="0">
                          <a:latin typeface="+mn-lt"/>
                        </a:rPr>
                        <a:t> who had rank or title and owned land. May advise the King.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1771690"/>
                  </a:ext>
                </a:extLst>
              </a:tr>
              <a:tr h="43257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Privy Council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Group</a:t>
                      </a:r>
                      <a:r>
                        <a:rPr lang="en-GB" sz="1000" baseline="0" dirty="0" smtClean="0">
                          <a:latin typeface="+mn-lt"/>
                        </a:rPr>
                        <a:t> of advisers, usually nobility who advised the King.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755612"/>
                  </a:ext>
                </a:extLst>
              </a:tr>
              <a:tr h="43257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Christendom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Group</a:t>
                      </a:r>
                      <a:r>
                        <a:rPr lang="en-GB" sz="1000" baseline="0" dirty="0" smtClean="0">
                          <a:latin typeface="+mn-lt"/>
                        </a:rPr>
                        <a:t> of nations which the Catholic Church was the main religion.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327585"/>
                  </a:ext>
                </a:extLst>
              </a:tr>
              <a:tr h="30778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Canon Law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Church law.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4007294"/>
                  </a:ext>
                </a:extLst>
              </a:tr>
              <a:tr h="43257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Clergy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Those who ran the services and ran</a:t>
                      </a:r>
                      <a:r>
                        <a:rPr lang="en-GB" sz="1000" baseline="0" dirty="0" smtClean="0">
                          <a:latin typeface="+mn-lt"/>
                        </a:rPr>
                        <a:t> the church.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4749911"/>
                  </a:ext>
                </a:extLst>
              </a:tr>
              <a:tr h="30778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Monastery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Religious</a:t>
                      </a:r>
                      <a:r>
                        <a:rPr lang="en-GB" sz="1000" baseline="0" dirty="0" smtClean="0">
                          <a:latin typeface="+mn-lt"/>
                        </a:rPr>
                        <a:t> building where monks lived.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63713"/>
                  </a:ext>
                </a:extLst>
              </a:tr>
              <a:tr h="307786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Purgatory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Where</a:t>
                      </a:r>
                      <a:r>
                        <a:rPr lang="en-GB" sz="1000" baseline="0" dirty="0" smtClean="0">
                          <a:latin typeface="+mn-lt"/>
                        </a:rPr>
                        <a:t> souls went after death to undergo purification.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9623949"/>
                  </a:ext>
                </a:extLst>
              </a:tr>
              <a:tr h="281674"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Laity 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Those that attended church.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2116451"/>
                  </a:ext>
                </a:extLst>
              </a:tr>
              <a:tr h="432570">
                <a:tc>
                  <a:txBody>
                    <a:bodyPr/>
                    <a:lstStyle/>
                    <a:p>
                      <a:r>
                        <a:rPr lang="en-GB" sz="10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Legatus</a:t>
                      </a:r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n-GB" sz="1000" b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latere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Granted</a:t>
                      </a:r>
                      <a:r>
                        <a:rPr lang="en-GB" sz="10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by the pope- enabled the person to act on behalf of the Pope. 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5773396"/>
                  </a:ext>
                </a:extLst>
              </a:tr>
              <a:tr h="307786"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Liturgy</a:t>
                      </a:r>
                      <a:r>
                        <a:rPr lang="en-GB" sz="10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 of service held in the church. </a:t>
                      </a:r>
                      <a:endParaRPr lang="en-GB" sz="1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58641"/>
                  </a:ext>
                </a:extLst>
              </a:tr>
            </a:tbl>
          </a:graphicData>
        </a:graphic>
      </p:graphicFrame>
      <p:pic>
        <p:nvPicPr>
          <p:cNvPr id="1030" name="Picture 6" descr="Book Icon 729118">
            <a:extLst>
              <a:ext uri="{FF2B5EF4-FFF2-40B4-BE49-F238E27FC236}">
                <a16:creationId xmlns="" xmlns:a16="http://schemas.microsoft.com/office/drawing/2014/main" id="{81206D05-A5B8-409F-B0C6-243B4AE8D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51" y="4926946"/>
            <a:ext cx="351184" cy="3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ing Icon 2628113">
            <a:extLst>
              <a:ext uri="{FF2B5EF4-FFF2-40B4-BE49-F238E27FC236}">
                <a16:creationId xmlns="" xmlns:a16="http://schemas.microsoft.com/office/drawing/2014/main" id="{BE2DD763-053D-4AF8-9A5F-D8335D501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5" y="4808324"/>
            <a:ext cx="618456" cy="61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79011"/>
              </p:ext>
            </p:extLst>
          </p:nvPr>
        </p:nvGraphicFramePr>
        <p:xfrm>
          <a:off x="3580494" y="8985986"/>
          <a:ext cx="3153013" cy="873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27338"/>
                <a:gridCol w="2225675"/>
              </a:tblGrid>
              <a:tr h="432000"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latin typeface="+mn-lt"/>
                        </a:rPr>
                        <a:t>Heresy 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Crime against</a:t>
                      </a:r>
                      <a:r>
                        <a:rPr lang="en-GB" sz="1000" baseline="0" dirty="0" smtClean="0">
                          <a:latin typeface="+mn-lt"/>
                        </a:rPr>
                        <a:t> the church due to their beliefs.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Tithe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+mn-lt"/>
                        </a:rPr>
                        <a:t>Tenth of persons income which was paid to the church annually. </a:t>
                      </a:r>
                      <a:endParaRPr lang="en-GB" sz="1000" dirty="0">
                        <a:latin typeface="+mn-lt"/>
                      </a:endParaRPr>
                    </a:p>
                  </a:txBody>
                  <a:tcPr marL="132080" marR="132080" marT="66040" marB="6604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70" y="2964009"/>
            <a:ext cx="422715" cy="53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416" y="3678864"/>
            <a:ext cx="413090" cy="57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9447" y="4540345"/>
            <a:ext cx="29585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 smtClean="0"/>
              <a:t>The Monarchy: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Henry Tudor brought an end to the Wars of the Roses.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Legacy on Tudor monarchs- scared, </a:t>
            </a:r>
          </a:p>
          <a:p>
            <a:r>
              <a:rPr lang="en-GB" sz="1000" dirty="0" smtClean="0"/>
              <a:t>vulnerable and worried about attacks.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Arthur (Henry VII’s eldest son) died in 1502. Reinforced the need for Heir and a spare.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Henry got £12500 per year from the church. </a:t>
            </a:r>
          </a:p>
          <a:p>
            <a:r>
              <a:rPr lang="en-GB" sz="1000" u="sng" dirty="0" smtClean="0"/>
              <a:t>The nobility: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Strength needed curbing after the Wars of the Roses.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Played a part in decisions- Privy Council.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Sat in House of Lords.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Active in court cases. </a:t>
            </a:r>
          </a:p>
          <a:p>
            <a:r>
              <a:rPr lang="en-GB" sz="1000" u="sng" dirty="0" smtClean="0"/>
              <a:t>The Church: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Monarch depended on the church for good governance.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England was part of wider Christendom.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Collected taxes. Rome received £4500 from England.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Canon Law &amp; church courts gave the clergy an elevated status.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Abbots and bishops sat in the House of Lords.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Some sat on the Privy Council i.e. Wolsey.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Pope could excommunicate the King.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Everyone in England was religious- gave the church power. 900 parishes in total.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The church was in control of peoples wills and many left money or possessions to the church.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1509- 850 monasteries or religious houses across England. These were places of prayer and learning and they would help the poor and sick. </a:t>
            </a:r>
          </a:p>
          <a:p>
            <a:pPr marL="171450" indent="-171450">
              <a:buFontTx/>
              <a:buChar char="-"/>
            </a:pPr>
            <a:r>
              <a:rPr lang="en-GB" sz="1000" dirty="0" smtClean="0"/>
              <a:t>Monasteries also held large parts/areas of land. Wool was a major export of monastic land.  </a:t>
            </a:r>
          </a:p>
          <a:p>
            <a:pPr marL="171450" indent="-171450">
              <a:buFontTx/>
              <a:buChar char="-"/>
            </a:pPr>
            <a:endParaRPr lang="en-GB" sz="1000" dirty="0" smtClean="0"/>
          </a:p>
          <a:p>
            <a:pPr marL="171450" indent="-171450">
              <a:buFontTx/>
              <a:buChar char="-"/>
            </a:pPr>
            <a:endParaRPr lang="en-GB" sz="1000" dirty="0"/>
          </a:p>
        </p:txBody>
      </p:sp>
      <p:pic>
        <p:nvPicPr>
          <p:cNvPr id="70" name="Picture 69" descr="Fleur de Lis Icon 1383633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8789"/>
            <a:ext cx="697811" cy="785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2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544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Year 12: Religious Conflict and the Church in England Part 1: The Church in 1529.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Jade</dc:creator>
  <cp:lastModifiedBy>Mrs K Skinner (SKN) (Staff)</cp:lastModifiedBy>
  <cp:revision>41</cp:revision>
  <cp:lastPrinted>2017-08-16T10:10:13Z</cp:lastPrinted>
  <dcterms:created xsi:type="dcterms:W3CDTF">2017-08-16T08:42:30Z</dcterms:created>
  <dcterms:modified xsi:type="dcterms:W3CDTF">2020-06-26T11:05:57Z</dcterms:modified>
</cp:coreProperties>
</file>