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0"/>
  </p:notesMasterIdLst>
  <p:handoutMasterIdLst>
    <p:handoutMasterId r:id="rId21"/>
  </p:handoutMasterIdLst>
  <p:sldIdLst>
    <p:sldId id="270" r:id="rId2"/>
    <p:sldId id="281" r:id="rId3"/>
    <p:sldId id="257" r:id="rId4"/>
    <p:sldId id="295" r:id="rId5"/>
    <p:sldId id="294" r:id="rId6"/>
    <p:sldId id="272" r:id="rId7"/>
    <p:sldId id="271" r:id="rId8"/>
    <p:sldId id="282" r:id="rId9"/>
    <p:sldId id="273" r:id="rId10"/>
    <p:sldId id="283" r:id="rId11"/>
    <p:sldId id="278" r:id="rId12"/>
    <p:sldId id="258" r:id="rId13"/>
    <p:sldId id="293" r:id="rId14"/>
    <p:sldId id="290" r:id="rId15"/>
    <p:sldId id="284" r:id="rId16"/>
    <p:sldId id="285" r:id="rId17"/>
    <p:sldId id="287" r:id="rId18"/>
    <p:sldId id="288" r:id="rId19"/>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4" autoAdjust="0"/>
    <p:restoredTop sz="94660"/>
  </p:normalViewPr>
  <p:slideViewPr>
    <p:cSldViewPr>
      <p:cViewPr varScale="1">
        <p:scale>
          <a:sx n="85" d="100"/>
          <a:sy n="85" d="100"/>
        </p:scale>
        <p:origin x="906"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5659" cy="496332"/>
          </a:xfrm>
          <a:prstGeom prst="rect">
            <a:avLst/>
          </a:prstGeom>
        </p:spPr>
        <p:txBody>
          <a:bodyPr vert="horz" lIns="91429" tIns="45715" rIns="91429" bIns="45715" rtlCol="0"/>
          <a:lstStyle>
            <a:lvl1pPr algn="l">
              <a:defRPr sz="1200"/>
            </a:lvl1pPr>
          </a:lstStyle>
          <a:p>
            <a:endParaRPr lang="en-GB"/>
          </a:p>
        </p:txBody>
      </p:sp>
      <p:sp>
        <p:nvSpPr>
          <p:cNvPr id="3" name="Date Placeholder 2"/>
          <p:cNvSpPr>
            <a:spLocks noGrp="1"/>
          </p:cNvSpPr>
          <p:nvPr>
            <p:ph type="dt" sz="quarter" idx="1"/>
          </p:nvPr>
        </p:nvSpPr>
        <p:spPr>
          <a:xfrm>
            <a:off x="3850444" y="1"/>
            <a:ext cx="2945659" cy="496332"/>
          </a:xfrm>
          <a:prstGeom prst="rect">
            <a:avLst/>
          </a:prstGeom>
        </p:spPr>
        <p:txBody>
          <a:bodyPr vert="horz" lIns="91429" tIns="45715" rIns="91429" bIns="45715" rtlCol="0"/>
          <a:lstStyle>
            <a:lvl1pPr algn="r">
              <a:defRPr sz="1200"/>
            </a:lvl1pPr>
          </a:lstStyle>
          <a:p>
            <a:fld id="{14E1BC18-98E1-4E7C-8009-7CE8FC0ADDBE}" type="datetimeFigureOut">
              <a:rPr lang="en-US" smtClean="0"/>
              <a:pPr/>
              <a:t>6/16/2021</a:t>
            </a:fld>
            <a:endParaRPr lang="en-GB"/>
          </a:p>
        </p:txBody>
      </p:sp>
      <p:sp>
        <p:nvSpPr>
          <p:cNvPr id="4" name="Footer Placeholder 3"/>
          <p:cNvSpPr>
            <a:spLocks noGrp="1"/>
          </p:cNvSpPr>
          <p:nvPr>
            <p:ph type="ftr" sz="quarter" idx="2"/>
          </p:nvPr>
        </p:nvSpPr>
        <p:spPr>
          <a:xfrm>
            <a:off x="0" y="9428584"/>
            <a:ext cx="2945659" cy="496332"/>
          </a:xfrm>
          <a:prstGeom prst="rect">
            <a:avLst/>
          </a:prstGeom>
        </p:spPr>
        <p:txBody>
          <a:bodyPr vert="horz" lIns="91429" tIns="45715" rIns="91429" bIns="45715" rtlCol="0" anchor="b"/>
          <a:lstStyle>
            <a:lvl1pPr algn="l">
              <a:defRPr sz="1200"/>
            </a:lvl1pPr>
          </a:lstStyle>
          <a:p>
            <a:endParaRPr lang="en-GB"/>
          </a:p>
        </p:txBody>
      </p:sp>
      <p:sp>
        <p:nvSpPr>
          <p:cNvPr id="5" name="Slide Number Placeholder 4"/>
          <p:cNvSpPr>
            <a:spLocks noGrp="1"/>
          </p:cNvSpPr>
          <p:nvPr>
            <p:ph type="sldNum" sz="quarter" idx="3"/>
          </p:nvPr>
        </p:nvSpPr>
        <p:spPr>
          <a:xfrm>
            <a:off x="3850444" y="9428584"/>
            <a:ext cx="2945659" cy="496332"/>
          </a:xfrm>
          <a:prstGeom prst="rect">
            <a:avLst/>
          </a:prstGeom>
        </p:spPr>
        <p:txBody>
          <a:bodyPr vert="horz" lIns="91429" tIns="45715" rIns="91429" bIns="45715" rtlCol="0" anchor="b"/>
          <a:lstStyle>
            <a:lvl1pPr algn="r">
              <a:defRPr sz="1200"/>
            </a:lvl1pPr>
          </a:lstStyle>
          <a:p>
            <a:fld id="{C05955E3-C1E4-46CA-B365-98CBDCC58111}" type="slidenum">
              <a:rPr lang="en-GB" smtClean="0"/>
              <a:pPr/>
              <a:t>‹#›</a:t>
            </a:fld>
            <a:endParaRPr lang="en-GB"/>
          </a:p>
        </p:txBody>
      </p:sp>
    </p:spTree>
    <p:extLst>
      <p:ext uri="{BB962C8B-B14F-4D97-AF65-F5344CB8AC3E}">
        <p14:creationId xmlns:p14="http://schemas.microsoft.com/office/powerpoint/2010/main" val="22096724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5659" cy="496332"/>
          </a:xfrm>
          <a:prstGeom prst="rect">
            <a:avLst/>
          </a:prstGeom>
        </p:spPr>
        <p:txBody>
          <a:bodyPr vert="horz" lIns="91429" tIns="45715" rIns="91429" bIns="45715" rtlCol="0"/>
          <a:lstStyle>
            <a:lvl1pPr algn="l">
              <a:defRPr sz="1200"/>
            </a:lvl1pPr>
          </a:lstStyle>
          <a:p>
            <a:endParaRPr lang="en-GB"/>
          </a:p>
        </p:txBody>
      </p:sp>
      <p:sp>
        <p:nvSpPr>
          <p:cNvPr id="3" name="Date Placeholder 2"/>
          <p:cNvSpPr>
            <a:spLocks noGrp="1"/>
          </p:cNvSpPr>
          <p:nvPr>
            <p:ph type="dt" idx="1"/>
          </p:nvPr>
        </p:nvSpPr>
        <p:spPr>
          <a:xfrm>
            <a:off x="3850444" y="1"/>
            <a:ext cx="2945659" cy="496332"/>
          </a:xfrm>
          <a:prstGeom prst="rect">
            <a:avLst/>
          </a:prstGeom>
        </p:spPr>
        <p:txBody>
          <a:bodyPr vert="horz" lIns="91429" tIns="45715" rIns="91429" bIns="45715" rtlCol="0"/>
          <a:lstStyle>
            <a:lvl1pPr algn="r">
              <a:defRPr sz="1200"/>
            </a:lvl1pPr>
          </a:lstStyle>
          <a:p>
            <a:fld id="{2A16C2BA-ECA5-4425-898D-DE7BB3988898}" type="datetimeFigureOut">
              <a:rPr lang="en-GB" smtClean="0"/>
              <a:t>16/06/2021</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29" tIns="45715" rIns="91429" bIns="45715" rtlCol="0" anchor="ctr"/>
          <a:lstStyle/>
          <a:p>
            <a:endParaRPr lang="en-GB"/>
          </a:p>
        </p:txBody>
      </p:sp>
      <p:sp>
        <p:nvSpPr>
          <p:cNvPr id="5" name="Notes Placeholder 4"/>
          <p:cNvSpPr>
            <a:spLocks noGrp="1"/>
          </p:cNvSpPr>
          <p:nvPr>
            <p:ph type="body" sz="quarter" idx="3"/>
          </p:nvPr>
        </p:nvSpPr>
        <p:spPr>
          <a:xfrm>
            <a:off x="679768" y="4715154"/>
            <a:ext cx="5438140" cy="4466987"/>
          </a:xfrm>
          <a:prstGeom prst="rect">
            <a:avLst/>
          </a:prstGeom>
        </p:spPr>
        <p:txBody>
          <a:bodyPr vert="horz" lIns="91429" tIns="45715" rIns="91429" bIns="457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6332"/>
          </a:xfrm>
          <a:prstGeom prst="rect">
            <a:avLst/>
          </a:prstGeom>
        </p:spPr>
        <p:txBody>
          <a:bodyPr vert="horz" lIns="91429" tIns="45715" rIns="91429" bIns="45715" rtlCol="0" anchor="b"/>
          <a:lstStyle>
            <a:lvl1pPr algn="l">
              <a:defRPr sz="1200"/>
            </a:lvl1pPr>
          </a:lstStyle>
          <a:p>
            <a:endParaRPr lang="en-GB"/>
          </a:p>
        </p:txBody>
      </p:sp>
      <p:sp>
        <p:nvSpPr>
          <p:cNvPr id="7" name="Slide Number Placeholder 6"/>
          <p:cNvSpPr>
            <a:spLocks noGrp="1"/>
          </p:cNvSpPr>
          <p:nvPr>
            <p:ph type="sldNum" sz="quarter" idx="5"/>
          </p:nvPr>
        </p:nvSpPr>
        <p:spPr>
          <a:xfrm>
            <a:off x="3850444" y="9428584"/>
            <a:ext cx="2945659" cy="496332"/>
          </a:xfrm>
          <a:prstGeom prst="rect">
            <a:avLst/>
          </a:prstGeom>
        </p:spPr>
        <p:txBody>
          <a:bodyPr vert="horz" lIns="91429" tIns="45715" rIns="91429" bIns="45715" rtlCol="0" anchor="b"/>
          <a:lstStyle>
            <a:lvl1pPr algn="r">
              <a:defRPr sz="1200"/>
            </a:lvl1pPr>
          </a:lstStyle>
          <a:p>
            <a:fld id="{D0B6FFAD-31A5-4CCF-B756-47B1C0CE7819}" type="slidenum">
              <a:rPr lang="en-GB" smtClean="0"/>
              <a:t>‹#›</a:t>
            </a:fld>
            <a:endParaRPr lang="en-GB"/>
          </a:p>
        </p:txBody>
      </p:sp>
    </p:spTree>
    <p:extLst>
      <p:ext uri="{BB962C8B-B14F-4D97-AF65-F5344CB8AC3E}">
        <p14:creationId xmlns:p14="http://schemas.microsoft.com/office/powerpoint/2010/main" val="3479408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0B6FFAD-31A5-4CCF-B756-47B1C0CE7819}" type="slidenum">
              <a:rPr lang="en-GB" smtClean="0"/>
              <a:t>12</a:t>
            </a:fld>
            <a:endParaRPr lang="en-GB"/>
          </a:p>
        </p:txBody>
      </p:sp>
    </p:spTree>
    <p:extLst>
      <p:ext uri="{BB962C8B-B14F-4D97-AF65-F5344CB8AC3E}">
        <p14:creationId xmlns:p14="http://schemas.microsoft.com/office/powerpoint/2010/main" val="794716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C3ABF0-B3F6-49F7-BF1D-275714AAAE93}"/>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GB"/>
          </a:p>
        </p:txBody>
      </p:sp>
      <p:sp>
        <p:nvSpPr>
          <p:cNvPr id="3" name="Subtitle 2">
            <a:extLst>
              <a:ext uri="{FF2B5EF4-FFF2-40B4-BE49-F238E27FC236}">
                <a16:creationId xmlns:a16="http://schemas.microsoft.com/office/drawing/2014/main" id="{DE8F36A6-3A23-4DB8-8658-FED36207AE07}"/>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F8C5CB6-52DC-4FBF-B106-BF4B465E8628}"/>
              </a:ext>
            </a:extLst>
          </p:cNvPr>
          <p:cNvSpPr>
            <a:spLocks noGrp="1"/>
          </p:cNvSpPr>
          <p:nvPr>
            <p:ph type="dt" sz="half" idx="10"/>
          </p:nvPr>
        </p:nvSpPr>
        <p:spPr/>
        <p:txBody>
          <a:bodyPr/>
          <a:lstStyle/>
          <a:p>
            <a:fld id="{B03914C7-22C8-4618-86E4-D7B10EC920A5}" type="datetimeFigureOut">
              <a:rPr lang="en-US" smtClean="0"/>
              <a:pPr/>
              <a:t>6/16/2021</a:t>
            </a:fld>
            <a:endParaRPr lang="en-GB"/>
          </a:p>
        </p:txBody>
      </p:sp>
      <p:sp>
        <p:nvSpPr>
          <p:cNvPr id="5" name="Footer Placeholder 4">
            <a:extLst>
              <a:ext uri="{FF2B5EF4-FFF2-40B4-BE49-F238E27FC236}">
                <a16:creationId xmlns:a16="http://schemas.microsoft.com/office/drawing/2014/main" id="{27130C93-C206-41CA-8455-25EE70E9204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7C6B35B-914F-48BB-84EA-D628E82E329C}"/>
              </a:ext>
            </a:extLst>
          </p:cNvPr>
          <p:cNvSpPr>
            <a:spLocks noGrp="1"/>
          </p:cNvSpPr>
          <p:nvPr>
            <p:ph type="sldNum" sz="quarter" idx="12"/>
          </p:nvPr>
        </p:nvSpPr>
        <p:spPr/>
        <p:txBody>
          <a:bodyPr/>
          <a:lstStyle/>
          <a:p>
            <a:fld id="{8DE45278-032F-4B21-A43E-1DB67883A313}" type="slidenum">
              <a:rPr lang="en-GB" smtClean="0"/>
              <a:pPr/>
              <a:t>‹#›</a:t>
            </a:fld>
            <a:endParaRPr lang="en-GB"/>
          </a:p>
        </p:txBody>
      </p:sp>
    </p:spTree>
    <p:extLst>
      <p:ext uri="{BB962C8B-B14F-4D97-AF65-F5344CB8AC3E}">
        <p14:creationId xmlns:p14="http://schemas.microsoft.com/office/powerpoint/2010/main" val="19626059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260A4B-9F86-4FE2-9E3B-73CFAB2569B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49F6C11-4A6A-46C9-9CC3-38678AFF243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A506587-521C-4787-86B1-7D77CDF61C2D}"/>
              </a:ext>
            </a:extLst>
          </p:cNvPr>
          <p:cNvSpPr>
            <a:spLocks noGrp="1"/>
          </p:cNvSpPr>
          <p:nvPr>
            <p:ph type="dt" sz="half" idx="10"/>
          </p:nvPr>
        </p:nvSpPr>
        <p:spPr/>
        <p:txBody>
          <a:bodyPr/>
          <a:lstStyle/>
          <a:p>
            <a:fld id="{B03914C7-22C8-4618-86E4-D7B10EC920A5}" type="datetimeFigureOut">
              <a:rPr lang="en-US" smtClean="0"/>
              <a:pPr/>
              <a:t>6/16/2021</a:t>
            </a:fld>
            <a:endParaRPr lang="en-GB"/>
          </a:p>
        </p:txBody>
      </p:sp>
      <p:sp>
        <p:nvSpPr>
          <p:cNvPr id="5" name="Footer Placeholder 4">
            <a:extLst>
              <a:ext uri="{FF2B5EF4-FFF2-40B4-BE49-F238E27FC236}">
                <a16:creationId xmlns:a16="http://schemas.microsoft.com/office/drawing/2014/main" id="{6CD1112C-6E3D-4679-BA1C-A445ED99F28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3ED20BE-7BA2-47D5-8213-C48E75F292C6}"/>
              </a:ext>
            </a:extLst>
          </p:cNvPr>
          <p:cNvSpPr>
            <a:spLocks noGrp="1"/>
          </p:cNvSpPr>
          <p:nvPr>
            <p:ph type="sldNum" sz="quarter" idx="12"/>
          </p:nvPr>
        </p:nvSpPr>
        <p:spPr/>
        <p:txBody>
          <a:bodyPr/>
          <a:lstStyle/>
          <a:p>
            <a:fld id="{8DE45278-032F-4B21-A43E-1DB67883A313}" type="slidenum">
              <a:rPr lang="en-GB" smtClean="0"/>
              <a:pPr/>
              <a:t>‹#›</a:t>
            </a:fld>
            <a:endParaRPr lang="en-GB"/>
          </a:p>
        </p:txBody>
      </p:sp>
    </p:spTree>
    <p:extLst>
      <p:ext uri="{BB962C8B-B14F-4D97-AF65-F5344CB8AC3E}">
        <p14:creationId xmlns:p14="http://schemas.microsoft.com/office/powerpoint/2010/main" val="30009773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7CA9AA2-F7FD-4437-AB46-BA800897D186}"/>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BAA6910-3CAB-45CE-9A12-0931B79C9553}"/>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892ADE6-8EDB-431F-9FED-BD8602754A1D}"/>
              </a:ext>
            </a:extLst>
          </p:cNvPr>
          <p:cNvSpPr>
            <a:spLocks noGrp="1"/>
          </p:cNvSpPr>
          <p:nvPr>
            <p:ph type="dt" sz="half" idx="10"/>
          </p:nvPr>
        </p:nvSpPr>
        <p:spPr/>
        <p:txBody>
          <a:bodyPr/>
          <a:lstStyle/>
          <a:p>
            <a:fld id="{B03914C7-22C8-4618-86E4-D7B10EC920A5}" type="datetimeFigureOut">
              <a:rPr lang="en-US" smtClean="0"/>
              <a:pPr/>
              <a:t>6/16/2021</a:t>
            </a:fld>
            <a:endParaRPr lang="en-GB"/>
          </a:p>
        </p:txBody>
      </p:sp>
      <p:sp>
        <p:nvSpPr>
          <p:cNvPr id="5" name="Footer Placeholder 4">
            <a:extLst>
              <a:ext uri="{FF2B5EF4-FFF2-40B4-BE49-F238E27FC236}">
                <a16:creationId xmlns:a16="http://schemas.microsoft.com/office/drawing/2014/main" id="{B80F4457-6B9B-4BFD-8B93-96DDCD592B8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351531D-5C31-488A-92CE-940158029417}"/>
              </a:ext>
            </a:extLst>
          </p:cNvPr>
          <p:cNvSpPr>
            <a:spLocks noGrp="1"/>
          </p:cNvSpPr>
          <p:nvPr>
            <p:ph type="sldNum" sz="quarter" idx="12"/>
          </p:nvPr>
        </p:nvSpPr>
        <p:spPr/>
        <p:txBody>
          <a:bodyPr/>
          <a:lstStyle/>
          <a:p>
            <a:fld id="{8DE45278-032F-4B21-A43E-1DB67883A313}" type="slidenum">
              <a:rPr lang="en-GB" smtClean="0"/>
              <a:pPr/>
              <a:t>‹#›</a:t>
            </a:fld>
            <a:endParaRPr lang="en-GB"/>
          </a:p>
        </p:txBody>
      </p:sp>
    </p:spTree>
    <p:extLst>
      <p:ext uri="{BB962C8B-B14F-4D97-AF65-F5344CB8AC3E}">
        <p14:creationId xmlns:p14="http://schemas.microsoft.com/office/powerpoint/2010/main" val="4134651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314C2-807C-46C2-8E12-1F65A88A53F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41C3203-FB83-4757-B797-FF8C8BAA516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21A507E-98A0-4721-821B-15C99973629C}"/>
              </a:ext>
            </a:extLst>
          </p:cNvPr>
          <p:cNvSpPr>
            <a:spLocks noGrp="1"/>
          </p:cNvSpPr>
          <p:nvPr>
            <p:ph type="dt" sz="half" idx="10"/>
          </p:nvPr>
        </p:nvSpPr>
        <p:spPr/>
        <p:txBody>
          <a:bodyPr/>
          <a:lstStyle/>
          <a:p>
            <a:fld id="{B03914C7-22C8-4618-86E4-D7B10EC920A5}" type="datetimeFigureOut">
              <a:rPr lang="en-US" smtClean="0"/>
              <a:pPr/>
              <a:t>6/16/2021</a:t>
            </a:fld>
            <a:endParaRPr lang="en-GB"/>
          </a:p>
        </p:txBody>
      </p:sp>
      <p:sp>
        <p:nvSpPr>
          <p:cNvPr id="5" name="Footer Placeholder 4">
            <a:extLst>
              <a:ext uri="{FF2B5EF4-FFF2-40B4-BE49-F238E27FC236}">
                <a16:creationId xmlns:a16="http://schemas.microsoft.com/office/drawing/2014/main" id="{0730B733-01CE-4757-A19E-93FEC35BC0A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54C93ED-08F7-4A20-82FC-E54C38DF735B}"/>
              </a:ext>
            </a:extLst>
          </p:cNvPr>
          <p:cNvSpPr>
            <a:spLocks noGrp="1"/>
          </p:cNvSpPr>
          <p:nvPr>
            <p:ph type="sldNum" sz="quarter" idx="12"/>
          </p:nvPr>
        </p:nvSpPr>
        <p:spPr/>
        <p:txBody>
          <a:bodyPr/>
          <a:lstStyle/>
          <a:p>
            <a:fld id="{8DE45278-032F-4B21-A43E-1DB67883A313}" type="slidenum">
              <a:rPr lang="en-GB" smtClean="0"/>
              <a:pPr/>
              <a:t>‹#›</a:t>
            </a:fld>
            <a:endParaRPr lang="en-GB"/>
          </a:p>
        </p:txBody>
      </p:sp>
    </p:spTree>
    <p:extLst>
      <p:ext uri="{BB962C8B-B14F-4D97-AF65-F5344CB8AC3E}">
        <p14:creationId xmlns:p14="http://schemas.microsoft.com/office/powerpoint/2010/main" val="28928901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6CAFFE-1DA1-4D65-BE50-0F9F3742986E}"/>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3E1D8D0-FC81-4D6D-B98F-83310CF8A331}"/>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FB069AB-11CF-4EE9-B3EE-684C146CC94F}"/>
              </a:ext>
            </a:extLst>
          </p:cNvPr>
          <p:cNvSpPr>
            <a:spLocks noGrp="1"/>
          </p:cNvSpPr>
          <p:nvPr>
            <p:ph type="dt" sz="half" idx="10"/>
          </p:nvPr>
        </p:nvSpPr>
        <p:spPr/>
        <p:txBody>
          <a:bodyPr/>
          <a:lstStyle/>
          <a:p>
            <a:fld id="{B03914C7-22C8-4618-86E4-D7B10EC920A5}" type="datetimeFigureOut">
              <a:rPr lang="en-US" smtClean="0"/>
              <a:pPr/>
              <a:t>6/16/2021</a:t>
            </a:fld>
            <a:endParaRPr lang="en-GB"/>
          </a:p>
        </p:txBody>
      </p:sp>
      <p:sp>
        <p:nvSpPr>
          <p:cNvPr id="5" name="Footer Placeholder 4">
            <a:extLst>
              <a:ext uri="{FF2B5EF4-FFF2-40B4-BE49-F238E27FC236}">
                <a16:creationId xmlns:a16="http://schemas.microsoft.com/office/drawing/2014/main" id="{5470AE33-EA1B-4129-933B-CDBBE9ECFE4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E542BB9-5AD0-40C0-801B-EA91BBF5F655}"/>
              </a:ext>
            </a:extLst>
          </p:cNvPr>
          <p:cNvSpPr>
            <a:spLocks noGrp="1"/>
          </p:cNvSpPr>
          <p:nvPr>
            <p:ph type="sldNum" sz="quarter" idx="12"/>
          </p:nvPr>
        </p:nvSpPr>
        <p:spPr/>
        <p:txBody>
          <a:bodyPr/>
          <a:lstStyle/>
          <a:p>
            <a:fld id="{8DE45278-032F-4B21-A43E-1DB67883A313}" type="slidenum">
              <a:rPr lang="en-GB" smtClean="0"/>
              <a:pPr/>
              <a:t>‹#›</a:t>
            </a:fld>
            <a:endParaRPr lang="en-GB"/>
          </a:p>
        </p:txBody>
      </p:sp>
    </p:spTree>
    <p:extLst>
      <p:ext uri="{BB962C8B-B14F-4D97-AF65-F5344CB8AC3E}">
        <p14:creationId xmlns:p14="http://schemas.microsoft.com/office/powerpoint/2010/main" val="34687650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64BD37-8B11-4C46-8776-042E162E483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40A229E-E0DF-46D3-9977-BDD154273F58}"/>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C977540-BD04-4FD9-8EF7-EA9553804DCF}"/>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5D92231-A235-481D-91D6-801002327FFF}"/>
              </a:ext>
            </a:extLst>
          </p:cNvPr>
          <p:cNvSpPr>
            <a:spLocks noGrp="1"/>
          </p:cNvSpPr>
          <p:nvPr>
            <p:ph type="dt" sz="half" idx="10"/>
          </p:nvPr>
        </p:nvSpPr>
        <p:spPr/>
        <p:txBody>
          <a:bodyPr/>
          <a:lstStyle/>
          <a:p>
            <a:fld id="{B03914C7-22C8-4618-86E4-D7B10EC920A5}" type="datetimeFigureOut">
              <a:rPr lang="en-US" smtClean="0"/>
              <a:pPr/>
              <a:t>6/16/2021</a:t>
            </a:fld>
            <a:endParaRPr lang="en-GB"/>
          </a:p>
        </p:txBody>
      </p:sp>
      <p:sp>
        <p:nvSpPr>
          <p:cNvPr id="6" name="Footer Placeholder 5">
            <a:extLst>
              <a:ext uri="{FF2B5EF4-FFF2-40B4-BE49-F238E27FC236}">
                <a16:creationId xmlns:a16="http://schemas.microsoft.com/office/drawing/2014/main" id="{ABF22456-A3FB-4CD0-8458-5CC5461FF81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63617D4-8557-4E3F-84D4-8A61FCEBBEFA}"/>
              </a:ext>
            </a:extLst>
          </p:cNvPr>
          <p:cNvSpPr>
            <a:spLocks noGrp="1"/>
          </p:cNvSpPr>
          <p:nvPr>
            <p:ph type="sldNum" sz="quarter" idx="12"/>
          </p:nvPr>
        </p:nvSpPr>
        <p:spPr/>
        <p:txBody>
          <a:bodyPr/>
          <a:lstStyle/>
          <a:p>
            <a:fld id="{8DE45278-032F-4B21-A43E-1DB67883A313}" type="slidenum">
              <a:rPr lang="en-GB" smtClean="0"/>
              <a:pPr/>
              <a:t>‹#›</a:t>
            </a:fld>
            <a:endParaRPr lang="en-GB"/>
          </a:p>
        </p:txBody>
      </p:sp>
    </p:spTree>
    <p:extLst>
      <p:ext uri="{BB962C8B-B14F-4D97-AF65-F5344CB8AC3E}">
        <p14:creationId xmlns:p14="http://schemas.microsoft.com/office/powerpoint/2010/main" val="1308224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62F814-FDC2-43B8-8C73-158E7F9861CF}"/>
              </a:ext>
            </a:extLst>
          </p:cNvPr>
          <p:cNvSpPr>
            <a:spLocks noGrp="1"/>
          </p:cNvSpPr>
          <p:nvPr>
            <p:ph type="title"/>
          </p:nvPr>
        </p:nvSpPr>
        <p:spPr>
          <a:xfrm>
            <a:off x="629841" y="365126"/>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25572FD-9EC1-46E2-8D4F-971C8919EBF0}"/>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4BF0A638-15C5-49C6-9AA5-55D70D4D893E}"/>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DF518E7-96AE-4058-B552-F6D3D68294DB}"/>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2CC23DA9-D1DE-4E05-B28D-E2ED89F3D6CC}"/>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0451882C-7B66-416A-B36D-756396C921C0}"/>
              </a:ext>
            </a:extLst>
          </p:cNvPr>
          <p:cNvSpPr>
            <a:spLocks noGrp="1"/>
          </p:cNvSpPr>
          <p:nvPr>
            <p:ph type="dt" sz="half" idx="10"/>
          </p:nvPr>
        </p:nvSpPr>
        <p:spPr/>
        <p:txBody>
          <a:bodyPr/>
          <a:lstStyle/>
          <a:p>
            <a:fld id="{B03914C7-22C8-4618-86E4-D7B10EC920A5}" type="datetimeFigureOut">
              <a:rPr lang="en-US" smtClean="0"/>
              <a:pPr/>
              <a:t>6/16/2021</a:t>
            </a:fld>
            <a:endParaRPr lang="en-GB"/>
          </a:p>
        </p:txBody>
      </p:sp>
      <p:sp>
        <p:nvSpPr>
          <p:cNvPr id="8" name="Footer Placeholder 7">
            <a:extLst>
              <a:ext uri="{FF2B5EF4-FFF2-40B4-BE49-F238E27FC236}">
                <a16:creationId xmlns:a16="http://schemas.microsoft.com/office/drawing/2014/main" id="{93DA8502-F15D-4968-B91D-CCC76B0CC66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C7AC370-A6FC-4ACB-80B0-43960A66578F}"/>
              </a:ext>
            </a:extLst>
          </p:cNvPr>
          <p:cNvSpPr>
            <a:spLocks noGrp="1"/>
          </p:cNvSpPr>
          <p:nvPr>
            <p:ph type="sldNum" sz="quarter" idx="12"/>
          </p:nvPr>
        </p:nvSpPr>
        <p:spPr/>
        <p:txBody>
          <a:bodyPr/>
          <a:lstStyle/>
          <a:p>
            <a:fld id="{8DE45278-032F-4B21-A43E-1DB67883A313}" type="slidenum">
              <a:rPr lang="en-GB" smtClean="0"/>
              <a:pPr/>
              <a:t>‹#›</a:t>
            </a:fld>
            <a:endParaRPr lang="en-GB"/>
          </a:p>
        </p:txBody>
      </p:sp>
    </p:spTree>
    <p:extLst>
      <p:ext uri="{BB962C8B-B14F-4D97-AF65-F5344CB8AC3E}">
        <p14:creationId xmlns:p14="http://schemas.microsoft.com/office/powerpoint/2010/main" val="29133690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4E003C-3832-43CD-9AC0-9E3477698E6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75AA0B7-E455-4513-B71C-1A5B021CDC9E}"/>
              </a:ext>
            </a:extLst>
          </p:cNvPr>
          <p:cNvSpPr>
            <a:spLocks noGrp="1"/>
          </p:cNvSpPr>
          <p:nvPr>
            <p:ph type="dt" sz="half" idx="10"/>
          </p:nvPr>
        </p:nvSpPr>
        <p:spPr/>
        <p:txBody>
          <a:bodyPr/>
          <a:lstStyle/>
          <a:p>
            <a:fld id="{B03914C7-22C8-4618-86E4-D7B10EC920A5}" type="datetimeFigureOut">
              <a:rPr lang="en-US" smtClean="0"/>
              <a:pPr/>
              <a:t>6/16/2021</a:t>
            </a:fld>
            <a:endParaRPr lang="en-GB"/>
          </a:p>
        </p:txBody>
      </p:sp>
      <p:sp>
        <p:nvSpPr>
          <p:cNvPr id="4" name="Footer Placeholder 3">
            <a:extLst>
              <a:ext uri="{FF2B5EF4-FFF2-40B4-BE49-F238E27FC236}">
                <a16:creationId xmlns:a16="http://schemas.microsoft.com/office/drawing/2014/main" id="{1B00FC93-B7C1-4FBB-A218-06F85748A52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35DA2AB-D909-486C-85D5-5414051B415E}"/>
              </a:ext>
            </a:extLst>
          </p:cNvPr>
          <p:cNvSpPr>
            <a:spLocks noGrp="1"/>
          </p:cNvSpPr>
          <p:nvPr>
            <p:ph type="sldNum" sz="quarter" idx="12"/>
          </p:nvPr>
        </p:nvSpPr>
        <p:spPr/>
        <p:txBody>
          <a:bodyPr/>
          <a:lstStyle/>
          <a:p>
            <a:fld id="{8DE45278-032F-4B21-A43E-1DB67883A313}" type="slidenum">
              <a:rPr lang="en-GB" smtClean="0"/>
              <a:pPr/>
              <a:t>‹#›</a:t>
            </a:fld>
            <a:endParaRPr lang="en-GB"/>
          </a:p>
        </p:txBody>
      </p:sp>
    </p:spTree>
    <p:extLst>
      <p:ext uri="{BB962C8B-B14F-4D97-AF65-F5344CB8AC3E}">
        <p14:creationId xmlns:p14="http://schemas.microsoft.com/office/powerpoint/2010/main" val="8122287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14D0CB1-00DB-49F0-AEA1-96354C15B5CE}"/>
              </a:ext>
            </a:extLst>
          </p:cNvPr>
          <p:cNvSpPr>
            <a:spLocks noGrp="1"/>
          </p:cNvSpPr>
          <p:nvPr>
            <p:ph type="dt" sz="half" idx="10"/>
          </p:nvPr>
        </p:nvSpPr>
        <p:spPr/>
        <p:txBody>
          <a:bodyPr/>
          <a:lstStyle/>
          <a:p>
            <a:fld id="{B03914C7-22C8-4618-86E4-D7B10EC920A5}" type="datetimeFigureOut">
              <a:rPr lang="en-US" smtClean="0"/>
              <a:pPr/>
              <a:t>6/16/2021</a:t>
            </a:fld>
            <a:endParaRPr lang="en-GB"/>
          </a:p>
        </p:txBody>
      </p:sp>
      <p:sp>
        <p:nvSpPr>
          <p:cNvPr id="3" name="Footer Placeholder 2">
            <a:extLst>
              <a:ext uri="{FF2B5EF4-FFF2-40B4-BE49-F238E27FC236}">
                <a16:creationId xmlns:a16="http://schemas.microsoft.com/office/drawing/2014/main" id="{A0CB0268-EA22-43FD-9D5F-7A3971C3127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1A0E47B-64FC-4EFC-A25A-58201D06F374}"/>
              </a:ext>
            </a:extLst>
          </p:cNvPr>
          <p:cNvSpPr>
            <a:spLocks noGrp="1"/>
          </p:cNvSpPr>
          <p:nvPr>
            <p:ph type="sldNum" sz="quarter" idx="12"/>
          </p:nvPr>
        </p:nvSpPr>
        <p:spPr/>
        <p:txBody>
          <a:bodyPr/>
          <a:lstStyle/>
          <a:p>
            <a:fld id="{8DE45278-032F-4B21-A43E-1DB67883A313}" type="slidenum">
              <a:rPr lang="en-GB" smtClean="0"/>
              <a:pPr/>
              <a:t>‹#›</a:t>
            </a:fld>
            <a:endParaRPr lang="en-GB"/>
          </a:p>
        </p:txBody>
      </p:sp>
    </p:spTree>
    <p:extLst>
      <p:ext uri="{BB962C8B-B14F-4D97-AF65-F5344CB8AC3E}">
        <p14:creationId xmlns:p14="http://schemas.microsoft.com/office/powerpoint/2010/main" val="3299381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2FDBB-042C-4D99-AE71-7793AC18948A}"/>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5391320-0F09-4D3A-8F2E-640A58A89D06}"/>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A46F7E2-CB11-4056-971C-49FBD92E10E6}"/>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A14E6BCE-B397-4FE5-A6DD-267767389D8C}"/>
              </a:ext>
            </a:extLst>
          </p:cNvPr>
          <p:cNvSpPr>
            <a:spLocks noGrp="1"/>
          </p:cNvSpPr>
          <p:nvPr>
            <p:ph type="dt" sz="half" idx="10"/>
          </p:nvPr>
        </p:nvSpPr>
        <p:spPr/>
        <p:txBody>
          <a:bodyPr/>
          <a:lstStyle/>
          <a:p>
            <a:fld id="{B03914C7-22C8-4618-86E4-D7B10EC920A5}" type="datetimeFigureOut">
              <a:rPr lang="en-US" smtClean="0"/>
              <a:pPr/>
              <a:t>6/16/2021</a:t>
            </a:fld>
            <a:endParaRPr lang="en-GB"/>
          </a:p>
        </p:txBody>
      </p:sp>
      <p:sp>
        <p:nvSpPr>
          <p:cNvPr id="6" name="Footer Placeholder 5">
            <a:extLst>
              <a:ext uri="{FF2B5EF4-FFF2-40B4-BE49-F238E27FC236}">
                <a16:creationId xmlns:a16="http://schemas.microsoft.com/office/drawing/2014/main" id="{F0D4E8CF-CF3E-40FF-A161-72F822937C0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26CA3E9-1B5C-49EC-AC97-6DFDB07C08DF}"/>
              </a:ext>
            </a:extLst>
          </p:cNvPr>
          <p:cNvSpPr>
            <a:spLocks noGrp="1"/>
          </p:cNvSpPr>
          <p:nvPr>
            <p:ph type="sldNum" sz="quarter" idx="12"/>
          </p:nvPr>
        </p:nvSpPr>
        <p:spPr/>
        <p:txBody>
          <a:bodyPr/>
          <a:lstStyle/>
          <a:p>
            <a:fld id="{8DE45278-032F-4B21-A43E-1DB67883A313}" type="slidenum">
              <a:rPr lang="en-GB" smtClean="0"/>
              <a:pPr/>
              <a:t>‹#›</a:t>
            </a:fld>
            <a:endParaRPr lang="en-GB"/>
          </a:p>
        </p:txBody>
      </p:sp>
    </p:spTree>
    <p:extLst>
      <p:ext uri="{BB962C8B-B14F-4D97-AF65-F5344CB8AC3E}">
        <p14:creationId xmlns:p14="http://schemas.microsoft.com/office/powerpoint/2010/main" val="162893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CAC9E4-E11A-4D95-92AD-C8CFEBC5CCE3}"/>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8A4D2BE-7088-4534-826C-D87BB7ADC315}"/>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a:p>
        </p:txBody>
      </p:sp>
      <p:sp>
        <p:nvSpPr>
          <p:cNvPr id="4" name="Text Placeholder 3">
            <a:extLst>
              <a:ext uri="{FF2B5EF4-FFF2-40B4-BE49-F238E27FC236}">
                <a16:creationId xmlns:a16="http://schemas.microsoft.com/office/drawing/2014/main" id="{3BB5AA3D-4534-4158-8FAC-F3F7611435A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9801B173-FEA6-48A2-BAE5-025F84621717}"/>
              </a:ext>
            </a:extLst>
          </p:cNvPr>
          <p:cNvSpPr>
            <a:spLocks noGrp="1"/>
          </p:cNvSpPr>
          <p:nvPr>
            <p:ph type="dt" sz="half" idx="10"/>
          </p:nvPr>
        </p:nvSpPr>
        <p:spPr/>
        <p:txBody>
          <a:bodyPr/>
          <a:lstStyle/>
          <a:p>
            <a:fld id="{B03914C7-22C8-4618-86E4-D7B10EC920A5}" type="datetimeFigureOut">
              <a:rPr lang="en-US" smtClean="0"/>
              <a:pPr/>
              <a:t>6/16/2021</a:t>
            </a:fld>
            <a:endParaRPr lang="en-GB"/>
          </a:p>
        </p:txBody>
      </p:sp>
      <p:sp>
        <p:nvSpPr>
          <p:cNvPr id="6" name="Footer Placeholder 5">
            <a:extLst>
              <a:ext uri="{FF2B5EF4-FFF2-40B4-BE49-F238E27FC236}">
                <a16:creationId xmlns:a16="http://schemas.microsoft.com/office/drawing/2014/main" id="{28D456BC-DC46-49E4-8EBC-1617336DB3D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0BF6BD1-6966-4EED-BC52-CA289DBFABC2}"/>
              </a:ext>
            </a:extLst>
          </p:cNvPr>
          <p:cNvSpPr>
            <a:spLocks noGrp="1"/>
          </p:cNvSpPr>
          <p:nvPr>
            <p:ph type="sldNum" sz="quarter" idx="12"/>
          </p:nvPr>
        </p:nvSpPr>
        <p:spPr/>
        <p:txBody>
          <a:bodyPr/>
          <a:lstStyle/>
          <a:p>
            <a:fld id="{8DE45278-032F-4B21-A43E-1DB67883A313}" type="slidenum">
              <a:rPr lang="en-GB" smtClean="0"/>
              <a:pPr/>
              <a:t>‹#›</a:t>
            </a:fld>
            <a:endParaRPr lang="en-GB"/>
          </a:p>
        </p:txBody>
      </p:sp>
    </p:spTree>
    <p:extLst>
      <p:ext uri="{BB962C8B-B14F-4D97-AF65-F5344CB8AC3E}">
        <p14:creationId xmlns:p14="http://schemas.microsoft.com/office/powerpoint/2010/main" val="32289880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35F84C5-C2F6-4443-84E4-9DA86C4F35E5}"/>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AE92839-E8E8-4F68-B988-1AF3B5127EB1}"/>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D9AC669-471B-49B0-B67C-FBA0E8F04A8B}"/>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B03914C7-22C8-4618-86E4-D7B10EC920A5}" type="datetimeFigureOut">
              <a:rPr lang="en-US" smtClean="0"/>
              <a:pPr/>
              <a:t>6/16/2021</a:t>
            </a:fld>
            <a:endParaRPr lang="en-GB"/>
          </a:p>
        </p:txBody>
      </p:sp>
      <p:sp>
        <p:nvSpPr>
          <p:cNvPr id="5" name="Footer Placeholder 4">
            <a:extLst>
              <a:ext uri="{FF2B5EF4-FFF2-40B4-BE49-F238E27FC236}">
                <a16:creationId xmlns:a16="http://schemas.microsoft.com/office/drawing/2014/main" id="{20A9F2B4-BABF-4F2F-B159-85399668274A}"/>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367245D7-D3C5-497D-B283-B1C0202B253E}"/>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DE45278-032F-4B21-A43E-1DB67883A313}" type="slidenum">
              <a:rPr lang="en-GB" smtClean="0"/>
              <a:pPr/>
              <a:t>‹#›</a:t>
            </a:fld>
            <a:endParaRPr lang="en-GB"/>
          </a:p>
        </p:txBody>
      </p:sp>
    </p:spTree>
    <p:extLst>
      <p:ext uri="{BB962C8B-B14F-4D97-AF65-F5344CB8AC3E}">
        <p14:creationId xmlns:p14="http://schemas.microsoft.com/office/powerpoint/2010/main" val="112747946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www.google.co.uk/imgres?q=mortar+board&amp;hl=en&amp;biw=1311&amp;bih=647&amp;tbm=isch&amp;tbnid=rF4jVzNf0KZt8M:&amp;imgrefurl=http://digital-fingerprint.co.uk/2012/05/the-doctor-will-advise-you-now-phdadvice-nadine_muller/mortar-board/&amp;docid=goGwDanSQXbbKM&amp;imgurl=http://digital-fingerprint.co.uk/wp-content/uploads/2012/05/mortar-board.jpg&amp;w=400&amp;h=300&amp;ei=cIf8T6bbHs608QPgiIyYBw&amp;zoom=1&amp;iact=hc&amp;vpx=173&amp;vpy=177&amp;dur=347&amp;hovh=194&amp;hovw=259&amp;tx=113&amp;ty=121&amp;sig=106772032241243316949&amp;page=1&amp;tbnh=123&amp;tbnw=168&amp;start=0&amp;ndsp=22&amp;ved=1t:429,r:0,s:0,i:76"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www.google.co.uk/imgres?q=advantages&amp;hl=en&amp;biw=1311&amp;bih=647&amp;tbm=isch&amp;tbnid=6x_8rf5Vy4AjZM:&amp;imgrefurl=http://blog.esds.co.in/advantages-and-disadvantages-of-client-application-server/&amp;docid=eQWD7OiOPo0t6M&amp;imgurl=http://www.esds.co.in/blog/wp-content/uploads/2011/01/Advantages-And-Disadvantages.jpg&amp;w=2240&amp;h=1229&amp;ei=NYn8T57HM8KW8QOhhcW5Bw&amp;zoom=1&amp;iact=hc&amp;vpx=966&amp;vpy=73&amp;dur=334&amp;hovh=166&amp;hovw=303&amp;tx=199&amp;ty=116&amp;sig=106772032241243316949&amp;page=2&amp;tbnh=142&amp;tbnw=188&amp;start=18&amp;ndsp=24&amp;ved=1t:429,r:23,s:18,i:206"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aqa.org.uk/subjects/projects/project-qualifications/EPQ-7993"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648072"/>
          </a:xfrm>
        </p:spPr>
        <p:txBody>
          <a:bodyPr>
            <a:normAutofit fontScale="90000"/>
          </a:bodyPr>
          <a:lstStyle/>
          <a:p>
            <a:br>
              <a:rPr lang="en-GB" b="1" dirty="0"/>
            </a:br>
            <a:br>
              <a:rPr lang="en-GB" b="1" dirty="0"/>
            </a:br>
            <a:br>
              <a:rPr lang="en-GB" b="1" dirty="0"/>
            </a:br>
            <a:br>
              <a:rPr lang="en-GB" b="1" dirty="0"/>
            </a:br>
            <a:br>
              <a:rPr lang="en-GB" b="1" dirty="0"/>
            </a:br>
            <a:br>
              <a:rPr lang="en-GB" b="1" dirty="0"/>
            </a:br>
            <a:br>
              <a:rPr lang="en-GB" b="1" dirty="0"/>
            </a:br>
            <a:r>
              <a:rPr lang="en-GB" b="1" dirty="0">
                <a:solidFill>
                  <a:srgbClr val="7030A0"/>
                </a:solidFill>
              </a:rPr>
              <a:t>What is the EPQ?</a:t>
            </a:r>
            <a:br>
              <a:rPr lang="en-GB" b="1" dirty="0"/>
            </a:br>
            <a:br>
              <a:rPr lang="en-GB" b="1" dirty="0"/>
            </a:br>
            <a:br>
              <a:rPr lang="en-GB" b="1" dirty="0"/>
            </a:br>
            <a:br>
              <a:rPr lang="en-GB" b="1" dirty="0"/>
            </a:br>
            <a:r>
              <a:rPr lang="en-GB" b="1" dirty="0"/>
              <a:t>What is the extended project qualification?</a:t>
            </a:r>
            <a:endParaRPr lang="en-GB" dirty="0"/>
          </a:p>
        </p:txBody>
      </p:sp>
      <p:sp>
        <p:nvSpPr>
          <p:cNvPr id="3" name="Content Placeholder 2"/>
          <p:cNvSpPr>
            <a:spLocks noGrp="1"/>
          </p:cNvSpPr>
          <p:nvPr>
            <p:ph idx="1"/>
          </p:nvPr>
        </p:nvSpPr>
        <p:spPr>
          <a:xfrm>
            <a:off x="467544" y="1772816"/>
            <a:ext cx="8229600" cy="4682920"/>
          </a:xfrm>
        </p:spPr>
        <p:style>
          <a:lnRef idx="1">
            <a:schemeClr val="accent1"/>
          </a:lnRef>
          <a:fillRef idx="2">
            <a:schemeClr val="accent1"/>
          </a:fillRef>
          <a:effectRef idx="1">
            <a:schemeClr val="accent1"/>
          </a:effectRef>
          <a:fontRef idx="minor">
            <a:schemeClr val="dk1"/>
          </a:fontRef>
        </p:style>
        <p:txBody>
          <a:bodyPr>
            <a:normAutofit/>
          </a:bodyPr>
          <a:lstStyle/>
          <a:p>
            <a:pPr marL="0" indent="0">
              <a:buNone/>
            </a:pPr>
            <a:endParaRPr lang="en-GB" dirty="0">
              <a:latin typeface="+mj-lt"/>
            </a:endParaRPr>
          </a:p>
          <a:p>
            <a:r>
              <a:rPr lang="en-GB" sz="2800" dirty="0">
                <a:latin typeface="+mj-lt"/>
              </a:rPr>
              <a:t>A project based on a topic that may be directly related to your A levels but outside your main programme of study…</a:t>
            </a:r>
          </a:p>
          <a:p>
            <a:r>
              <a:rPr lang="en-GB" sz="2800" dirty="0">
                <a:latin typeface="+mj-lt"/>
              </a:rPr>
              <a:t>An extension of an aspect of your A level course.</a:t>
            </a:r>
          </a:p>
          <a:p>
            <a:r>
              <a:rPr lang="en-GB" sz="2800" b="1" dirty="0">
                <a:latin typeface="+mj-lt"/>
              </a:rPr>
              <a:t>An area that links to your career choice or university course.</a:t>
            </a:r>
          </a:p>
          <a:p>
            <a:r>
              <a:rPr lang="en-GB" sz="2800" dirty="0">
                <a:latin typeface="+mj-lt"/>
              </a:rPr>
              <a:t>The project may also be based on an area of personal interest</a:t>
            </a:r>
          </a:p>
          <a:p>
            <a:pPr marL="0" indent="0">
              <a:buNone/>
            </a:pPr>
            <a:r>
              <a:rPr lang="en-GB" sz="2800" dirty="0">
                <a:latin typeface="+mj-lt"/>
              </a:rPr>
              <a:t>  swimming, climbing, literature, figures from history…</a:t>
            </a:r>
          </a:p>
          <a:p>
            <a:endParaRPr lang="en-GB" dirty="0">
              <a:latin typeface="+mj-lt"/>
            </a:endParaRPr>
          </a:p>
          <a:p>
            <a:endParaRPr lang="en-GB" dirty="0"/>
          </a:p>
        </p:txBody>
      </p:sp>
      <p:pic>
        <p:nvPicPr>
          <p:cNvPr id="4" name="Picture 3">
            <a:extLst>
              <a:ext uri="{FF2B5EF4-FFF2-40B4-BE49-F238E27FC236}">
                <a16:creationId xmlns:a16="http://schemas.microsoft.com/office/drawing/2014/main" id="{40A488C2-2664-432F-B10B-B2EB7926DED3}"/>
              </a:ext>
            </a:extLst>
          </p:cNvPr>
          <p:cNvPicPr>
            <a:picLocks noChangeAspect="1"/>
          </p:cNvPicPr>
          <p:nvPr/>
        </p:nvPicPr>
        <p:blipFill>
          <a:blip r:embed="rId2"/>
          <a:stretch>
            <a:fillRect/>
          </a:stretch>
        </p:blipFill>
        <p:spPr>
          <a:xfrm>
            <a:off x="6948264" y="524708"/>
            <a:ext cx="1428750" cy="952500"/>
          </a:xfrm>
          <a:prstGeom prst="rect">
            <a:avLst/>
          </a:prstGeom>
        </p:spPr>
      </p:pic>
      <p:pic>
        <p:nvPicPr>
          <p:cNvPr id="6" name="Picture 5">
            <a:extLst>
              <a:ext uri="{FF2B5EF4-FFF2-40B4-BE49-F238E27FC236}">
                <a16:creationId xmlns:a16="http://schemas.microsoft.com/office/drawing/2014/main" id="{98FF9910-B48B-4088-BAAF-A04B153ED668}"/>
              </a:ext>
            </a:extLst>
          </p:cNvPr>
          <p:cNvPicPr>
            <a:picLocks noChangeAspect="1"/>
          </p:cNvPicPr>
          <p:nvPr/>
        </p:nvPicPr>
        <p:blipFill>
          <a:blip r:embed="rId3"/>
          <a:stretch>
            <a:fillRect/>
          </a:stretch>
        </p:blipFill>
        <p:spPr>
          <a:xfrm>
            <a:off x="3491880" y="799841"/>
            <a:ext cx="1428750" cy="581025"/>
          </a:xfrm>
          <a:prstGeom prst="rect">
            <a:avLst/>
          </a:prstGeom>
        </p:spPr>
      </p:pic>
      <p:pic>
        <p:nvPicPr>
          <p:cNvPr id="7" name="Picture 6">
            <a:extLst>
              <a:ext uri="{FF2B5EF4-FFF2-40B4-BE49-F238E27FC236}">
                <a16:creationId xmlns:a16="http://schemas.microsoft.com/office/drawing/2014/main" id="{76C7ECF5-7FE9-465A-A1A2-D5060B3E6DB5}"/>
              </a:ext>
            </a:extLst>
          </p:cNvPr>
          <p:cNvPicPr>
            <a:picLocks noChangeAspect="1"/>
          </p:cNvPicPr>
          <p:nvPr/>
        </p:nvPicPr>
        <p:blipFill>
          <a:blip r:embed="rId4"/>
          <a:stretch>
            <a:fillRect/>
          </a:stretch>
        </p:blipFill>
        <p:spPr>
          <a:xfrm>
            <a:off x="5320084" y="628390"/>
            <a:ext cx="1228725" cy="923925"/>
          </a:xfrm>
          <a:prstGeom prst="rect">
            <a:avLst/>
          </a:prstGeom>
        </p:spPr>
      </p:pic>
    </p:spTree>
    <p:extLst>
      <p:ext uri="{BB962C8B-B14F-4D97-AF65-F5344CB8AC3E}">
        <p14:creationId xmlns:p14="http://schemas.microsoft.com/office/powerpoint/2010/main" val="14075774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solidFill>
            <a:schemeClr val="bg2"/>
          </a:solidFill>
        </p:spPr>
        <p:txBody>
          <a:bodyPr/>
          <a:lstStyle/>
          <a:p>
            <a:r>
              <a:rPr lang="en-GB" sz="2800" b="1" dirty="0"/>
              <a:t>University of Liverpool: </a:t>
            </a:r>
            <a:r>
              <a:rPr lang="en-GB" sz="2800" dirty="0"/>
              <a:t>'We encourage candidates to draw upon their experience of undertaking the project when writing their personal statement.' </a:t>
            </a:r>
          </a:p>
          <a:p>
            <a:endParaRPr lang="en-GB" sz="2800" dirty="0"/>
          </a:p>
          <a:p>
            <a:endParaRPr lang="en-GB" dirty="0"/>
          </a:p>
        </p:txBody>
      </p:sp>
    </p:spTree>
    <p:extLst>
      <p:ext uri="{BB962C8B-B14F-4D97-AF65-F5344CB8AC3E}">
        <p14:creationId xmlns:p14="http://schemas.microsoft.com/office/powerpoint/2010/main" val="6557079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25711"/>
            <a:ext cx="7300664" cy="1463040"/>
          </a:xfrm>
        </p:spPr>
        <p:txBody>
          <a:bodyPr>
            <a:noAutofit/>
          </a:bodyPr>
          <a:lstStyle/>
          <a:p>
            <a:r>
              <a:rPr lang="en-GB" sz="3200" dirty="0">
                <a:solidFill>
                  <a:srgbClr val="7030A0"/>
                </a:solidFill>
              </a:rPr>
              <a:t>It is  respect and acknowledgement from universities</a:t>
            </a:r>
            <a:r>
              <a:rPr lang="en-GB" sz="3200" dirty="0"/>
              <a:t>.</a:t>
            </a:r>
          </a:p>
        </p:txBody>
      </p:sp>
      <p:sp>
        <p:nvSpPr>
          <p:cNvPr id="3" name="Content Placeholder 2"/>
          <p:cNvSpPr>
            <a:spLocks noGrp="1"/>
          </p:cNvSpPr>
          <p:nvPr>
            <p:ph idx="1"/>
          </p:nvPr>
        </p:nvSpPr>
        <p:spPr/>
        <p:txBody>
          <a:bodyPr/>
          <a:lstStyle/>
          <a:p>
            <a:pPr>
              <a:buNone/>
            </a:pPr>
            <a:r>
              <a:rPr lang="en-GB" dirty="0"/>
              <a:t>	‘</a:t>
            </a:r>
            <a:r>
              <a:rPr lang="en-GB" sz="3200" i="1" dirty="0"/>
              <a:t>Many admissions tutors may make two alternative offers, one of which involves success in the Extended Project (</a:t>
            </a:r>
            <a:r>
              <a:rPr lang="en-GB" sz="3200" i="1" dirty="0" err="1"/>
              <a:t>eg</a:t>
            </a:r>
            <a:r>
              <a:rPr lang="en-GB" sz="3200" i="1" dirty="0"/>
              <a:t> either AAA at A-level or AAB at A-level plus Extended Project).’  </a:t>
            </a:r>
            <a:r>
              <a:rPr lang="en-GB" sz="3200" dirty="0"/>
              <a:t>University of Bristol</a:t>
            </a:r>
          </a:p>
          <a:p>
            <a:pPr>
              <a:buNone/>
            </a:pPr>
            <a:endParaRPr lang="en-GB" sz="3200" dirty="0"/>
          </a:p>
          <a:p>
            <a:pPr>
              <a:buNone/>
            </a:pPr>
            <a:r>
              <a:rPr lang="en-GB" sz="3200" dirty="0"/>
              <a:t>  University of Birmingham – we has lots of offers last year including dentistry</a:t>
            </a:r>
          </a:p>
          <a:p>
            <a:endParaRPr lang="en-GB" dirty="0"/>
          </a:p>
        </p:txBody>
      </p:sp>
      <p:pic>
        <p:nvPicPr>
          <p:cNvPr id="4" name="rg_hi" descr="http://t3.gstatic.com/images?q=tbn:ANd9GcTaGBFJKCx9khavLFdrtFppspccx4omHj_9jgyFBGLZMuPVIG0S">
            <a:hlinkClick r:id="rId2"/>
          </p:cNvPr>
          <p:cNvPicPr/>
          <p:nvPr/>
        </p:nvPicPr>
        <p:blipFill>
          <a:blip r:embed="rId3" cstate="print"/>
          <a:srcRect/>
          <a:stretch>
            <a:fillRect/>
          </a:stretch>
        </p:blipFill>
        <p:spPr bwMode="auto">
          <a:xfrm>
            <a:off x="7929586" y="857231"/>
            <a:ext cx="1214414" cy="1428761"/>
          </a:xfrm>
          <a:prstGeom prst="rect">
            <a:avLst/>
          </a:prstGeom>
          <a:noFill/>
          <a:ln w="9525">
            <a:noFill/>
            <a:miter lim="800000"/>
            <a:headEnd/>
            <a:tailEnd/>
          </a:ln>
        </p:spPr>
      </p:pic>
    </p:spTree>
    <p:extLst>
      <p:ext uri="{BB962C8B-B14F-4D97-AF65-F5344CB8AC3E}">
        <p14:creationId xmlns:p14="http://schemas.microsoft.com/office/powerpoint/2010/main" val="23277481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60648"/>
            <a:ext cx="8229600" cy="882336"/>
          </a:xfrm>
          <a:ln>
            <a:solidFill>
              <a:schemeClr val="accent2"/>
            </a:solidFill>
          </a:ln>
        </p:spPr>
        <p:txBody>
          <a:bodyPr>
            <a:normAutofit/>
          </a:bodyPr>
          <a:lstStyle/>
          <a:p>
            <a:r>
              <a:rPr lang="en-GB" sz="2400" dirty="0">
                <a:solidFill>
                  <a:srgbClr val="7030A0"/>
                </a:solidFill>
              </a:rPr>
              <a:t>It allows you to choose a topic that is of specific interest to you.</a:t>
            </a:r>
            <a:br>
              <a:rPr lang="en-GB" sz="2400" dirty="0">
                <a:solidFill>
                  <a:srgbClr val="7030A0"/>
                </a:solidFill>
              </a:rPr>
            </a:br>
            <a:r>
              <a:rPr lang="en-GB" sz="2400" b="1" dirty="0"/>
              <a:t>Some examples from previous years:</a:t>
            </a:r>
          </a:p>
        </p:txBody>
      </p:sp>
      <p:sp>
        <p:nvSpPr>
          <p:cNvPr id="3" name="Content Placeholder 2"/>
          <p:cNvSpPr>
            <a:spLocks noGrp="1"/>
          </p:cNvSpPr>
          <p:nvPr>
            <p:ph idx="1"/>
          </p:nvPr>
        </p:nvSpPr>
        <p:spPr>
          <a:xfrm>
            <a:off x="179512" y="1142984"/>
            <a:ext cx="8640960" cy="5715016"/>
          </a:xfrm>
        </p:spPr>
        <p:txBody>
          <a:bodyPr>
            <a:normAutofit fontScale="25000" lnSpcReduction="20000"/>
          </a:bodyPr>
          <a:lstStyle/>
          <a:p>
            <a:pPr>
              <a:buNone/>
            </a:pPr>
            <a:endParaRPr lang="en-GB" dirty="0"/>
          </a:p>
          <a:p>
            <a:pPr lvl="0"/>
            <a:r>
              <a:rPr lang="en-GB" sz="11200" dirty="0"/>
              <a:t>Do advances in dental care outweigh the effects of a modern diet?</a:t>
            </a:r>
          </a:p>
          <a:p>
            <a:pPr lvl="0"/>
            <a:r>
              <a:rPr lang="en-GB" sz="11200" dirty="0"/>
              <a:t>Is NATO still a relevant organisation?</a:t>
            </a:r>
          </a:p>
          <a:p>
            <a:pPr lvl="0"/>
            <a:r>
              <a:rPr lang="en-GB" sz="11200" dirty="0"/>
              <a:t>A data base to manage the school locker system - Artefact</a:t>
            </a:r>
          </a:p>
          <a:p>
            <a:pPr lvl="0"/>
            <a:r>
              <a:rPr lang="en-GB" sz="11200" dirty="0"/>
              <a:t>Can the NHS cope with the increasing levels of obesity?</a:t>
            </a:r>
          </a:p>
          <a:p>
            <a:pPr lvl="0"/>
            <a:r>
              <a:rPr lang="en-GB" sz="11200" dirty="0"/>
              <a:t>To what extent do attempts to introduce safety measures in the game of rugby compromise the enjoyment of the sport?</a:t>
            </a:r>
          </a:p>
          <a:p>
            <a:pPr lvl="0"/>
            <a:r>
              <a:rPr lang="en-GB" sz="11200" dirty="0"/>
              <a:t>Is children’s screen time having a negative influence on their development?</a:t>
            </a:r>
          </a:p>
          <a:p>
            <a:pPr lvl="0"/>
            <a:r>
              <a:rPr lang="en-GB" sz="11200" dirty="0"/>
              <a:t>To what extent has marketing contributed to childhood obesity?</a:t>
            </a:r>
          </a:p>
          <a:p>
            <a:pPr lvl="0"/>
            <a:r>
              <a:rPr lang="en-GB" sz="11200" dirty="0"/>
              <a:t> A report to evaluate the effectiveness of current Remotely Piloted Air Systems and their </a:t>
            </a:r>
            <a:r>
              <a:rPr lang="en-GB" sz="11200" i="1" dirty="0"/>
              <a:t>near-future</a:t>
            </a:r>
            <a:r>
              <a:rPr lang="en-GB" sz="11200" dirty="0"/>
              <a:t> potential for use in UK Air Power.</a:t>
            </a:r>
          </a:p>
          <a:p>
            <a:pPr>
              <a:buNone/>
            </a:pPr>
            <a:endParaRPr lang="en-GB" sz="11200" dirty="0"/>
          </a:p>
          <a:p>
            <a:pPr>
              <a:buNone/>
            </a:pPr>
            <a:endParaRPr lang="en-GB" dirty="0"/>
          </a:p>
        </p:txBody>
      </p:sp>
      <p:pic>
        <p:nvPicPr>
          <p:cNvPr id="4" name="il_fi" descr="http://www.gloryknowledgeministries.org/1/wp-content/uploads/2011/06/ist2_3464737-choice-and-directions-signs.jpg"/>
          <p:cNvPicPr/>
          <p:nvPr/>
        </p:nvPicPr>
        <p:blipFill>
          <a:blip r:embed="rId3" cstate="print"/>
          <a:srcRect/>
          <a:stretch>
            <a:fillRect/>
          </a:stretch>
        </p:blipFill>
        <p:spPr bwMode="auto">
          <a:xfrm>
            <a:off x="7929586" y="1142984"/>
            <a:ext cx="857224" cy="125699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948720"/>
          </a:xfrm>
          <a:ln>
            <a:solidFill>
              <a:srgbClr val="FFC000"/>
            </a:solidFill>
          </a:ln>
        </p:spPr>
        <p:txBody>
          <a:bodyPr>
            <a:noAutofit/>
          </a:bodyPr>
          <a:lstStyle/>
          <a:p>
            <a:r>
              <a:rPr lang="en-GB" sz="2800" dirty="0">
                <a:solidFill>
                  <a:srgbClr val="7030A0"/>
                </a:solidFill>
              </a:rPr>
              <a:t>It allows you to choose a topic that is of specific interest to you.</a:t>
            </a:r>
          </a:p>
        </p:txBody>
      </p:sp>
      <p:sp>
        <p:nvSpPr>
          <p:cNvPr id="3" name="Content Placeholder 2"/>
          <p:cNvSpPr>
            <a:spLocks noGrp="1"/>
          </p:cNvSpPr>
          <p:nvPr>
            <p:ph idx="1"/>
          </p:nvPr>
        </p:nvSpPr>
        <p:spPr>
          <a:xfrm>
            <a:off x="107504" y="1268760"/>
            <a:ext cx="7920880" cy="5400600"/>
          </a:xfrm>
        </p:spPr>
        <p:txBody>
          <a:bodyPr/>
          <a:lstStyle/>
          <a:p>
            <a:pPr marL="0" indent="0">
              <a:buNone/>
            </a:pPr>
            <a:r>
              <a:rPr lang="en-GB" b="1" dirty="0"/>
              <a:t>More examples of EPQ titles:</a:t>
            </a:r>
          </a:p>
        </p:txBody>
      </p:sp>
      <p:sp>
        <p:nvSpPr>
          <p:cNvPr id="4" name="Rectangle 3"/>
          <p:cNvSpPr/>
          <p:nvPr/>
        </p:nvSpPr>
        <p:spPr>
          <a:xfrm>
            <a:off x="395536" y="1916374"/>
            <a:ext cx="7272808" cy="5570756"/>
          </a:xfrm>
          <a:prstGeom prst="rect">
            <a:avLst/>
          </a:prstGeom>
        </p:spPr>
        <p:txBody>
          <a:bodyPr wrap="square">
            <a:spAutoFit/>
          </a:bodyPr>
          <a:lstStyle/>
          <a:p>
            <a:pPr marL="342900" lvl="0" indent="-342900">
              <a:buFont typeface="Courier New" panose="02070309020205020404" pitchFamily="49" charset="0"/>
              <a:buChar char="o"/>
            </a:pPr>
            <a:r>
              <a:rPr lang="en-GB" sz="2400" b="1" dirty="0"/>
              <a:t>How does modern cinema portray people with disabilities?</a:t>
            </a:r>
          </a:p>
          <a:p>
            <a:pPr marL="342900" lvl="0" indent="-342900">
              <a:buFont typeface="Courier New" panose="02070309020205020404" pitchFamily="49" charset="0"/>
              <a:buChar char="o"/>
            </a:pPr>
            <a:r>
              <a:rPr lang="en-GB" sz="2400" b="1" dirty="0"/>
              <a:t>Is the Amateur Swimming Association’s aim for every child to leave school being able to swim 25 metres unrealistic?</a:t>
            </a:r>
          </a:p>
          <a:p>
            <a:pPr marL="285750" lvl="0" indent="-285750">
              <a:buFont typeface="Courier New" panose="02070309020205020404" pitchFamily="49" charset="0"/>
              <a:buChar char="o"/>
            </a:pPr>
            <a:r>
              <a:rPr lang="en-GB" sz="2400" b="1" dirty="0"/>
              <a:t>To what extent can Boudicca be considered a feminist role model? </a:t>
            </a:r>
          </a:p>
          <a:p>
            <a:pPr marL="285750" lvl="0" indent="-285750">
              <a:buFont typeface="Courier New" panose="02070309020205020404" pitchFamily="49" charset="0"/>
              <a:buChar char="o"/>
            </a:pPr>
            <a:r>
              <a:rPr lang="en-GB" sz="2400" b="1" dirty="0"/>
              <a:t>Can mainstream schools learn from the Steiner School model?</a:t>
            </a:r>
          </a:p>
          <a:p>
            <a:pPr marL="285750" lvl="0" indent="-285750">
              <a:buFont typeface="Courier New" panose="02070309020205020404" pitchFamily="49" charset="0"/>
              <a:buChar char="o"/>
            </a:pPr>
            <a:r>
              <a:rPr lang="en-GB" sz="2400" b="1" dirty="0"/>
              <a:t>Is the NHS prepared for the increased number of obese women when delivering their children? </a:t>
            </a:r>
          </a:p>
          <a:p>
            <a:pPr marL="285750" lvl="0" indent="-285750">
              <a:buFont typeface="Courier New" panose="02070309020205020404" pitchFamily="49" charset="0"/>
              <a:buChar char="o"/>
            </a:pPr>
            <a:r>
              <a:rPr lang="en-GB" sz="2400" b="1" dirty="0"/>
              <a:t>Should the prison system be focusing more on rehabilitation rather than punishment?</a:t>
            </a:r>
          </a:p>
          <a:p>
            <a:pPr marL="171450" indent="-171450">
              <a:buFont typeface="Courier New" panose="02070309020205020404" pitchFamily="49" charset="0"/>
              <a:buChar char="o"/>
            </a:pPr>
            <a:endParaRPr lang="en-GB" sz="800" dirty="0"/>
          </a:p>
          <a:p>
            <a:pPr marL="285750" indent="-285750">
              <a:buFont typeface="Courier New" panose="02070309020205020404" pitchFamily="49" charset="0"/>
              <a:buChar char="o"/>
            </a:pPr>
            <a:endParaRPr lang="en-GB" dirty="0"/>
          </a:p>
          <a:p>
            <a:pPr>
              <a:buNone/>
            </a:pPr>
            <a:endParaRPr lang="en-GB" dirty="0"/>
          </a:p>
        </p:txBody>
      </p:sp>
    </p:spTree>
    <p:extLst>
      <p:ext uri="{BB962C8B-B14F-4D97-AF65-F5344CB8AC3E}">
        <p14:creationId xmlns:p14="http://schemas.microsoft.com/office/powerpoint/2010/main" val="395809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767730"/>
          </a:xfrm>
          <a:ln>
            <a:solidFill>
              <a:srgbClr val="FFC000"/>
            </a:solidFill>
          </a:ln>
        </p:spPr>
        <p:txBody>
          <a:bodyPr>
            <a:normAutofit/>
          </a:bodyPr>
          <a:lstStyle/>
          <a:p>
            <a:r>
              <a:rPr lang="en-GB" sz="2800" b="1" dirty="0"/>
              <a:t>Examples of artefact projects. </a:t>
            </a:r>
            <a:br>
              <a:rPr lang="en-GB" sz="2800" dirty="0"/>
            </a:br>
            <a:r>
              <a:rPr lang="en-GB" sz="2800" dirty="0"/>
              <a:t>As well as designing and making the project, you need to write a report detailing your research, the process of creating it and reviewing it.</a:t>
            </a:r>
          </a:p>
        </p:txBody>
      </p:sp>
      <p:pic>
        <p:nvPicPr>
          <p:cNvPr id="6" name="Content Placeholder 5"/>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rot="16200000">
            <a:off x="5395728" y="3488804"/>
            <a:ext cx="3539466" cy="2699778"/>
          </a:xfrm>
        </p:spPr>
      </p:pic>
      <p:sp>
        <p:nvSpPr>
          <p:cNvPr id="3" name="TextBox 2">
            <a:extLst>
              <a:ext uri="{FF2B5EF4-FFF2-40B4-BE49-F238E27FC236}">
                <a16:creationId xmlns:a16="http://schemas.microsoft.com/office/drawing/2014/main" id="{56ABEBAB-AB8A-4F16-AB00-F5C8A6034ABE}"/>
              </a:ext>
            </a:extLst>
          </p:cNvPr>
          <p:cNvSpPr txBox="1"/>
          <p:nvPr/>
        </p:nvSpPr>
        <p:spPr>
          <a:xfrm>
            <a:off x="628650" y="2277742"/>
            <a:ext cx="4447406" cy="4524315"/>
          </a:xfrm>
          <a:prstGeom prst="rect">
            <a:avLst/>
          </a:prstGeom>
          <a:noFill/>
        </p:spPr>
        <p:txBody>
          <a:bodyPr wrap="square" rtlCol="0">
            <a:spAutoFit/>
          </a:bodyPr>
          <a:lstStyle/>
          <a:p>
            <a:r>
              <a:rPr lang="en-GB" sz="2400" dirty="0"/>
              <a:t>Some previous artefact projects:</a:t>
            </a:r>
          </a:p>
          <a:p>
            <a:pPr marL="342900" indent="-342900">
              <a:buFont typeface="Arial" panose="020B0604020202020204" pitchFamily="34" charset="0"/>
              <a:buChar char="•"/>
            </a:pPr>
            <a:r>
              <a:rPr lang="en-GB" sz="2400" dirty="0"/>
              <a:t>To design and build a working telescope</a:t>
            </a:r>
          </a:p>
          <a:p>
            <a:pPr marL="342900" indent="-342900">
              <a:buFont typeface="Arial" panose="020B0604020202020204" pitchFamily="34" charset="0"/>
              <a:buChar char="•"/>
            </a:pPr>
            <a:r>
              <a:rPr lang="en-GB" sz="2400" dirty="0"/>
              <a:t>To design a data base for the locker system</a:t>
            </a:r>
          </a:p>
          <a:p>
            <a:pPr marL="342900" indent="-342900">
              <a:buFont typeface="Arial" panose="020B0604020202020204" pitchFamily="34" charset="0"/>
              <a:buChar char="•"/>
            </a:pPr>
            <a:r>
              <a:rPr lang="en-GB" sz="2400" dirty="0"/>
              <a:t>To create a children’s picture book with an environmental message</a:t>
            </a:r>
          </a:p>
          <a:p>
            <a:pPr marL="342900" indent="-342900">
              <a:buFont typeface="Arial" panose="020B0604020202020204" pitchFamily="34" charset="0"/>
              <a:buChar char="•"/>
            </a:pPr>
            <a:r>
              <a:rPr lang="en-GB" sz="2400" dirty="0"/>
              <a:t>To design a bag made out of recycled materials</a:t>
            </a:r>
          </a:p>
          <a:p>
            <a:pPr marL="342900" indent="-342900">
              <a:buFont typeface="Arial" panose="020B0604020202020204" pitchFamily="34" charset="0"/>
              <a:buChar char="•"/>
            </a:pPr>
            <a:r>
              <a:rPr lang="en-GB" sz="2400" dirty="0"/>
              <a:t>To create a dress out of recycled materials</a:t>
            </a:r>
          </a:p>
        </p:txBody>
      </p:sp>
    </p:spTree>
    <p:extLst>
      <p:ext uri="{BB962C8B-B14F-4D97-AF65-F5344CB8AC3E}">
        <p14:creationId xmlns:p14="http://schemas.microsoft.com/office/powerpoint/2010/main" val="15965433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 few comments from previous EPQ students.</a:t>
            </a:r>
          </a:p>
        </p:txBody>
      </p:sp>
      <p:sp>
        <p:nvSpPr>
          <p:cNvPr id="3" name="Content Placeholder 2"/>
          <p:cNvSpPr>
            <a:spLocks noGrp="1"/>
          </p:cNvSpPr>
          <p:nvPr>
            <p:ph idx="1"/>
          </p:nvPr>
        </p:nvSpPr>
        <p:spPr/>
        <p:txBody>
          <a:bodyPr/>
          <a:lstStyle/>
          <a:p>
            <a:r>
              <a:rPr lang="en-GB" dirty="0"/>
              <a:t>SARAH</a:t>
            </a:r>
          </a:p>
        </p:txBody>
      </p:sp>
      <p:sp>
        <p:nvSpPr>
          <p:cNvPr id="4" name="Rectangular Callout 3"/>
          <p:cNvSpPr/>
          <p:nvPr/>
        </p:nvSpPr>
        <p:spPr>
          <a:xfrm>
            <a:off x="539552" y="2132856"/>
            <a:ext cx="6840760" cy="4032448"/>
          </a:xfrm>
          <a:prstGeom prst="wedgeRectCallou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a:solidFill>
                  <a:schemeClr val="tx1"/>
                </a:solidFill>
              </a:rPr>
              <a:t>I enjoyed doing the EPQ because it's the only chance you have to study something you have a genuine interest in that can be completely different to what you study at school!</a:t>
            </a:r>
          </a:p>
          <a:p>
            <a:endParaRPr lang="en-GB" sz="2400" dirty="0">
              <a:solidFill>
                <a:schemeClr val="tx1"/>
              </a:solidFill>
            </a:endParaRPr>
          </a:p>
          <a:p>
            <a:r>
              <a:rPr lang="en-GB" sz="2400" dirty="0">
                <a:solidFill>
                  <a:schemeClr val="tx1"/>
                </a:solidFill>
              </a:rPr>
              <a:t>Also, I enjoyed having the responsibility to be able to plan my own project and make my own deadlines as well as doing personal research. I think all the skills you develop will be very helpful for </a:t>
            </a:r>
            <a:r>
              <a:rPr lang="en-GB" sz="2400" dirty="0" err="1">
                <a:solidFill>
                  <a:schemeClr val="tx1"/>
                </a:solidFill>
              </a:rPr>
              <a:t>Uni</a:t>
            </a:r>
            <a:r>
              <a:rPr lang="en-GB" sz="2400" dirty="0">
                <a:solidFill>
                  <a:schemeClr val="tx1"/>
                </a:solidFill>
              </a:rPr>
              <a:t>!  Plus I was able to discuss it at my interview.  My offer was reduced because I had done the EPQ.</a:t>
            </a:r>
            <a:endParaRPr lang="en-GB" sz="2400" dirty="0">
              <a:solidFill>
                <a:schemeClr val="tx1"/>
              </a:solidFill>
              <a:effectLst/>
            </a:endParaRPr>
          </a:p>
        </p:txBody>
      </p:sp>
    </p:spTree>
    <p:extLst>
      <p:ext uri="{BB962C8B-B14F-4D97-AF65-F5344CB8AC3E}">
        <p14:creationId xmlns:p14="http://schemas.microsoft.com/office/powerpoint/2010/main" val="34433195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dirty="0"/>
              <a:t>Lydia</a:t>
            </a:r>
          </a:p>
        </p:txBody>
      </p:sp>
      <p:sp>
        <p:nvSpPr>
          <p:cNvPr id="4" name="Rectangular Callout 3"/>
          <p:cNvSpPr/>
          <p:nvPr/>
        </p:nvSpPr>
        <p:spPr>
          <a:xfrm>
            <a:off x="1259632" y="2132856"/>
            <a:ext cx="6048672" cy="3888432"/>
          </a:xfrm>
          <a:prstGeom prst="wedgeRectCallou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solidFill>
                  <a:schemeClr val="tx1"/>
                </a:solidFill>
              </a:rPr>
              <a:t>Would just say it wasn't only a huge opportunity to investigate an area of personal interest so deeply, but that it was so helpful in university applications etc. </a:t>
            </a:r>
          </a:p>
        </p:txBody>
      </p:sp>
    </p:spTree>
    <p:extLst>
      <p:ext uri="{BB962C8B-B14F-4D97-AF65-F5344CB8AC3E}">
        <p14:creationId xmlns:p14="http://schemas.microsoft.com/office/powerpoint/2010/main" val="2405291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pPr marL="0" indent="0">
              <a:buNone/>
            </a:pPr>
            <a:r>
              <a:rPr lang="en-GB" dirty="0"/>
              <a:t>Jenna</a:t>
            </a:r>
          </a:p>
        </p:txBody>
      </p:sp>
      <p:sp>
        <p:nvSpPr>
          <p:cNvPr id="4" name="Rectangular Callout 3"/>
          <p:cNvSpPr/>
          <p:nvPr/>
        </p:nvSpPr>
        <p:spPr>
          <a:xfrm>
            <a:off x="971600" y="2132856"/>
            <a:ext cx="6192688" cy="3816424"/>
          </a:xfrm>
          <a:prstGeom prst="wedgeRectCallou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solidFill>
                  <a:schemeClr val="tx1"/>
                </a:solidFill>
              </a:rPr>
              <a:t>I found it useful due to the fact that it prepares you for University style writing and researching-with EPQ you have to be independent and organised which are both skills that will be transferable for the future.</a:t>
            </a:r>
          </a:p>
        </p:txBody>
      </p:sp>
    </p:spTree>
    <p:extLst>
      <p:ext uri="{BB962C8B-B14F-4D97-AF65-F5344CB8AC3E}">
        <p14:creationId xmlns:p14="http://schemas.microsoft.com/office/powerpoint/2010/main" val="2982906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dirty="0"/>
              <a:t>Alex</a:t>
            </a:r>
          </a:p>
        </p:txBody>
      </p:sp>
      <p:sp>
        <p:nvSpPr>
          <p:cNvPr id="4" name="Rectangular Callout 3"/>
          <p:cNvSpPr/>
          <p:nvPr/>
        </p:nvSpPr>
        <p:spPr>
          <a:xfrm>
            <a:off x="1187624" y="2259004"/>
            <a:ext cx="5688632" cy="3240360"/>
          </a:xfrm>
          <a:prstGeom prst="wedgeRectCallou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dirty="0">
              <a:solidFill>
                <a:schemeClr val="tx1"/>
              </a:solidFill>
            </a:endParaRPr>
          </a:p>
          <a:p>
            <a:endParaRPr lang="en-GB" dirty="0">
              <a:solidFill>
                <a:schemeClr val="tx1"/>
              </a:solidFill>
            </a:endParaRPr>
          </a:p>
          <a:p>
            <a:endParaRPr lang="en-GB" dirty="0">
              <a:solidFill>
                <a:schemeClr val="tx1"/>
              </a:solidFill>
            </a:endParaRPr>
          </a:p>
          <a:p>
            <a:r>
              <a:rPr lang="en-GB" dirty="0">
                <a:solidFill>
                  <a:schemeClr val="tx1"/>
                </a:solidFill>
              </a:rPr>
              <a:t>Although it was hard work at times, the EPQ definitely teaches you some very important skills you don't get from any subject and I feel it has prepared me a lot more for university than just doing my A levels has. </a:t>
            </a:r>
          </a:p>
          <a:p>
            <a:r>
              <a:rPr lang="en-GB" sz="2000" dirty="0">
                <a:solidFill>
                  <a:schemeClr val="tx1"/>
                </a:solidFill>
              </a:rPr>
              <a:t>I have been given a lower offer with an A in my EPQ</a:t>
            </a:r>
          </a:p>
        </p:txBody>
      </p:sp>
    </p:spTree>
    <p:extLst>
      <p:ext uri="{BB962C8B-B14F-4D97-AF65-F5344CB8AC3E}">
        <p14:creationId xmlns:p14="http://schemas.microsoft.com/office/powerpoint/2010/main" val="6178615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1520" y="0"/>
            <a:ext cx="7372672" cy="1143000"/>
          </a:xfrm>
        </p:spPr>
        <p:txBody>
          <a:bodyPr/>
          <a:lstStyle/>
          <a:p>
            <a:r>
              <a:rPr lang="en-GB" dirty="0">
                <a:solidFill>
                  <a:srgbClr val="7030A0"/>
                </a:solidFill>
              </a:rPr>
              <a:t>What is the EPQ?</a:t>
            </a:r>
          </a:p>
        </p:txBody>
      </p:sp>
      <p:sp>
        <p:nvSpPr>
          <p:cNvPr id="3" name="Content Placeholder 2"/>
          <p:cNvSpPr>
            <a:spLocks noGrp="1"/>
          </p:cNvSpPr>
          <p:nvPr>
            <p:ph idx="1"/>
          </p:nvPr>
        </p:nvSpPr>
        <p:spPr>
          <a:xfrm>
            <a:off x="457200" y="1143000"/>
            <a:ext cx="7239000" cy="5312736"/>
          </a:xfrm>
        </p:spPr>
        <p:txBody>
          <a:bodyPr>
            <a:noAutofit/>
          </a:bodyPr>
          <a:lstStyle/>
          <a:p>
            <a:pPr marL="0" indent="0">
              <a:buNone/>
            </a:pPr>
            <a:r>
              <a:rPr lang="en-GB" sz="2400" dirty="0"/>
              <a:t>3 possibilities. </a:t>
            </a:r>
          </a:p>
          <a:p>
            <a:r>
              <a:rPr lang="en-GB" sz="2400" dirty="0"/>
              <a:t>Research based written report of 5000 words.</a:t>
            </a:r>
          </a:p>
          <a:p>
            <a:r>
              <a:rPr lang="en-GB" sz="2400" dirty="0"/>
              <a:t>An artefact (</a:t>
            </a:r>
            <a:r>
              <a:rPr lang="en-GB" sz="2400" dirty="0" err="1"/>
              <a:t>eg</a:t>
            </a:r>
            <a:r>
              <a:rPr lang="en-GB" sz="2400" dirty="0"/>
              <a:t> piece of art, a computer game or realised design) including a 2000 word written report.</a:t>
            </a:r>
          </a:p>
          <a:p>
            <a:r>
              <a:rPr lang="en-GB" sz="2400" dirty="0"/>
              <a:t>Production (</a:t>
            </a:r>
            <a:r>
              <a:rPr lang="en-GB" sz="2400" dirty="0" err="1"/>
              <a:t>eg</a:t>
            </a:r>
            <a:r>
              <a:rPr lang="en-GB" sz="2400" dirty="0"/>
              <a:t> charity event, fashion show or sports event etc) including a 2000 word written report.</a:t>
            </a:r>
          </a:p>
          <a:p>
            <a:endParaRPr lang="en-GB" sz="2400" dirty="0"/>
          </a:p>
          <a:p>
            <a:pPr marL="0" indent="0">
              <a:buNone/>
            </a:pPr>
            <a:endParaRPr lang="en-GB" sz="2400" dirty="0"/>
          </a:p>
          <a:p>
            <a:pPr marL="0" indent="0">
              <a:buNone/>
            </a:pPr>
            <a:r>
              <a:rPr lang="en-GB" sz="2400" b="1" dirty="0"/>
              <a:t>The process of managing and planning the project is as important as the finished product.   You will have to fill in something called a ‘production log’ to show your planning.</a:t>
            </a:r>
          </a:p>
        </p:txBody>
      </p:sp>
      <p:pic>
        <p:nvPicPr>
          <p:cNvPr id="2" name="Picture 1">
            <a:extLst>
              <a:ext uri="{FF2B5EF4-FFF2-40B4-BE49-F238E27FC236}">
                <a16:creationId xmlns:a16="http://schemas.microsoft.com/office/drawing/2014/main" id="{4A55B5D0-DFD2-4393-AF9C-5E09A78227AB}"/>
              </a:ext>
            </a:extLst>
          </p:cNvPr>
          <p:cNvPicPr>
            <a:picLocks noChangeAspect="1"/>
          </p:cNvPicPr>
          <p:nvPr/>
        </p:nvPicPr>
        <p:blipFill>
          <a:blip r:embed="rId2"/>
          <a:stretch>
            <a:fillRect/>
          </a:stretch>
        </p:blipFill>
        <p:spPr>
          <a:xfrm>
            <a:off x="6516216" y="402264"/>
            <a:ext cx="1781175" cy="1076325"/>
          </a:xfrm>
          <a:prstGeom prst="rect">
            <a:avLst/>
          </a:prstGeom>
        </p:spPr>
      </p:pic>
      <p:pic>
        <p:nvPicPr>
          <p:cNvPr id="5" name="Picture 4">
            <a:extLst>
              <a:ext uri="{FF2B5EF4-FFF2-40B4-BE49-F238E27FC236}">
                <a16:creationId xmlns:a16="http://schemas.microsoft.com/office/drawing/2014/main" id="{7F91CAE9-E98D-466A-A54A-FD13CE82058A}"/>
              </a:ext>
            </a:extLst>
          </p:cNvPr>
          <p:cNvPicPr>
            <a:picLocks noChangeAspect="1"/>
          </p:cNvPicPr>
          <p:nvPr/>
        </p:nvPicPr>
        <p:blipFill>
          <a:blip r:embed="rId3"/>
          <a:stretch>
            <a:fillRect/>
          </a:stretch>
        </p:blipFill>
        <p:spPr>
          <a:xfrm>
            <a:off x="7775922" y="3717032"/>
            <a:ext cx="1104900" cy="1114425"/>
          </a:xfrm>
          <a:prstGeom prst="rect">
            <a:avLst/>
          </a:prstGeom>
        </p:spPr>
      </p:pic>
      <p:pic>
        <p:nvPicPr>
          <p:cNvPr id="6" name="Picture 5">
            <a:extLst>
              <a:ext uri="{FF2B5EF4-FFF2-40B4-BE49-F238E27FC236}">
                <a16:creationId xmlns:a16="http://schemas.microsoft.com/office/drawing/2014/main" id="{7F5EBC6F-CF65-4748-8420-BBBED40A5A3E}"/>
              </a:ext>
            </a:extLst>
          </p:cNvPr>
          <p:cNvPicPr>
            <a:picLocks noChangeAspect="1"/>
          </p:cNvPicPr>
          <p:nvPr/>
        </p:nvPicPr>
        <p:blipFill>
          <a:blip r:embed="rId4"/>
          <a:stretch>
            <a:fillRect/>
          </a:stretch>
        </p:blipFill>
        <p:spPr>
          <a:xfrm>
            <a:off x="4068070" y="243973"/>
            <a:ext cx="2089361" cy="1168804"/>
          </a:xfrm>
          <a:prstGeom prst="rect">
            <a:avLst/>
          </a:prstGeom>
        </p:spPr>
      </p:pic>
      <p:sp>
        <p:nvSpPr>
          <p:cNvPr id="8" name="Rectangle 7">
            <a:extLst>
              <a:ext uri="{FF2B5EF4-FFF2-40B4-BE49-F238E27FC236}">
                <a16:creationId xmlns:a16="http://schemas.microsoft.com/office/drawing/2014/main" id="{40332EE4-29E7-42BD-8A66-12BEABBD8F6B}"/>
              </a:ext>
            </a:extLst>
          </p:cNvPr>
          <p:cNvSpPr/>
          <p:nvPr/>
        </p:nvSpPr>
        <p:spPr>
          <a:xfrm>
            <a:off x="377478" y="5103674"/>
            <a:ext cx="4572000" cy="646331"/>
          </a:xfrm>
          <a:prstGeom prst="rect">
            <a:avLst/>
          </a:prstGeom>
        </p:spPr>
        <p:txBody>
          <a:bodyPr>
            <a:spAutoFit/>
          </a:bodyPr>
          <a:lstStyle/>
          <a:p>
            <a:endParaRPr lang="en-GB" dirty="0"/>
          </a:p>
          <a:p>
            <a:endParaRPr lang="en-GB" dirty="0"/>
          </a:p>
        </p:txBody>
      </p:sp>
    </p:spTree>
    <p:extLst>
      <p:ext uri="{BB962C8B-B14F-4D97-AF65-F5344CB8AC3E}">
        <p14:creationId xmlns:p14="http://schemas.microsoft.com/office/powerpoint/2010/main" val="41313203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039694" cy="1325563"/>
          </a:xfrm>
        </p:spPr>
        <p:txBody>
          <a:bodyPr>
            <a:normAutofit/>
          </a:bodyPr>
          <a:lstStyle/>
          <a:p>
            <a:r>
              <a:rPr lang="en-GB" dirty="0">
                <a:solidFill>
                  <a:srgbClr val="7030A0"/>
                </a:solidFill>
              </a:rPr>
              <a:t>So what are the advantages of completing EPQ?</a:t>
            </a:r>
          </a:p>
        </p:txBody>
      </p:sp>
      <p:sp>
        <p:nvSpPr>
          <p:cNvPr id="3" name="Content Placeholder 2"/>
          <p:cNvSpPr>
            <a:spLocks noGrp="1"/>
          </p:cNvSpPr>
          <p:nvPr>
            <p:ph idx="1"/>
          </p:nvPr>
        </p:nvSpPr>
        <p:spPr>
          <a:xfrm>
            <a:off x="323528" y="1664016"/>
            <a:ext cx="8229600" cy="4857960"/>
          </a:xfrm>
        </p:spPr>
        <p:txBody>
          <a:bodyPr>
            <a:normAutofit/>
          </a:bodyPr>
          <a:lstStyle/>
          <a:p>
            <a:r>
              <a:rPr lang="en-GB" sz="3200" dirty="0">
                <a:latin typeface="+mj-lt"/>
              </a:rPr>
              <a:t>You can choose a </a:t>
            </a:r>
            <a:r>
              <a:rPr lang="en-GB" sz="3200" b="1" dirty="0">
                <a:latin typeface="+mj-lt"/>
              </a:rPr>
              <a:t>topic </a:t>
            </a:r>
            <a:r>
              <a:rPr lang="en-GB" sz="3200" dirty="0">
                <a:latin typeface="+mj-lt"/>
              </a:rPr>
              <a:t>that is of specific interest to you</a:t>
            </a:r>
          </a:p>
          <a:p>
            <a:r>
              <a:rPr lang="en-GB" sz="3200" dirty="0">
                <a:latin typeface="+mj-lt"/>
              </a:rPr>
              <a:t>You can develop </a:t>
            </a:r>
            <a:r>
              <a:rPr lang="en-GB" sz="3200" b="1" dirty="0">
                <a:latin typeface="+mj-lt"/>
              </a:rPr>
              <a:t>skills</a:t>
            </a:r>
            <a:r>
              <a:rPr lang="en-GB" sz="3200" dirty="0">
                <a:latin typeface="+mj-lt"/>
              </a:rPr>
              <a:t> that will be invaluable to you at </a:t>
            </a:r>
            <a:r>
              <a:rPr lang="en-GB" sz="3200" dirty="0" err="1">
                <a:latin typeface="+mj-lt"/>
              </a:rPr>
              <a:t>uni</a:t>
            </a:r>
            <a:endParaRPr lang="en-GB" sz="3200" dirty="0">
              <a:latin typeface="+mj-lt"/>
            </a:endParaRPr>
          </a:p>
          <a:p>
            <a:r>
              <a:rPr lang="en-GB" sz="3200" dirty="0">
                <a:latin typeface="+mj-lt"/>
              </a:rPr>
              <a:t>It carries </a:t>
            </a:r>
            <a:r>
              <a:rPr lang="en-GB" sz="3200" b="1" dirty="0">
                <a:latin typeface="+mj-lt"/>
              </a:rPr>
              <a:t>UCAS points </a:t>
            </a:r>
            <a:r>
              <a:rPr lang="en-GB" sz="3200" dirty="0">
                <a:latin typeface="+mj-lt"/>
              </a:rPr>
              <a:t>and can result in a </a:t>
            </a:r>
            <a:r>
              <a:rPr lang="en-GB" sz="3200" b="1" dirty="0">
                <a:latin typeface="+mj-lt"/>
              </a:rPr>
              <a:t>lower offer</a:t>
            </a:r>
          </a:p>
          <a:p>
            <a:r>
              <a:rPr lang="en-GB" sz="3200" dirty="0">
                <a:latin typeface="+mj-lt"/>
              </a:rPr>
              <a:t>Something to discuss at </a:t>
            </a:r>
            <a:r>
              <a:rPr lang="en-GB" sz="3200" b="1" dirty="0">
                <a:latin typeface="+mj-lt"/>
              </a:rPr>
              <a:t>interview and to add personal statements</a:t>
            </a:r>
          </a:p>
          <a:p>
            <a:r>
              <a:rPr lang="en-GB" sz="3200" b="1" dirty="0">
                <a:latin typeface="+mj-lt"/>
              </a:rPr>
              <a:t>Good grades</a:t>
            </a:r>
          </a:p>
          <a:p>
            <a:endParaRPr lang="en-GB" sz="3200" dirty="0">
              <a:latin typeface="+mj-lt"/>
            </a:endParaRPr>
          </a:p>
        </p:txBody>
      </p:sp>
      <p:pic>
        <p:nvPicPr>
          <p:cNvPr id="4" name="rg_hi" descr="http://t0.gstatic.com/images?q=tbn:ANd9GcQWpUW8ZC1e4L7BPnu1LKt_4F1LJeEf74jRKrJiteWnlLY3ndtaAQ">
            <a:hlinkClick r:id="rId2"/>
          </p:cNvPr>
          <p:cNvPicPr/>
          <p:nvPr/>
        </p:nvPicPr>
        <p:blipFill>
          <a:blip r:embed="rId3" cstate="print"/>
          <a:srcRect/>
          <a:stretch>
            <a:fillRect/>
          </a:stretch>
        </p:blipFill>
        <p:spPr bwMode="auto">
          <a:xfrm>
            <a:off x="6768473" y="336024"/>
            <a:ext cx="1746877" cy="1078544"/>
          </a:xfrm>
          <a:prstGeom prst="rect">
            <a:avLst/>
          </a:prstGeom>
          <a:noFill/>
          <a:ln w="9525">
            <a:noFill/>
            <a:miter lim="800000"/>
            <a:headEnd/>
            <a:tailEnd/>
          </a:ln>
        </p:spPr>
      </p:pic>
      <p:sp>
        <p:nvSpPr>
          <p:cNvPr id="5" name="Rectangle 4">
            <a:extLst>
              <a:ext uri="{FF2B5EF4-FFF2-40B4-BE49-F238E27FC236}">
                <a16:creationId xmlns:a16="http://schemas.microsoft.com/office/drawing/2014/main" id="{B9DAF105-0F92-4014-A603-30B8FAB3CD74}"/>
              </a:ext>
            </a:extLst>
          </p:cNvPr>
          <p:cNvSpPr/>
          <p:nvPr/>
        </p:nvSpPr>
        <p:spPr>
          <a:xfrm>
            <a:off x="5148064" y="3284984"/>
            <a:ext cx="3405064" cy="2808312"/>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i="1">
                <a:solidFill>
                  <a:srgbClr val="333333"/>
                </a:solidFill>
                <a:effectLst/>
                <a:latin typeface="Raleway"/>
              </a:rPr>
              <a:t>"Russell Group universities value the EPQ which can be drawn upon in your personal statement and at interview to provide evidence of enthusiasm for your chosen subject. Some Russell Group universities may also include the EPQ in their offers."</a:t>
            </a:r>
            <a:endParaRPr lang="en-GB">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735AA-2686-4C8D-8F68-E547B2D69EC2}"/>
              </a:ext>
            </a:extLst>
          </p:cNvPr>
          <p:cNvSpPr>
            <a:spLocks noGrp="1"/>
          </p:cNvSpPr>
          <p:nvPr>
            <p:ph type="title"/>
          </p:nvPr>
        </p:nvSpPr>
        <p:spPr>
          <a:xfrm>
            <a:off x="852322" y="839286"/>
            <a:ext cx="5605629" cy="994172"/>
          </a:xfrm>
        </p:spPr>
        <p:txBody>
          <a:bodyPr>
            <a:normAutofit/>
          </a:bodyPr>
          <a:lstStyle/>
          <a:p>
            <a:r>
              <a:rPr lang="en-GB"/>
              <a:t>Why Year 12?</a:t>
            </a:r>
          </a:p>
        </p:txBody>
      </p:sp>
      <p:sp>
        <p:nvSpPr>
          <p:cNvPr id="8" name="Content Placeholder 7">
            <a:extLst>
              <a:ext uri="{FF2B5EF4-FFF2-40B4-BE49-F238E27FC236}">
                <a16:creationId xmlns:a16="http://schemas.microsoft.com/office/drawing/2014/main" id="{55772705-0FD3-48D4-81E8-8A939990CDCC}"/>
              </a:ext>
            </a:extLst>
          </p:cNvPr>
          <p:cNvSpPr>
            <a:spLocks noGrp="1"/>
          </p:cNvSpPr>
          <p:nvPr>
            <p:ph idx="1"/>
          </p:nvPr>
        </p:nvSpPr>
        <p:spPr>
          <a:xfrm>
            <a:off x="852322" y="1833458"/>
            <a:ext cx="5508484" cy="3665642"/>
          </a:xfrm>
          <a:solidFill>
            <a:srgbClr val="FFFF00"/>
          </a:solidFill>
        </p:spPr>
        <p:txBody>
          <a:bodyPr anchor="ctr">
            <a:normAutofit fontScale="92500" lnSpcReduction="10000"/>
          </a:bodyPr>
          <a:lstStyle/>
          <a:p>
            <a:r>
              <a:rPr lang="en-US" sz="1800" dirty="0"/>
              <a:t>Points in the bag.  You will have achieved UCAS points in Year 12.</a:t>
            </a:r>
          </a:p>
          <a:p>
            <a:r>
              <a:rPr lang="en-US" sz="1800" dirty="0"/>
              <a:t>You will be able to put in on your UCAS form, apprenticeship applications and job applications.</a:t>
            </a:r>
          </a:p>
          <a:p>
            <a:r>
              <a:rPr lang="en-US" sz="1800" dirty="0"/>
              <a:t>You will be able to discuss your topic on your personal statement and at interview.</a:t>
            </a:r>
          </a:p>
          <a:p>
            <a:r>
              <a:rPr lang="en-US" sz="1800" dirty="0"/>
              <a:t>Takes the pressure off Year 13</a:t>
            </a:r>
          </a:p>
          <a:p>
            <a:endParaRPr lang="en-US" sz="1800" dirty="0"/>
          </a:p>
          <a:p>
            <a:r>
              <a:rPr lang="en-US" sz="4800" dirty="0">
                <a:solidFill>
                  <a:srgbClr val="FF0000"/>
                </a:solidFill>
              </a:rPr>
              <a:t>It makes you stand out!</a:t>
            </a:r>
          </a:p>
          <a:p>
            <a:pPr marL="0" indent="0">
              <a:buNone/>
            </a:pPr>
            <a:endParaRPr lang="en-US" sz="1800" dirty="0"/>
          </a:p>
        </p:txBody>
      </p:sp>
      <p:sp>
        <p:nvSpPr>
          <p:cNvPr id="20" name="Rectangle 1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66660" y="0"/>
            <a:ext cx="1577340" cy="6858000"/>
          </a:xfrm>
          <a:prstGeom prst="rect">
            <a:avLst/>
          </a:prstGeom>
          <a:solidFill>
            <a:srgbClr val="6767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2" name="Oval 2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97138" y="2357641"/>
            <a:ext cx="2167815" cy="2167815"/>
          </a:xfrm>
          <a:prstGeom prst="ellipse">
            <a:avLst/>
          </a:prstGeom>
          <a:solidFill>
            <a:srgbClr val="FFFFFF"/>
          </a:solidFill>
          <a:ln w="22225">
            <a:solidFill>
              <a:srgbClr val="AE83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3" name="Picture 2" descr="A person standing in front of a building&#10;&#10;Description automatically generated">
            <a:extLst>
              <a:ext uri="{FF2B5EF4-FFF2-40B4-BE49-F238E27FC236}">
                <a16:creationId xmlns:a16="http://schemas.microsoft.com/office/drawing/2014/main" id="{4F5462FA-E13F-495A-AE8A-BB454ADD6765}"/>
              </a:ext>
            </a:extLst>
          </p:cNvPr>
          <p:cNvPicPr>
            <a:picLocks noChangeAspect="1"/>
          </p:cNvPicPr>
          <p:nvPr/>
        </p:nvPicPr>
        <p:blipFill rotWithShape="1">
          <a:blip r:embed="rId2">
            <a:alphaModFix/>
          </a:blip>
          <a:srcRect l="9219" r="24008" b="1"/>
          <a:stretch/>
        </p:blipFill>
        <p:spPr>
          <a:xfrm>
            <a:off x="6598028" y="2461923"/>
            <a:ext cx="1937263" cy="1934153"/>
          </a:xfrm>
          <a:custGeom>
            <a:avLst/>
            <a:gdLst/>
            <a:ahLst/>
            <a:cxnLst/>
            <a:rect l="l" t="t" r="r" b="b"/>
            <a:pathLst>
              <a:path w="6057610" h="6057610">
                <a:moveTo>
                  <a:pt x="3028805" y="0"/>
                </a:moveTo>
                <a:cubicBezTo>
                  <a:pt x="4701568" y="0"/>
                  <a:pt x="6057610" y="1356042"/>
                  <a:pt x="6057610" y="3028805"/>
                </a:cubicBezTo>
                <a:cubicBezTo>
                  <a:pt x="6057610" y="4701568"/>
                  <a:pt x="4701568" y="6057610"/>
                  <a:pt x="3028805" y="6057610"/>
                </a:cubicBezTo>
                <a:cubicBezTo>
                  <a:pt x="1356042" y="6057610"/>
                  <a:pt x="0" y="4701568"/>
                  <a:pt x="0" y="3028805"/>
                </a:cubicBezTo>
                <a:cubicBezTo>
                  <a:pt x="0" y="1356042"/>
                  <a:pt x="1356042" y="0"/>
                  <a:pt x="3028805" y="0"/>
                </a:cubicBezTo>
                <a:close/>
              </a:path>
            </a:pathLst>
          </a:custGeom>
          <a:effectLst>
            <a:softEdge rad="0"/>
          </a:effectLst>
        </p:spPr>
      </p:pic>
    </p:spTree>
    <p:extLst>
      <p:ext uri="{BB962C8B-B14F-4D97-AF65-F5344CB8AC3E}">
        <p14:creationId xmlns:p14="http://schemas.microsoft.com/office/powerpoint/2010/main" val="13493234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366427-92ED-4D6D-8763-CC3C92CFDBA6}"/>
              </a:ext>
            </a:extLst>
          </p:cNvPr>
          <p:cNvSpPr>
            <a:spLocks noGrp="1"/>
          </p:cNvSpPr>
          <p:nvPr>
            <p:ph type="title"/>
          </p:nvPr>
        </p:nvSpPr>
        <p:spPr/>
        <p:txBody>
          <a:bodyPr/>
          <a:lstStyle/>
          <a:p>
            <a:r>
              <a:rPr lang="en-GB" dirty="0"/>
              <a:t>The exam board and specification</a:t>
            </a:r>
          </a:p>
        </p:txBody>
      </p:sp>
      <p:sp>
        <p:nvSpPr>
          <p:cNvPr id="3" name="Content Placeholder 2">
            <a:extLst>
              <a:ext uri="{FF2B5EF4-FFF2-40B4-BE49-F238E27FC236}">
                <a16:creationId xmlns:a16="http://schemas.microsoft.com/office/drawing/2014/main" id="{A1723060-37D9-4B42-B449-978DF78F9272}"/>
              </a:ext>
            </a:extLst>
          </p:cNvPr>
          <p:cNvSpPr>
            <a:spLocks noGrp="1"/>
          </p:cNvSpPr>
          <p:nvPr>
            <p:ph idx="1"/>
          </p:nvPr>
        </p:nvSpPr>
        <p:spPr/>
        <p:txBody>
          <a:bodyPr/>
          <a:lstStyle/>
          <a:p>
            <a:pPr marL="0" indent="0">
              <a:buNone/>
            </a:pPr>
            <a:r>
              <a:rPr lang="en-GB" dirty="0">
                <a:hlinkClick r:id="rId2">
                  <a:extLst>
                    <a:ext uri="{A12FA001-AC4F-418D-AE19-62706E023703}">
                      <ahyp:hlinkClr xmlns:ahyp="http://schemas.microsoft.com/office/drawing/2018/hyperlinkcolor" val="tx"/>
                    </a:ext>
                  </a:extLst>
                </a:hlinkClick>
              </a:rPr>
              <a:t>We use the AQA </a:t>
            </a:r>
            <a:r>
              <a:rPr lang="en-GB" dirty="0" err="1">
                <a:hlinkClick r:id="rId2">
                  <a:extLst>
                    <a:ext uri="{A12FA001-AC4F-418D-AE19-62706E023703}">
                      <ahyp:hlinkClr xmlns:ahyp="http://schemas.microsoft.com/office/drawing/2018/hyperlinkcolor" val="tx"/>
                    </a:ext>
                  </a:extLst>
                </a:hlinkClick>
              </a:rPr>
              <a:t>examboard</a:t>
            </a:r>
            <a:r>
              <a:rPr lang="en-GB" dirty="0">
                <a:hlinkClick r:id="rId2">
                  <a:extLst>
                    <a:ext uri="{A12FA001-AC4F-418D-AE19-62706E023703}">
                      <ahyp:hlinkClr xmlns:ahyp="http://schemas.microsoft.com/office/drawing/2018/hyperlinkcolor" val="tx"/>
                    </a:ext>
                  </a:extLst>
                </a:hlinkClick>
              </a:rPr>
              <a:t> for EPQ</a:t>
            </a:r>
            <a:r>
              <a:rPr lang="en-GB" dirty="0">
                <a:solidFill>
                  <a:srgbClr val="0563C1"/>
                </a:solidFill>
                <a:hlinkClick r:id="rId2">
                  <a:extLst>
                    <a:ext uri="{A12FA001-AC4F-418D-AE19-62706E023703}">
                      <ahyp:hlinkClr xmlns:ahyp="http://schemas.microsoft.com/office/drawing/2018/hyperlinkcolor" val="tx"/>
                    </a:ext>
                  </a:extLst>
                </a:hlinkClick>
              </a:rPr>
              <a:t>:</a:t>
            </a:r>
          </a:p>
          <a:p>
            <a:r>
              <a:rPr lang="en-GB" dirty="0">
                <a:solidFill>
                  <a:srgbClr val="0563C1"/>
                </a:solidFill>
                <a:hlinkClick r:id="rId2">
                  <a:extLst>
                    <a:ext uri="{A12FA001-AC4F-418D-AE19-62706E023703}">
                      <ahyp:hlinkClr xmlns:ahyp="http://schemas.microsoft.com/office/drawing/2018/hyperlinkcolor" val="tx"/>
                    </a:ext>
                  </a:extLst>
                </a:hlinkClick>
              </a:rPr>
              <a:t> https://www.aqa.org.uk/subjects/projects/project-qualifications/EPQ-7993</a:t>
            </a:r>
            <a:endParaRPr lang="en-GB" dirty="0">
              <a:solidFill>
                <a:srgbClr val="0563C1"/>
              </a:solidFill>
            </a:endParaRPr>
          </a:p>
          <a:p>
            <a:endParaRPr lang="en-GB" dirty="0">
              <a:solidFill>
                <a:srgbClr val="0563C1"/>
              </a:solidFill>
            </a:endParaRPr>
          </a:p>
          <a:p>
            <a:endParaRPr lang="en-GB" dirty="0"/>
          </a:p>
        </p:txBody>
      </p:sp>
    </p:spTree>
    <p:extLst>
      <p:ext uri="{BB962C8B-B14F-4D97-AF65-F5344CB8AC3E}">
        <p14:creationId xmlns:p14="http://schemas.microsoft.com/office/powerpoint/2010/main" val="41873176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19256" cy="1586440"/>
          </a:xfrm>
        </p:spPr>
        <p:txBody>
          <a:bodyPr>
            <a:normAutofit/>
          </a:bodyPr>
          <a:lstStyle/>
          <a:p>
            <a:r>
              <a:rPr lang="en-GB" sz="3600" b="1" dirty="0"/>
              <a:t>Develop skills</a:t>
            </a:r>
            <a:br>
              <a:rPr lang="en-GB" sz="3600" b="1" dirty="0"/>
            </a:br>
            <a:r>
              <a:rPr lang="en-GB" sz="3600" b="1" dirty="0"/>
              <a:t>It gives academic  confidence and provides a head-start for university </a:t>
            </a:r>
            <a:endParaRPr lang="en-GB" b="1" dirty="0"/>
          </a:p>
        </p:txBody>
      </p:sp>
      <p:sp>
        <p:nvSpPr>
          <p:cNvPr id="3" name="Content Placeholder 2"/>
          <p:cNvSpPr>
            <a:spLocks noGrp="1"/>
          </p:cNvSpPr>
          <p:nvPr>
            <p:ph idx="1"/>
          </p:nvPr>
        </p:nvSpPr>
        <p:spPr>
          <a:xfrm>
            <a:off x="395536" y="2204864"/>
            <a:ext cx="8291264" cy="4119736"/>
          </a:xfrm>
        </p:spPr>
        <p:txBody>
          <a:bodyPr/>
          <a:lstStyle/>
          <a:p>
            <a:endParaRPr lang="en-GB" dirty="0"/>
          </a:p>
        </p:txBody>
      </p:sp>
      <p:sp>
        <p:nvSpPr>
          <p:cNvPr id="4" name="Rectangle 3"/>
          <p:cNvSpPr/>
          <p:nvPr/>
        </p:nvSpPr>
        <p:spPr>
          <a:xfrm>
            <a:off x="395536" y="2060848"/>
            <a:ext cx="7776864" cy="4616648"/>
          </a:xfrm>
          <a:prstGeom prst="rect">
            <a:avLst/>
          </a:prstGeom>
          <a:solidFill>
            <a:schemeClr val="bg2"/>
          </a:solidFill>
        </p:spPr>
        <p:txBody>
          <a:bodyPr wrap="square">
            <a:spAutoFit/>
          </a:bodyPr>
          <a:lstStyle/>
          <a:p>
            <a:endParaRPr lang="en-GB" sz="2400" dirty="0">
              <a:latin typeface="+mj-lt"/>
            </a:endParaRPr>
          </a:p>
          <a:p>
            <a:pPr marL="285750" indent="-285750">
              <a:buFont typeface="Arial" panose="020B0604020202020204" pitchFamily="34" charset="0"/>
              <a:buChar char="•"/>
            </a:pPr>
            <a:r>
              <a:rPr lang="en-GB" sz="2400" dirty="0">
                <a:latin typeface="+mj-lt"/>
              </a:rPr>
              <a:t>Higher level skills that are essential for university study. </a:t>
            </a:r>
          </a:p>
          <a:p>
            <a:pPr marL="285750" indent="-285750">
              <a:buFont typeface="Arial" panose="020B0604020202020204" pitchFamily="34" charset="0"/>
              <a:buChar char="•"/>
            </a:pPr>
            <a:r>
              <a:rPr lang="en-GB" sz="2400" b="1" dirty="0">
                <a:latin typeface="+mj-lt"/>
              </a:rPr>
              <a:t>Research</a:t>
            </a:r>
            <a:r>
              <a:rPr lang="en-GB" sz="2400" dirty="0">
                <a:latin typeface="+mj-lt"/>
              </a:rPr>
              <a:t>:  You will learn about, and demonstrate your ability to search for, various information and check the </a:t>
            </a:r>
            <a:r>
              <a:rPr lang="en-GB" sz="2400" b="1" dirty="0">
                <a:latin typeface="+mj-lt"/>
              </a:rPr>
              <a:t>authenticity of sources</a:t>
            </a:r>
          </a:p>
          <a:p>
            <a:pPr marL="285750" indent="-285750">
              <a:buFont typeface="Arial" panose="020B0604020202020204" pitchFamily="34" charset="0"/>
              <a:buChar char="•"/>
            </a:pPr>
            <a:r>
              <a:rPr lang="en-GB" sz="2400" b="1" dirty="0">
                <a:latin typeface="+mj-lt"/>
              </a:rPr>
              <a:t>Plan</a:t>
            </a:r>
            <a:r>
              <a:rPr lang="en-GB" sz="2400" dirty="0">
                <a:latin typeface="+mj-lt"/>
              </a:rPr>
              <a:t> a project</a:t>
            </a:r>
          </a:p>
          <a:p>
            <a:pPr marL="285750" indent="-285750">
              <a:buFont typeface="Arial" panose="020B0604020202020204" pitchFamily="34" charset="0"/>
              <a:buChar char="•"/>
            </a:pPr>
            <a:r>
              <a:rPr lang="en-GB" sz="2400" dirty="0">
                <a:latin typeface="+mj-lt"/>
              </a:rPr>
              <a:t>Construct and support arguments</a:t>
            </a:r>
          </a:p>
          <a:p>
            <a:pPr marL="285750" indent="-285750">
              <a:buFont typeface="Arial" panose="020B0604020202020204" pitchFamily="34" charset="0"/>
              <a:buChar char="•"/>
            </a:pPr>
            <a:r>
              <a:rPr lang="en-GB" sz="2400" b="1" dirty="0">
                <a:latin typeface="+mj-lt"/>
              </a:rPr>
              <a:t>Write academically  </a:t>
            </a:r>
          </a:p>
          <a:p>
            <a:pPr marL="285750" indent="-285750">
              <a:buFont typeface="Arial" panose="020B0604020202020204" pitchFamily="34" charset="0"/>
              <a:buChar char="•"/>
            </a:pPr>
            <a:r>
              <a:rPr lang="en-GB" sz="2400" dirty="0">
                <a:latin typeface="+mj-lt"/>
              </a:rPr>
              <a:t>Build on your </a:t>
            </a:r>
            <a:r>
              <a:rPr lang="en-GB" sz="2400" b="1" dirty="0">
                <a:latin typeface="+mj-lt"/>
              </a:rPr>
              <a:t>critical thinking skills</a:t>
            </a:r>
          </a:p>
          <a:p>
            <a:pPr marL="285750" indent="-285750">
              <a:buFont typeface="Arial" panose="020B0604020202020204" pitchFamily="34" charset="0"/>
              <a:buChar char="•"/>
            </a:pPr>
            <a:endParaRPr lang="en-GB" dirty="0">
              <a:latin typeface="+mj-lt"/>
            </a:endParaRP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endParaRPr lang="en-GB" dirty="0"/>
          </a:p>
        </p:txBody>
      </p:sp>
    </p:spTree>
    <p:extLst>
      <p:ext uri="{BB962C8B-B14F-4D97-AF65-F5344CB8AC3E}">
        <p14:creationId xmlns:p14="http://schemas.microsoft.com/office/powerpoint/2010/main" val="16453085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95536" y="548680"/>
            <a:ext cx="7560840" cy="720080"/>
          </a:xfrm>
        </p:spPr>
        <p:txBody>
          <a:bodyPr>
            <a:normAutofit fontScale="90000"/>
          </a:bodyPr>
          <a:lstStyle/>
          <a:p>
            <a:br>
              <a:rPr lang="en-GB" dirty="0"/>
            </a:br>
            <a:br>
              <a:rPr lang="en-GB" dirty="0"/>
            </a:br>
            <a:br>
              <a:rPr lang="en-GB" dirty="0"/>
            </a:br>
            <a:r>
              <a:rPr lang="en-GB" sz="3600" dirty="0">
                <a:ln w="500">
                  <a:solidFill>
                    <a:srgbClr val="B13F9A">
                      <a:shade val="20000"/>
                      <a:satMod val="120000"/>
                    </a:srgbClr>
                  </a:solidFill>
                </a:ln>
                <a:solidFill>
                  <a:srgbClr val="7030A0"/>
                </a:solidFill>
              </a:rPr>
              <a:t>HOW DO UNIVERSITIES VIEW THE EPQ ? </a:t>
            </a:r>
            <a:endParaRPr lang="en-GB" dirty="0">
              <a:solidFill>
                <a:srgbClr val="7030A0"/>
              </a:solidFill>
            </a:endParaRPr>
          </a:p>
        </p:txBody>
      </p:sp>
      <p:sp>
        <p:nvSpPr>
          <p:cNvPr id="3" name="Content Placeholder 2"/>
          <p:cNvSpPr>
            <a:spLocks noGrp="1"/>
          </p:cNvSpPr>
          <p:nvPr>
            <p:ph idx="1"/>
          </p:nvPr>
        </p:nvSpPr>
        <p:spPr>
          <a:xfrm>
            <a:off x="395536" y="1844824"/>
            <a:ext cx="7776864" cy="4824536"/>
          </a:xfrm>
          <a:solidFill>
            <a:schemeClr val="bg2"/>
          </a:solidFill>
        </p:spPr>
        <p:txBody>
          <a:bodyPr>
            <a:noAutofit/>
          </a:bodyPr>
          <a:lstStyle/>
          <a:p>
            <a:pPr marL="0" indent="0">
              <a:buNone/>
            </a:pPr>
            <a:endParaRPr lang="en-GB" sz="2400" dirty="0">
              <a:latin typeface="+mj-lt"/>
            </a:endParaRPr>
          </a:p>
          <a:p>
            <a:r>
              <a:rPr lang="en-GB" sz="2800" b="1" dirty="0">
                <a:latin typeface="+mj-lt"/>
              </a:rPr>
              <a:t>University of Southampton:</a:t>
            </a:r>
            <a:r>
              <a:rPr lang="en-GB" sz="2800" dirty="0">
                <a:latin typeface="+mj-lt"/>
              </a:rPr>
              <a:t> 'Students could use their project at interview  stage and / or in their UCAS personal statement. Certain courses at the University will count 'A' grades achieved in the extended project towards their entry criteria.' </a:t>
            </a:r>
          </a:p>
        </p:txBody>
      </p:sp>
    </p:spTree>
    <p:extLst>
      <p:ext uri="{BB962C8B-B14F-4D97-AF65-F5344CB8AC3E}">
        <p14:creationId xmlns:p14="http://schemas.microsoft.com/office/powerpoint/2010/main" val="18626953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solidFill>
            <a:schemeClr val="bg2"/>
          </a:solidFill>
        </p:spPr>
        <p:txBody>
          <a:bodyPr/>
          <a:lstStyle/>
          <a:p>
            <a:r>
              <a:rPr lang="en-GB" sz="2800" b="1" dirty="0"/>
              <a:t>University of Manchester: '</a:t>
            </a:r>
            <a:r>
              <a:rPr lang="en-GB" sz="2800" dirty="0"/>
              <a:t>The skills that students develop through the Extended Project are excellent preparation for university-level study.'</a:t>
            </a:r>
          </a:p>
          <a:p>
            <a:endParaRPr lang="en-GB" dirty="0"/>
          </a:p>
        </p:txBody>
      </p:sp>
    </p:spTree>
    <p:extLst>
      <p:ext uri="{BB962C8B-B14F-4D97-AF65-F5344CB8AC3E}">
        <p14:creationId xmlns:p14="http://schemas.microsoft.com/office/powerpoint/2010/main" val="24373035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612845"/>
            <a:ext cx="8229600" cy="1143000"/>
          </a:xfrm>
        </p:spPr>
        <p:txBody>
          <a:bodyPr>
            <a:normAutofit/>
          </a:bodyPr>
          <a:lstStyle/>
          <a:p>
            <a:br>
              <a:rPr lang="en-GB" sz="3200" b="1" dirty="0"/>
            </a:br>
            <a:r>
              <a:rPr lang="en-GB" sz="3200" b="1" dirty="0">
                <a:solidFill>
                  <a:srgbClr val="7030A0"/>
                </a:solidFill>
              </a:rPr>
              <a:t>It helps students **”STAND OUT!”**</a:t>
            </a:r>
          </a:p>
        </p:txBody>
      </p:sp>
      <p:sp>
        <p:nvSpPr>
          <p:cNvPr id="3" name="Content Placeholder 2"/>
          <p:cNvSpPr>
            <a:spLocks noGrp="1"/>
          </p:cNvSpPr>
          <p:nvPr>
            <p:ph idx="1"/>
          </p:nvPr>
        </p:nvSpPr>
        <p:spPr/>
        <p:txBody>
          <a:bodyPr/>
          <a:lstStyle/>
          <a:p>
            <a:endParaRPr lang="en-GB" dirty="0"/>
          </a:p>
        </p:txBody>
      </p:sp>
      <p:sp>
        <p:nvSpPr>
          <p:cNvPr id="4" name="Rectangle 3"/>
          <p:cNvSpPr/>
          <p:nvPr/>
        </p:nvSpPr>
        <p:spPr>
          <a:xfrm>
            <a:off x="539552" y="2348880"/>
            <a:ext cx="7884012" cy="3754874"/>
          </a:xfrm>
          <a:prstGeom prst="rect">
            <a:avLst/>
          </a:prstGeom>
          <a:solidFill>
            <a:schemeClr val="bg2"/>
          </a:solidFill>
        </p:spPr>
        <p:txBody>
          <a:bodyPr wrap="square">
            <a:spAutoFit/>
          </a:bodyPr>
          <a:lstStyle/>
          <a:p>
            <a:r>
              <a:rPr lang="en-GB" sz="2800" dirty="0"/>
              <a:t>‘</a:t>
            </a:r>
            <a:r>
              <a:rPr lang="en-GB" sz="3200" dirty="0"/>
              <a:t>Writing about your EPQ in your UCAS personal statement shows university admissions that you have the passion, skills and determination to carry out research and it distinguishes you from other students.’ </a:t>
            </a:r>
          </a:p>
          <a:p>
            <a:endParaRPr lang="en-GB" dirty="0"/>
          </a:p>
          <a:p>
            <a:r>
              <a:rPr lang="en-GB" sz="2800" dirty="0"/>
              <a:t>Dr Rebecca </a:t>
            </a:r>
            <a:r>
              <a:rPr lang="en-GB" sz="2800" dirty="0" err="1"/>
              <a:t>Westrup</a:t>
            </a:r>
            <a:r>
              <a:rPr lang="en-GB" sz="2800" dirty="0"/>
              <a:t> University of East Anglia</a:t>
            </a:r>
          </a:p>
        </p:txBody>
      </p:sp>
    </p:spTree>
    <p:extLst>
      <p:ext uri="{BB962C8B-B14F-4D97-AF65-F5344CB8AC3E}">
        <p14:creationId xmlns:p14="http://schemas.microsoft.com/office/powerpoint/2010/main" val="13157610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2088</TotalTime>
  <Words>1187</Words>
  <Application>Microsoft Office PowerPoint</Application>
  <PresentationFormat>On-screen Show (4:3)</PresentationFormat>
  <Paragraphs>96</Paragraphs>
  <Slides>18</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Calibri Light</vt:lpstr>
      <vt:lpstr>Courier New</vt:lpstr>
      <vt:lpstr>Raleway</vt:lpstr>
      <vt:lpstr>Office Theme</vt:lpstr>
      <vt:lpstr>       What is the EPQ?    What is the extended project qualification?</vt:lpstr>
      <vt:lpstr>What is the EPQ?</vt:lpstr>
      <vt:lpstr>So what are the advantages of completing EPQ?</vt:lpstr>
      <vt:lpstr>Why Year 12?</vt:lpstr>
      <vt:lpstr>The exam board and specification</vt:lpstr>
      <vt:lpstr>Develop skills It gives academic  confidence and provides a head-start for university </vt:lpstr>
      <vt:lpstr>   HOW DO UNIVERSITIES VIEW THE EPQ ? </vt:lpstr>
      <vt:lpstr>PowerPoint Presentation</vt:lpstr>
      <vt:lpstr> It helps students **”STAND OUT!”**</vt:lpstr>
      <vt:lpstr>PowerPoint Presentation</vt:lpstr>
      <vt:lpstr>It is  respect and acknowledgement from universities.</vt:lpstr>
      <vt:lpstr>It allows you to choose a topic that is of specific interest to you. Some examples from previous years:</vt:lpstr>
      <vt:lpstr>It allows you to choose a topic that is of specific interest to you.</vt:lpstr>
      <vt:lpstr>Examples of artefact projects.  As well as designing and making the project, you need to write a report detailing your research, the process of creating it and reviewing it.</vt:lpstr>
      <vt:lpstr>A few comments from previous EPQ students.</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the EPQ?    What is the extended project qualification?</dc:title>
  <dc:creator>Ms S Drake (DRK) (Staff)</dc:creator>
  <cp:lastModifiedBy>Ms S Drake (DRK) (Staff)</cp:lastModifiedBy>
  <cp:revision>7</cp:revision>
  <dcterms:created xsi:type="dcterms:W3CDTF">2020-10-07T08:12:45Z</dcterms:created>
  <dcterms:modified xsi:type="dcterms:W3CDTF">2021-06-16T07:51:28Z</dcterms:modified>
</cp:coreProperties>
</file>