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7" r:id="rId6"/>
    <p:sldId id="270" r:id="rId7"/>
    <p:sldId id="300" r:id="rId8"/>
    <p:sldId id="295" r:id="rId9"/>
    <p:sldId id="293" r:id="rId10"/>
    <p:sldId id="258" r:id="rId11"/>
    <p:sldId id="301" r:id="rId12"/>
    <p:sldId id="302" r:id="rId13"/>
    <p:sldId id="259" r:id="rId14"/>
    <p:sldId id="261" r:id="rId15"/>
    <p:sldId id="305" r:id="rId16"/>
    <p:sldId id="296" r:id="rId17"/>
    <p:sldId id="30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A4682-A53E-4DA7-BECB-EDB9DDE9A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CB8F4-1A46-4546-808F-F6E0677C4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037CE-DC6A-4CAE-839E-B791341A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0178E-F506-422F-A7AD-2E24015B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EB878-6B6D-4908-8147-CBB0F080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44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A230-EABD-4743-BF25-F33DD165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82423-B53F-45C8-BAE2-CF615355F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726EF-E02B-432F-99CB-7ADCCD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83B9F-ACC9-4348-8460-C85EEFE5C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1431D-92F4-43A1-9451-7583F6D0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25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DFF879-E2E6-4C52-A06D-52398D908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B4F755-8BDA-48E2-B83D-29967C2BD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E73C2-D5BF-46C6-9FDF-6C09FFAAD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67764-1177-4DC8-994E-D6994082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2AB67-38AB-4715-9F2B-CEEC0C6D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20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E37EE-86D9-4506-B7B6-5FA40961E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F6111-AC01-49E9-B847-B3D8131CC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47FDE-0D60-4D67-B56A-78BDC8CA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87535-037B-4FF4-B837-EDD210D07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200AA-CD98-4B13-9FE8-6F26B4FB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03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7AAC-CB5F-4726-89D3-3F0FEF849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C26B0-9F9C-4B49-8113-021F71373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DC2F-06CA-4277-8571-65D6233F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6C9E3-7863-4756-9B0C-A9AF1F0B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C385B-89EA-4383-963F-B884C8A4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314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81C5-3CE2-4230-A6EC-BC4ECDD3A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9F5D4-1521-46AF-979E-63494CE40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396D3F-9C49-46BD-91BC-C35BE6114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26D38-3EBC-4479-8FF0-513B8639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04A6E-F829-4FCD-8D94-28AD9580F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0CC79-9E1F-4D46-BC78-A524461C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1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A870-DE57-4A50-9394-A2F603B8F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7AC8F-12CF-4B04-83FA-1E210AD70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2182B-EF9D-4647-9B91-6DFC22661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E0981D-BB68-4034-AC88-3D788842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BDFBB5-DC77-4438-A4F0-A3C1BC6CE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FC6671-0EAE-4FA4-871C-45A62E305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2A8FC0-EDD3-47BB-98F3-E6CD9E53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6CD4AD-7E10-4DA3-B53F-333FB9D04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55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22232-55ED-4429-9799-EE50F0D8E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339AA9-4244-449C-A7C3-27F41AD36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877A35-694F-439D-88F2-2B7F64CC0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6260F-0FC3-412D-8700-3863E974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8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B22B2-60EE-4CCA-B868-09163015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E0152-7A5D-4546-8876-730F86441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D9D8B-A455-43C5-8D27-84E80652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7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76C9C-30A8-4BD3-9309-9EDE946C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01DB-178A-4A37-8B3A-F004A734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6F786-F826-4A1A-A891-4C9E1C0A7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E77A9-5AB4-4EE9-9C26-83970671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C7CA3-B41E-4802-812D-38B986C1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D37D5B-BB14-407D-97EB-9F65AAD29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9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00850-7AE5-4B52-9485-011EA2F1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85AE1D-FE7D-487F-850F-345BA4B209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E94A7-A401-4650-91B2-B2A24B1F0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272FB-69DD-46F5-9324-CB1B4E8BF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FA0D3-DC26-4846-B2E8-8DA9FA781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EA6AF-876C-487D-BFFF-0E3F014C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61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E8506D-0CBA-47D6-9737-3790B848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5EAD1-B2CF-4D09-8E52-D6963918A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BE0F6-45B9-494C-AA67-EE8CAD3B6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E420B-E50B-45BF-8126-54BAC0559433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C1973-35E9-4208-8BB6-0EAF8D83BD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30FBB-0BB9-43D6-83C9-E4C093A7A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BD45C-5CC7-440C-AC58-849FA6A7F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10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tore.aqa.org.uk/admin/crf_pdf/AQA-7993-CRF-21.PDF" TargetMode="External"/><Relationship Id="rId2" Type="http://schemas.openxmlformats.org/officeDocument/2006/relationships/hyperlink" Target="https://filestore.aqa.org.uk/subjects/AQA-W-7993-SP-19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saradrake@chellaston.derby.sch.uk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AA5A87-DC4B-41E0-9872-8FEA9B8B7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Getting started on the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A05EE-E3B4-432D-A528-65B523A05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dirty="0"/>
              <a:t>Links to the AQA EPQ specification:</a:t>
            </a:r>
          </a:p>
          <a:p>
            <a:pPr algn="l"/>
            <a:r>
              <a:rPr lang="en-GB" dirty="0">
                <a:hlinkClick r:id="rId2"/>
              </a:rPr>
              <a:t>https://filestore.aqa.org.uk/subjects/AQA-W-7993-SP-19.PDF</a:t>
            </a:r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r>
              <a:rPr lang="en-GB" dirty="0"/>
              <a:t>Link to the EPQ production log:</a:t>
            </a:r>
          </a:p>
          <a:p>
            <a:pPr algn="l"/>
            <a:r>
              <a:rPr lang="en-GB" dirty="0">
                <a:hlinkClick r:id="rId3"/>
              </a:rPr>
              <a:t>https://filestore.aqa.org.uk/admin/crf_pdf/AQA-7993-CRF-21.PDF</a:t>
            </a:r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6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272"/>
    </mc:Choice>
    <mc:Fallback xmlns="">
      <p:transition spd="slow" advTm="6327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8AA11-1A2D-4D65-BF4F-36AC2FB9F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An example of another time plan. You don’t need to do it like this.  You can make up your own.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D00DE45-EC54-4FA0-B13E-674A292CF0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3160" y="1825625"/>
            <a:ext cx="774568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08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311"/>
    </mc:Choice>
    <mc:Fallback xmlns="">
      <p:transition spd="slow" advTm="3131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D5D719-629D-4E0B-9DD4-5D5C36D5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A couple of tips:</a:t>
            </a:r>
            <a:br>
              <a:rPr lang="en-GB" dirty="0">
                <a:solidFill>
                  <a:srgbClr val="FFFFFF"/>
                </a:solidFill>
              </a:rPr>
            </a:b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2735C-D2DC-43F7-A1E9-6D20D85CE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Keep a record of all the sources that you use.</a:t>
            </a:r>
          </a:p>
          <a:p>
            <a:r>
              <a:rPr lang="en-GB" dirty="0"/>
              <a:t>Save them in a folder for EPQ on your computer.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54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657"/>
    </mc:Choice>
    <mc:Fallback xmlns="">
      <p:transition spd="slow" advTm="172657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34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D5D719-629D-4E0B-9DD4-5D5C36D5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7181848" y="400051"/>
            <a:ext cx="4366683" cy="8953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en-GB" sz="3600" dirty="0"/>
            </a:br>
            <a:r>
              <a:rPr lang="en-GB" sz="3600" dirty="0"/>
              <a:t>Doing some initial  research: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2735C-D2DC-43F7-A1E9-6D20D85CE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349" y="238923"/>
            <a:ext cx="6121967" cy="607593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3400" dirty="0"/>
              <a:t>You can use physical sources such as books but many of your resources will be online.</a:t>
            </a:r>
          </a:p>
          <a:p>
            <a:pPr marL="0" indent="0">
              <a:buNone/>
            </a:pPr>
            <a:r>
              <a:rPr lang="en-GB" sz="3400" dirty="0"/>
              <a:t>Wikipedia is ok as a starting point but don’t rely on it.</a:t>
            </a:r>
          </a:p>
          <a:p>
            <a:pPr marL="0" indent="0">
              <a:buNone/>
            </a:pPr>
            <a:endParaRPr lang="en-GB" sz="3400" dirty="0"/>
          </a:p>
          <a:p>
            <a:pPr marL="0" indent="0">
              <a:buNone/>
            </a:pPr>
            <a:r>
              <a:rPr lang="en-GB" sz="3400" dirty="0"/>
              <a:t>Different sources include:</a:t>
            </a:r>
          </a:p>
          <a:p>
            <a:r>
              <a:rPr lang="en-GB" sz="3400" dirty="0"/>
              <a:t>Books</a:t>
            </a:r>
          </a:p>
          <a:p>
            <a:r>
              <a:rPr lang="en-GB" sz="3400" dirty="0"/>
              <a:t>Encyclopaedias </a:t>
            </a:r>
          </a:p>
          <a:p>
            <a:r>
              <a:rPr lang="en-GB" sz="3400" dirty="0"/>
              <a:t>Newspaper articles (Broadsheets such as The Guardian, The Times, The Telegraph and Independent are the most useful)</a:t>
            </a:r>
          </a:p>
          <a:p>
            <a:r>
              <a:rPr lang="en-GB" sz="3400" dirty="0"/>
              <a:t>Journals</a:t>
            </a:r>
          </a:p>
          <a:p>
            <a:r>
              <a:rPr lang="en-GB" sz="3400" dirty="0"/>
              <a:t>Academic university papers</a:t>
            </a:r>
          </a:p>
          <a:p>
            <a:r>
              <a:rPr lang="en-GB" sz="3400" dirty="0"/>
              <a:t>Documentaries</a:t>
            </a:r>
          </a:p>
          <a:p>
            <a:r>
              <a:rPr lang="en-GB" sz="3400" dirty="0"/>
              <a:t>Blogs</a:t>
            </a:r>
          </a:p>
          <a:p>
            <a:r>
              <a:rPr lang="en-GB" sz="3400" dirty="0"/>
              <a:t>TED talks</a:t>
            </a:r>
          </a:p>
          <a:p>
            <a:pPr marL="0" indent="0">
              <a:buNone/>
            </a:pPr>
            <a:endParaRPr lang="en-GB" sz="3100" dirty="0"/>
          </a:p>
          <a:p>
            <a:pPr marL="0" indent="0">
              <a:buNone/>
            </a:pPr>
            <a:endParaRPr lang="en-GB" sz="3100" dirty="0"/>
          </a:p>
          <a:p>
            <a:pPr marL="0" indent="0">
              <a:buNone/>
            </a:pPr>
            <a:endParaRPr lang="en-GB" sz="1100" dirty="0"/>
          </a:p>
        </p:txBody>
      </p:sp>
      <p:grpSp>
        <p:nvGrpSpPr>
          <p:cNvPr id="45" name="Group 36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38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1600451-C937-474B-8D42-99D3AA788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6665" y="2271246"/>
            <a:ext cx="5415333" cy="3786654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4798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2657"/>
    </mc:Choice>
    <mc:Fallback>
      <p:transition spd="slow" advTm="172657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7216D2-C5C6-42C0-989F-349746DE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Good luck with your research.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5BBF8-95C8-4DC1-AC1A-E09603232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Feel free to email me with any questions</a:t>
            </a:r>
          </a:p>
          <a:p>
            <a:r>
              <a:rPr lang="en-GB" dirty="0">
                <a:hlinkClick r:id="rId2"/>
              </a:rPr>
              <a:t>saradrake@chellaston.derby.sch.uk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82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34"/>
    </mc:Choice>
    <mc:Fallback xmlns="">
      <p:transition spd="slow" advTm="2443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5AE01F-744A-4A4C-8D7C-50ACBB9E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‘What do I need to do before September?’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AFB2A-B8B1-4BCF-9DB0-EF4A3CC4A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/>
              <a:t>Decide on a topic that interests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Do some initial research to check it is viable and to find out a little more about the topic.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From this create a mind map of areas you would like to research.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You may need to add to this list as new areas to research occur to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Try to come up with a title – this is usually in the form of a question or statement that allows room for debate.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Make some sort of planner to record when you want to work/research your EPQ.  See ideas on the next two slides.  There are templates on firefly too.</a:t>
            </a:r>
          </a:p>
          <a:p>
            <a:pPr marL="0" indent="0">
              <a:buNone/>
            </a:pP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810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81"/>
    </mc:Choice>
    <mc:Fallback xmlns="">
      <p:transition spd="slow" advTm="2618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3ACB91-2C67-4BED-93E1-2B164B62B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‘What shall I research and write about?’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F94AE-E07F-4900-B9A9-066A30419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For many, this is the first opportunity to determine your own course of study but with so many subjects available it can be difficult to select one. </a:t>
            </a:r>
          </a:p>
          <a:p>
            <a:r>
              <a:rPr lang="en-GB" sz="2400" dirty="0"/>
              <a:t>Many students will choose a topic which compliments their main studies. This occurs often where a topic is discussed within a lesson but is not directly assessed and doesn’t appear on a syllabus.</a:t>
            </a:r>
          </a:p>
          <a:p>
            <a:r>
              <a:rPr lang="en-GB" sz="2400" dirty="0"/>
              <a:t> For some students it can help prepare them for their next level of study or provide support to a personal statement and interview.</a:t>
            </a:r>
          </a:p>
          <a:p>
            <a:pPr marL="0" indent="0">
              <a:buNone/>
            </a:pP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79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67181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15">
            <a:extLst>
              <a:ext uri="{FF2B5EF4-FFF2-40B4-BE49-F238E27FC236}">
                <a16:creationId xmlns:a16="http://schemas.microsoft.com/office/drawing/2014/main" id="{148D8D02-D95F-4915-97A5-3854A2A62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790203" cy="6858000"/>
          </a:xfrm>
          <a:custGeom>
            <a:avLst/>
            <a:gdLst>
              <a:gd name="connsiteX0" fmla="*/ 0 w 5790203"/>
              <a:gd name="connsiteY0" fmla="*/ 0 h 6858000"/>
              <a:gd name="connsiteX1" fmla="*/ 2614049 w 5790203"/>
              <a:gd name="connsiteY1" fmla="*/ 0 h 6858000"/>
              <a:gd name="connsiteX2" fmla="*/ 5790203 w 5790203"/>
              <a:gd name="connsiteY2" fmla="*/ 6858000 h 6858000"/>
              <a:gd name="connsiteX3" fmla="*/ 0 w 579020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0203" h="6858000">
                <a:moveTo>
                  <a:pt x="0" y="0"/>
                </a:moveTo>
                <a:lnTo>
                  <a:pt x="2614049" y="0"/>
                </a:lnTo>
                <a:lnTo>
                  <a:pt x="579020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035" y="1467556"/>
            <a:ext cx="7527235" cy="5145279"/>
          </a:xfrm>
          <a:solidFill>
            <a:srgbClr val="ED7613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en-GB" sz="2400" dirty="0">
              <a:latin typeface="+mj-lt"/>
            </a:endParaRPr>
          </a:p>
          <a:p>
            <a:r>
              <a:rPr lang="en-GB" sz="2400" dirty="0"/>
              <a:t>Choose a subject which you are interested in and enjoy! </a:t>
            </a:r>
          </a:p>
          <a:p>
            <a:r>
              <a:rPr lang="en-GB" sz="2400" dirty="0">
                <a:latin typeface="+mj-lt"/>
              </a:rPr>
              <a:t>A project based on a topic that may be directly related to your A levels but outside your main programme of study…</a:t>
            </a:r>
          </a:p>
          <a:p>
            <a:r>
              <a:rPr lang="en-GB" sz="2400" dirty="0">
                <a:latin typeface="+mj-lt"/>
              </a:rPr>
              <a:t>An extension of an aspect of your A level course.</a:t>
            </a:r>
          </a:p>
          <a:p>
            <a:r>
              <a:rPr lang="en-GB" sz="2400" dirty="0">
                <a:latin typeface="+mj-lt"/>
              </a:rPr>
              <a:t>You may choose a topic link to a future career – midwifery, dentistry,  veterinary  medicine.</a:t>
            </a:r>
          </a:p>
          <a:p>
            <a:r>
              <a:rPr lang="en-GB" sz="2400" dirty="0">
                <a:latin typeface="+mj-lt"/>
              </a:rPr>
              <a:t>It may link to your university course.</a:t>
            </a:r>
          </a:p>
          <a:p>
            <a:r>
              <a:rPr lang="en-GB" sz="2400" dirty="0">
                <a:latin typeface="+mj-lt"/>
              </a:rPr>
              <a:t>The project may also be based on an area of personal interest - swimming, climbing, literature, figures from history…</a:t>
            </a:r>
          </a:p>
          <a:p>
            <a:r>
              <a:rPr lang="en-GB" sz="2400" dirty="0">
                <a:latin typeface="+mj-lt"/>
              </a:rPr>
              <a:t>Avoid being too general – try to be specific </a:t>
            </a:r>
          </a:p>
          <a:p>
            <a:pPr marL="0" indent="0">
              <a:buNone/>
            </a:pPr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FF9910-B48B-4088-BAAF-A04B153ED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2282" y="564999"/>
            <a:ext cx="3250237" cy="13217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A488C2-2664-432F-B10B-B2EB7926D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2282" y="2378588"/>
            <a:ext cx="2756914" cy="18379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C7ECF5-7FE9-465A-A1A2-D5060B3E6D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2278" y="4450266"/>
            <a:ext cx="2444281" cy="1837948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FB820AB1-5DB2-4501-9EE5-68D256D2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Choosing a topic!</a:t>
            </a:r>
          </a:p>
        </p:txBody>
      </p:sp>
    </p:spTree>
    <p:extLst>
      <p:ext uri="{BB962C8B-B14F-4D97-AF65-F5344CB8AC3E}">
        <p14:creationId xmlns:p14="http://schemas.microsoft.com/office/powerpoint/2010/main" val="1407577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3867"/>
    </mc:Choice>
    <mc:Fallback xmlns="">
      <p:transition spd="slow" advTm="4386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ABE1108-6423-4E53-85A1-817683043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820AB1-5DB2-4501-9EE5-68D256D29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3366" y="543070"/>
            <a:ext cx="6870954" cy="1675626"/>
          </a:xfrm>
          <a:solidFill>
            <a:srgbClr val="ED7613"/>
          </a:solidFill>
        </p:spPr>
        <p:txBody>
          <a:bodyPr>
            <a:normAutofit/>
          </a:bodyPr>
          <a:lstStyle/>
          <a:p>
            <a:r>
              <a:rPr lang="en-GB" sz="4000" b="1" dirty="0"/>
              <a:t>Choosing a topic!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886C12-63DF-4923-BDE8-2AA81B31A0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14" r="-1" b="28080"/>
          <a:stretch/>
        </p:blipFill>
        <p:spPr>
          <a:xfrm>
            <a:off x="20" y="1"/>
            <a:ext cx="4187091" cy="216432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4A0417E-4AB5-489E-BA2C-58C1ABD7B6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6" r="3" b="3"/>
          <a:stretch/>
        </p:blipFill>
        <p:spPr>
          <a:xfrm>
            <a:off x="20" y="2342320"/>
            <a:ext cx="4187091" cy="21643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34A84A-F7C4-453B-95A5-A501DEED92D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311" r="-1" b="11153"/>
          <a:stretch/>
        </p:blipFill>
        <p:spPr>
          <a:xfrm>
            <a:off x="20" y="4693680"/>
            <a:ext cx="4187091" cy="21643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366" y="2399720"/>
            <a:ext cx="6870954" cy="37365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When choosing a topic you may wish to consider: 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 Do you have a favourite subject?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 Hobbies, interests, activities?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 Is there a topic you wish to find more about?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 Is this a topic you wish to study at university?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 Is there a topic linked to your future career plans?</a:t>
            </a:r>
          </a:p>
        </p:txBody>
      </p:sp>
    </p:spTree>
    <p:extLst>
      <p:ext uri="{BB962C8B-B14F-4D97-AF65-F5344CB8AC3E}">
        <p14:creationId xmlns:p14="http://schemas.microsoft.com/office/powerpoint/2010/main" val="4296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67"/>
    </mc:Choice>
    <mc:Fallback xmlns="">
      <p:transition spd="slow" advTm="4386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30E18-C3AF-4E77-B21E-AA645C2C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Choosing a topic.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AAA5E-56A1-4128-ABE8-39B2CC199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FF0000"/>
                </a:solidFill>
              </a:rPr>
              <a:t>Decide on a topic.</a:t>
            </a:r>
          </a:p>
          <a:p>
            <a:pPr marL="0" indent="0">
              <a:buNone/>
            </a:pPr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chemeClr val="accent6"/>
                </a:solidFill>
              </a:rPr>
              <a:t>Decide on a working title – this can change.</a:t>
            </a:r>
          </a:p>
          <a:p>
            <a:r>
              <a:rPr lang="en-GB" sz="2400" dirty="0">
                <a:solidFill>
                  <a:schemeClr val="accent6"/>
                </a:solidFill>
              </a:rPr>
              <a:t>It could be a question or a statement.</a:t>
            </a:r>
          </a:p>
          <a:p>
            <a:r>
              <a:rPr lang="en-GB" sz="2400" dirty="0">
                <a:solidFill>
                  <a:schemeClr val="accent6"/>
                </a:solidFill>
              </a:rPr>
              <a:t>Try to be as precise and as focused as possible</a:t>
            </a:r>
          </a:p>
          <a:p>
            <a:r>
              <a:rPr lang="en-GB" sz="2400" dirty="0">
                <a:solidFill>
                  <a:schemeClr val="accent6"/>
                </a:solidFill>
              </a:rPr>
              <a:t>Aim to allow for debate and drawing conclusions.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6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</a:rPr>
              <a:t>A word of warning</a:t>
            </a:r>
          </a:p>
          <a:p>
            <a:r>
              <a:rPr lang="en-GB" sz="1600" dirty="0">
                <a:solidFill>
                  <a:srgbClr val="FF0000"/>
                </a:solidFill>
              </a:rPr>
              <a:t>You can’t resubmit a piece of work that you have already completed as part of another examination 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FF0000"/>
                </a:solidFill>
              </a:rPr>
              <a:t>• You can’t reuse a project that you have already completed as part of another course of study 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FF0000"/>
                </a:solidFill>
              </a:rPr>
              <a:t>• You must take into account anything that may affect your ability to remain balanced and unbiased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12"/>
    </mc:Choice>
    <mc:Fallback xmlns="">
      <p:transition spd="slow" advTm="4731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5" y="320040"/>
            <a:ext cx="8377403" cy="948720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GB" sz="2800" dirty="0">
                <a:solidFill>
                  <a:srgbClr val="7030A0"/>
                </a:solidFill>
              </a:rPr>
              <a:t>The EPQ allows you to choose a topic that is of specific interest to you.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017" y="1916375"/>
            <a:ext cx="11940209" cy="5755422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b="1" dirty="0"/>
              <a:t>How does modern cinema portray people with disabilities?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b="1" dirty="0"/>
              <a:t>Is the Amateur Swimming Association’s aim for every child to leave school being able to swim 25 metres unrealistic?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/>
              <a:t>To what extent can Boudicca be considered a feminist role model?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/>
              <a:t>Can mainstream schools learn from the Steiner School model?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/>
              <a:t>Is the NHS prepared for the increased number of obese women when delivering their children?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/>
              <a:t>Should the prison system be focusing more on rehabilitation rather than punishment?</a:t>
            </a:r>
            <a:endParaRPr lang="en-GB" sz="9600" b="1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/>
              <a:t>To what extent do attempts to introduce safety measures in the game of rugby compromise the enjoyment of the sport?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en-GB" b="1" dirty="0"/>
              <a:t>Is children’s screen time having a negative influence on their development?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en-GB" b="1" dirty="0"/>
              <a:t>To what extent has marketing contributed to childhood obesity?</a:t>
            </a:r>
          </a:p>
          <a:p>
            <a:pPr lvl="0"/>
            <a:endParaRPr lang="en-GB" b="1" dirty="0"/>
          </a:p>
          <a:p>
            <a:r>
              <a:rPr lang="en-GB" dirty="0"/>
              <a:t>Some previous artefact projects: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design and build a working telescope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design a data base for the locker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create a children’s picture book with an environmental message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design a bag made out of recycled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design an eco friendly building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b="1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b="1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GB" sz="8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80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21"/>
    </mc:Choice>
    <mc:Fallback xmlns="">
      <p:transition spd="slow" advTm="177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5AE01F-744A-4A4C-8D7C-50ACBB9E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‘What do I need to do before September?’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AFB2A-B8B1-4BCF-9DB0-EF4A3CC4A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/>
              <a:t>Decide on a topic that interests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Do some initial research to check it is viable and to find out a little more about the topic.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From this create a mind map of areas you would like to research.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You may need to add to this list as new areas to research occur to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Try to come up with a title – this is usually in the form of a question or statement that allows room for debate.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Make some sort of planner to record when you want to work/research your EPQ.</a:t>
            </a:r>
          </a:p>
          <a:p>
            <a:pPr marL="0" indent="0">
              <a:buNone/>
            </a:pP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10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81"/>
    </mc:Choice>
    <mc:Fallback xmlns="">
      <p:transition spd="slow" advTm="2618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0B0D5-F344-442B-BBC5-6F46BBE81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3808"/>
          </a:xfrm>
        </p:spPr>
        <p:txBody>
          <a:bodyPr>
            <a:normAutofit fontScale="90000"/>
          </a:bodyPr>
          <a:lstStyle/>
          <a:p>
            <a:r>
              <a:rPr lang="en-GB"/>
              <a:t>Example of a planning document</a:t>
            </a: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BE6E2A8-D941-4C31-A764-8F1012678C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88873" y="1330036"/>
            <a:ext cx="7432933" cy="5162837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EF5B5CD-F27E-416B-8DBD-269A7024C0AF}"/>
              </a:ext>
            </a:extLst>
          </p:cNvPr>
          <p:cNvSpPr txBox="1"/>
          <p:nvPr/>
        </p:nvSpPr>
        <p:spPr>
          <a:xfrm>
            <a:off x="519289" y="1219200"/>
            <a:ext cx="35672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dirty="0">
                <a:solidFill>
                  <a:srgbClr val="515151"/>
                </a:solidFill>
                <a:effectLst/>
                <a:latin typeface="Droid Sans"/>
              </a:rPr>
              <a:t>GANTT CHARTS</a:t>
            </a:r>
            <a:br>
              <a:rPr lang="en-GB" sz="1400" dirty="0"/>
            </a:br>
            <a:r>
              <a:rPr lang="en-GB" sz="1400" b="0" i="0" dirty="0">
                <a:solidFill>
                  <a:srgbClr val="515151"/>
                </a:solidFill>
                <a:effectLst/>
                <a:latin typeface="Droid Sans"/>
              </a:rPr>
              <a:t>A Gantt chart is a bar chart created in a spreadsheet that shows the timing of each task.</a:t>
            </a:r>
            <a:br>
              <a:rPr lang="en-GB" sz="1400" dirty="0"/>
            </a:br>
            <a:br>
              <a:rPr lang="en-GB" sz="1400" dirty="0"/>
            </a:br>
            <a:r>
              <a:rPr lang="en-GB" sz="1400" b="0" i="0" dirty="0">
                <a:solidFill>
                  <a:srgbClr val="515151"/>
                </a:solidFill>
                <a:effectLst/>
                <a:latin typeface="Droid Sans"/>
              </a:rPr>
              <a:t>In the first column is a list of the activities involved in the completion of a project.</a:t>
            </a:r>
            <a:br>
              <a:rPr lang="en-GB" sz="1400" dirty="0"/>
            </a:br>
            <a:br>
              <a:rPr lang="en-GB" sz="1400" dirty="0"/>
            </a:br>
            <a:r>
              <a:rPr lang="en-GB" sz="1400" b="0" i="0" dirty="0">
                <a:solidFill>
                  <a:srgbClr val="515151"/>
                </a:solidFill>
                <a:effectLst/>
                <a:latin typeface="Droid Sans"/>
              </a:rPr>
              <a:t>Along the top is a suitable timescale.</a:t>
            </a:r>
            <a:br>
              <a:rPr lang="en-GB" sz="1400" dirty="0"/>
            </a:br>
            <a:br>
              <a:rPr lang="en-GB" sz="1400" dirty="0"/>
            </a:br>
            <a:r>
              <a:rPr lang="en-GB" sz="1400" b="0" i="0" dirty="0">
                <a:solidFill>
                  <a:srgbClr val="515151"/>
                </a:solidFill>
                <a:effectLst/>
                <a:latin typeface="Droid Sans"/>
              </a:rPr>
              <a:t>A bar represents each activity; the position and length of the bar reflects the start date, duration and end date of the activity.</a:t>
            </a:r>
            <a:br>
              <a:rPr lang="en-GB" sz="1400" dirty="0"/>
            </a:br>
            <a:endParaRPr lang="en-GB" sz="1400" dirty="0"/>
          </a:p>
          <a:p>
            <a:r>
              <a:rPr lang="en-GB" sz="1400" b="0" i="0" dirty="0">
                <a:solidFill>
                  <a:srgbClr val="515151"/>
                </a:solidFill>
                <a:effectLst/>
                <a:latin typeface="Droid Sans"/>
              </a:rPr>
              <a:t>During the project you will be able to determine whether the project is on schedule at various points.</a:t>
            </a:r>
            <a:br>
              <a:rPr lang="en-GB" sz="1400" dirty="0"/>
            </a:b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3933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DEB62-E158-4340-9E58-1AC3D389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GB" sz="2400" dirty="0"/>
              <a:t>Another example of a planning document.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E64E6-6948-4AD0-8956-7D81A1EB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i="0" dirty="0">
                <a:effectLst/>
                <a:latin typeface="Droid Sans"/>
              </a:rPr>
              <a:t>PLANNING DIARY</a:t>
            </a:r>
            <a:br>
              <a:rPr lang="en-GB" sz="1600" dirty="0"/>
            </a:br>
            <a:br>
              <a:rPr lang="en-GB" sz="1600" dirty="0"/>
            </a:br>
            <a:r>
              <a:rPr lang="en-GB" sz="1600" b="0" i="0" dirty="0">
                <a:effectLst/>
                <a:latin typeface="Droid Sans"/>
              </a:rPr>
              <a:t>You may prefer to create a table to plan your project.</a:t>
            </a:r>
            <a:br>
              <a:rPr lang="en-GB" sz="1600" dirty="0"/>
            </a:br>
            <a:br>
              <a:rPr lang="en-GB" sz="1600" dirty="0"/>
            </a:br>
            <a:r>
              <a:rPr lang="en-GB" sz="1600" b="0" i="0" dirty="0">
                <a:effectLst/>
                <a:latin typeface="Droid Sans"/>
              </a:rPr>
              <a:t>In the first column is a list of all the weeks over which you will complete your project.</a:t>
            </a:r>
            <a:br>
              <a:rPr lang="en-GB" sz="1600" dirty="0"/>
            </a:br>
            <a:br>
              <a:rPr lang="en-GB" sz="1600" dirty="0"/>
            </a:br>
            <a:r>
              <a:rPr lang="en-GB" sz="1600" b="0" i="0" dirty="0">
                <a:effectLst/>
                <a:latin typeface="Droid Sans"/>
              </a:rPr>
              <a:t>You will then list all tasks in the second column.</a:t>
            </a:r>
            <a:br>
              <a:rPr lang="en-GB" sz="1600" dirty="0"/>
            </a:br>
            <a:br>
              <a:rPr lang="en-GB" sz="1600" dirty="0"/>
            </a:br>
            <a:r>
              <a:rPr lang="en-GB" sz="1600" b="0" i="0" dirty="0">
                <a:effectLst/>
                <a:latin typeface="Droid Sans"/>
              </a:rPr>
              <a:t>You can use colour coding to tick off your plan as you go and you will be able to make changes and adapt as necessary.</a:t>
            </a:r>
            <a:endParaRPr lang="en-GB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E304BD-E435-4DDC-A156-8279AAB9A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777" y="807593"/>
            <a:ext cx="3641500" cy="52395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123531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8|0.9|0.8|0.7|0.6|0.7|0.7|0.7|0.8|3.8|1.1|0.8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17E78CC109D7409BF9B69EC725872C" ma:contentTypeVersion="5" ma:contentTypeDescription="Create a new document." ma:contentTypeScope="" ma:versionID="be075023ebcd851bb9b19565166d6afb">
  <xsd:schema xmlns:xsd="http://www.w3.org/2001/XMLSchema" xmlns:xs="http://www.w3.org/2001/XMLSchema" xmlns:p="http://schemas.microsoft.com/office/2006/metadata/properties" xmlns:ns3="d99f8acf-8d02-4006-9313-27c54c38130c" xmlns:ns4="4a34d254-8fcf-4659-9b4f-aa83ea71aa6e" targetNamespace="http://schemas.microsoft.com/office/2006/metadata/properties" ma:root="true" ma:fieldsID="513a54c15d7aa5a8edd22ba71780b926" ns3:_="" ns4:_="">
    <xsd:import namespace="d99f8acf-8d02-4006-9313-27c54c38130c"/>
    <xsd:import namespace="4a34d254-8fcf-4659-9b4f-aa83ea71aa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f8acf-8d02-4006-9313-27c54c3813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4d254-8fcf-4659-9b4f-aa83ea71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3559B0-50E0-4952-BB2B-3E4462ED16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D3BC2F-4CCC-4CB3-8DDD-4B913464B5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9f8acf-8d02-4006-9313-27c54c38130c"/>
    <ds:schemaRef ds:uri="4a34d254-8fcf-4659-9b4f-aa83ea71a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D93697-2A6D-4E2A-BADA-B5D8B1AF0ED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99f8acf-8d02-4006-9313-27c54c38130c"/>
    <ds:schemaRef ds:uri="http://purl.org/dc/elements/1.1/"/>
    <ds:schemaRef ds:uri="http://schemas.microsoft.com/office/2006/metadata/properties"/>
    <ds:schemaRef ds:uri="http://schemas.microsoft.com/office/infopath/2007/PartnerControls"/>
    <ds:schemaRef ds:uri="4a34d254-8fcf-4659-9b4f-aa83ea71aa6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4485</TotalTime>
  <Words>1189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Droid Sans</vt:lpstr>
      <vt:lpstr>Wingdings</vt:lpstr>
      <vt:lpstr>Office Theme</vt:lpstr>
      <vt:lpstr>Getting started on the project</vt:lpstr>
      <vt:lpstr>‘What shall I research and write about?’</vt:lpstr>
      <vt:lpstr>Choosing a topic!</vt:lpstr>
      <vt:lpstr>Choosing a topic!</vt:lpstr>
      <vt:lpstr>Choosing a topic.</vt:lpstr>
      <vt:lpstr>The EPQ allows you to choose a topic that is of specific interest to you.</vt:lpstr>
      <vt:lpstr>‘What do I need to do before September?’</vt:lpstr>
      <vt:lpstr>Example of a planning document</vt:lpstr>
      <vt:lpstr>Another example of a planning document.</vt:lpstr>
      <vt:lpstr>An example of another time plan. You don’t need to do it like this.  You can make up your own.</vt:lpstr>
      <vt:lpstr>A couple of tips: </vt:lpstr>
      <vt:lpstr> Doing some initial  research: </vt:lpstr>
      <vt:lpstr>Good luck with your research.</vt:lpstr>
      <vt:lpstr>‘What do I need to do before September?’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on the project</dc:title>
  <dc:creator>Ms S Drake (DRK) (Staff)</dc:creator>
  <cp:lastModifiedBy>Ms S Drake (DRK) (Staff)</cp:lastModifiedBy>
  <cp:revision>25</cp:revision>
  <dcterms:created xsi:type="dcterms:W3CDTF">2020-09-22T15:31:56Z</dcterms:created>
  <dcterms:modified xsi:type="dcterms:W3CDTF">2021-06-23T09:28:59Z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0x0101000C17E78CC109D7409BF9B69EC725872C</vt:lpwstr>
  </property>
</Properties>
</file>