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56" r:id="rId6"/>
    <p:sldId id="258" r:id="rId7"/>
    <p:sldId id="257" r:id="rId8"/>
    <p:sldId id="259" r:id="rId9"/>
    <p:sldId id="322" r:id="rId10"/>
    <p:sldId id="323" r:id="rId11"/>
    <p:sldId id="261" r:id="rId12"/>
    <p:sldId id="262" r:id="rId13"/>
    <p:sldId id="263" r:id="rId14"/>
    <p:sldId id="260" r:id="rId15"/>
    <p:sldId id="305" r:id="rId16"/>
    <p:sldId id="318" r:id="rId17"/>
    <p:sldId id="306" r:id="rId18"/>
    <p:sldId id="307" r:id="rId19"/>
    <p:sldId id="319" r:id="rId20"/>
    <p:sldId id="309" r:id="rId21"/>
    <p:sldId id="311" r:id="rId22"/>
    <p:sldId id="310" r:id="rId23"/>
    <p:sldId id="320" r:id="rId24"/>
    <p:sldId id="308" r:id="rId25"/>
    <p:sldId id="312" r:id="rId26"/>
    <p:sldId id="321" r:id="rId27"/>
    <p:sldId id="313" r:id="rId28"/>
    <p:sldId id="314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E9F8E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16" autoAdjust="0"/>
  </p:normalViewPr>
  <p:slideViewPr>
    <p:cSldViewPr snapToGrid="0">
      <p:cViewPr varScale="1">
        <p:scale>
          <a:sx n="54" d="100"/>
          <a:sy n="54" d="100"/>
        </p:scale>
        <p:origin x="400" y="60"/>
      </p:cViewPr>
      <p:guideLst/>
    </p:cSldViewPr>
  </p:slideViewPr>
  <p:outlineViewPr>
    <p:cViewPr>
      <p:scale>
        <a:sx n="33" d="100"/>
        <a:sy n="33" d="100"/>
      </p:scale>
      <p:origin x="0" y="-2292"/>
    </p:cViewPr>
  </p:outlineViewPr>
  <p:notesTextViewPr>
    <p:cViewPr>
      <p:scale>
        <a:sx n="3" d="2"/>
        <a:sy n="3" d="2"/>
      </p:scale>
      <p:origin x="0" y="-224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2DB2-52FB-471C-9EB5-9DB9A32CEC3D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2C03-1E2F-40C9-BBA6-AA0B83C30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9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Adapt the presentation to personalise it </a:t>
            </a:r>
            <a:r>
              <a:rPr lang="en-GB" dirty="0" err="1"/>
              <a:t>eg.</a:t>
            </a:r>
            <a:r>
              <a:rPr lang="en-GB" dirty="0"/>
              <a:t> add in activities, add your school/college logo and contact email</a:t>
            </a:r>
          </a:p>
          <a:p>
            <a:endParaRPr lang="en-GB" dirty="0"/>
          </a:p>
          <a:p>
            <a:r>
              <a:rPr lang="en-GB" b="1" dirty="0"/>
              <a:t>There are notes to refer to for each slide to avoid too much text and an opportunity to discuss and clarify.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3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People</a:t>
            </a:r>
            <a:r>
              <a:rPr lang="en-GB" dirty="0"/>
              <a:t> – growth, health, development and individuality</a:t>
            </a:r>
          </a:p>
          <a:p>
            <a:endParaRPr lang="en-GB" dirty="0"/>
          </a:p>
          <a:p>
            <a:r>
              <a:rPr lang="en-GB" b="1" dirty="0"/>
              <a:t>Circumstances </a:t>
            </a:r>
            <a:r>
              <a:rPr lang="en-GB" b="0" dirty="0"/>
              <a:t>– living conditions, lifestyle choices, illness and the impact of services </a:t>
            </a:r>
            <a:r>
              <a:rPr lang="en-GB" b="0" dirty="0" err="1"/>
              <a:t>eg.</a:t>
            </a:r>
            <a:r>
              <a:rPr lang="en-GB" b="0" dirty="0"/>
              <a:t> hospital and practitioners </a:t>
            </a:r>
            <a:r>
              <a:rPr lang="en-GB" b="0" dirty="0" err="1"/>
              <a:t>eg.</a:t>
            </a:r>
            <a:r>
              <a:rPr lang="en-GB" b="0" dirty="0"/>
              <a:t> nurses</a:t>
            </a:r>
          </a:p>
          <a:p>
            <a:endParaRPr lang="en-GB" b="0" dirty="0"/>
          </a:p>
          <a:p>
            <a:r>
              <a:rPr lang="en-GB" b="1" dirty="0"/>
              <a:t>Foundation subject </a:t>
            </a:r>
            <a:r>
              <a:rPr lang="en-GB" b="0" dirty="0"/>
              <a:t> - in any job there are people, a greater knowledge of people and what affects them can only be a good thing.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4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NEA – total as 60% of the end grade – </a:t>
            </a:r>
            <a:r>
              <a:rPr lang="en-GB" b="0" dirty="0"/>
              <a:t>a good subject if exams are not your thing.</a:t>
            </a:r>
          </a:p>
          <a:p>
            <a:endParaRPr lang="en-GB" b="0" dirty="0"/>
          </a:p>
          <a:p>
            <a:r>
              <a:rPr lang="en-GB" b="1" dirty="0"/>
              <a:t>Resit or resubmission </a:t>
            </a:r>
            <a:r>
              <a:rPr lang="en-GB" b="0" dirty="0"/>
              <a:t> - obviously these are best avoided, and the expectation is that you get it right the first time.</a:t>
            </a:r>
          </a:p>
          <a:p>
            <a:endParaRPr lang="en-GB" b="0" dirty="0"/>
          </a:p>
          <a:p>
            <a:r>
              <a:rPr lang="en-GB" b="1" dirty="0"/>
              <a:t>Do you have to pass ALL units? </a:t>
            </a:r>
            <a:r>
              <a:rPr lang="en-GB" b="0" dirty="0"/>
              <a:t>No, you don’t but you have to make it up in other units to achieve a good grade.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2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FB86-5D05-D017-7E71-F11723494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01E72-4755-2E79-F027-3D44EE43F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82D20-CB13-AD3A-6475-BBA3BBD25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Lots of qualifications have 2 years of study to get a qualification. </a:t>
            </a:r>
          </a:p>
          <a:p>
            <a:endParaRPr lang="en-GB" dirty="0"/>
          </a:p>
          <a:p>
            <a:r>
              <a:rPr lang="en-GB" dirty="0"/>
              <a:t>The AAQ in Health &amp; Social Care has a qualification after one year, an advantage if you decide you don’t like it and want to change subject for your second year (although we hop you stick with us!)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75E5-75DC-2C6D-A594-9941A30CB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7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641DF-86E0-C9FB-04A0-4396FF7C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E0E46-2B7E-3740-5374-23AFC92B1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0AC1D-2435-BF0D-5B1B-81BAAC406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olidFill>
                  <a:srgbClr val="001D35"/>
                </a:solidFill>
                <a:effectLst/>
                <a:latin typeface="Google Sans"/>
              </a:rPr>
              <a:t>"Principles" 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refer to </a:t>
            </a:r>
            <a:r>
              <a:rPr lang="en-GB" dirty="0"/>
              <a:t>the fundamental ethical and practical guidelines that shape how care is delivered and how individuals are supported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F090 Principles topics include: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Equality, diversity, and rights in health and social care settings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Managing hazards, health and safety in health and social care settings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Laws governing practice/services/practitioners in health and social care settings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Best practice in health and social care settings </a:t>
            </a:r>
            <a:r>
              <a:rPr lang="en-GB" dirty="0" err="1"/>
              <a:t>eg.</a:t>
            </a:r>
            <a:r>
              <a:rPr lang="en-GB" dirty="0"/>
              <a:t> expected behaviour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F091 A&amp;P topics include: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Cardiovascular and Respiratory system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Digestive system and reproductive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Musculoskeletal and the body’s Control and regulatory systems </a:t>
            </a:r>
            <a:r>
              <a:rPr lang="en-GB" dirty="0" err="1"/>
              <a:t>eg.</a:t>
            </a:r>
            <a:r>
              <a:rPr lang="en-GB" dirty="0"/>
              <a:t> the balance of temperature or level of fluid/urine/sweat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F99A5-58E0-B293-672B-100F35CE5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1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EFA25-A0C9-B020-CE31-9C1124979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243AC-61F0-0C70-342C-59D048651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95186-C7F0-D766-B76C-5AD46B729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F092 Person-centred care topics include: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Taking a person-centred approach and meeting needs and providing support in a person-centred way as well as communication skills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For this unit there is an element where you communication skills are observed, assessed and evaluated.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dirty="0"/>
              <a:t>Some of the assessment hours are completed without teacher supervision but most are sitting in the classroom writing or presenting your work to your teacher.</a:t>
            </a:r>
          </a:p>
          <a:p>
            <a:endParaRPr lang="en-GB" b="1" dirty="0"/>
          </a:p>
          <a:p>
            <a:r>
              <a:rPr lang="en-GB" b="1" dirty="0"/>
              <a:t>F093 Supporting people with mental health conditions topics include: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Definitions and views of mental health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Mental health conditions and mental health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Treatment and support for mental health conditions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The assessment is carried out in the classroom with your teacher 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 hours of supervised time and 6 hours of unsupervised time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completed outside the classroom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F0C1-293B-CDC1-8374-5670A0B9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7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39CF-BD4E-88F5-FBCA-66D422C8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78B73-6A6F-1CF0-1A8E-3674F3257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A85E3-C259-8C85-DC08-98237B3C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Keeping the booklets safe is not your teacher’s responsibility.</a:t>
            </a:r>
          </a:p>
          <a:p>
            <a:endParaRPr lang="en-GB" b="1" dirty="0"/>
          </a:p>
          <a:p>
            <a:r>
              <a:rPr lang="en-GB" b="1" dirty="0"/>
              <a:t>Monitoring your own learning is your responsibility.</a:t>
            </a:r>
          </a:p>
          <a:p>
            <a:r>
              <a:rPr lang="en-GB" b="0" dirty="0"/>
              <a:t>You may miss a lesson; you will have the content list for that lesson and can ask your teacher who will guide you through the bits you missed.</a:t>
            </a:r>
          </a:p>
          <a:p>
            <a:endParaRPr lang="en-GB" b="0" dirty="0"/>
          </a:p>
          <a:p>
            <a:r>
              <a:rPr lang="en-GB" b="1" dirty="0"/>
              <a:t>Homework is set </a:t>
            </a:r>
            <a:r>
              <a:rPr lang="en-GB" b="0" dirty="0"/>
              <a:t>which will help you achieve the very best grade, aim high, a Distinction star!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129D-4767-D877-1E9A-037CCD333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81BC4-BED3-CC4C-E703-B610C2D58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B3CC0-25C2-BF11-3CD0-89687DB98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D5080-83EC-A5E3-E85C-89F16693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UCAS points are added together from different subjects, </a:t>
            </a:r>
            <a:r>
              <a:rPr lang="en-GB" b="0" dirty="0"/>
              <a:t>university courses have a UCAS points accumulative total as an entry requirement</a:t>
            </a:r>
          </a:p>
          <a:p>
            <a:endParaRPr lang="en-GB" b="0" dirty="0"/>
          </a:p>
          <a:p>
            <a:r>
              <a:rPr lang="en-GB" b="1" dirty="0"/>
              <a:t>Examples;</a:t>
            </a:r>
          </a:p>
          <a:p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A </a:t>
            </a:r>
            <a:r>
              <a:rPr lang="en-GB" b="1" i="0" dirty="0">
                <a:solidFill>
                  <a:srgbClr val="001D35"/>
                </a:solidFill>
                <a:effectLst/>
                <a:latin typeface="Google Sans"/>
              </a:rPr>
              <a:t>nursing degree 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typically requires around </a:t>
            </a:r>
            <a:r>
              <a:rPr lang="en-GB" b="1" i="0" dirty="0">
                <a:solidFill>
                  <a:srgbClr val="001D35"/>
                </a:solidFill>
                <a:effectLst/>
                <a:latin typeface="Google Sans"/>
              </a:rPr>
              <a:t>112 UCAS points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, but the exact requirement can vary between universities. Some universities may require a minimum of 96 points, while others might require 120 or more. </a:t>
            </a:r>
            <a:endParaRPr lang="en-GB" b="1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GB" b="1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To become a </a:t>
            </a:r>
            <a:r>
              <a:rPr lang="en-GB" b="1" i="0" dirty="0">
                <a:solidFill>
                  <a:srgbClr val="001D35"/>
                </a:solidFill>
                <a:effectLst/>
                <a:latin typeface="Google Sans"/>
              </a:rPr>
              <a:t>social worker, 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you'll typically need a minimum of </a:t>
            </a:r>
            <a:r>
              <a:rPr lang="en-GB" b="1" i="0" dirty="0">
                <a:solidFill>
                  <a:srgbClr val="001D35"/>
                </a:solidFill>
                <a:effectLst/>
                <a:latin typeface="Google Sans"/>
              </a:rPr>
              <a:t>96 UCAS Tariff points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. Some universities may require more, potentially as high as 128 points.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F9743-364C-EBC1-D40C-95286C08D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3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7559B-C8C8-7FAA-A73F-0A9C8022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8982B-E0CF-59B7-88AD-296594055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7B953-41E0-B3E0-8110-B86144C80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5A368-E3DB-3A9C-78A3-84D4E8D01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2C03-1E2F-40C9-BBA6-AA0B83C30C7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1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EB84-7826-11AA-B5B7-2592E5DE3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4B166-8019-236F-9253-DA0EA6E00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54B9-94CF-A169-814F-44FB58C7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695A3-BB5D-5BA2-CF32-2A7C1E75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FDC6A-3054-EDE3-65C1-DA67AAFF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1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41BA-D133-08EA-46AC-57726E72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7DF48-DC00-3E7F-5391-4E85C53D1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1D5CE-FDC8-D19C-AD3A-7F76829F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517B-1E84-1482-257F-9C51F8CF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AB927-5B6D-5352-FEF6-1B8B551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5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0E5FD-94BE-E971-CCE6-CD458DD2F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2D422-557B-37CC-EF57-3C9DCE5E5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E0B3-CC63-E8F4-521A-85EFA7C5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77B9-29A3-C042-F5B7-8BFD21F9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D1445-0E31-9D6B-10B9-10FF5C07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1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EBBD-3F4D-4B93-8E50-18E342555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EBBBC-037B-4C8C-A907-220155E27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17461-ADC3-4F39-AFEC-A3760388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FEAAE-0020-434A-A6D9-32B17B2F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868E-D69D-4613-922B-506E7024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A1C93-D5CB-480C-BBF3-A6D919BFB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0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F108-175B-47A5-8F0D-9C4CFE4B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E749-0597-4E1A-8197-B7151ABE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907A-3A03-42BE-986D-C6434C17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E53EC-6588-4236-B8E0-DEAD8CD2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7101-1C01-48F9-8634-608DAB69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5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68F3-5645-42B9-9AA8-C0206A63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36B58-7F58-4BE6-AD0C-BE4953A5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A4CE-F0E4-4867-88AE-CC355462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85327-AF9D-4A4E-A1E2-85523EF1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7BDD8-6EB6-4B1F-9FDA-30D3F4CA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6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FCC3-7DF1-4E01-812F-5D9C14EB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A69E-47DC-48D4-B671-162FBA543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B7E07-07D5-4EB0-8A32-9C0A993B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1DD84-2BAE-4E10-BA88-7AA0F09B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BD114-A912-42FF-8054-52CFD0F1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186F7-990A-41AD-A9C4-560CA1F1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6D3F-108F-4661-82EC-381E51B2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FB495-FAE3-4D83-854F-3670090D3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4E160-D606-47FF-BE54-2FA0CEED0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EECB6-356B-4366-A0CB-1C13C633E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2D28C-53CD-442B-BF17-389E5522E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28660-354F-44B9-A980-55C9FF99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1FE2B-40C6-4AAC-B6B5-06D7CA37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D1FC7-0C75-41C4-9FAA-B56D5A99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47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B1E7-319C-4FCC-A9EB-C10B060F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8010E-D0F8-479E-8C1C-A55CDDB0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959CD-C45E-44AD-A996-508E36D0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51A37-707B-4D46-862C-D84C491E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5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08DBF-5C92-4377-88FD-4D8647AC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9B59A-E7D4-48BA-917D-3E06DDF5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53966-2DA8-4B08-8FDB-FF7CC6AC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56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7CAF-EA61-4408-B8F1-95C5E080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54AF-F5DC-46F8-834D-B792C0FD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33153-D876-4EB1-960D-3741B2ACD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48C-D7FC-404B-ADB0-831FAACB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B8BB3-E2DC-45CB-A29A-C984A839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1FD96-1FF4-4C49-A60F-AA63C9DF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7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E155-F2FB-4562-2B73-B77BA739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E64F9-4DD5-BABE-D3D0-33BB8DD50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C572B-1F0C-E94B-1CFC-8D554BE6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CA813-218D-CF30-12EE-A1931046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0B140-B16B-2E29-A262-82E506A3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25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62A-8822-4C83-8EB4-C41DE8FE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E36070-943B-47CA-B488-31A0E5A4D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35311-B29A-4047-A139-1E9AFFC14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26636-6E13-48EC-957E-7894E212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94CA8-8104-43B7-B42E-71C12860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8EAD7-BCCC-4978-B60D-1C56F9DD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91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294E-84DF-4C70-93B4-270E678E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4E318-A5F7-42FE-B925-21D70DBE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56C96-A242-4737-AE20-8291A447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CB049-C38A-4E3F-935C-16DDCC1F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A3514-7BDB-494E-8D24-688D2D1F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7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45F27-5C41-49AE-A1D9-6B6A3102E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D57B4-8A38-4E7B-AD1B-0BE48B277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791D-F52C-4544-A5A7-E774068B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1211A-61A5-474C-B8D5-69055DD2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F1BC6-20E8-4B67-AFA3-27E18DC5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1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351A-683D-29E2-A489-AFB2D20E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5241E-5AFC-EAA6-07C5-B68E18F0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EE059-F3C0-3AD2-8CAE-4D36B38E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CDACC-6431-ACFD-23BC-A0AABFE3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32B85-4C30-05CD-3861-4D320AA2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1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B4BC-B730-2953-1073-DAE8AD99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F9371-02B1-2E96-5EBA-46473F410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DF6BC-BE85-BABA-F8C2-E0085C5CE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AA0D-01D9-2B84-1B73-A445D693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79905-D08C-609B-EE92-024E141A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EC614-CAD4-AA76-EC95-4E9A7D3B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9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32AA-FEA7-955B-353A-844F72D8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ECDD8-D813-29B0-CA97-3F380165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1FB38-F5AD-F594-24A0-43FD8300C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6BCE0-0EC6-F276-170C-39B2B7A5B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FB57D-13B5-F514-38A1-4861502BE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AC423E-F1FE-4A45-111A-3FF2530A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0ADAA-6412-D95E-28F6-BFCEEE2C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1A8BE-787B-877D-A7F1-21BE6529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3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BC05-CE4D-38FE-1ED5-71BC5104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AD962-A8C9-363A-FD45-86703C97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58E72-6CF4-8C28-BAA6-711CF117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DF7B-41D1-5A6C-69E8-798599B9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FABBE-91D7-8E27-3A83-901268A8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25AA5-02B8-74FB-1F5A-CBC13CA7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5405F-815D-9E62-C18B-11E82F07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6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1F93-3AFD-3C58-99FD-7F1CAA3C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8725-1DBD-E6B4-0670-8AB69774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601D8-77B8-9B02-2920-C77CBA694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24057-22D1-F3CD-488B-5D7461B5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980A-35D0-42E4-4119-8C700F32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61030-1064-0DB3-098D-D14E6CDF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9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4908-F92E-8899-F473-623D056F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A8C1F-F9A4-BCFC-D831-E98175D2B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7D058-479E-549F-55B1-D0A3C3A38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710AA-A48E-DBAB-8D72-8756834A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D46D4-5373-E7AE-6FB5-C35FF638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02A67-C139-BA7A-2155-992C00E2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7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74000">
              <a:srgbClr val="FFFFCC"/>
            </a:gs>
            <a:gs pos="87000">
              <a:srgbClr val="FFFFCC"/>
            </a:gs>
            <a:gs pos="10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E30A5-DF1E-9C47-5632-82678A0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F0F03-70A6-C96E-66AA-22720B93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BAFE0-D002-8FC2-1D7F-A4B1981C1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D088D-20C1-4712-8287-D1A66B9BE84B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32A7-E1C5-F519-5705-186A88B65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C46E0-FF48-4696-ED40-467AFE03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68342-919F-40F8-A9C4-2B2A75358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4000">
              <a:srgbClr val="BAFF97"/>
            </a:gs>
            <a:gs pos="83000">
              <a:srgbClr val="BAFF97"/>
            </a:gs>
            <a:gs pos="100000">
              <a:srgbClr val="C7FF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C4659-DAB8-45F2-81A5-E8157CF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64DCF-0708-4F80-82E4-3D474C1CB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30B8-CED7-46E8-92A2-097F10287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24/06/2025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D365-E5AB-4B1A-B44D-B54996447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7434C-FE67-4CF5-8944-18669A21C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5A3C9-B8CD-49A2-B461-40E9FE45469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llsforcare.org.uk/Careers-in-care/Starting-your-career/Apprenticeships/Thinking-of-doing-an-apprenticeship.aspx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YlGg4nt01G8&amp;safe=active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0FE5-4D57-10E8-1980-7CF2F6FF4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2982"/>
            <a:ext cx="9144000" cy="3222756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Level 3 </a:t>
            </a:r>
            <a:b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Alternative Academic Qualification AAQ</a:t>
            </a:r>
            <a:b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Health and Social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3E1-6609-E598-543D-19319F866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245"/>
            <a:ext cx="9144000" cy="1234355"/>
          </a:xfr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OCR Cambridge Advanced National</a:t>
            </a:r>
          </a:p>
          <a:p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1 A 'Level equivalent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7E2D9-CB80-8B97-46BD-9F8E9D067A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E74FF-DAA3-9982-D32F-0C21981D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8" y="91256"/>
            <a:ext cx="1376372" cy="7404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BC7B-76F8-2219-598E-3E71C3F37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EEC1-D101-4624-7D55-A555D75BE0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988A-4524-52EA-3D4C-77F601A9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1435465"/>
          </a:xfrm>
          <a:solidFill>
            <a:srgbClr val="E9F8E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You may be considering a career which requires a university degree and are thinking about UCAS points for the AAQ.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8E09A-87AC-3717-62D4-4F041E22A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5B590-656B-96B2-C5FF-5790EC23A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541" y="3516313"/>
            <a:ext cx="8052913" cy="304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4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After Level 2, what’s next?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62217" y="1613978"/>
            <a:ext cx="8065301" cy="4335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This CTEC Level 2 qualification is intended for learners who want to progress into health          and social care </a:t>
            </a:r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Apprenticeships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GB" sz="25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OR</a:t>
            </a:r>
          </a:p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Who want to progress straight into </a:t>
            </a:r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employment</a:t>
            </a:r>
          </a:p>
          <a:p>
            <a:pPr marL="0" indent="0" algn="ctr">
              <a:buNone/>
            </a:pPr>
            <a:r>
              <a:rPr lang="en-GB" sz="25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OR</a:t>
            </a:r>
          </a:p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Who want to progress onto the </a:t>
            </a:r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BTEC Level 3 Health and Social Care 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(Health Studies) course at UAH </a:t>
            </a:r>
            <a:r>
              <a:rPr lang="en-GB" sz="25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(providing you pass your GCSE English,         this year and preferably, your Maths GCSE)</a:t>
            </a:r>
          </a:p>
          <a:p>
            <a:endParaRPr lang="en-GB" sz="25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310CE-9751-4C1B-8A78-4CB21A91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936" y="2060848"/>
            <a:ext cx="1196680" cy="1080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BB3868-CAEA-466E-B1B0-A7F77405A013}"/>
              </a:ext>
            </a:extLst>
          </p:cNvPr>
          <p:cNvSpPr txBox="1"/>
          <p:nvPr/>
        </p:nvSpPr>
        <p:spPr>
          <a:xfrm>
            <a:off x="1524000" y="58178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1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After Level 2, what’s next?</a:t>
            </a: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E0B2447-6346-48CA-B765-088A9C7E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94" y="1547967"/>
            <a:ext cx="4281031" cy="346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333ACD-CA9D-406C-A795-836847DE4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06" y="1547967"/>
            <a:ext cx="3259037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C0955C-8B57-4963-9E3E-922BC3ADBDEB}"/>
              </a:ext>
            </a:extLst>
          </p:cNvPr>
          <p:cNvSpPr/>
          <p:nvPr/>
        </p:nvSpPr>
        <p:spPr>
          <a:xfrm>
            <a:off x="2030994" y="5229201"/>
            <a:ext cx="7824649" cy="12222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It’s alright if you have no idea what job or career direction you intend to take. This qualification explores different jobs and there’s work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5673C-F933-4961-BC95-E79CFF1C1773}"/>
              </a:ext>
            </a:extLst>
          </p:cNvPr>
          <p:cNvSpPr txBox="1"/>
          <p:nvPr/>
        </p:nvSpPr>
        <p:spPr>
          <a:xfrm>
            <a:off x="1524000" y="58178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376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Careers and job roles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91140" y="1558728"/>
            <a:ext cx="8065301" cy="4335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5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Apprenticeships are on-the-job training and are in a range of careers in health and social care such as </a:t>
            </a:r>
            <a:r>
              <a:rPr lang="en-GB" sz="2500" b="1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SEN School Support Worker </a:t>
            </a:r>
            <a:r>
              <a:rPr lang="en-GB" sz="25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or  </a:t>
            </a:r>
            <a:r>
              <a:rPr lang="en-GB" sz="2500" b="1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Adult Social Care</a:t>
            </a:r>
          </a:p>
          <a:p>
            <a:pPr marL="0" indent="0" algn="ctr">
              <a:buNone/>
            </a:pPr>
            <a:r>
              <a:rPr lang="en-GB" sz="10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  <a:hlinkClick r:id="rId2"/>
              </a:rPr>
              <a:t>https://www.skillsforcare.org.uk/Careers-in-care/Starting-your-career/Apprenticeships/Thinking-of-doing-an-apprenticeship.aspx</a:t>
            </a:r>
            <a:endParaRPr lang="en-GB" sz="1000" i="1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0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OR</a:t>
            </a:r>
          </a:p>
          <a:p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Employment – 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any direction you want not necessarily in health and social care</a:t>
            </a:r>
            <a:endParaRPr lang="en-GB" sz="2500" b="1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0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OR</a:t>
            </a:r>
          </a:p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After Level 3; </a:t>
            </a:r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University Degree 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jobs such as nursing, social work, teaching, public health, youth and community work etc</a:t>
            </a:r>
            <a:endParaRPr lang="en-GB" sz="2500" i="1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endParaRPr lang="en-GB" sz="25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35663-8A5E-4A21-B5A7-2817DFEDD17C}"/>
              </a:ext>
            </a:extLst>
          </p:cNvPr>
          <p:cNvSpPr txBox="1"/>
          <p:nvPr/>
        </p:nvSpPr>
        <p:spPr>
          <a:xfrm>
            <a:off x="1524000" y="58178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52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C4014F-4159-4963-8DA5-60B86D5379EC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Summer Task 1 </a:t>
            </a:r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5000" b="1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62217" y="1613977"/>
            <a:ext cx="8065301" cy="4837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Choose a celebrity 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– can be living or deceased</a:t>
            </a:r>
          </a:p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Find out as much as you can about their life from birth to the age they are at now.</a:t>
            </a:r>
          </a:p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Create a timeline of their life, birth until now (or death) – this can be a line or in another format</a:t>
            </a:r>
          </a:p>
          <a:p>
            <a:pPr marL="0" indent="0" algn="ctr">
              <a:buNone/>
            </a:pPr>
            <a:r>
              <a:rPr lang="en-GB" sz="2500" b="1" u="sng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This work is due on 12</a:t>
            </a:r>
            <a:r>
              <a:rPr lang="en-GB" sz="2500" b="1" u="sng" baseline="300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th</a:t>
            </a:r>
            <a:r>
              <a:rPr lang="en-GB" sz="2500" b="1" u="sng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 Sept 2020</a:t>
            </a:r>
          </a:p>
          <a:p>
            <a:endParaRPr lang="en-GB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358775" lvl="1" indent="-179388"/>
            <a:r>
              <a:rPr lang="en-GB" sz="2000" b="1" dirty="0">
                <a:solidFill>
                  <a:srgbClr val="00B050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Pass</a:t>
            </a:r>
            <a:r>
              <a:rPr lang="en-GB" sz="2000" dirty="0">
                <a:solidFill>
                  <a:srgbClr val="00B050"/>
                </a:solidFill>
                <a:highlight>
                  <a:srgbClr val="00FFFF"/>
                </a:highlight>
                <a:latin typeface="Century Gothic" panose="020B0502020202020204" pitchFamily="34" charset="0"/>
              </a:rPr>
              <a:t> – a timeline that is in chronological order</a:t>
            </a:r>
          </a:p>
          <a:p>
            <a:pPr marL="358775" lvl="1" indent="-179388"/>
            <a:r>
              <a:rPr lang="en-GB" sz="2000" b="1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Merit</a:t>
            </a:r>
            <a:r>
              <a:rPr lang="en-GB" sz="2000" dirty="0">
                <a:solidFill>
                  <a:srgbClr val="0070C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– a detailed timeline including; major events and dates in their lives e.g. Marriage, First job, Winning and Award, addiction, parents illness</a:t>
            </a:r>
          </a:p>
          <a:p>
            <a:pPr marL="358775" lvl="1" indent="-179388"/>
            <a:r>
              <a:rPr lang="en-GB" sz="2000" b="1" dirty="0">
                <a:solidFill>
                  <a:srgbClr val="C00000"/>
                </a:solidFill>
                <a:highlight>
                  <a:srgbClr val="00FF00"/>
                </a:highlight>
                <a:latin typeface="Century Gothic" panose="020B0502020202020204" pitchFamily="34" charset="0"/>
              </a:rPr>
              <a:t>Distinction</a:t>
            </a:r>
            <a:r>
              <a:rPr lang="en-GB" sz="2000" dirty="0">
                <a:solidFill>
                  <a:srgbClr val="C00000"/>
                </a:solidFill>
                <a:highlight>
                  <a:srgbClr val="00FF00"/>
                </a:highlight>
                <a:latin typeface="Century Gothic" panose="020B0502020202020204" pitchFamily="34" charset="0"/>
              </a:rPr>
              <a:t> – a timeline that includes details of how these events affected the whole person and their lives</a:t>
            </a:r>
          </a:p>
        </p:txBody>
      </p:sp>
    </p:spTree>
    <p:extLst>
      <p:ext uri="{BB962C8B-B14F-4D97-AF65-F5344CB8AC3E}">
        <p14:creationId xmlns:p14="http://schemas.microsoft.com/office/powerpoint/2010/main" val="10475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71745-8BBE-429F-99EA-EE34CA6C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431132"/>
            <a:ext cx="3548355" cy="3031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900D4E-F7C1-4A1B-932A-01B70500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3" y="431133"/>
            <a:ext cx="3096344" cy="30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CC413-224A-4074-B638-C5BA8DB83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312" y="2564904"/>
            <a:ext cx="3302657" cy="3222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B9CC8-E914-4ECB-AA82-DBB79CB09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586" y="1946934"/>
            <a:ext cx="3343389" cy="3031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DA5946-5177-4727-8AA5-C3250BEE9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614" y="3267803"/>
            <a:ext cx="3302658" cy="3159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9C2BAD-C20B-48F5-BCEB-F97EFB013E2D}"/>
              </a:ext>
            </a:extLst>
          </p:cNvPr>
          <p:cNvSpPr txBox="1"/>
          <p:nvPr/>
        </p:nvSpPr>
        <p:spPr>
          <a:xfrm>
            <a:off x="1524000" y="58178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73B46-E1AB-49C4-BA35-0689E8502B2E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C790B-FC39-4AA2-8270-62AF5F0BE2D7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67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Summer Task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62217" y="1613977"/>
            <a:ext cx="8065301" cy="4837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You may have studied this topic before for the </a:t>
            </a:r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Tech Award in Health and Social Care 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–in Year 11 or you maybe </a:t>
            </a:r>
            <a:r>
              <a:rPr lang="en-GB" sz="25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new to the subject   </a:t>
            </a:r>
          </a:p>
          <a:p>
            <a:pPr marL="0" indent="0">
              <a:buNone/>
            </a:pPr>
            <a:endParaRPr lang="en-GB" sz="1500" b="1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700" b="1" dirty="0">
                <a:solidFill>
                  <a:srgbClr val="70AD47">
                    <a:lumMod val="50000"/>
                  </a:srgbClr>
                </a:solidFill>
                <a:highlight>
                  <a:srgbClr val="00FF00"/>
                </a:highlight>
                <a:latin typeface="Century Gothic" panose="020B0502020202020204" pitchFamily="34" charset="0"/>
              </a:rPr>
              <a:t>Merit and Distinction</a:t>
            </a:r>
            <a:r>
              <a:rPr lang="en-GB" sz="2700" dirty="0">
                <a:solidFill>
                  <a:srgbClr val="70AD47">
                    <a:lumMod val="50000"/>
                  </a:srgbClr>
                </a:solidFill>
                <a:highlight>
                  <a:srgbClr val="00FF00"/>
                </a:highlight>
                <a:latin typeface="Century Gothic" panose="020B0502020202020204" pitchFamily="34" charset="0"/>
              </a:rPr>
              <a:t>, consider the impact events and family, have had on the below aspects</a:t>
            </a:r>
          </a:p>
          <a:p>
            <a:pPr marL="0" indent="0">
              <a:buNone/>
            </a:pPr>
            <a:endParaRPr lang="en-GB" sz="15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500" b="1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Physical impact 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across, their whole life</a:t>
            </a:r>
          </a:p>
          <a:p>
            <a:r>
              <a:rPr lang="en-GB" sz="2500" b="1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Intellectual impact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, across their whole life</a:t>
            </a:r>
          </a:p>
          <a:p>
            <a:r>
              <a:rPr lang="en-GB" sz="2500" b="1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Emotional impact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, across their whole life </a:t>
            </a:r>
          </a:p>
          <a:p>
            <a:r>
              <a:rPr lang="en-GB" sz="2500" b="1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Social impact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, across their whole life.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EF168-4A8A-4BE4-959B-4C2D81810F6B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9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Think about events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59134" y="4244432"/>
            <a:ext cx="8065301" cy="2129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Watch this </a:t>
            </a:r>
            <a:r>
              <a:rPr lang="en-GB" sz="2500" dirty="0" err="1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Youtube</a:t>
            </a: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 clip, there’s lots going on, look at the events in their lives and think about the impact this may have had.</a:t>
            </a:r>
          </a:p>
          <a:p>
            <a:pPr marL="0" indent="0">
              <a:buNone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https://www.youtube.com/watch?v=YlGg4nt01G8&amp;safe=active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indent="0">
              <a:buNone/>
            </a:pPr>
            <a:endParaRPr lang="en-GB" sz="25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F823B-3DEF-4EA3-8985-FBD6BD3E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43" y="1558727"/>
            <a:ext cx="2904710" cy="24099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2707D1D-78C2-4FA9-B1BF-DE3D58EA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7" y="1549023"/>
            <a:ext cx="2803345" cy="23995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E6FB07-5B08-40EF-A892-4D1476EDCC87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1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Summer Task guidance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62217" y="1613978"/>
            <a:ext cx="8065301" cy="4551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Consider the below factors affecting a person’s life such as attitude, behaviour and motivation</a:t>
            </a:r>
          </a:p>
          <a:p>
            <a:pPr marL="0" indent="0">
              <a:buNone/>
            </a:pPr>
            <a:endParaRPr lang="en-GB" sz="25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546100" lvl="1" indent="-36988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Nature (genetics) and Nurture (surroundings)</a:t>
            </a:r>
          </a:p>
          <a:p>
            <a:pPr marL="546100" lvl="1" indent="-36988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Social aspects; family, work colleagues peers</a:t>
            </a:r>
          </a:p>
          <a:p>
            <a:pPr marL="546100" lvl="1" indent="-369888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Economic; wealth and possessions</a:t>
            </a:r>
          </a:p>
          <a:p>
            <a:pPr marL="546100" lvl="1" indent="-369888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Health behaviours; exercise, diet, addiction, illness, mental health and wellbeing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C0516-DB68-476B-A588-13E7B17AF8FF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49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CC3BE-B130-4EDC-B350-E05100323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664211"/>
            <a:ext cx="5040560" cy="2531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FD9B2-0714-4A9D-9963-4DF530D8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3326765"/>
            <a:ext cx="4286250" cy="2867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CCBC0B-AAA4-4DE2-924A-A7E409DB8E51}"/>
              </a:ext>
            </a:extLst>
          </p:cNvPr>
          <p:cNvSpPr/>
          <p:nvPr/>
        </p:nvSpPr>
        <p:spPr>
          <a:xfrm>
            <a:off x="7464152" y="980728"/>
            <a:ext cx="2232248" cy="1656184"/>
          </a:xfrm>
          <a:prstGeom prst="wedgeRoundRectCallout">
            <a:avLst>
              <a:gd name="adj1" fmla="val -62446"/>
              <a:gd name="adj2" fmla="val 15176"/>
              <a:gd name="adj3" fmla="val 16667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Angelina Jolie genetics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25F96D9-11B0-4D11-81D7-5468D27FFBB9}"/>
              </a:ext>
            </a:extLst>
          </p:cNvPr>
          <p:cNvSpPr/>
          <p:nvPr/>
        </p:nvSpPr>
        <p:spPr>
          <a:xfrm>
            <a:off x="2279577" y="3662358"/>
            <a:ext cx="2664295" cy="1656184"/>
          </a:xfrm>
          <a:prstGeom prst="wedgeRoundRectCallout">
            <a:avLst>
              <a:gd name="adj1" fmla="val 58703"/>
              <a:gd name="adj2" fmla="val 17805"/>
              <a:gd name="adj3" fmla="val 16667"/>
            </a:avLst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Macaulay </a:t>
            </a:r>
            <a:r>
              <a:rPr lang="en-GB" sz="22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Culkin</a:t>
            </a: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fame, money and addiction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74AB7-C33E-45A7-8D3E-0DF9F4855DF7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47FBE8-F529-4C50-8553-8501C3016669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518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CE0D0-E628-8014-A772-9F554763E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3968-3913-34FE-ADAC-27256B75A9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Health &amp; Social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F5C0-170C-AB8E-224E-62D91D23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4632" cy="4667250"/>
          </a:xfrm>
          <a:solidFill>
            <a:srgbClr val="E9F8E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Health and social care is a subject that has many topic areas and is a good foundation subject for a wide range of careers.</a:t>
            </a:r>
          </a:p>
          <a:p>
            <a:pPr marL="0" indent="0">
              <a:buNone/>
            </a:pPr>
            <a:endParaRPr lang="en-GB" sz="15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In general, it’s about people, their health, individual circumstances and what affect individuals. </a:t>
            </a:r>
          </a:p>
          <a:p>
            <a:pPr marL="0" indent="0">
              <a:buNone/>
            </a:pPr>
            <a:endParaRPr lang="en-GB" sz="15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Learning explores what service there are in the UK and how practitioners support people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EEDD3-5130-8C72-7BD2-A95D33164E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Symbolizing Care And Kindness PNG Transparent Images Free Download | Vector  Files | Pngtree">
            <a:extLst>
              <a:ext uri="{FF2B5EF4-FFF2-40B4-BE49-F238E27FC236}">
                <a16:creationId xmlns:a16="http://schemas.microsoft.com/office/drawing/2014/main" id="{B775F176-6A0E-D32D-E650-3EF52761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75" y="1825625"/>
            <a:ext cx="46672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Expected Events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80218" y="1558728"/>
            <a:ext cx="3917760" cy="4551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Starting school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Leaving school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Birth of a sibling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Moving house 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Development of close relationships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70AD47">
                  <a:lumMod val="50000"/>
                </a:srgbClr>
              </a:solidFill>
              <a:highlight>
                <a:srgbClr val="00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8D6DA9-F2A0-483B-8C7A-05B4159BD159}"/>
              </a:ext>
            </a:extLst>
          </p:cNvPr>
          <p:cNvSpPr txBox="1">
            <a:spLocks/>
          </p:cNvSpPr>
          <p:nvPr/>
        </p:nvSpPr>
        <p:spPr>
          <a:xfrm>
            <a:off x="6138680" y="1558728"/>
            <a:ext cx="3917760" cy="4551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Employment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Living with a partner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Marriage 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Parenthood 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Retirement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Ageing</a:t>
            </a:r>
          </a:p>
          <a:p>
            <a:endParaRPr lang="en-GB" sz="2000" dirty="0">
              <a:solidFill>
                <a:srgbClr val="C00000"/>
              </a:solidFill>
              <a:highlight>
                <a:srgbClr val="00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1555B-7B06-449C-BB06-C623BBF66D2C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01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Unexpected Events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80218" y="1558728"/>
            <a:ext cx="3917760" cy="4551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Death of a partner, relative or friend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Accident/serious injury 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Ill health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Exclusion/dropping out of education</a:t>
            </a:r>
          </a:p>
          <a:p>
            <a:pPr>
              <a:lnSpc>
                <a:spcPct val="150000"/>
              </a:lnSpc>
            </a:pPr>
            <a:r>
              <a:rPr lang="en-US" altLang="en-US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Redundancy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70AD47">
                  <a:lumMod val="50000"/>
                </a:srgbClr>
              </a:solidFill>
              <a:highlight>
                <a:srgbClr val="00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8D6DA9-F2A0-483B-8C7A-05B4159BD159}"/>
              </a:ext>
            </a:extLst>
          </p:cNvPr>
          <p:cNvSpPr txBox="1">
            <a:spLocks/>
          </p:cNvSpPr>
          <p:nvPr/>
        </p:nvSpPr>
        <p:spPr>
          <a:xfrm>
            <a:off x="6138680" y="1558728"/>
            <a:ext cx="3917760" cy="4551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Promotion or winning an award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Imprisonment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Divorce 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Domestic abuse 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Mental health difficulties</a:t>
            </a:r>
          </a:p>
          <a:p>
            <a:pPr>
              <a:lnSpc>
                <a:spcPct val="100000"/>
              </a:lnSpc>
            </a:pPr>
            <a:r>
              <a:rPr lang="en-US" altLang="en-US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Issues with addiction or stress</a:t>
            </a:r>
          </a:p>
          <a:p>
            <a:endParaRPr lang="en-GB" sz="2000" dirty="0">
              <a:solidFill>
                <a:srgbClr val="C00000"/>
              </a:solidFill>
              <a:highlight>
                <a:srgbClr val="00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E26D8-AD0C-459E-B2E7-8937ECC11F65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31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B9D8-A62A-4E73-91E8-9C486864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761618"/>
            <a:ext cx="3168352" cy="3072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55160-F004-4722-8A64-946ED2CF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7" y="761617"/>
            <a:ext cx="3830979" cy="2915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86F27-CE34-4592-8A1F-277EC6474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020" y="4005065"/>
            <a:ext cx="1813923" cy="2359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CE22A-7373-4F95-8B85-3BFA7C6A5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586" y="4005064"/>
            <a:ext cx="1926277" cy="2359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A4406-34F2-4FA9-A4B0-5DDF6E743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341" y="4040967"/>
            <a:ext cx="2613651" cy="2323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222CE0-A745-4C2B-967A-5AB802B15AEF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8346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Summer Task 2  </a:t>
            </a:r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GB" sz="5000" b="1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62217" y="1613977"/>
            <a:ext cx="8065301" cy="4837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Look at your own life events </a:t>
            </a:r>
          </a:p>
          <a:p>
            <a:pPr marL="0" indent="0">
              <a:buNone/>
            </a:pPr>
            <a:endParaRPr lang="en-GB" sz="25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Choose 10 of these and then rank them 1-10 according to how stressful you think they are.</a:t>
            </a:r>
          </a:p>
          <a:p>
            <a:pPr marL="801688" indent="0">
              <a:buNone/>
            </a:pPr>
            <a:endParaRPr lang="en-GB" sz="25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801688" indent="0">
              <a:buNone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1= least stressful</a:t>
            </a:r>
          </a:p>
          <a:p>
            <a:pPr marL="801688" indent="0">
              <a:buNone/>
            </a:pPr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10= most stressful</a:t>
            </a:r>
          </a:p>
          <a:p>
            <a:pPr marL="801688" indent="0">
              <a:buNone/>
            </a:pPr>
            <a:endParaRPr lang="en-GB" sz="20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5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Think about the impact the event had on you and why you may have felt differently about it than someone else, such as a sibling or friend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80DA2-06AA-4ADF-A3D3-16810BC298AA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861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6243DA6-482A-4678-BE12-C09FE37A069C}"/>
              </a:ext>
            </a:extLst>
          </p:cNvPr>
          <p:cNvSpPr txBox="1"/>
          <p:nvPr/>
        </p:nvSpPr>
        <p:spPr>
          <a:xfrm>
            <a:off x="1739516" y="188640"/>
            <a:ext cx="8712968" cy="369332"/>
          </a:xfrm>
          <a:prstGeom prst="rect">
            <a:avLst/>
          </a:prstGeom>
          <a:noFill/>
          <a:ln w="762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6A4F45-E268-48CD-B770-CF7C1A84B4DC}"/>
              </a:ext>
            </a:extLst>
          </p:cNvPr>
          <p:cNvSpPr txBox="1">
            <a:spLocks/>
          </p:cNvSpPr>
          <p:nvPr/>
        </p:nvSpPr>
        <p:spPr>
          <a:xfrm>
            <a:off x="1981200" y="406600"/>
            <a:ext cx="8075240" cy="934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Back to school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9A9DF-06C2-4CCB-AE23-115E6CF18237}"/>
              </a:ext>
            </a:extLst>
          </p:cNvPr>
          <p:cNvSpPr txBox="1">
            <a:spLocks/>
          </p:cNvSpPr>
          <p:nvPr/>
        </p:nvSpPr>
        <p:spPr>
          <a:xfrm>
            <a:off x="1962217" y="1613977"/>
            <a:ext cx="8065301" cy="4837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Bring your work with you when you start Sixth Form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                     </a:t>
            </a:r>
            <a:r>
              <a:rPr lang="en-GB" sz="2800" i="1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OR</a:t>
            </a:r>
            <a:r>
              <a:rPr lang="en-GB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…. </a:t>
            </a:r>
          </a:p>
          <a:p>
            <a:endParaRPr lang="en-GB" sz="2400" dirty="0">
              <a:solidFill>
                <a:srgbClr val="70AD47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70AD47">
                    <a:lumMod val="50000"/>
                  </a:srgbClr>
                </a:solidFill>
                <a:latin typeface="Century Gothic" panose="020B0502020202020204" pitchFamily="34" charset="0"/>
              </a:rPr>
              <a:t>You may be ask for you to email this summer work (so it must be completed electronically or a photograph of hand drawn work) to your teacher by the deadline date of          </a:t>
            </a:r>
            <a:r>
              <a:rPr lang="en-GB" sz="3000" b="1" dirty="0">
                <a:solidFill>
                  <a:srgbClr val="70AD47">
                    <a:lumMod val="50000"/>
                  </a:srgb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8</a:t>
            </a:r>
            <a:r>
              <a:rPr lang="en-GB" sz="3000" b="1" baseline="30000" dirty="0">
                <a:solidFill>
                  <a:srgbClr val="70AD47">
                    <a:lumMod val="50000"/>
                  </a:srgb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th</a:t>
            </a:r>
            <a:r>
              <a:rPr lang="en-GB" sz="3000" b="1" dirty="0">
                <a:solidFill>
                  <a:srgbClr val="70AD47">
                    <a:lumMod val="50000"/>
                  </a:srgbClr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September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A4374-419E-42FA-BBA7-A2EB91479229}"/>
              </a:ext>
            </a:extLst>
          </p:cNvPr>
          <p:cNvSpPr txBox="1"/>
          <p:nvPr/>
        </p:nvSpPr>
        <p:spPr>
          <a:xfrm>
            <a:off x="1524000" y="-37072"/>
            <a:ext cx="9144000" cy="3693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26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FE940-E5FA-866F-E8B9-4FF974AE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8A71A1-8FA2-6152-2A4F-6D4E352080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B538B01-A28A-75B9-10E6-A1DFF75836D0}"/>
              </a:ext>
            </a:extLst>
          </p:cNvPr>
          <p:cNvSpPr/>
          <p:nvPr/>
        </p:nvSpPr>
        <p:spPr>
          <a:xfrm>
            <a:off x="2759384" y="1157161"/>
            <a:ext cx="6991519" cy="4110754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B" sz="9600" b="1" dirty="0">
                <a:latin typeface="Century Gothic" panose="020B0502020202020204" pitchFamily="34" charset="0"/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EE15DA-1B83-A461-7302-D180EF8EFC59}"/>
              </a:ext>
            </a:extLst>
          </p:cNvPr>
          <p:cNvSpPr txBox="1"/>
          <p:nvPr/>
        </p:nvSpPr>
        <p:spPr>
          <a:xfrm>
            <a:off x="393539" y="5914663"/>
            <a:ext cx="386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 f.miller@chellaston.derby.sch.uk</a:t>
            </a:r>
          </a:p>
        </p:txBody>
      </p:sp>
    </p:spTree>
    <p:extLst>
      <p:ext uri="{BB962C8B-B14F-4D97-AF65-F5344CB8AC3E}">
        <p14:creationId xmlns:p14="http://schemas.microsoft.com/office/powerpoint/2010/main" val="315337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2E57-CF34-0E2C-60A4-894B2A3202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E49C-D4E7-4316-F3D7-D790A9D48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4632" cy="4667250"/>
          </a:xfrm>
          <a:solidFill>
            <a:srgbClr val="E9F8E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The AAQ in Health and Social Care is both </a:t>
            </a:r>
            <a:r>
              <a:rPr lang="en-GB" b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exam assessed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and timed </a:t>
            </a:r>
            <a:r>
              <a:rPr lang="en-GB" b="1" u="sng" dirty="0">
                <a:solidFill>
                  <a:srgbClr val="990033"/>
                </a:solidFill>
                <a:latin typeface="Century Gothic" panose="020B0502020202020204" pitchFamily="34" charset="0"/>
              </a:rPr>
              <a:t>assignment work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GB" sz="11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GB" b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exams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are in January and May and have a resit opportunity and total 40% of your end grade.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The non examined </a:t>
            </a:r>
            <a:r>
              <a:rPr lang="en-GB" b="1" u="sng" dirty="0">
                <a:solidFill>
                  <a:srgbClr val="990033"/>
                </a:solidFill>
                <a:latin typeface="Century Gothic" panose="020B0502020202020204" pitchFamily="34" charset="0"/>
              </a:rPr>
              <a:t>assessments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are referred to as </a:t>
            </a:r>
            <a:r>
              <a:rPr lang="en-GB" b="1" u="sng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NEA’s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and are broken into tasks. These are marked by your teacher and have a resubmission element to improve your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DD7942-FFC4-8EF8-6951-84DDA5BB69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omework PNGs for Free Download">
            <a:extLst>
              <a:ext uri="{FF2B5EF4-FFF2-40B4-BE49-F238E27FC236}">
                <a16:creationId xmlns:a16="http://schemas.microsoft.com/office/drawing/2014/main" id="{3BA0244F-DDE1-0EB6-1F1C-A69B73A9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32" y="2249585"/>
            <a:ext cx="4262480" cy="28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CCAE2-C8E9-2540-333E-A5B9DA27A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DC48-BBC1-B127-057E-064E01CF1A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First &amp; second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993F-2051-972E-FC9C-A72BE702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4632" cy="4667250"/>
          </a:xfrm>
          <a:solidFill>
            <a:srgbClr val="E9F8E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The qualification is divided into two parts, the 1</a:t>
            </a:r>
            <a:r>
              <a:rPr lang="en-GB" b="1" baseline="30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st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year is the </a:t>
            </a:r>
            <a:r>
              <a:rPr lang="en-GB" b="1" u="sng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Certificate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, and the 2</a:t>
            </a:r>
            <a:r>
              <a:rPr lang="en-GB" b="1" baseline="30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nd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year is the </a:t>
            </a:r>
            <a:r>
              <a:rPr lang="en-GB" b="1" u="sng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Extended Certificate.</a:t>
            </a:r>
          </a:p>
          <a:p>
            <a:pPr marL="0" indent="0">
              <a:buNone/>
            </a:pPr>
            <a:endParaRPr lang="en-GB" sz="15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In year one you will have one exam and three NEA’s, your grade is Pass, Merit or Distinction.</a:t>
            </a:r>
          </a:p>
          <a:p>
            <a:pPr marL="0" indent="0">
              <a:buNone/>
            </a:pPr>
            <a:endParaRPr lang="en-GB" sz="5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In the second year you will also have one exam and one NEA’s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5178A-FB24-39F0-94DC-269EF66374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BBD3C-E6E3-06AC-6490-02F70799C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143" y="2153198"/>
            <a:ext cx="3827658" cy="38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7CC865-2AB1-9FD6-8AE7-F1103D3BF88C}"/>
              </a:ext>
            </a:extLst>
          </p:cNvPr>
          <p:cNvSpPr/>
          <p:nvPr/>
        </p:nvSpPr>
        <p:spPr>
          <a:xfrm>
            <a:off x="10754315" y="4102662"/>
            <a:ext cx="250853" cy="2832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931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09F4-1FAC-9C99-DE7E-83510D3A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556" y="136567"/>
            <a:ext cx="2475016" cy="976786"/>
          </a:xfrm>
        </p:spPr>
        <p:txBody>
          <a:bodyPr/>
          <a:lstStyle/>
          <a:p>
            <a:pPr algn="ctr"/>
            <a:r>
              <a:rPr lang="en-GB" dirty="0"/>
              <a:t>YEAR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282A-FF61-7300-4458-9D8FD6F9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0" y="1279359"/>
            <a:ext cx="11542816" cy="5323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EXAM UNIT:- WILL BE TAKEN IN JANUARY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Miss Miller will teach this September - December</a:t>
            </a:r>
          </a:p>
          <a:p>
            <a:r>
              <a:rPr lang="en-GB" dirty="0"/>
              <a:t>PRINCIPLES OF HEALTH &amp; SOCIAL CARE </a:t>
            </a:r>
          </a:p>
          <a:p>
            <a:endParaRPr lang="en-GB" dirty="0"/>
          </a:p>
          <a:p>
            <a:r>
              <a:rPr lang="en-GB" dirty="0"/>
              <a:t>The coursework units will be spread over the whole year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Mrs Warren will teach :</a:t>
            </a:r>
          </a:p>
          <a:p>
            <a:r>
              <a:rPr lang="en-GB" dirty="0">
                <a:solidFill>
                  <a:srgbClr val="FF0000"/>
                </a:solidFill>
              </a:rPr>
              <a:t>INVESTIGATING PUBLIC HEALTH - </a:t>
            </a:r>
            <a:r>
              <a:rPr lang="en-GB" dirty="0"/>
              <a:t>September – December </a:t>
            </a:r>
          </a:p>
          <a:p>
            <a:r>
              <a:rPr lang="en-GB" dirty="0">
                <a:solidFill>
                  <a:srgbClr val="FF0000"/>
                </a:solidFill>
              </a:rPr>
              <a:t>HEALTHY NUTRITION – </a:t>
            </a:r>
            <a:r>
              <a:rPr lang="en-GB" dirty="0"/>
              <a:t>December – May </a:t>
            </a:r>
          </a:p>
          <a:p>
            <a:pPr marL="0" indent="0">
              <a:buNone/>
            </a:pPr>
            <a:r>
              <a:rPr lang="en-GB" dirty="0"/>
              <a:t>Miss Miller will teach:</a:t>
            </a:r>
          </a:p>
          <a:p>
            <a:r>
              <a:rPr lang="en-GB" dirty="0">
                <a:solidFill>
                  <a:srgbClr val="FF0000"/>
                </a:solidFill>
              </a:rPr>
              <a:t>Person Centred approach to Care - </a:t>
            </a:r>
            <a:r>
              <a:rPr lang="en-GB" dirty="0"/>
              <a:t>December to May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8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BDDF-C608-A94D-E39E-F231B9A7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06" y="270123"/>
            <a:ext cx="2261260" cy="1261794"/>
          </a:xfrm>
        </p:spPr>
        <p:txBody>
          <a:bodyPr/>
          <a:lstStyle/>
          <a:p>
            <a:r>
              <a:rPr lang="en-GB" dirty="0"/>
              <a:t>YEAR 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F703A-9FBB-073E-7DB1-606E7E86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911927"/>
            <a:ext cx="10830296" cy="3526971"/>
          </a:xfrm>
        </p:spPr>
        <p:txBody>
          <a:bodyPr/>
          <a:lstStyle/>
          <a:p>
            <a:r>
              <a:rPr lang="en-GB" dirty="0"/>
              <a:t>An Exam unit </a:t>
            </a:r>
            <a:r>
              <a:rPr lang="en-GB" dirty="0">
                <a:solidFill>
                  <a:srgbClr val="FF0000"/>
                </a:solidFill>
              </a:rPr>
              <a:t>Anatomy &amp; Physiology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This will be taught by Miss Miller September to December – sit the exam in January </a:t>
            </a:r>
          </a:p>
          <a:p>
            <a:endParaRPr lang="en-GB" dirty="0"/>
          </a:p>
          <a:p>
            <a:r>
              <a:rPr lang="en-GB" dirty="0"/>
              <a:t>One coursework unit taught by Mrs Warren Sept to December </a:t>
            </a:r>
          </a:p>
          <a:p>
            <a:r>
              <a:rPr lang="en-GB" dirty="0">
                <a:solidFill>
                  <a:srgbClr val="FF0000"/>
                </a:solidFill>
              </a:rPr>
              <a:t>Supporting people with Mental Health 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10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370B-6B62-B0CE-C548-D78962067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D368-87EA-95C9-A8DA-8526BA0316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EBF1-F9E4-ECA7-337B-5A7D9182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4632" cy="4667250"/>
          </a:xfrm>
          <a:solidFill>
            <a:srgbClr val="E9F8E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The two exam assessed units, in the first and second year are 1 hour and 30 minutes.</a:t>
            </a:r>
          </a:p>
          <a:p>
            <a:pPr marL="0" indent="0">
              <a:buNone/>
            </a:pPr>
            <a:endParaRPr lang="en-GB" sz="10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22300" indent="-4445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F090: Principles in Health &amp; Social Care</a:t>
            </a:r>
          </a:p>
          <a:p>
            <a:pPr marL="177800" indent="0">
              <a:buNone/>
            </a:pPr>
            <a:endParaRPr lang="en-GB" sz="10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22300" indent="-4445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F091: Anatomy and Physiology for Health &amp; Social Care </a:t>
            </a:r>
          </a:p>
          <a:p>
            <a:pPr marL="177800" indent="0">
              <a:buNone/>
            </a:pPr>
            <a:endParaRPr lang="en-GB" sz="5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780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Exam sittings are Jan &amp; May</a:t>
            </a:r>
          </a:p>
          <a:p>
            <a:pPr marL="17780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Result opportunity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2097E5-7E26-CF08-D0AE-CD0DE9740F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Female Student Giving Exam 3D Illustration - Free Download People 3D  Illustrations | IconScout">
            <a:extLst>
              <a:ext uri="{FF2B5EF4-FFF2-40B4-BE49-F238E27FC236}">
                <a16:creationId xmlns:a16="http://schemas.microsoft.com/office/drawing/2014/main" id="{56D84E97-C8AE-7563-573C-875781D4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64" y="1733635"/>
            <a:ext cx="4859352" cy="48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58719-C190-C672-1CCA-566087846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35FA-D39C-C986-8487-5892E902C0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Non Exam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245B-B992-D4D1-496F-45971035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4632" cy="4667250"/>
          </a:xfrm>
          <a:solidFill>
            <a:srgbClr val="E9F8E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The two mandatory NEA units, are in the first and the second year has two units your teacher has selected as your ‘optional’ units.</a:t>
            </a:r>
          </a:p>
          <a:p>
            <a:pPr marL="0" indent="0">
              <a:buNone/>
            </a:pPr>
            <a:endParaRPr lang="en-GB" sz="10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22300" indent="-4445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F092: Person-centred approach to care </a:t>
            </a:r>
            <a:endParaRPr lang="en-GB" sz="10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22300" indent="-44450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F093: Supporting people with mental health conditions</a:t>
            </a:r>
          </a:p>
          <a:p>
            <a:pPr marL="177800" indent="0">
              <a:buNone/>
            </a:pPr>
            <a:endParaRPr lang="en-GB" sz="5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780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After you have learned the content, you then sit the NEA with set times for completion.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0B2FE-7E81-FCC7-84B6-14D16BF56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4E6AD-9B5E-2183-23D5-738F41A11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86" y="1825624"/>
            <a:ext cx="4758791" cy="47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A9A16-C427-9F64-0C2B-A8901E92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A1BE-1664-4BC9-C51D-6C2653E175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will I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9700-AC35-F5E4-1549-5109CE35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4632" cy="4667250"/>
          </a:xfrm>
          <a:solidFill>
            <a:srgbClr val="E9F8E4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0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Your teacher will deliver the content using a wide range of teaching methods.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You will have a booklet which you will be using in lessons and </a:t>
            </a:r>
            <a:r>
              <a:rPr lang="en-GB" b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 completed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booklet at the end of the unit for revision or NEA practice.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You will be able to tick the content off as you go along and monitor your own learning.</a:t>
            </a:r>
          </a:p>
          <a:p>
            <a:pPr marL="0" indent="0">
              <a:buNone/>
            </a:pPr>
            <a:endParaRPr lang="en-GB" sz="10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52EBB-8D84-9115-814F-56287864FF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Teacher PNGs for Free Download">
            <a:extLst>
              <a:ext uri="{FF2B5EF4-FFF2-40B4-BE49-F238E27FC236}">
                <a16:creationId xmlns:a16="http://schemas.microsoft.com/office/drawing/2014/main" id="{BEAFD0AD-C89E-9966-5686-CD649638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30" y="1426959"/>
            <a:ext cx="5694770" cy="56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8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9f9e73-14d9-4874-913f-a79433968b16"/>
    <lcf76f155ced4ddcb4097134ff3c332f xmlns="d16bccc1-7b60-46e5-a1e2-252d789ae2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6AC305A3A2944D8DB178BCF1E643FF" ma:contentTypeVersion="19" ma:contentTypeDescription="Create a new document." ma:contentTypeScope="" ma:versionID="ee82eac30ff809cd09401176c98b2704">
  <xsd:schema xmlns:xsd="http://www.w3.org/2001/XMLSchema" xmlns:xs="http://www.w3.org/2001/XMLSchema" xmlns:p="http://schemas.microsoft.com/office/2006/metadata/properties" xmlns:ns2="d16bccc1-7b60-46e5-a1e2-252d789ae219" xmlns:ns3="179f9e73-14d9-4874-913f-a79433968b16" targetNamespace="http://schemas.microsoft.com/office/2006/metadata/properties" ma:root="true" ma:fieldsID="9dbbf9b5b54b6ac7b98c7c4a778b3203" ns2:_="" ns3:_="">
    <xsd:import namespace="d16bccc1-7b60-46e5-a1e2-252d789ae219"/>
    <xsd:import namespace="179f9e73-14d9-4874-913f-a79433968b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bccc1-7b60-46e5-a1e2-252d789ae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d6829a4-77cc-4f0a-8c8c-5cf210ade7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f9e73-14d9-4874-913f-a79433968b1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5e14e82-e8ac-4831-abba-8dd85daf4e62}" ma:internalName="TaxCatchAll" ma:showField="CatchAllData" ma:web="179f9e73-14d9-4874-913f-a79433968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38523D-AAE6-401A-BB9C-FB5EA52F07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7EF85-9CF3-45AA-8DA1-C893DEE1342C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d16bccc1-7b60-46e5-a1e2-252d789ae219"/>
    <ds:schemaRef ds:uri="http://purl.org/dc/terms/"/>
    <ds:schemaRef ds:uri="http://schemas.openxmlformats.org/package/2006/metadata/core-properties"/>
    <ds:schemaRef ds:uri="179f9e73-14d9-4874-913f-a79433968b16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B78203-EB19-442B-B87D-B06B9F1A5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6bccc1-7b60-46e5-a1e2-252d789ae219"/>
    <ds:schemaRef ds:uri="179f9e73-14d9-4874-913f-a79433968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1852</Words>
  <Application>Microsoft Office PowerPoint</Application>
  <PresentationFormat>Widescreen</PresentationFormat>
  <Paragraphs>208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Century Gothic</vt:lpstr>
      <vt:lpstr>Google Sans</vt:lpstr>
      <vt:lpstr>Wingdings</vt:lpstr>
      <vt:lpstr>Office Theme</vt:lpstr>
      <vt:lpstr>1_Office Theme</vt:lpstr>
      <vt:lpstr>Level 3  Alternative Academic Qualification AAQ Health and Social Care</vt:lpstr>
      <vt:lpstr>Health &amp; Social Care</vt:lpstr>
      <vt:lpstr>Assessments</vt:lpstr>
      <vt:lpstr>First &amp; second year</vt:lpstr>
      <vt:lpstr>YEAR 12</vt:lpstr>
      <vt:lpstr>YEAR 13 </vt:lpstr>
      <vt:lpstr>Exam Units</vt:lpstr>
      <vt:lpstr>Non Exam Assessments</vt:lpstr>
      <vt:lpstr>How will I learn?</vt:lpstr>
      <vt:lpstr>Thinking 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Alison Burton</dc:creator>
  <cp:lastModifiedBy>MLR - Miss F Miller (Staff)</cp:lastModifiedBy>
  <cp:revision>4</cp:revision>
  <dcterms:created xsi:type="dcterms:W3CDTF">2025-04-30T07:10:07Z</dcterms:created>
  <dcterms:modified xsi:type="dcterms:W3CDTF">2025-06-24T10:42:43Z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0x0101001D6AC305A3A2944D8DB178BCF1E643FF</vt:lpwstr>
  </property>
</Properties>
</file>