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0" r:id="rId4"/>
    <p:sldId id="262" r:id="rId5"/>
    <p:sldId id="265" r:id="rId6"/>
    <p:sldId id="267" r:id="rId7"/>
    <p:sldId id="259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CC66FF"/>
    <a:srgbClr val="FF00FF"/>
    <a:srgbClr val="9966FF"/>
    <a:srgbClr val="CCCCFF"/>
    <a:srgbClr val="CCECFF"/>
    <a:srgbClr val="FF66FF"/>
    <a:srgbClr val="FF99FF"/>
    <a:srgbClr val="FFCC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8" autoAdjust="0"/>
    <p:restoredTop sz="94660"/>
  </p:normalViewPr>
  <p:slideViewPr>
    <p:cSldViewPr snapToGrid="0">
      <p:cViewPr varScale="1">
        <p:scale>
          <a:sx n="44" d="100"/>
          <a:sy n="44" d="100"/>
        </p:scale>
        <p:origin x="78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39BC-F94C-43FF-BC16-CBE508F90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E3856-36C6-4ED3-8670-5CDE61DDC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9977D-766F-4714-B164-CE6DBCE8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BC26-028F-4541-94C3-97B07E9120EC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3405D-97A9-4DA1-809B-5A4BADA5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4EF3A-01DD-406D-9A83-D7FC2364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6CD7-3DE3-4C1F-9321-C3338C56B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3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429A1-FA62-47F0-8973-D20B045C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01A9E-5648-482F-A224-654BDB7E6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C1AF5-17AF-4157-80E6-192CCA26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BC26-028F-4541-94C3-97B07E9120EC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4511A-6659-4571-9BB2-F64717EF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B6244-99B4-4A79-8D7C-14B1BECBB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6CD7-3DE3-4C1F-9321-C3338C56B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77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AD2BB-C470-4D00-8E13-A1D299DF8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1BC44-6BBF-4F14-91EB-8B9398A58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352F4-8A0F-4843-94DB-CD30B8F6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BC26-028F-4541-94C3-97B07E9120EC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961BC-6B5E-44C2-85BB-E17B8D5C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0C40B-8D90-4A03-85A4-39181178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6CD7-3DE3-4C1F-9321-C3338C56B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568C-772B-4E84-98EB-2CBC7363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7B687-A570-40D0-BC3D-38E559C2E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EFD8F-8DE9-485F-AB2B-336F2367B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BC26-028F-4541-94C3-97B07E9120EC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9C7D9-E80A-4A50-9664-DC11F470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27AD7-FAAA-4265-9DAF-F645FE50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6CD7-3DE3-4C1F-9321-C3338C56B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00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C8C5-6F67-491C-B822-FD105C63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F3963-E694-4642-9AC4-D1BB032C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2F022-2CFF-4D11-AAA5-54FA5EB0E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BC26-028F-4541-94C3-97B07E9120EC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EC231-E537-40FE-B1B6-F53CD3F7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B246C-42DA-4F5F-942A-64121161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6CD7-3DE3-4C1F-9321-C3338C56B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9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0D2D-A0C4-4C93-A586-DF0CE7CC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0CEA5-23D3-4E86-A73A-54FB7E10B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A0C76-D658-437E-B47D-CFDB9B7C3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965F7-C6FE-4F1B-90C4-EDFCFEED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BC26-028F-4541-94C3-97B07E9120EC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F1B48-CEE7-4CF3-8EF1-14E0BA7AC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57BE4-362F-454E-B8F7-A086ADCA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6CD7-3DE3-4C1F-9321-C3338C56B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9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4334-998E-4810-9489-23A11417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EF338-D7B1-4245-B73F-6E6ED65D8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295E0-63C3-469B-97EA-1548C6C53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BA30F-95F0-4134-B40E-990CCFC46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B5030-6403-481E-B6EC-D9F67A70C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02C229-8B59-4560-AD5E-B17DB0F80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BC26-028F-4541-94C3-97B07E9120EC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02ECF1-E6DA-4876-8EAB-97C96AB2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D0D02-0DFA-47C0-9F13-88B99BB5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6CD7-3DE3-4C1F-9321-C3338C56B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9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C14D4-32D7-4721-8C5C-DD9AB4D00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4E4EDA-6E3D-4820-8731-4E10B48BD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BC26-028F-4541-94C3-97B07E9120EC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09531-5385-4EEB-A1B4-AACA6E0D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C9142-A380-4F28-89E1-D50F0A96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6CD7-3DE3-4C1F-9321-C3338C56B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77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334895-E5B5-4A9F-BA1C-E4C9D038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BC26-028F-4541-94C3-97B07E9120EC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F284F-7921-4838-978D-7823E7646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4FED8-B328-4A60-8A9D-B9A86872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6CD7-3DE3-4C1F-9321-C3338C56B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35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A84EA-D358-4A73-9A6D-165D7939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5976C-7101-4D99-BB24-1FE8D973C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49223-6CF2-44CF-8603-DCDDB2EDE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F9E66-54DC-4FAA-80B1-B5AE20B9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BC26-028F-4541-94C3-97B07E9120EC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F249A-50CA-4E64-B353-9B317DBD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D22E7-36A5-4503-A882-F5F9E5B8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6CD7-3DE3-4C1F-9321-C3338C56B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03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B1B0-B6B2-4D4B-A0BE-3DE3A160B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7C207C-50DC-4EA5-80A6-468269883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12BAA-FADB-4C89-865B-8524EA1F5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269C7-E4A0-4202-8898-BDAB75FB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BC26-028F-4541-94C3-97B07E9120EC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D200C-D764-4E50-A292-8A25D2E8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C6742-01CD-4F77-AF6A-B77C70CA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6CD7-3DE3-4C1F-9321-C3338C56B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227DD2-0F60-45AD-8C19-775295F2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4EF2A-4B20-473C-AF44-FB8DB0B5E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5288E-D33E-48BA-B237-C864B7A10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6BC26-028F-4541-94C3-97B07E9120EC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E5811-04A3-4269-A53E-7E0012DAE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A787B-0C98-466C-9AA5-8045F4A5E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16CD7-3DE3-4C1F-9321-C3338C56B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66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1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8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9.png"/><Relationship Id="rId26" Type="http://schemas.openxmlformats.org/officeDocument/2006/relationships/image" Target="../media/image56.png"/><Relationship Id="rId3" Type="http://schemas.openxmlformats.org/officeDocument/2006/relationships/image" Target="../media/image59.png"/><Relationship Id="rId21" Type="http://schemas.openxmlformats.org/officeDocument/2006/relationships/image" Target="../media/image62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6.png"/><Relationship Id="rId25" Type="http://schemas.openxmlformats.org/officeDocument/2006/relationships/image" Target="../media/image66.png"/><Relationship Id="rId2" Type="http://schemas.openxmlformats.org/officeDocument/2006/relationships/image" Target="../media/image30.png"/><Relationship Id="rId16" Type="http://schemas.openxmlformats.org/officeDocument/2006/relationships/image" Target="../media/image41.png"/><Relationship Id="rId20" Type="http://schemas.openxmlformats.org/officeDocument/2006/relationships/image" Target="../media/image61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65.png"/><Relationship Id="rId5" Type="http://schemas.openxmlformats.org/officeDocument/2006/relationships/image" Target="../media/image28.png"/><Relationship Id="rId15" Type="http://schemas.openxmlformats.org/officeDocument/2006/relationships/image" Target="../media/image40.png"/><Relationship Id="rId23" Type="http://schemas.openxmlformats.org/officeDocument/2006/relationships/image" Target="../media/image64.png"/><Relationship Id="rId28" Type="http://schemas.openxmlformats.org/officeDocument/2006/relationships/image" Target="../media/image68.png"/><Relationship Id="rId10" Type="http://schemas.openxmlformats.org/officeDocument/2006/relationships/image" Target="../media/image35.png"/><Relationship Id="rId19" Type="http://schemas.openxmlformats.org/officeDocument/2006/relationships/image" Target="../media/image60.png"/><Relationship Id="rId31" Type="http://schemas.openxmlformats.org/officeDocument/2006/relationships/image" Target="../media/image71.png"/><Relationship Id="rId4" Type="http://schemas.openxmlformats.org/officeDocument/2006/relationships/image" Target="../media/image1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63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26" Type="http://schemas.openxmlformats.org/officeDocument/2006/relationships/image" Target="../media/image95.png"/><Relationship Id="rId39" Type="http://schemas.openxmlformats.org/officeDocument/2006/relationships/image" Target="../media/image108.png"/><Relationship Id="rId3" Type="http://schemas.openxmlformats.org/officeDocument/2006/relationships/image" Target="../media/image72.png"/><Relationship Id="rId21" Type="http://schemas.openxmlformats.org/officeDocument/2006/relationships/image" Target="../media/image90.png"/><Relationship Id="rId34" Type="http://schemas.openxmlformats.org/officeDocument/2006/relationships/image" Target="../media/image103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5" Type="http://schemas.openxmlformats.org/officeDocument/2006/relationships/image" Target="../media/image94.png"/><Relationship Id="rId33" Type="http://schemas.openxmlformats.org/officeDocument/2006/relationships/image" Target="../media/image102.png"/><Relationship Id="rId38" Type="http://schemas.openxmlformats.org/officeDocument/2006/relationships/image" Target="../media/image107.png"/><Relationship Id="rId2" Type="http://schemas.openxmlformats.org/officeDocument/2006/relationships/image" Target="../media/image1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24" Type="http://schemas.openxmlformats.org/officeDocument/2006/relationships/image" Target="../media/image93.png"/><Relationship Id="rId32" Type="http://schemas.openxmlformats.org/officeDocument/2006/relationships/image" Target="../media/image101.png"/><Relationship Id="rId37" Type="http://schemas.openxmlformats.org/officeDocument/2006/relationships/image" Target="../media/image106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28" Type="http://schemas.openxmlformats.org/officeDocument/2006/relationships/image" Target="../media/image97.png"/><Relationship Id="rId36" Type="http://schemas.openxmlformats.org/officeDocument/2006/relationships/image" Target="../media/image105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31" Type="http://schemas.openxmlformats.org/officeDocument/2006/relationships/image" Target="../media/image100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Relationship Id="rId35" Type="http://schemas.openxmlformats.org/officeDocument/2006/relationships/image" Target="../media/image10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26" Type="http://schemas.openxmlformats.org/officeDocument/2006/relationships/image" Target="../media/image131.png"/><Relationship Id="rId3" Type="http://schemas.openxmlformats.org/officeDocument/2006/relationships/image" Target="../media/image28.png"/><Relationship Id="rId21" Type="http://schemas.openxmlformats.org/officeDocument/2006/relationships/image" Target="../media/image126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5" Type="http://schemas.openxmlformats.org/officeDocument/2006/relationships/image" Target="../media/image130.png"/><Relationship Id="rId2" Type="http://schemas.openxmlformats.org/officeDocument/2006/relationships/image" Target="../media/image1.png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29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24" Type="http://schemas.openxmlformats.org/officeDocument/2006/relationships/image" Target="../media/image129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23" Type="http://schemas.openxmlformats.org/officeDocument/2006/relationships/image" Target="../media/image128.png"/><Relationship Id="rId28" Type="http://schemas.openxmlformats.org/officeDocument/2006/relationships/image" Target="../media/image133.png"/><Relationship Id="rId10" Type="http://schemas.openxmlformats.org/officeDocument/2006/relationships/image" Target="../media/image115.png"/><Relationship Id="rId19" Type="http://schemas.openxmlformats.org/officeDocument/2006/relationships/image" Target="../media/image124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Relationship Id="rId27" Type="http://schemas.openxmlformats.org/officeDocument/2006/relationships/image" Target="../media/image132.png"/><Relationship Id="rId30" Type="http://schemas.openxmlformats.org/officeDocument/2006/relationships/image" Target="../media/image1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22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image" Target="../media/image1.png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64">
            <a:extLst>
              <a:ext uri="{FF2B5EF4-FFF2-40B4-BE49-F238E27FC236}">
                <a16:creationId xmlns:a16="http://schemas.microsoft.com/office/drawing/2014/main" id="{578A46D6-9910-41A4-AA43-79B23566AA82}"/>
              </a:ext>
            </a:extLst>
          </p:cNvPr>
          <p:cNvSpPr/>
          <p:nvPr/>
        </p:nvSpPr>
        <p:spPr>
          <a:xfrm>
            <a:off x="8558601" y="789795"/>
            <a:ext cx="3580429" cy="5969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A6793F-C58D-47D0-8698-B9127F9989A2}"/>
              </a:ext>
            </a:extLst>
          </p:cNvPr>
          <p:cNvSpPr/>
          <p:nvPr/>
        </p:nvSpPr>
        <p:spPr>
          <a:xfrm>
            <a:off x="158975" y="734518"/>
            <a:ext cx="3330778" cy="60242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14BD1F-C6BA-40B4-8A38-22DD42E6BEA0}"/>
              </a:ext>
            </a:extLst>
          </p:cNvPr>
          <p:cNvSpPr/>
          <p:nvPr/>
        </p:nvSpPr>
        <p:spPr>
          <a:xfrm>
            <a:off x="158974" y="151193"/>
            <a:ext cx="8484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spc="200" dirty="0">
                <a:latin typeface="Daytona" panose="020B0604030500040204" pitchFamily="34" charset="0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5B4F96-80D6-410B-B6A0-7E851082C647}"/>
              </a:ext>
            </a:extLst>
          </p:cNvPr>
          <p:cNvSpPr/>
          <p:nvPr/>
        </p:nvSpPr>
        <p:spPr>
          <a:xfrm flipV="1">
            <a:off x="156436" y="484694"/>
            <a:ext cx="4694353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D14949D-E42B-4F17-B874-01F85C0637FC}"/>
              </a:ext>
            </a:extLst>
          </p:cNvPr>
          <p:cNvSpPr/>
          <p:nvPr/>
        </p:nvSpPr>
        <p:spPr>
          <a:xfrm rot="16200000">
            <a:off x="9452977" y="2160886"/>
            <a:ext cx="1816585" cy="33304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2642A5-DFB8-46CF-841D-16373AD80DB3}"/>
              </a:ext>
            </a:extLst>
          </p:cNvPr>
          <p:cNvCxnSpPr>
            <a:cxnSpLocks/>
          </p:cNvCxnSpPr>
          <p:nvPr/>
        </p:nvCxnSpPr>
        <p:spPr>
          <a:xfrm rot="16200000" flipV="1">
            <a:off x="7116761" y="3544452"/>
            <a:ext cx="0" cy="473984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707F4C-A26F-44C4-B810-A3831D8938C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40628" y="3775863"/>
            <a:ext cx="4426252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1FE72E-4853-4908-BBFD-0781C4280D5A}"/>
              </a:ext>
            </a:extLst>
          </p:cNvPr>
          <p:cNvCxnSpPr>
            <a:cxnSpLocks/>
          </p:cNvCxnSpPr>
          <p:nvPr/>
        </p:nvCxnSpPr>
        <p:spPr>
          <a:xfrm flipH="1" flipV="1">
            <a:off x="7307572" y="6001924"/>
            <a:ext cx="1422055" cy="8951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87DBED-73EC-4D8E-9B56-0283264AEE6C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999570" y="911339"/>
            <a:ext cx="5583" cy="1297212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566DEA-FF5A-475D-9242-F097E243D369}"/>
              </a:ext>
            </a:extLst>
          </p:cNvPr>
          <p:cNvCxnSpPr>
            <a:cxnSpLocks/>
          </p:cNvCxnSpPr>
          <p:nvPr/>
        </p:nvCxnSpPr>
        <p:spPr>
          <a:xfrm rot="16200000" flipV="1">
            <a:off x="8002360" y="3131083"/>
            <a:ext cx="0" cy="1297212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B9700B3-FF5E-43C7-9296-D47C5D6D21BA}"/>
              </a:ext>
            </a:extLst>
          </p:cNvPr>
          <p:cNvSpPr/>
          <p:nvPr/>
        </p:nvSpPr>
        <p:spPr>
          <a:xfrm rot="16200000">
            <a:off x="9470457" y="4072707"/>
            <a:ext cx="1795898" cy="33161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A46D814-5338-4337-9ED2-2C47E5ED3448}"/>
              </a:ext>
            </a:extLst>
          </p:cNvPr>
          <p:cNvSpPr/>
          <p:nvPr/>
        </p:nvSpPr>
        <p:spPr>
          <a:xfrm rot="16200000">
            <a:off x="9432382" y="218708"/>
            <a:ext cx="1870885" cy="3330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12AE905-B656-4928-9276-B118D0BC5D83}"/>
              </a:ext>
            </a:extLst>
          </p:cNvPr>
          <p:cNvCxnSpPr>
            <a:cxnSpLocks/>
          </p:cNvCxnSpPr>
          <p:nvPr/>
        </p:nvCxnSpPr>
        <p:spPr>
          <a:xfrm rot="5400000" flipV="1">
            <a:off x="4877194" y="3549592"/>
            <a:ext cx="0" cy="473984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F4A17B5-7E94-453E-B75F-64ADEAF956A5}"/>
              </a:ext>
            </a:extLst>
          </p:cNvPr>
          <p:cNvCxnSpPr>
            <a:cxnSpLocks/>
          </p:cNvCxnSpPr>
          <p:nvPr/>
        </p:nvCxnSpPr>
        <p:spPr>
          <a:xfrm rot="5400000" flipH="1">
            <a:off x="2427075" y="3792165"/>
            <a:ext cx="4426252" cy="0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8035FF1-1EDA-4CCC-9B5A-6E858C753CF0}"/>
              </a:ext>
            </a:extLst>
          </p:cNvPr>
          <p:cNvCxnSpPr>
            <a:cxnSpLocks/>
          </p:cNvCxnSpPr>
          <p:nvPr/>
        </p:nvCxnSpPr>
        <p:spPr>
          <a:xfrm rot="5400000" flipV="1">
            <a:off x="3991594" y="930434"/>
            <a:ext cx="0" cy="1297211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3073130-FCC3-4DFA-A69F-8CF55DAD299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88802" y="5359477"/>
            <a:ext cx="5583" cy="1297212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D3588B8-ED72-4632-9209-7114D52C6E5F}"/>
              </a:ext>
            </a:extLst>
          </p:cNvPr>
          <p:cNvCxnSpPr>
            <a:cxnSpLocks/>
          </p:cNvCxnSpPr>
          <p:nvPr/>
        </p:nvCxnSpPr>
        <p:spPr>
          <a:xfrm rot="5400000" flipV="1">
            <a:off x="3977388" y="3143559"/>
            <a:ext cx="0" cy="1297212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538199C-1E0A-46DA-9BA1-488CCA1A416C}"/>
              </a:ext>
            </a:extLst>
          </p:cNvPr>
          <p:cNvSpPr/>
          <p:nvPr/>
        </p:nvSpPr>
        <p:spPr>
          <a:xfrm rot="5400000">
            <a:off x="945102" y="337105"/>
            <a:ext cx="1880050" cy="308445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  <a:latin typeface="Daytona" panose="020B060403050004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90529B6-22DE-475A-A506-7D695FC70D49}"/>
              </a:ext>
            </a:extLst>
          </p:cNvPr>
          <p:cNvSpPr/>
          <p:nvPr/>
        </p:nvSpPr>
        <p:spPr>
          <a:xfrm rot="5400000">
            <a:off x="986958" y="4188763"/>
            <a:ext cx="1786738" cy="30748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FFF725BE-82B7-4EB8-A15F-E5928DC9CEB7}"/>
              </a:ext>
            </a:extLst>
          </p:cNvPr>
          <p:cNvSpPr/>
          <p:nvPr/>
        </p:nvSpPr>
        <p:spPr>
          <a:xfrm rot="5400000">
            <a:off x="3559184" y="5691983"/>
            <a:ext cx="609790" cy="6042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AF63D8D-A65E-48BB-AA16-FACFF38E71F2}"/>
              </a:ext>
            </a:extLst>
          </p:cNvPr>
          <p:cNvSpPr/>
          <p:nvPr/>
        </p:nvSpPr>
        <p:spPr>
          <a:xfrm>
            <a:off x="166689" y="503848"/>
            <a:ext cx="8484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spc="200" dirty="0">
                <a:latin typeface="Daytona" panose="020B0604030500040204" pitchFamily="34" charset="0"/>
              </a:rPr>
              <a:t> 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0F272935-0860-4027-A0F8-EBAB8083F209}"/>
              </a:ext>
            </a:extLst>
          </p:cNvPr>
          <p:cNvSpPr/>
          <p:nvPr/>
        </p:nvSpPr>
        <p:spPr>
          <a:xfrm rot="16200000">
            <a:off x="7320109" y="1514411"/>
            <a:ext cx="95702" cy="1018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06A2A400-1178-4F1D-B35A-3DE18CB360D7}"/>
              </a:ext>
            </a:extLst>
          </p:cNvPr>
          <p:cNvSpPr/>
          <p:nvPr/>
        </p:nvSpPr>
        <p:spPr>
          <a:xfrm rot="16200000">
            <a:off x="4595569" y="1531298"/>
            <a:ext cx="95702" cy="1018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90197F71-45DB-4393-B23E-6015AED94B6B}"/>
              </a:ext>
            </a:extLst>
          </p:cNvPr>
          <p:cNvSpPr/>
          <p:nvPr/>
        </p:nvSpPr>
        <p:spPr>
          <a:xfrm rot="16200000">
            <a:off x="7779886" y="3734067"/>
            <a:ext cx="95702" cy="1018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9352F105-BC1D-4291-9934-C2EF54872A0C}"/>
              </a:ext>
            </a:extLst>
          </p:cNvPr>
          <p:cNvSpPr/>
          <p:nvPr/>
        </p:nvSpPr>
        <p:spPr>
          <a:xfrm rot="16200000">
            <a:off x="7301296" y="2991207"/>
            <a:ext cx="95702" cy="1018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AB5114BF-2B75-4E97-B701-AD4183A559CB}"/>
              </a:ext>
            </a:extLst>
          </p:cNvPr>
          <p:cNvSpPr/>
          <p:nvPr/>
        </p:nvSpPr>
        <p:spPr>
          <a:xfrm rot="16200000">
            <a:off x="4589193" y="2997318"/>
            <a:ext cx="95702" cy="1018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57FAB4A-4FEE-44B7-9FF4-98A37E84F0B7}"/>
              </a:ext>
            </a:extLst>
          </p:cNvPr>
          <p:cNvSpPr/>
          <p:nvPr/>
        </p:nvSpPr>
        <p:spPr>
          <a:xfrm rot="16200000">
            <a:off x="4578143" y="5940003"/>
            <a:ext cx="95702" cy="1018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1D010A91-BD92-434C-92D9-357552EC2543}"/>
              </a:ext>
            </a:extLst>
          </p:cNvPr>
          <p:cNvSpPr/>
          <p:nvPr/>
        </p:nvSpPr>
        <p:spPr>
          <a:xfrm rot="16200000">
            <a:off x="4589193" y="4477520"/>
            <a:ext cx="95702" cy="1018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504EC4AA-C647-4B0E-86BF-CFE875D8BFB5}"/>
              </a:ext>
            </a:extLst>
          </p:cNvPr>
          <p:cNvSpPr/>
          <p:nvPr/>
        </p:nvSpPr>
        <p:spPr>
          <a:xfrm rot="16200000">
            <a:off x="4595569" y="3743920"/>
            <a:ext cx="95702" cy="1018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DE986EB7-F944-431F-A5B6-BEE55202AF29}"/>
              </a:ext>
            </a:extLst>
          </p:cNvPr>
          <p:cNvSpPr/>
          <p:nvPr/>
        </p:nvSpPr>
        <p:spPr>
          <a:xfrm rot="16200000">
            <a:off x="7301296" y="3730509"/>
            <a:ext cx="95702" cy="1018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300DEFD3-6052-41C0-9386-346CDA0A22C6}"/>
              </a:ext>
            </a:extLst>
          </p:cNvPr>
          <p:cNvSpPr/>
          <p:nvPr/>
        </p:nvSpPr>
        <p:spPr>
          <a:xfrm rot="16200000">
            <a:off x="7320999" y="4468801"/>
            <a:ext cx="95702" cy="1018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6AFF781A-3CBA-4979-8327-86D92B22F23E}"/>
              </a:ext>
            </a:extLst>
          </p:cNvPr>
          <p:cNvSpPr/>
          <p:nvPr/>
        </p:nvSpPr>
        <p:spPr>
          <a:xfrm rot="16200000">
            <a:off x="4120442" y="5950991"/>
            <a:ext cx="95702" cy="1018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E21C846A-31BC-42D7-B8D0-9432AD52DF77}"/>
              </a:ext>
            </a:extLst>
          </p:cNvPr>
          <p:cNvSpPr/>
          <p:nvPr/>
        </p:nvSpPr>
        <p:spPr>
          <a:xfrm rot="16200000">
            <a:off x="7321945" y="5934103"/>
            <a:ext cx="95702" cy="1018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2CF4237-E513-44E6-ACD2-76A5EA634E24}"/>
              </a:ext>
            </a:extLst>
          </p:cNvPr>
          <p:cNvSpPr/>
          <p:nvPr/>
        </p:nvSpPr>
        <p:spPr>
          <a:xfrm rot="5400000">
            <a:off x="976835" y="2298244"/>
            <a:ext cx="1816584" cy="308445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C0E881-D939-EE4A-A166-0359289B990D}"/>
              </a:ext>
            </a:extLst>
          </p:cNvPr>
          <p:cNvSpPr txBox="1"/>
          <p:nvPr/>
        </p:nvSpPr>
        <p:spPr>
          <a:xfrm>
            <a:off x="366191" y="993186"/>
            <a:ext cx="3020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Daytona" panose="020B0604030500040204" pitchFamily="34" charset="0"/>
              </a:rPr>
              <a:t>Types of Synovial Joints</a:t>
            </a:r>
          </a:p>
          <a:p>
            <a:endParaRPr lang="en-GB" sz="1200" b="1" dirty="0">
              <a:latin typeface="Daytona" panose="020B0604030500040204" pitchFamily="34" charset="0"/>
            </a:endParaRPr>
          </a:p>
          <a:p>
            <a:r>
              <a:rPr lang="en-GB" sz="1200" b="1" dirty="0">
                <a:latin typeface="Daytona" panose="020B0604030500040204" pitchFamily="34" charset="0"/>
              </a:rPr>
              <a:t>1. Ball &amp; Socket:</a:t>
            </a:r>
            <a:r>
              <a:rPr lang="en-GB" sz="1200" dirty="0">
                <a:latin typeface="Daytona" panose="020B0604030500040204" pitchFamily="34" charset="0"/>
              </a:rPr>
              <a:t> The shoulder &amp; hip.</a:t>
            </a:r>
          </a:p>
          <a:p>
            <a:endParaRPr lang="en-GB" sz="1200" dirty="0">
              <a:latin typeface="Daytona" panose="020B0604030500040204" pitchFamily="34" charset="0"/>
            </a:endParaRPr>
          </a:p>
          <a:p>
            <a:r>
              <a:rPr lang="en-GB" sz="1200" b="1" dirty="0">
                <a:latin typeface="Daytona" panose="020B0604030500040204" pitchFamily="34" charset="0"/>
              </a:rPr>
              <a:t>2. Hinge: </a:t>
            </a:r>
            <a:r>
              <a:rPr lang="en-GB" sz="1200" dirty="0">
                <a:latin typeface="Daytona" panose="020B0604030500040204" pitchFamily="34" charset="0"/>
              </a:rPr>
              <a:t>The elbow, knee &amp; ankle</a:t>
            </a:r>
          </a:p>
          <a:p>
            <a:endParaRPr lang="en-GB" sz="1200" dirty="0">
              <a:latin typeface="Daytona" panose="020B0604030500040204" pitchFamily="34" charset="0"/>
            </a:endParaRPr>
          </a:p>
          <a:p>
            <a:r>
              <a:rPr lang="en-GB" sz="1200" b="1" dirty="0">
                <a:latin typeface="Daytona" panose="020B0604030500040204" pitchFamily="34" charset="0"/>
              </a:rPr>
              <a:t>3. Condyloid: </a:t>
            </a:r>
            <a:r>
              <a:rPr lang="en-GB" sz="1200" dirty="0">
                <a:latin typeface="Daytona" panose="020B0604030500040204" pitchFamily="34" charset="0"/>
              </a:rPr>
              <a:t>The wrist</a:t>
            </a:r>
          </a:p>
          <a:p>
            <a:endParaRPr lang="en-GB" sz="1200" b="1" dirty="0">
              <a:latin typeface="Daytona" panose="020B060403050004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D39341E-BC22-8B49-B477-0C98599EEA6C}"/>
              </a:ext>
            </a:extLst>
          </p:cNvPr>
          <p:cNvSpPr txBox="1"/>
          <p:nvPr/>
        </p:nvSpPr>
        <p:spPr>
          <a:xfrm>
            <a:off x="1114150" y="4847454"/>
            <a:ext cx="2226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Daytona" panose="020B0604030500040204" pitchFamily="34" charset="0"/>
              </a:rPr>
              <a:t>.</a:t>
            </a:r>
            <a:endParaRPr lang="en-GB" sz="1050" dirty="0">
              <a:latin typeface="Daytona" panose="020B0604030500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BA44E5-BFC9-4BC9-8255-9BC08476F8C1}"/>
              </a:ext>
            </a:extLst>
          </p:cNvPr>
          <p:cNvSpPr/>
          <p:nvPr/>
        </p:nvSpPr>
        <p:spPr>
          <a:xfrm>
            <a:off x="2743" y="50529"/>
            <a:ext cx="9899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JOINTS, MOVEMENTS AND MUSCLES</a:t>
            </a:r>
            <a:r>
              <a:rPr lang="en-GB" sz="2400" b="1" spc="200" dirty="0">
                <a:latin typeface="Daytona" panose="020B0604030500040204" pitchFamily="34" charset="0"/>
              </a:rPr>
              <a:t>: </a:t>
            </a:r>
            <a:r>
              <a:rPr lang="en-GB" sz="2400" spc="200" dirty="0">
                <a:latin typeface="Daytona" panose="020B0604030500040204" pitchFamily="34" charset="0"/>
              </a:rPr>
              <a:t>WHAT YOU NEED TO KNOW</a:t>
            </a:r>
            <a:endParaRPr lang="en-GB" sz="2400" dirty="0">
              <a:latin typeface="Daytona" panose="020B0604030500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B7DD9-7CC7-4C16-8394-020AA3838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299" y="48103"/>
            <a:ext cx="1524132" cy="664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8CB191-3984-44D9-97D5-D5FA6F1C0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356" y="1098069"/>
            <a:ext cx="963251" cy="963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B141C0-7500-486B-8010-11C7F3A15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906" y="3372650"/>
            <a:ext cx="612035" cy="748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27B6E7-5752-453A-8906-1F84FDB5A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112" y="5633567"/>
            <a:ext cx="788237" cy="7882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8B4E4D-BEA0-4970-BED7-C80452C43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671" y="1257053"/>
            <a:ext cx="481626" cy="6950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DDB2A5-FEDD-417B-8850-519AB1DD87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7174" y="3319400"/>
            <a:ext cx="804450" cy="791262"/>
          </a:xfrm>
          <a:prstGeom prst="rect">
            <a:avLst/>
          </a:prstGeom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2FFC56D5-2896-4905-873A-5D09B6105DBF}"/>
              </a:ext>
            </a:extLst>
          </p:cNvPr>
          <p:cNvSpPr/>
          <p:nvPr/>
        </p:nvSpPr>
        <p:spPr>
          <a:xfrm>
            <a:off x="7526432" y="5383187"/>
            <a:ext cx="960216" cy="88665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FFC871-B3D9-4B37-9778-E7A1837823E8}"/>
              </a:ext>
            </a:extLst>
          </p:cNvPr>
          <p:cNvSpPr/>
          <p:nvPr/>
        </p:nvSpPr>
        <p:spPr>
          <a:xfrm>
            <a:off x="7352489" y="5418096"/>
            <a:ext cx="134639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C3399"/>
                </a:solidFill>
                <a:effectLst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723BA2-9BFD-459B-B8F1-8209A5D16385}"/>
              </a:ext>
            </a:extLst>
          </p:cNvPr>
          <p:cNvSpPr/>
          <p:nvPr/>
        </p:nvSpPr>
        <p:spPr>
          <a:xfrm>
            <a:off x="304381" y="2982697"/>
            <a:ext cx="3479075" cy="247760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 algn="ctr"/>
            <a:r>
              <a:rPr lang="en-GB" sz="1400" b="1" dirty="0">
                <a:solidFill>
                  <a:prstClr val="black"/>
                </a:solidFill>
                <a:latin typeface="Daytona" panose="020B0604030500040204" pitchFamily="34" charset="0"/>
              </a:rPr>
              <a:t>               </a:t>
            </a:r>
            <a:r>
              <a:rPr lang="en-GB" sz="1200" b="1" dirty="0">
                <a:solidFill>
                  <a:prstClr val="black"/>
                </a:solidFill>
                <a:latin typeface="Daytona" panose="020B0604030500040204" pitchFamily="34" charset="0"/>
              </a:rPr>
              <a:t>Movements</a:t>
            </a:r>
          </a:p>
          <a:p>
            <a:pPr lvl="0" algn="ctr"/>
            <a:endParaRPr lang="en-GB" sz="900" b="1" dirty="0">
              <a:solidFill>
                <a:prstClr val="black"/>
              </a:solidFill>
              <a:latin typeface="Daytona" panose="020B0604030500040204" pitchFamily="34" charset="0"/>
            </a:endParaRPr>
          </a:p>
          <a:p>
            <a:pPr lvl="0"/>
            <a:r>
              <a:rPr lang="en-GB" sz="1200" b="1" dirty="0">
                <a:solidFill>
                  <a:prstClr val="black"/>
                </a:solidFill>
                <a:latin typeface="Daytona" panose="020B0604030500040204" pitchFamily="34" charset="0"/>
              </a:rPr>
              <a:t>1 </a:t>
            </a:r>
            <a:r>
              <a:rPr lang="en-GB" sz="1200" dirty="0">
                <a:solidFill>
                  <a:prstClr val="black"/>
                </a:solidFill>
                <a:latin typeface="Daytona" panose="020B0604030500040204" pitchFamily="34" charset="0"/>
              </a:rPr>
              <a:t>Flexion</a:t>
            </a:r>
          </a:p>
          <a:p>
            <a:pPr lvl="0"/>
            <a:r>
              <a:rPr lang="en-GB" sz="1200" b="1" dirty="0">
                <a:solidFill>
                  <a:prstClr val="black"/>
                </a:solidFill>
                <a:latin typeface="Daytona" panose="020B0604030500040204" pitchFamily="34" charset="0"/>
              </a:rPr>
              <a:t>2. </a:t>
            </a:r>
            <a:r>
              <a:rPr lang="en-GB" sz="1200" dirty="0">
                <a:solidFill>
                  <a:prstClr val="black"/>
                </a:solidFill>
                <a:latin typeface="Daytona" panose="020B0604030500040204" pitchFamily="34" charset="0"/>
              </a:rPr>
              <a:t>Extension</a:t>
            </a:r>
          </a:p>
          <a:p>
            <a:pPr lvl="0"/>
            <a:r>
              <a:rPr lang="en-GB" sz="1200" b="1" dirty="0">
                <a:solidFill>
                  <a:prstClr val="black"/>
                </a:solidFill>
                <a:latin typeface="Daytona" panose="020B0604030500040204" pitchFamily="34" charset="0"/>
              </a:rPr>
              <a:t>3. </a:t>
            </a:r>
            <a:r>
              <a:rPr lang="en-GB" sz="1200" dirty="0">
                <a:solidFill>
                  <a:prstClr val="black"/>
                </a:solidFill>
                <a:latin typeface="Daytona" panose="020B0604030500040204" pitchFamily="34" charset="0"/>
              </a:rPr>
              <a:t>Abduction</a:t>
            </a:r>
          </a:p>
          <a:p>
            <a:pPr lvl="0"/>
            <a:r>
              <a:rPr lang="en-GB" sz="1200" b="1" dirty="0">
                <a:solidFill>
                  <a:prstClr val="black"/>
                </a:solidFill>
                <a:latin typeface="Daytona" panose="020B0604030500040204" pitchFamily="34" charset="0"/>
              </a:rPr>
              <a:t>4. </a:t>
            </a:r>
            <a:r>
              <a:rPr lang="en-GB" sz="1200" dirty="0">
                <a:solidFill>
                  <a:prstClr val="black"/>
                </a:solidFill>
                <a:latin typeface="Daytona" panose="020B0604030500040204" pitchFamily="34" charset="0"/>
              </a:rPr>
              <a:t>Adduction</a:t>
            </a:r>
          </a:p>
          <a:p>
            <a:pPr lvl="0"/>
            <a:r>
              <a:rPr lang="en-GB" sz="1200" b="1" dirty="0">
                <a:solidFill>
                  <a:prstClr val="black"/>
                </a:solidFill>
                <a:latin typeface="Daytona" panose="020B0604030500040204" pitchFamily="34" charset="0"/>
              </a:rPr>
              <a:t>5. </a:t>
            </a:r>
            <a:r>
              <a:rPr lang="en-GB" sz="1200" dirty="0">
                <a:solidFill>
                  <a:prstClr val="black"/>
                </a:solidFill>
                <a:latin typeface="Daytona" panose="020B0604030500040204" pitchFamily="34" charset="0"/>
              </a:rPr>
              <a:t>Horizontal flexion</a:t>
            </a:r>
          </a:p>
          <a:p>
            <a:pPr lvl="0"/>
            <a:r>
              <a:rPr lang="en-GB" sz="1200" b="1" dirty="0">
                <a:solidFill>
                  <a:prstClr val="black"/>
                </a:solidFill>
                <a:latin typeface="Daytona" panose="020B0604030500040204" pitchFamily="34" charset="0"/>
              </a:rPr>
              <a:t>6. </a:t>
            </a:r>
            <a:r>
              <a:rPr lang="en-GB" sz="1200" dirty="0">
                <a:solidFill>
                  <a:prstClr val="black"/>
                </a:solidFill>
                <a:latin typeface="Daytona" panose="020B0604030500040204" pitchFamily="34" charset="0"/>
              </a:rPr>
              <a:t>Horizontal extension</a:t>
            </a:r>
          </a:p>
          <a:p>
            <a:pPr lvl="0"/>
            <a:endParaRPr lang="en-GB" sz="1200" dirty="0">
              <a:solidFill>
                <a:prstClr val="black"/>
              </a:solidFill>
              <a:latin typeface="Daytona" panose="020B0604030500040204" pitchFamily="34" charset="0"/>
            </a:endParaRPr>
          </a:p>
          <a:p>
            <a:pPr lvl="0"/>
            <a:endParaRPr lang="en-GB" sz="1200" dirty="0">
              <a:solidFill>
                <a:prstClr val="black"/>
              </a:solidFill>
              <a:latin typeface="Daytona" panose="020B0604030500040204" pitchFamily="34" charset="0"/>
            </a:endParaRPr>
          </a:p>
          <a:p>
            <a:pPr lvl="0"/>
            <a:endParaRPr lang="en-GB" sz="1200" dirty="0">
              <a:solidFill>
                <a:prstClr val="black"/>
              </a:solidFill>
              <a:latin typeface="Daytona" panose="020B0604030500040204" pitchFamily="34" charset="0"/>
            </a:endParaRPr>
          </a:p>
          <a:p>
            <a:pPr lvl="0"/>
            <a:endParaRPr lang="en-GB" sz="1200" dirty="0">
              <a:solidFill>
                <a:prstClr val="black"/>
              </a:solidFill>
              <a:latin typeface="Daytona" panose="020B0604030500040204" pitchFamily="34" charset="0"/>
            </a:endParaRPr>
          </a:p>
          <a:p>
            <a:pPr lvl="0"/>
            <a:endParaRPr lang="en-GB" sz="1200" dirty="0">
              <a:solidFill>
                <a:prstClr val="black"/>
              </a:solidFill>
              <a:latin typeface="Daytona" panose="020B0604030500040204" pitchFamily="34" charset="0"/>
            </a:endParaRPr>
          </a:p>
          <a:p>
            <a:pPr lvl="0"/>
            <a:endParaRPr lang="en-GB" sz="1200" b="1" dirty="0">
              <a:solidFill>
                <a:prstClr val="black"/>
              </a:solidFill>
              <a:latin typeface="Daytona" panose="020B0604030500040204" pitchFamily="34" charset="0"/>
            </a:endParaRPr>
          </a:p>
          <a:p>
            <a:pPr lvl="0"/>
            <a:r>
              <a:rPr lang="en-GB" sz="1200" b="1" dirty="0">
                <a:solidFill>
                  <a:prstClr val="black"/>
                </a:solidFill>
                <a:latin typeface="Daytona" panose="020B0604030500040204" pitchFamily="34" charset="0"/>
              </a:rPr>
              <a:t>7. </a:t>
            </a:r>
            <a:r>
              <a:rPr lang="en-GB" sz="1200" dirty="0">
                <a:solidFill>
                  <a:prstClr val="black"/>
                </a:solidFill>
                <a:latin typeface="Daytona" panose="020B0604030500040204" pitchFamily="34" charset="0"/>
              </a:rPr>
              <a:t>Medial rotation</a:t>
            </a:r>
          </a:p>
          <a:p>
            <a:pPr lvl="0"/>
            <a:r>
              <a:rPr lang="en-GB" sz="1200" b="1" dirty="0">
                <a:solidFill>
                  <a:prstClr val="black"/>
                </a:solidFill>
                <a:latin typeface="Daytona" panose="020B0604030500040204" pitchFamily="34" charset="0"/>
              </a:rPr>
              <a:t>8. </a:t>
            </a:r>
            <a:r>
              <a:rPr lang="en-GB" sz="1200" dirty="0">
                <a:solidFill>
                  <a:prstClr val="black"/>
                </a:solidFill>
                <a:latin typeface="Daytona" panose="020B0604030500040204" pitchFamily="34" charset="0"/>
              </a:rPr>
              <a:t>Lateral rotation</a:t>
            </a:r>
          </a:p>
          <a:p>
            <a:pPr lvl="0"/>
            <a:r>
              <a:rPr lang="en-GB" sz="1200" b="1" dirty="0">
                <a:solidFill>
                  <a:prstClr val="black"/>
                </a:solidFill>
                <a:latin typeface="Daytona" panose="020B0604030500040204" pitchFamily="34" charset="0"/>
              </a:rPr>
              <a:t>9. </a:t>
            </a:r>
            <a:r>
              <a:rPr lang="en-GB" sz="1200" dirty="0">
                <a:solidFill>
                  <a:prstClr val="black"/>
                </a:solidFill>
                <a:latin typeface="Daytona" panose="020B0604030500040204" pitchFamily="34" charset="0"/>
              </a:rPr>
              <a:t>Circumduction</a:t>
            </a:r>
          </a:p>
          <a:p>
            <a:pPr lvl="0"/>
            <a:r>
              <a:rPr lang="en-GB" sz="1200" b="1" dirty="0">
                <a:solidFill>
                  <a:prstClr val="black"/>
                </a:solidFill>
                <a:latin typeface="Daytona" panose="020B0604030500040204" pitchFamily="34" charset="0"/>
              </a:rPr>
              <a:t>10. </a:t>
            </a:r>
            <a:r>
              <a:rPr lang="en-GB" sz="1200" dirty="0">
                <a:solidFill>
                  <a:prstClr val="black"/>
                </a:solidFill>
                <a:latin typeface="Daytona" panose="020B0604030500040204" pitchFamily="34" charset="0"/>
              </a:rPr>
              <a:t>Dorsi flexion</a:t>
            </a:r>
          </a:p>
          <a:p>
            <a:pPr lvl="0"/>
            <a:r>
              <a:rPr lang="en-GB" sz="1200" b="1" dirty="0">
                <a:solidFill>
                  <a:prstClr val="black"/>
                </a:solidFill>
                <a:latin typeface="Daytona" panose="020B0604030500040204" pitchFamily="34" charset="0"/>
              </a:rPr>
              <a:t>11. </a:t>
            </a:r>
            <a:r>
              <a:rPr lang="en-GB" sz="1200" dirty="0">
                <a:solidFill>
                  <a:prstClr val="black"/>
                </a:solidFill>
                <a:latin typeface="Daytona" panose="020B0604030500040204" pitchFamily="34" charset="0"/>
              </a:rPr>
              <a:t>Plantar flexion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BB64CB-933A-4A62-8E26-7B48F6A32350}"/>
              </a:ext>
            </a:extLst>
          </p:cNvPr>
          <p:cNvSpPr/>
          <p:nvPr/>
        </p:nvSpPr>
        <p:spPr>
          <a:xfrm>
            <a:off x="393050" y="4836320"/>
            <a:ext cx="287781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200" b="1" dirty="0">
                <a:solidFill>
                  <a:prstClr val="black"/>
                </a:solidFill>
                <a:latin typeface="Daytona" panose="020B0604030500040204" pitchFamily="34" charset="0"/>
              </a:rPr>
              <a:t>Planes of Movement</a:t>
            </a:r>
          </a:p>
          <a:p>
            <a:pPr lvl="0" algn="ctr"/>
            <a:endParaRPr lang="en-GB" sz="1100" b="1" dirty="0">
              <a:solidFill>
                <a:prstClr val="black"/>
              </a:solidFill>
              <a:latin typeface="Daytona" panose="020B0604030500040204" pitchFamily="34" charset="0"/>
            </a:endParaRPr>
          </a:p>
          <a:p>
            <a:pPr lvl="0"/>
            <a:r>
              <a:rPr lang="en-GB" sz="1100" b="1" dirty="0">
                <a:solidFill>
                  <a:prstClr val="black"/>
                </a:solidFill>
                <a:latin typeface="Daytona" panose="020B0604030500040204" pitchFamily="34" charset="0"/>
              </a:rPr>
              <a:t>1. Sagittal: </a:t>
            </a:r>
            <a:r>
              <a:rPr lang="en-GB" sz="1100" dirty="0">
                <a:solidFill>
                  <a:prstClr val="black"/>
                </a:solidFill>
                <a:latin typeface="Daytona" panose="020B0604030500040204" pitchFamily="34" charset="0"/>
              </a:rPr>
              <a:t>divides the body left &amp; right, movement forwards &amp; backwards</a:t>
            </a:r>
          </a:p>
          <a:p>
            <a:pPr lvl="0"/>
            <a:endParaRPr lang="en-GB" sz="1100" dirty="0">
              <a:solidFill>
                <a:prstClr val="black"/>
              </a:solidFill>
              <a:latin typeface="Daytona" panose="020B0604030500040204" pitchFamily="34" charset="0"/>
            </a:endParaRPr>
          </a:p>
          <a:p>
            <a:pPr lvl="0"/>
            <a:r>
              <a:rPr lang="en-GB" sz="1100" b="1" dirty="0">
                <a:solidFill>
                  <a:prstClr val="black"/>
                </a:solidFill>
                <a:latin typeface="Daytona" panose="020B0604030500040204" pitchFamily="34" charset="0"/>
              </a:rPr>
              <a:t>2. Transverse: </a:t>
            </a:r>
            <a:r>
              <a:rPr lang="en-GB" sz="1100" dirty="0">
                <a:solidFill>
                  <a:prstClr val="black"/>
                </a:solidFill>
                <a:latin typeface="Daytona" panose="020B0604030500040204" pitchFamily="34" charset="0"/>
              </a:rPr>
              <a:t>divides body top &amp; bottom, movement rotational</a:t>
            </a:r>
          </a:p>
          <a:p>
            <a:pPr lvl="0"/>
            <a:endParaRPr lang="en-GB" sz="1100" b="1" dirty="0">
              <a:solidFill>
                <a:prstClr val="black"/>
              </a:solidFill>
              <a:latin typeface="Daytona" panose="020B0604030500040204" pitchFamily="34" charset="0"/>
            </a:endParaRPr>
          </a:p>
          <a:p>
            <a:pPr lvl="0"/>
            <a:r>
              <a:rPr lang="en-GB" sz="1100" b="1" dirty="0">
                <a:solidFill>
                  <a:prstClr val="black"/>
                </a:solidFill>
                <a:latin typeface="Daytona" panose="020B0604030500040204" pitchFamily="34" charset="0"/>
              </a:rPr>
              <a:t>3. Frontal: </a:t>
            </a:r>
            <a:r>
              <a:rPr lang="en-GB" sz="1100" dirty="0">
                <a:solidFill>
                  <a:prstClr val="black"/>
                </a:solidFill>
                <a:latin typeface="Daytona" panose="020B0604030500040204" pitchFamily="34" charset="0"/>
              </a:rPr>
              <a:t>divides body front from back, movement lateral</a:t>
            </a:r>
            <a:endParaRPr lang="en-GB" sz="1100" b="1" dirty="0">
              <a:solidFill>
                <a:prstClr val="black"/>
              </a:solidFill>
              <a:latin typeface="Daytona" panose="020B060403050004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4F8767-70C5-4177-B266-B38ED727628C}"/>
              </a:ext>
            </a:extLst>
          </p:cNvPr>
          <p:cNvSpPr/>
          <p:nvPr/>
        </p:nvSpPr>
        <p:spPr>
          <a:xfrm>
            <a:off x="8744278" y="948465"/>
            <a:ext cx="3282193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Daytona" panose="020B0604030500040204" pitchFamily="34" charset="0"/>
              </a:rPr>
              <a:t>Antagonistic Muscle Pairs</a:t>
            </a:r>
            <a:endParaRPr lang="en-GB" sz="1100" b="1" dirty="0">
              <a:latin typeface="Daytona" panose="020B0604030500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dirty="0">
                <a:latin typeface="Daytona" panose="020B0604030500040204" pitchFamily="34" charset="0"/>
              </a:rPr>
              <a:t>3 pairs: </a:t>
            </a:r>
            <a:r>
              <a:rPr lang="en-GB" sz="1200" dirty="0">
                <a:latin typeface="Daytona" panose="020B0604030500040204" pitchFamily="34" charset="0"/>
              </a:rPr>
              <a:t>Muscles of the</a:t>
            </a:r>
            <a:r>
              <a:rPr lang="en-GB" sz="1200" b="1" dirty="0">
                <a:latin typeface="Daytona" panose="020B0604030500040204" pitchFamily="34" charset="0"/>
              </a:rPr>
              <a:t> shoulder joint</a:t>
            </a:r>
          </a:p>
          <a:p>
            <a:pPr>
              <a:lnSpc>
                <a:spcPct val="150000"/>
              </a:lnSpc>
            </a:pPr>
            <a:r>
              <a:rPr lang="en-GB" sz="1200" b="1" dirty="0">
                <a:latin typeface="Daytona" panose="020B0604030500040204" pitchFamily="34" charset="0"/>
              </a:rPr>
              <a:t>1 pair: </a:t>
            </a:r>
            <a:r>
              <a:rPr lang="en-GB" sz="1200" dirty="0">
                <a:latin typeface="Daytona" panose="020B0604030500040204" pitchFamily="34" charset="0"/>
              </a:rPr>
              <a:t>Muscles of the </a:t>
            </a:r>
            <a:r>
              <a:rPr lang="en-GB" sz="1200" b="1" dirty="0">
                <a:latin typeface="Daytona" panose="020B0604030500040204" pitchFamily="34" charset="0"/>
              </a:rPr>
              <a:t>elbow joint</a:t>
            </a:r>
          </a:p>
          <a:p>
            <a:pPr>
              <a:lnSpc>
                <a:spcPct val="150000"/>
              </a:lnSpc>
            </a:pPr>
            <a:r>
              <a:rPr lang="en-GB" sz="1200" b="1" dirty="0">
                <a:latin typeface="Daytona" panose="020B0604030500040204" pitchFamily="34" charset="0"/>
              </a:rPr>
              <a:t>1 pair: </a:t>
            </a:r>
            <a:r>
              <a:rPr lang="en-GB" sz="1200" dirty="0">
                <a:latin typeface="Daytona" panose="020B0604030500040204" pitchFamily="34" charset="0"/>
              </a:rPr>
              <a:t>Muscles of the </a:t>
            </a:r>
            <a:r>
              <a:rPr lang="en-GB" sz="1200" b="1" dirty="0">
                <a:latin typeface="Daytona" panose="020B0604030500040204" pitchFamily="34" charset="0"/>
              </a:rPr>
              <a:t>wrist joint</a:t>
            </a:r>
          </a:p>
          <a:p>
            <a:pPr>
              <a:lnSpc>
                <a:spcPct val="150000"/>
              </a:lnSpc>
            </a:pPr>
            <a:r>
              <a:rPr lang="en-GB" sz="1200" b="1" dirty="0">
                <a:latin typeface="Daytona" panose="020B0604030500040204" pitchFamily="34" charset="0"/>
              </a:rPr>
              <a:t>2 pair: </a:t>
            </a:r>
            <a:r>
              <a:rPr lang="en-GB" sz="1200" dirty="0">
                <a:latin typeface="Daytona" panose="020B0604030500040204" pitchFamily="34" charset="0"/>
              </a:rPr>
              <a:t>Muscles of the </a:t>
            </a:r>
            <a:r>
              <a:rPr lang="en-GB" sz="1200" b="1" dirty="0">
                <a:latin typeface="Daytona" panose="020B0604030500040204" pitchFamily="34" charset="0"/>
              </a:rPr>
              <a:t>hip joint </a:t>
            </a:r>
          </a:p>
          <a:p>
            <a:pPr>
              <a:lnSpc>
                <a:spcPct val="150000"/>
              </a:lnSpc>
            </a:pPr>
            <a:r>
              <a:rPr lang="en-GB" sz="1200" b="1" dirty="0">
                <a:latin typeface="Daytona" panose="020B0604030500040204" pitchFamily="34" charset="0"/>
              </a:rPr>
              <a:t>1 pairs: </a:t>
            </a:r>
            <a:r>
              <a:rPr lang="en-GB" sz="1200" dirty="0">
                <a:latin typeface="Daytona" panose="020B0604030500040204" pitchFamily="34" charset="0"/>
              </a:rPr>
              <a:t>Muscles of the </a:t>
            </a:r>
            <a:r>
              <a:rPr lang="en-GB" sz="1200" b="1" dirty="0">
                <a:latin typeface="Daytona" panose="020B0604030500040204" pitchFamily="34" charset="0"/>
              </a:rPr>
              <a:t>knee joint </a:t>
            </a:r>
          </a:p>
          <a:p>
            <a:pPr>
              <a:lnSpc>
                <a:spcPct val="150000"/>
              </a:lnSpc>
            </a:pPr>
            <a:r>
              <a:rPr lang="en-GB" sz="1200" b="1" dirty="0">
                <a:latin typeface="Daytona" panose="020B0604030500040204" pitchFamily="34" charset="0"/>
              </a:rPr>
              <a:t>1 pair: </a:t>
            </a:r>
            <a:r>
              <a:rPr lang="en-GB" sz="1200" dirty="0">
                <a:latin typeface="Daytona" panose="020B0604030500040204" pitchFamily="34" charset="0"/>
              </a:rPr>
              <a:t>Muscles of the </a:t>
            </a:r>
            <a:r>
              <a:rPr lang="en-GB" sz="1200" b="1" dirty="0">
                <a:latin typeface="Daytona" panose="020B0604030500040204" pitchFamily="34" charset="0"/>
              </a:rPr>
              <a:t>ankle joint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167779-BE33-4100-AD0F-2A10318AC591}"/>
              </a:ext>
            </a:extLst>
          </p:cNvPr>
          <p:cNvSpPr/>
          <p:nvPr/>
        </p:nvSpPr>
        <p:spPr>
          <a:xfrm>
            <a:off x="8740595" y="2918498"/>
            <a:ext cx="34654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Daytona" panose="020B0604030500040204" pitchFamily="34" charset="0"/>
              </a:rPr>
              <a:t>Functional Roles of Muscles</a:t>
            </a:r>
          </a:p>
          <a:p>
            <a:pPr algn="ctr"/>
            <a:endParaRPr lang="en-GB" sz="1200" b="1" dirty="0">
              <a:latin typeface="Daytona" panose="020B0604030500040204" pitchFamily="34" charset="0"/>
            </a:endParaRPr>
          </a:p>
          <a:p>
            <a:r>
              <a:rPr lang="en-GB" sz="1100" b="1" dirty="0">
                <a:latin typeface="Daytona" panose="020B0604030500040204" pitchFamily="34" charset="0"/>
              </a:rPr>
              <a:t>1. Agonist: </a:t>
            </a:r>
            <a:r>
              <a:rPr lang="en-GB" sz="1100" dirty="0">
                <a:latin typeface="Daytona" panose="020B0604030500040204" pitchFamily="34" charset="0"/>
              </a:rPr>
              <a:t>The muscle responsible for the movement at a joint.</a:t>
            </a:r>
          </a:p>
          <a:p>
            <a:endParaRPr lang="en-GB" sz="1100" b="1" dirty="0">
              <a:latin typeface="Daytona" panose="020B0604030500040204" pitchFamily="34" charset="0"/>
            </a:endParaRPr>
          </a:p>
          <a:p>
            <a:r>
              <a:rPr lang="en-GB" sz="1100" b="1" dirty="0">
                <a:latin typeface="Daytona" panose="020B0604030500040204" pitchFamily="34" charset="0"/>
              </a:rPr>
              <a:t>2. Antagonist: </a:t>
            </a:r>
            <a:r>
              <a:rPr lang="en-GB" sz="1100" dirty="0">
                <a:latin typeface="Daytona" panose="020B0604030500040204" pitchFamily="34" charset="0"/>
              </a:rPr>
              <a:t>The muscle that lengthens or relaxes while the agonist contracts</a:t>
            </a:r>
          </a:p>
          <a:p>
            <a:endParaRPr lang="en-GB" sz="1100" b="1" dirty="0">
              <a:latin typeface="Daytona" panose="020B0604030500040204" pitchFamily="34" charset="0"/>
            </a:endParaRPr>
          </a:p>
          <a:p>
            <a:r>
              <a:rPr lang="en-GB" sz="1100" b="1" dirty="0">
                <a:latin typeface="Daytona" panose="020B0604030500040204" pitchFamily="34" charset="0"/>
              </a:rPr>
              <a:t>3. Fixator: </a:t>
            </a:r>
            <a:r>
              <a:rPr lang="en-GB" sz="1100" dirty="0">
                <a:latin typeface="Daytona" panose="020B0604030500040204" pitchFamily="34" charset="0"/>
              </a:rPr>
              <a:t>The muscle that stabilises the joint where the origin of the agonist sits</a:t>
            </a:r>
            <a:endParaRPr lang="en-GB" sz="1100" b="1" dirty="0">
              <a:latin typeface="Daytona" panose="020B0604030500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F9E6E7-2E1C-40FC-B16F-49C4935D8E4F}"/>
              </a:ext>
            </a:extLst>
          </p:cNvPr>
          <p:cNvSpPr txBox="1"/>
          <p:nvPr/>
        </p:nvSpPr>
        <p:spPr>
          <a:xfrm>
            <a:off x="8785167" y="4832743"/>
            <a:ext cx="3241303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Daytona" panose="020B0604030500040204" pitchFamily="34" charset="0"/>
              </a:rPr>
              <a:t>Types of Contraction</a:t>
            </a:r>
          </a:p>
          <a:p>
            <a:pPr algn="ctr"/>
            <a:endParaRPr lang="en-GB" sz="1100" b="1" dirty="0">
              <a:latin typeface="Daytona" panose="020B0604030500040204" pitchFamily="34" charset="0"/>
            </a:endParaRPr>
          </a:p>
          <a:p>
            <a:r>
              <a:rPr lang="en-GB" sz="1100" b="1" dirty="0">
                <a:latin typeface="Daytona" panose="020B0604030500040204" pitchFamily="34" charset="0"/>
              </a:rPr>
              <a:t>Isotonic Concentric: Causes </a:t>
            </a:r>
            <a:r>
              <a:rPr lang="en-GB" sz="1100" dirty="0">
                <a:latin typeface="Daytona" panose="020B0604030500040204" pitchFamily="34" charset="0"/>
              </a:rPr>
              <a:t>movement</a:t>
            </a:r>
            <a:r>
              <a:rPr lang="en-GB" sz="1100" b="1" dirty="0">
                <a:latin typeface="Daytona" panose="020B0604030500040204" pitchFamily="34" charset="0"/>
              </a:rPr>
              <a:t>, </a:t>
            </a:r>
            <a:r>
              <a:rPr lang="en-GB" sz="1100" dirty="0">
                <a:latin typeface="Daytona" panose="020B0604030500040204" pitchFamily="34" charset="0"/>
              </a:rPr>
              <a:t>the muscle </a:t>
            </a:r>
            <a:r>
              <a:rPr lang="en-GB" sz="1100" b="1" dirty="0">
                <a:latin typeface="Daytona" panose="020B0604030500040204" pitchFamily="34" charset="0"/>
              </a:rPr>
              <a:t>shortens </a:t>
            </a:r>
            <a:r>
              <a:rPr lang="en-GB" sz="1100" dirty="0">
                <a:latin typeface="Daytona" panose="020B0604030500040204" pitchFamily="34" charset="0"/>
              </a:rPr>
              <a:t>exerting a force.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r>
              <a:rPr lang="en-GB" sz="1100" b="1" dirty="0">
                <a:latin typeface="Daytona" panose="020B0604030500040204" pitchFamily="34" charset="0"/>
              </a:rPr>
              <a:t>Isotonic Eccentric: controls </a:t>
            </a:r>
            <a:r>
              <a:rPr lang="en-GB" sz="1100" dirty="0">
                <a:latin typeface="Daytona" panose="020B0604030500040204" pitchFamily="34" charset="0"/>
              </a:rPr>
              <a:t>movement, the muscle </a:t>
            </a:r>
            <a:r>
              <a:rPr lang="en-GB" sz="1100" b="1" dirty="0">
                <a:latin typeface="Daytona" panose="020B0604030500040204" pitchFamily="34" charset="0"/>
              </a:rPr>
              <a:t>lengthens </a:t>
            </a:r>
            <a:r>
              <a:rPr lang="en-GB" sz="1100" dirty="0">
                <a:latin typeface="Daytona" panose="020B0604030500040204" pitchFamily="34" charset="0"/>
              </a:rPr>
              <a:t>exerting a force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r>
              <a:rPr lang="en-GB" sz="1100" b="1" dirty="0">
                <a:latin typeface="Daytona" panose="020B0604030500040204" pitchFamily="34" charset="0"/>
              </a:rPr>
              <a:t>Isometric: Stops </a:t>
            </a:r>
            <a:r>
              <a:rPr lang="en-GB" sz="1100" dirty="0">
                <a:latin typeface="Daytona" panose="020B0604030500040204" pitchFamily="34" charset="0"/>
              </a:rPr>
              <a:t>movement, the muscle remains the </a:t>
            </a:r>
            <a:r>
              <a:rPr lang="en-GB" sz="1100" b="1" dirty="0">
                <a:latin typeface="Daytona" panose="020B0604030500040204" pitchFamily="34" charset="0"/>
              </a:rPr>
              <a:t>same length </a:t>
            </a:r>
            <a:r>
              <a:rPr lang="en-GB" sz="1100" dirty="0">
                <a:latin typeface="Daytona" panose="020B0604030500040204" pitchFamily="34" charset="0"/>
              </a:rPr>
              <a:t>exerting force</a:t>
            </a:r>
          </a:p>
          <a:p>
            <a:endParaRPr lang="en-GB" b="1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8DB3EC7-25EA-4402-B5FC-C194FECF59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74" y="1815771"/>
            <a:ext cx="2637518" cy="209720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ECD9002-8D54-42D9-9CD9-105490A51B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083120" y="3803657"/>
            <a:ext cx="45719" cy="83232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BF06007-5B89-46B5-AA27-91437F46E5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1476" y="4489884"/>
            <a:ext cx="237765" cy="22557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464A171-CD52-463F-9867-1216D45D8077}"/>
              </a:ext>
            </a:extLst>
          </p:cNvPr>
          <p:cNvSpPr/>
          <p:nvPr/>
        </p:nvSpPr>
        <p:spPr>
          <a:xfrm>
            <a:off x="4981324" y="4603236"/>
            <a:ext cx="226110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Movement analysis:  </a:t>
            </a:r>
          </a:p>
          <a:p>
            <a:pPr algn="ctr"/>
            <a:r>
              <a:rPr lang="en-GB" sz="1000" b="1" dirty="0"/>
              <a:t>(must include)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Type of synovial joint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 Plane of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 Agonist muscle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 Antagonist muscle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 Fixator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 Type of contraction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 Sporting example </a:t>
            </a:r>
          </a:p>
        </p:txBody>
      </p:sp>
    </p:spTree>
    <p:extLst>
      <p:ext uri="{BB962C8B-B14F-4D97-AF65-F5344CB8AC3E}">
        <p14:creationId xmlns:p14="http://schemas.microsoft.com/office/powerpoint/2010/main" val="79103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val 83">
            <a:extLst>
              <a:ext uri="{FF2B5EF4-FFF2-40B4-BE49-F238E27FC236}">
                <a16:creationId xmlns:a16="http://schemas.microsoft.com/office/drawing/2014/main" id="{CD054C43-DF65-48C1-9F5E-83CF66E12E89}"/>
              </a:ext>
            </a:extLst>
          </p:cNvPr>
          <p:cNvSpPr/>
          <p:nvPr/>
        </p:nvSpPr>
        <p:spPr>
          <a:xfrm>
            <a:off x="4676993" y="2078628"/>
            <a:ext cx="2838014" cy="272110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92BA1A-9A1B-49C9-BB3C-B4EF8CC51ED1}"/>
              </a:ext>
            </a:extLst>
          </p:cNvPr>
          <p:cNvCxnSpPr>
            <a:cxnSpLocks/>
            <a:stCxn id="86" idx="4"/>
          </p:cNvCxnSpPr>
          <p:nvPr/>
        </p:nvCxnSpPr>
        <p:spPr>
          <a:xfrm flipV="1">
            <a:off x="5763864" y="725878"/>
            <a:ext cx="0" cy="17448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09D89F-44A8-4EE8-AEB7-42938C0E1C35}"/>
              </a:ext>
            </a:extLst>
          </p:cNvPr>
          <p:cNvCxnSpPr>
            <a:cxnSpLocks/>
            <a:stCxn id="87" idx="4"/>
          </p:cNvCxnSpPr>
          <p:nvPr/>
        </p:nvCxnSpPr>
        <p:spPr>
          <a:xfrm flipV="1">
            <a:off x="6421787" y="732233"/>
            <a:ext cx="0" cy="17384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D233E0-71C4-4E06-9177-6D6514115FCF}"/>
              </a:ext>
            </a:extLst>
          </p:cNvPr>
          <p:cNvCxnSpPr>
            <a:cxnSpLocks/>
          </p:cNvCxnSpPr>
          <p:nvPr/>
        </p:nvCxnSpPr>
        <p:spPr>
          <a:xfrm flipH="1" flipV="1">
            <a:off x="2474659" y="716531"/>
            <a:ext cx="3287488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87E8EE-ED71-4A1F-9946-2EA4BA10A146}"/>
              </a:ext>
            </a:extLst>
          </p:cNvPr>
          <p:cNvCxnSpPr>
            <a:cxnSpLocks/>
          </p:cNvCxnSpPr>
          <p:nvPr/>
        </p:nvCxnSpPr>
        <p:spPr>
          <a:xfrm flipH="1">
            <a:off x="6430345" y="687861"/>
            <a:ext cx="3262602" cy="3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0C1078-EBF0-4BB8-BB14-C5FE1B573F68}"/>
              </a:ext>
            </a:extLst>
          </p:cNvPr>
          <p:cNvCxnSpPr>
            <a:cxnSpLocks/>
          </p:cNvCxnSpPr>
          <p:nvPr/>
        </p:nvCxnSpPr>
        <p:spPr>
          <a:xfrm flipH="1" flipV="1">
            <a:off x="2468430" y="725878"/>
            <a:ext cx="4182" cy="5430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1A5C8E-0D7E-4D52-917B-8FB95BF0A61B}"/>
              </a:ext>
            </a:extLst>
          </p:cNvPr>
          <p:cNvCxnSpPr>
            <a:cxnSpLocks/>
            <a:endCxn id="26" idx="4"/>
          </p:cNvCxnSpPr>
          <p:nvPr/>
        </p:nvCxnSpPr>
        <p:spPr>
          <a:xfrm flipH="1" flipV="1">
            <a:off x="9690741" y="781513"/>
            <a:ext cx="4182" cy="641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63BD5E5-2E88-47C6-AFA5-4902BC1BC58C}"/>
              </a:ext>
            </a:extLst>
          </p:cNvPr>
          <p:cNvSpPr/>
          <p:nvPr/>
        </p:nvSpPr>
        <p:spPr>
          <a:xfrm>
            <a:off x="5658727" y="647119"/>
            <a:ext cx="186611" cy="1702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C25678-B855-4A73-A981-40065CABCC8F}"/>
              </a:ext>
            </a:extLst>
          </p:cNvPr>
          <p:cNvSpPr/>
          <p:nvPr/>
        </p:nvSpPr>
        <p:spPr>
          <a:xfrm>
            <a:off x="6362739" y="621962"/>
            <a:ext cx="186611" cy="1702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61F4791-2A7B-46C1-A9EE-ACA077799CAC}"/>
              </a:ext>
            </a:extLst>
          </p:cNvPr>
          <p:cNvSpPr/>
          <p:nvPr/>
        </p:nvSpPr>
        <p:spPr>
          <a:xfrm>
            <a:off x="2407954" y="622663"/>
            <a:ext cx="186611" cy="1702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6D26E80-87BF-468E-801B-D8D04074BE25}"/>
              </a:ext>
            </a:extLst>
          </p:cNvPr>
          <p:cNvSpPr/>
          <p:nvPr/>
        </p:nvSpPr>
        <p:spPr>
          <a:xfrm>
            <a:off x="9597435" y="611284"/>
            <a:ext cx="186611" cy="1702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9756DD9-0D08-47FC-8ED0-9DEA86D58E3A}"/>
              </a:ext>
            </a:extLst>
          </p:cNvPr>
          <p:cNvGrpSpPr/>
          <p:nvPr/>
        </p:nvGrpSpPr>
        <p:grpSpPr>
          <a:xfrm rot="10800000">
            <a:off x="6338596" y="4624574"/>
            <a:ext cx="3461656" cy="1761458"/>
            <a:chOff x="7957456" y="4246038"/>
            <a:chExt cx="3461656" cy="1761458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F817735-11E3-4502-9FFC-D95B81179185}"/>
                </a:ext>
              </a:extLst>
            </p:cNvPr>
            <p:cNvCxnSpPr>
              <a:cxnSpLocks/>
              <a:stCxn id="89" idx="0"/>
            </p:cNvCxnSpPr>
            <p:nvPr/>
          </p:nvCxnSpPr>
          <p:spPr>
            <a:xfrm rot="10800000" flipH="1">
              <a:off x="11325807" y="4254754"/>
              <a:ext cx="1556" cy="17527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714FB0E-53D9-41D8-93BF-263EE02B74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50762" y="4314637"/>
              <a:ext cx="3287488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A5E8A70-0998-4A2B-AD96-FAFC06ADBC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0762" y="4314636"/>
              <a:ext cx="0" cy="72307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6C3B815-9FA0-47AA-BB54-CC556447C9F9}"/>
                </a:ext>
              </a:extLst>
            </p:cNvPr>
            <p:cNvSpPr/>
            <p:nvPr/>
          </p:nvSpPr>
          <p:spPr>
            <a:xfrm>
              <a:off x="11232501" y="4246039"/>
              <a:ext cx="186611" cy="1702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675BF25-A34F-4130-B815-693D06D3C61B}"/>
                </a:ext>
              </a:extLst>
            </p:cNvPr>
            <p:cNvSpPr/>
            <p:nvPr/>
          </p:nvSpPr>
          <p:spPr>
            <a:xfrm>
              <a:off x="7957456" y="4246038"/>
              <a:ext cx="186611" cy="1702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E574C13-BB3E-4B08-B3F7-DD4CBCD4DF16}"/>
              </a:ext>
            </a:extLst>
          </p:cNvPr>
          <p:cNvGrpSpPr/>
          <p:nvPr/>
        </p:nvGrpSpPr>
        <p:grpSpPr>
          <a:xfrm rot="10800000">
            <a:off x="2379306" y="4624574"/>
            <a:ext cx="3445034" cy="1761458"/>
            <a:chOff x="1085372" y="3567113"/>
            <a:chExt cx="3445034" cy="176145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F16DC15-DE20-496C-B7DF-A452DC3211B7}"/>
                </a:ext>
              </a:extLst>
            </p:cNvPr>
            <p:cNvCxnSpPr>
              <a:cxnSpLocks/>
              <a:stCxn id="88" idx="0"/>
            </p:cNvCxnSpPr>
            <p:nvPr/>
          </p:nvCxnSpPr>
          <p:spPr>
            <a:xfrm rot="10800000" flipH="1">
              <a:off x="1155549" y="3575829"/>
              <a:ext cx="12540" cy="17527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F07089C-D551-4115-8222-84C366FE38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8680" y="3657407"/>
              <a:ext cx="3262602" cy="31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E311E9-CE43-451A-BDCE-BB9D017CB5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1282" y="3657407"/>
              <a:ext cx="0" cy="72307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A5B4D7A-D156-4599-AB14-B415898F43DA}"/>
                </a:ext>
              </a:extLst>
            </p:cNvPr>
            <p:cNvSpPr/>
            <p:nvPr/>
          </p:nvSpPr>
          <p:spPr>
            <a:xfrm>
              <a:off x="1085372" y="3567113"/>
              <a:ext cx="186611" cy="1702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E92130F-FCA5-4416-A0BE-30273F14CFD2}"/>
                </a:ext>
              </a:extLst>
            </p:cNvPr>
            <p:cNvSpPr/>
            <p:nvPr/>
          </p:nvSpPr>
          <p:spPr>
            <a:xfrm>
              <a:off x="4343795" y="3568332"/>
              <a:ext cx="186611" cy="1702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DAD419FE-7B38-473F-84E2-CA3B4D2237F1}"/>
              </a:ext>
            </a:extLst>
          </p:cNvPr>
          <p:cNvSpPr/>
          <p:nvPr/>
        </p:nvSpPr>
        <p:spPr>
          <a:xfrm>
            <a:off x="4937543" y="2355852"/>
            <a:ext cx="2316910" cy="223316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B3FA3AB-7921-4DA8-BF62-605D5C7B6910}"/>
              </a:ext>
            </a:extLst>
          </p:cNvPr>
          <p:cNvSpPr/>
          <p:nvPr/>
        </p:nvSpPr>
        <p:spPr>
          <a:xfrm>
            <a:off x="5670558" y="2300502"/>
            <a:ext cx="186611" cy="1702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B4D812B-FEAA-4CDC-A642-857D46CB7F7C}"/>
              </a:ext>
            </a:extLst>
          </p:cNvPr>
          <p:cNvSpPr/>
          <p:nvPr/>
        </p:nvSpPr>
        <p:spPr>
          <a:xfrm>
            <a:off x="6328481" y="2300503"/>
            <a:ext cx="186611" cy="1702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64C5DA5-AD75-4A13-B2F2-66BD83D718A8}"/>
              </a:ext>
            </a:extLst>
          </p:cNvPr>
          <p:cNvSpPr/>
          <p:nvPr/>
        </p:nvSpPr>
        <p:spPr>
          <a:xfrm rot="10800000">
            <a:off x="5660858" y="4454345"/>
            <a:ext cx="186611" cy="1702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AC3998B-0B97-4075-951C-1B6BEBC6F4B3}"/>
              </a:ext>
            </a:extLst>
          </p:cNvPr>
          <p:cNvSpPr/>
          <p:nvPr/>
        </p:nvSpPr>
        <p:spPr>
          <a:xfrm rot="10800000">
            <a:off x="6338596" y="4454345"/>
            <a:ext cx="186611" cy="1702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791F308-D350-4383-BBD3-BF58D72679A6}"/>
              </a:ext>
            </a:extLst>
          </p:cNvPr>
          <p:cNvSpPr/>
          <p:nvPr/>
        </p:nvSpPr>
        <p:spPr>
          <a:xfrm>
            <a:off x="361964" y="1192227"/>
            <a:ext cx="4438156" cy="223005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C01BCE4-0EF1-4D78-A7E8-18C16879DF0F}"/>
              </a:ext>
            </a:extLst>
          </p:cNvPr>
          <p:cNvSpPr/>
          <p:nvPr/>
        </p:nvSpPr>
        <p:spPr>
          <a:xfrm>
            <a:off x="346839" y="3548274"/>
            <a:ext cx="4438156" cy="223005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2D17A74-53FB-4B5B-AD40-7072B0700EBE}"/>
              </a:ext>
            </a:extLst>
          </p:cNvPr>
          <p:cNvSpPr/>
          <p:nvPr/>
        </p:nvSpPr>
        <p:spPr>
          <a:xfrm>
            <a:off x="7471246" y="1192227"/>
            <a:ext cx="4438156" cy="223005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8FD6931-EF30-439E-AFCC-C2DEE55700AB}"/>
              </a:ext>
            </a:extLst>
          </p:cNvPr>
          <p:cNvSpPr/>
          <p:nvPr/>
        </p:nvSpPr>
        <p:spPr>
          <a:xfrm>
            <a:off x="7471246" y="3564771"/>
            <a:ext cx="4438156" cy="223005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b="1" dirty="0">
                <a:solidFill>
                  <a:schemeClr val="tx1"/>
                </a:solidFill>
              </a:rPr>
              <a:t>Structural characteristics: </a:t>
            </a:r>
            <a:r>
              <a:rPr lang="en-GB" sz="1200" dirty="0">
                <a:solidFill>
                  <a:schemeClr val="tx1"/>
                </a:solidFill>
              </a:rPr>
              <a:t>Fibre size / Neuron size / Number of Capillaries / Myoglobin content / Number of mitochondria / Glycogen stores / PC store.</a:t>
            </a:r>
          </a:p>
          <a:p>
            <a:r>
              <a:rPr lang="en-GB" sz="1200" b="1" dirty="0">
                <a:solidFill>
                  <a:schemeClr val="tx1"/>
                </a:solidFill>
              </a:rPr>
              <a:t>Functional Characteristics: </a:t>
            </a:r>
            <a:r>
              <a:rPr lang="en-GB" sz="1200" dirty="0">
                <a:solidFill>
                  <a:schemeClr val="tx1"/>
                </a:solidFill>
              </a:rPr>
              <a:t>Speed of contraction / Force of contractions / Rate of fatigue / Aerobic or anaerobic / Recovery rate</a:t>
            </a:r>
          </a:p>
          <a:p>
            <a:r>
              <a:rPr lang="en-GB" sz="1200" b="1" dirty="0">
                <a:solidFill>
                  <a:schemeClr val="tx1"/>
                </a:solidFill>
              </a:rPr>
              <a:t>Applied sporting examples…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427536-7E5D-614E-82C3-D2CEB2523FE2}"/>
              </a:ext>
            </a:extLst>
          </p:cNvPr>
          <p:cNvSpPr txBox="1"/>
          <p:nvPr/>
        </p:nvSpPr>
        <p:spPr>
          <a:xfrm>
            <a:off x="7515007" y="3564771"/>
            <a:ext cx="4394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Daytona" panose="020B0604030500040204" pitchFamily="34" charset="0"/>
              </a:rPr>
              <a:t>3 Types of Muscle Fibre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62EFAC-FDA0-E04A-AEA0-BC8291B2D30E}"/>
              </a:ext>
            </a:extLst>
          </p:cNvPr>
          <p:cNvSpPr/>
          <p:nvPr/>
        </p:nvSpPr>
        <p:spPr>
          <a:xfrm>
            <a:off x="361964" y="1230728"/>
            <a:ext cx="43463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latin typeface="Daytona" panose="020B0604030500040204" pitchFamily="34" charset="0"/>
              </a:rPr>
              <a:t>Motor Unit: </a:t>
            </a:r>
            <a:r>
              <a:rPr lang="en-GB" sz="1100" dirty="0">
                <a:latin typeface="Daytona" panose="020B0604030500040204" pitchFamily="34" charset="0"/>
              </a:rPr>
              <a:t>A motor neuron and all the muscle fibres it innovates</a:t>
            </a:r>
          </a:p>
          <a:p>
            <a:r>
              <a:rPr lang="en-GB" sz="1100" b="1" dirty="0">
                <a:latin typeface="Daytona" panose="020B0604030500040204" pitchFamily="34" charset="0"/>
              </a:rPr>
              <a:t>Motor Unit Function:</a:t>
            </a:r>
            <a:r>
              <a:rPr lang="en-GB" sz="1100" dirty="0">
                <a:latin typeface="Daytona" panose="020B0604030500040204" pitchFamily="34" charset="0"/>
              </a:rPr>
              <a:t> To carry impulses from the CNS to the muscle fibres to initiate muscular contraction</a:t>
            </a:r>
          </a:p>
          <a:p>
            <a:pPr algn="ctr"/>
            <a:endParaRPr lang="en-GB" sz="1100" b="1" dirty="0">
              <a:latin typeface="Daytona" panose="020B0604030500040204" pitchFamily="34" charset="0"/>
            </a:endParaRPr>
          </a:p>
          <a:p>
            <a:pPr algn="ctr"/>
            <a:r>
              <a:rPr lang="en-GB" sz="1100" b="1" dirty="0">
                <a:latin typeface="Daytona" panose="020B0604030500040204" pitchFamily="34" charset="0"/>
              </a:rPr>
              <a:t>Nervous Stimulation of the Motor Unit: </a:t>
            </a:r>
            <a:r>
              <a:rPr lang="en-GB" sz="1100" dirty="0">
                <a:latin typeface="Daytona" panose="020B0604030500040204" pitchFamily="34" charset="0"/>
              </a:rPr>
              <a:t>how?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B2BE74-53A8-3A48-B012-DA03D2F57D21}"/>
              </a:ext>
            </a:extLst>
          </p:cNvPr>
          <p:cNvSpPr txBox="1"/>
          <p:nvPr/>
        </p:nvSpPr>
        <p:spPr>
          <a:xfrm>
            <a:off x="352927" y="3571993"/>
            <a:ext cx="43943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Daytona" panose="020B0604030500040204" pitchFamily="34" charset="0"/>
              </a:rPr>
              <a:t>3 Types of Motor Units</a:t>
            </a:r>
          </a:p>
          <a:p>
            <a:endParaRPr lang="en-GB" sz="1100" b="1" dirty="0">
              <a:latin typeface="Daytona" panose="020B0604030500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latin typeface="Daytona" panose="020B0604030500040204" pitchFamily="34" charset="0"/>
              </a:rPr>
              <a:t>Effect of type of motor unit recruited…</a:t>
            </a:r>
          </a:p>
          <a:p>
            <a:r>
              <a:rPr lang="en-GB" sz="1100" b="1" dirty="0">
                <a:latin typeface="Daytona" panose="020B0604030500040204" pitchFamily="34" charset="0"/>
              </a:rPr>
              <a:t>Type 1: </a:t>
            </a:r>
            <a:r>
              <a:rPr lang="en-GB" sz="1100" u="sng" dirty="0">
                <a:latin typeface="Daytona" panose="020B0604030500040204" pitchFamily="34" charset="0"/>
              </a:rPr>
              <a:t>small</a:t>
            </a:r>
            <a:r>
              <a:rPr lang="en-GB" sz="1100" dirty="0">
                <a:latin typeface="Daytona" panose="020B0604030500040204" pitchFamily="34" charset="0"/>
              </a:rPr>
              <a:t> in size &amp; </a:t>
            </a:r>
            <a:r>
              <a:rPr lang="en-GB" sz="1100" u="sng" dirty="0">
                <a:latin typeface="Daytona" panose="020B0604030500040204" pitchFamily="34" charset="0"/>
              </a:rPr>
              <a:t>low</a:t>
            </a:r>
            <a:r>
              <a:rPr lang="en-GB" sz="1100" dirty="0">
                <a:latin typeface="Daytona" panose="020B0604030500040204" pitchFamily="34" charset="0"/>
              </a:rPr>
              <a:t> force over </a:t>
            </a:r>
            <a:r>
              <a:rPr lang="en-GB" sz="1100" u="sng" dirty="0">
                <a:latin typeface="Daytona" panose="020B0604030500040204" pitchFamily="34" charset="0"/>
              </a:rPr>
              <a:t>long</a:t>
            </a:r>
            <a:r>
              <a:rPr lang="en-GB" sz="1100" dirty="0">
                <a:latin typeface="Daytona" panose="020B0604030500040204" pitchFamily="34" charset="0"/>
              </a:rPr>
              <a:t> duration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r>
              <a:rPr lang="en-GB" sz="1100" b="1" dirty="0">
                <a:latin typeface="Daytona" panose="020B0604030500040204" pitchFamily="34" charset="0"/>
              </a:rPr>
              <a:t>Type 2a: </a:t>
            </a:r>
            <a:r>
              <a:rPr lang="en-GB" sz="1100" dirty="0">
                <a:latin typeface="Daytona" panose="020B0604030500040204" pitchFamily="34" charset="0"/>
              </a:rPr>
              <a:t>size of unit, force &amp; time of contraction </a:t>
            </a:r>
            <a:r>
              <a:rPr lang="en-GB" sz="1100" u="sng" dirty="0">
                <a:latin typeface="Daytona" panose="020B0604030500040204" pitchFamily="34" charset="0"/>
              </a:rPr>
              <a:t>between</a:t>
            </a:r>
            <a:r>
              <a:rPr lang="en-GB" sz="1100" dirty="0">
                <a:latin typeface="Daytona" panose="020B0604030500040204" pitchFamily="34" charset="0"/>
              </a:rPr>
              <a:t> </a:t>
            </a:r>
            <a:r>
              <a:rPr lang="en-GB" sz="1100" u="sng" dirty="0">
                <a:latin typeface="Daytona" panose="020B0604030500040204" pitchFamily="34" charset="0"/>
              </a:rPr>
              <a:t>type 1 &amp; 2b motor units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r>
              <a:rPr lang="en-GB" sz="1100" b="1" dirty="0">
                <a:latin typeface="Daytona" panose="020B0604030500040204" pitchFamily="34" charset="0"/>
              </a:rPr>
              <a:t>Type 3: </a:t>
            </a:r>
            <a:r>
              <a:rPr lang="en-GB" sz="1100" u="sng" dirty="0">
                <a:latin typeface="Daytona" panose="020B0604030500040204" pitchFamily="34" charset="0"/>
              </a:rPr>
              <a:t>large</a:t>
            </a:r>
            <a:r>
              <a:rPr lang="en-GB" sz="1100" dirty="0">
                <a:latin typeface="Daytona" panose="020B0604030500040204" pitchFamily="34" charset="0"/>
              </a:rPr>
              <a:t> in size, </a:t>
            </a:r>
            <a:r>
              <a:rPr lang="en-GB" sz="1100" u="sng" dirty="0">
                <a:latin typeface="Daytona" panose="020B0604030500040204" pitchFamily="34" charset="0"/>
              </a:rPr>
              <a:t>high</a:t>
            </a:r>
            <a:r>
              <a:rPr lang="en-GB" sz="1100" dirty="0">
                <a:latin typeface="Daytona" panose="020B0604030500040204" pitchFamily="34" charset="0"/>
              </a:rPr>
              <a:t> force, </a:t>
            </a:r>
            <a:r>
              <a:rPr lang="en-GB" sz="1100" u="sng" dirty="0">
                <a:latin typeface="Daytona" panose="020B0604030500040204" pitchFamily="34" charset="0"/>
              </a:rPr>
              <a:t>short</a:t>
            </a:r>
            <a:r>
              <a:rPr lang="en-GB" sz="1100" dirty="0">
                <a:latin typeface="Daytona" panose="020B0604030500040204" pitchFamily="34" charset="0"/>
              </a:rPr>
              <a:t> duration.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latin typeface="Daytona" panose="020B0604030500040204" pitchFamily="34" charset="0"/>
              </a:rPr>
              <a:t>Effect of number of motor units recruited…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latin typeface="Daytona" panose="020B0604030500040204" pitchFamily="34" charset="0"/>
              </a:rPr>
              <a:t>Effect of synchronisation of motor units recruited…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20784A-4C38-5641-8014-B15108DF00BB}"/>
              </a:ext>
            </a:extLst>
          </p:cNvPr>
          <p:cNvSpPr txBox="1"/>
          <p:nvPr/>
        </p:nvSpPr>
        <p:spPr>
          <a:xfrm>
            <a:off x="7509748" y="1176325"/>
            <a:ext cx="439439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Daytona" panose="020B0604030500040204" pitchFamily="34" charset="0"/>
              </a:rPr>
              <a:t>Nervous Stimulation of the Motor Unit</a:t>
            </a:r>
          </a:p>
          <a:p>
            <a:pPr algn="ctr"/>
            <a:endParaRPr lang="en-GB" sz="800" dirty="0">
              <a:latin typeface="Daytona" panose="020B0604030500040204" pitchFamily="34" charset="0"/>
            </a:endParaRPr>
          </a:p>
          <a:p>
            <a:r>
              <a:rPr lang="en-GB" sz="1200" dirty="0">
                <a:latin typeface="Daytona" panose="020B0604030500040204" pitchFamily="34" charset="0"/>
              </a:rPr>
              <a:t>Resting Potential</a:t>
            </a:r>
          </a:p>
          <a:p>
            <a:endParaRPr lang="en-GB" sz="800" dirty="0">
              <a:latin typeface="Daytona" panose="020B0604030500040204" pitchFamily="34" charset="0"/>
            </a:endParaRPr>
          </a:p>
          <a:p>
            <a:endParaRPr lang="en-GB" sz="800" dirty="0">
              <a:latin typeface="Daytona" panose="020B0604030500040204" pitchFamily="34" charset="0"/>
            </a:endParaRPr>
          </a:p>
          <a:p>
            <a:endParaRPr lang="en-GB" sz="800" dirty="0">
              <a:latin typeface="Daytona" panose="020B0604030500040204" pitchFamily="34" charset="0"/>
            </a:endParaRPr>
          </a:p>
          <a:p>
            <a:r>
              <a:rPr lang="en-GB" sz="1200" dirty="0">
                <a:latin typeface="Daytona" panose="020B0604030500040204" pitchFamily="34" charset="0"/>
              </a:rPr>
              <a:t>Action Potential</a:t>
            </a:r>
          </a:p>
          <a:p>
            <a:endParaRPr lang="en-GB" sz="800" dirty="0">
              <a:latin typeface="Daytona" panose="020B0604030500040204" pitchFamily="34" charset="0"/>
            </a:endParaRPr>
          </a:p>
          <a:p>
            <a:endParaRPr lang="en-GB" sz="800" dirty="0">
              <a:latin typeface="Daytona" panose="020B0604030500040204" pitchFamily="34" charset="0"/>
            </a:endParaRPr>
          </a:p>
          <a:p>
            <a:endParaRPr lang="en-GB" sz="800" dirty="0">
              <a:latin typeface="Daytona" panose="020B0604030500040204" pitchFamily="34" charset="0"/>
            </a:endParaRPr>
          </a:p>
          <a:p>
            <a:r>
              <a:rPr lang="en-GB" sz="1200" dirty="0">
                <a:latin typeface="Daytona" panose="020B0604030500040204" pitchFamily="34" charset="0"/>
              </a:rPr>
              <a:t>Neurotransmitter</a:t>
            </a:r>
            <a:endParaRPr lang="en-GB" sz="800" dirty="0">
              <a:latin typeface="Daytona" panose="020B0604030500040204" pitchFamily="34" charset="0"/>
            </a:endParaRPr>
          </a:p>
          <a:p>
            <a:r>
              <a:rPr lang="en-GB" sz="800" dirty="0">
                <a:latin typeface="Daytona" panose="020B0604030500040204" pitchFamily="34" charset="0"/>
              </a:rPr>
              <a:t>                                              Once the threshold is met all the muscle fibres contract</a:t>
            </a:r>
          </a:p>
          <a:p>
            <a:r>
              <a:rPr lang="en-GB" sz="800" dirty="0">
                <a:latin typeface="Daytona" panose="020B0604030500040204" pitchFamily="34" charset="0"/>
              </a:rPr>
              <a:t>                                              if the threshold is not met no muscle fibres contract.</a:t>
            </a:r>
          </a:p>
          <a:p>
            <a:r>
              <a:rPr lang="en-GB" sz="800" dirty="0">
                <a:latin typeface="Daytona" panose="020B0604030500040204" pitchFamily="34" charset="0"/>
              </a:rPr>
              <a:t>                                    </a:t>
            </a:r>
          </a:p>
          <a:p>
            <a:r>
              <a:rPr lang="en-GB" sz="1200" dirty="0">
                <a:latin typeface="Daytona" panose="020B0604030500040204" pitchFamily="34" charset="0"/>
              </a:rPr>
              <a:t>Acetyl Choline</a:t>
            </a:r>
          </a:p>
          <a:p>
            <a:pPr algn="ctr"/>
            <a:endParaRPr lang="en-GB" sz="1200" dirty="0">
              <a:latin typeface="Daytona" panose="020B0604030500040204" pitchFamily="34" charset="0"/>
            </a:endParaRPr>
          </a:p>
          <a:p>
            <a:pPr algn="ctr"/>
            <a:endParaRPr lang="en-GB" sz="1100" dirty="0">
              <a:latin typeface="Daytona" panose="020B0604030500040204" pitchFamily="34" charset="0"/>
            </a:endParaRPr>
          </a:p>
          <a:p>
            <a:endParaRPr lang="en-GB" sz="1000" dirty="0">
              <a:latin typeface="Daytona" panose="020B0604030500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1E5B9-643E-40A3-A10D-1DA61C184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590" y="2392798"/>
            <a:ext cx="2005758" cy="1926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5BF064-E536-4178-A407-02A03AB9B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758" y="61356"/>
            <a:ext cx="1524132" cy="6645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E7B554-E7BA-4072-AF6D-12B1F4FA3241}"/>
              </a:ext>
            </a:extLst>
          </p:cNvPr>
          <p:cNvSpPr/>
          <p:nvPr/>
        </p:nvSpPr>
        <p:spPr>
          <a:xfrm>
            <a:off x="125478" y="148801"/>
            <a:ext cx="10357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spc="200" dirty="0">
                <a:latin typeface="Daytona" panose="020B0604030500040204" pitchFamily="34" charset="0"/>
              </a:rPr>
              <a:t>SKELETAL MUSCLE CONTRACTION: </a:t>
            </a:r>
            <a:r>
              <a:rPr lang="en-GB" sz="2200" spc="200" dirty="0">
                <a:latin typeface="Daytona" panose="020B0604030500040204" pitchFamily="34" charset="0"/>
              </a:rPr>
              <a:t>WHAT YOU NEED TO KNOW</a:t>
            </a:r>
            <a:endParaRPr lang="en-GB" sz="2200" dirty="0">
              <a:latin typeface="Daytona" panose="020B0604030500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09826F-B59B-486F-818C-A99C257A52B1}"/>
              </a:ext>
            </a:extLst>
          </p:cNvPr>
          <p:cNvSpPr/>
          <p:nvPr/>
        </p:nvSpPr>
        <p:spPr>
          <a:xfrm>
            <a:off x="5236654" y="4039373"/>
            <a:ext cx="142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muscle </a:t>
            </a:r>
            <a:r>
              <a:rPr lang="en-US" dirty="0" err="1"/>
              <a:t>fibres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75A6FD-E1D4-4328-9ACF-96E3C1181380}"/>
              </a:ext>
            </a:extLst>
          </p:cNvPr>
          <p:cNvSpPr/>
          <p:nvPr/>
        </p:nvSpPr>
        <p:spPr>
          <a:xfrm>
            <a:off x="5451997" y="2520187"/>
            <a:ext cx="1499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motor neuron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147E48-A198-49FE-9605-94A6871BC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21" y="1996056"/>
            <a:ext cx="2235877" cy="12719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235072-0CAE-4BFF-B72F-0ACEA7A67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535" y="2355852"/>
            <a:ext cx="736503" cy="9980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0D85F5B-9B9D-413A-8C71-CA4AE4BEAFC0}"/>
              </a:ext>
            </a:extLst>
          </p:cNvPr>
          <p:cNvSpPr txBox="1"/>
          <p:nvPr/>
        </p:nvSpPr>
        <p:spPr>
          <a:xfrm>
            <a:off x="413397" y="2375596"/>
            <a:ext cx="653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Neuron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883112-0EA0-4CE1-8784-39FFF0E8966A}"/>
              </a:ext>
            </a:extLst>
          </p:cNvPr>
          <p:cNvSpPr txBox="1"/>
          <p:nvPr/>
        </p:nvSpPr>
        <p:spPr>
          <a:xfrm>
            <a:off x="1373682" y="2283335"/>
            <a:ext cx="1692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Neuromuscular junction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C7B6EF-FDC3-4B82-B264-8F4FF575D80C}"/>
              </a:ext>
            </a:extLst>
          </p:cNvPr>
          <p:cNvSpPr txBox="1"/>
          <p:nvPr/>
        </p:nvSpPr>
        <p:spPr>
          <a:xfrm>
            <a:off x="2980194" y="2514096"/>
            <a:ext cx="682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synapse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070841-390C-4006-B745-B7B0B0CFECF1}"/>
              </a:ext>
            </a:extLst>
          </p:cNvPr>
          <p:cNvSpPr txBox="1"/>
          <p:nvPr/>
        </p:nvSpPr>
        <p:spPr>
          <a:xfrm>
            <a:off x="3924746" y="2309416"/>
            <a:ext cx="854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Motor end</a:t>
            </a:r>
          </a:p>
          <a:p>
            <a:r>
              <a:rPr lang="en-GB" sz="1200" dirty="0"/>
              <a:t> plate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5975A6-8D9E-49C5-98BD-0BC9DE982A1B}"/>
              </a:ext>
            </a:extLst>
          </p:cNvPr>
          <p:cNvSpPr txBox="1"/>
          <p:nvPr/>
        </p:nvSpPr>
        <p:spPr>
          <a:xfrm>
            <a:off x="625642" y="3067344"/>
            <a:ext cx="499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Axon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2C65257-77EA-4D03-A006-950045130B55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740122" y="2652595"/>
            <a:ext cx="499560" cy="12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F23D8AB-D982-47C5-9288-389C2C10F5DB}"/>
              </a:ext>
            </a:extLst>
          </p:cNvPr>
          <p:cNvCxnSpPr/>
          <p:nvPr/>
        </p:nvCxnSpPr>
        <p:spPr>
          <a:xfrm flipH="1">
            <a:off x="1985819" y="2535148"/>
            <a:ext cx="393487" cy="323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F4A75CB-B8AE-4BE6-AA68-1B504CED1A48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1125202" y="2832722"/>
            <a:ext cx="487030" cy="373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9151F83A-3E98-4719-B77C-90EB0DB4595F}"/>
              </a:ext>
            </a:extLst>
          </p:cNvPr>
          <p:cNvSpPr/>
          <p:nvPr/>
        </p:nvSpPr>
        <p:spPr>
          <a:xfrm>
            <a:off x="1764780" y="2854896"/>
            <a:ext cx="360236" cy="1778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E682BC7-9442-49FA-B2E3-61BE5E8A5A1A}"/>
              </a:ext>
            </a:extLst>
          </p:cNvPr>
          <p:cNvCxnSpPr>
            <a:cxnSpLocks/>
          </p:cNvCxnSpPr>
          <p:nvPr/>
        </p:nvCxnSpPr>
        <p:spPr>
          <a:xfrm>
            <a:off x="2158520" y="2943808"/>
            <a:ext cx="12920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5C2D3F4-8074-4AD9-8C77-E6E11101DC7A}"/>
              </a:ext>
            </a:extLst>
          </p:cNvPr>
          <p:cNvCxnSpPr/>
          <p:nvPr/>
        </p:nvCxnSpPr>
        <p:spPr>
          <a:xfrm>
            <a:off x="3428780" y="2722731"/>
            <a:ext cx="181646" cy="197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CDDC86-5F8F-4FD9-A16D-9DA2269ABD22}"/>
              </a:ext>
            </a:extLst>
          </p:cNvPr>
          <p:cNvCxnSpPr>
            <a:cxnSpLocks/>
          </p:cNvCxnSpPr>
          <p:nvPr/>
        </p:nvCxnSpPr>
        <p:spPr>
          <a:xfrm flipH="1">
            <a:off x="3974569" y="2735615"/>
            <a:ext cx="305245" cy="331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1AC8C50-E2BB-4A3F-AA20-6B75D1CCD10A}"/>
              </a:ext>
            </a:extLst>
          </p:cNvPr>
          <p:cNvCxnSpPr>
            <a:cxnSpLocks/>
          </p:cNvCxnSpPr>
          <p:nvPr/>
        </p:nvCxnSpPr>
        <p:spPr>
          <a:xfrm flipV="1">
            <a:off x="2027392" y="2009447"/>
            <a:ext cx="1038485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48DF892-4306-4B61-B505-3F0814B29816}"/>
              </a:ext>
            </a:extLst>
          </p:cNvPr>
          <p:cNvCxnSpPr/>
          <p:nvPr/>
        </p:nvCxnSpPr>
        <p:spPr>
          <a:xfrm flipH="1">
            <a:off x="5546558" y="2791095"/>
            <a:ext cx="277782" cy="241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81DC45E-1EFA-4836-8395-D0F07F4C2829}"/>
              </a:ext>
            </a:extLst>
          </p:cNvPr>
          <p:cNvCxnSpPr>
            <a:cxnSpLocks/>
          </p:cNvCxnSpPr>
          <p:nvPr/>
        </p:nvCxnSpPr>
        <p:spPr>
          <a:xfrm flipV="1">
            <a:off x="6574491" y="4039372"/>
            <a:ext cx="181126" cy="259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1" name="Picture 90">
            <a:extLst>
              <a:ext uri="{FF2B5EF4-FFF2-40B4-BE49-F238E27FC236}">
                <a16:creationId xmlns:a16="http://schemas.microsoft.com/office/drawing/2014/main" id="{D126EB45-C342-4816-8BFA-310002C8A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815" y="3677907"/>
            <a:ext cx="944598" cy="54613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043CBDD1-73F3-47D5-ACAE-CB583D94A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7395" y="5007425"/>
            <a:ext cx="929598" cy="550255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C3DE184B-E65D-4C3C-A035-BC30F3A92A5A}"/>
              </a:ext>
            </a:extLst>
          </p:cNvPr>
          <p:cNvSpPr txBox="1"/>
          <p:nvPr/>
        </p:nvSpPr>
        <p:spPr>
          <a:xfrm>
            <a:off x="9393184" y="2105077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200" dirty="0">
              <a:latin typeface="Daytona" panose="020B0604030500040204" pitchFamily="34" charset="0"/>
            </a:endParaRPr>
          </a:p>
        </p:txBody>
      </p:sp>
      <p:sp>
        <p:nvSpPr>
          <p:cNvPr id="98" name="Arrow: Down 97">
            <a:extLst>
              <a:ext uri="{FF2B5EF4-FFF2-40B4-BE49-F238E27FC236}">
                <a16:creationId xmlns:a16="http://schemas.microsoft.com/office/drawing/2014/main" id="{A9A606D2-16B2-4A87-904A-10CB9A43790A}"/>
              </a:ext>
            </a:extLst>
          </p:cNvPr>
          <p:cNvSpPr/>
          <p:nvPr/>
        </p:nvSpPr>
        <p:spPr>
          <a:xfrm>
            <a:off x="8060228" y="1764557"/>
            <a:ext cx="86272" cy="223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Arrow: Down 98">
            <a:extLst>
              <a:ext uri="{FF2B5EF4-FFF2-40B4-BE49-F238E27FC236}">
                <a16:creationId xmlns:a16="http://schemas.microsoft.com/office/drawing/2014/main" id="{1B2B52F4-28E0-4FBB-9A78-9F493DFEEC63}"/>
              </a:ext>
            </a:extLst>
          </p:cNvPr>
          <p:cNvSpPr/>
          <p:nvPr/>
        </p:nvSpPr>
        <p:spPr>
          <a:xfrm>
            <a:off x="8060228" y="2348414"/>
            <a:ext cx="88402" cy="223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Arrow: Down 100">
            <a:extLst>
              <a:ext uri="{FF2B5EF4-FFF2-40B4-BE49-F238E27FC236}">
                <a16:creationId xmlns:a16="http://schemas.microsoft.com/office/drawing/2014/main" id="{49D53220-C644-4446-9A85-0D3BFFBA3E44}"/>
              </a:ext>
            </a:extLst>
          </p:cNvPr>
          <p:cNvSpPr/>
          <p:nvPr/>
        </p:nvSpPr>
        <p:spPr>
          <a:xfrm>
            <a:off x="8060228" y="2889519"/>
            <a:ext cx="88402" cy="223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Arrow: Right 101">
            <a:extLst>
              <a:ext uri="{FF2B5EF4-FFF2-40B4-BE49-F238E27FC236}">
                <a16:creationId xmlns:a16="http://schemas.microsoft.com/office/drawing/2014/main" id="{0F31C09A-7783-4F18-B5D6-4717879AD34F}"/>
              </a:ext>
            </a:extLst>
          </p:cNvPr>
          <p:cNvSpPr/>
          <p:nvPr/>
        </p:nvSpPr>
        <p:spPr>
          <a:xfrm>
            <a:off x="9053660" y="2109054"/>
            <a:ext cx="914709" cy="94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60B85D42-66FF-4FC3-BBD6-58874D4F28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3110" y="1611463"/>
            <a:ext cx="946163" cy="873382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0A130612-8055-40C2-9F79-B4EA99C24D52}"/>
              </a:ext>
            </a:extLst>
          </p:cNvPr>
          <p:cNvSpPr txBox="1"/>
          <p:nvPr/>
        </p:nvSpPr>
        <p:spPr>
          <a:xfrm>
            <a:off x="5636794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411834C-B9A5-4714-B52F-CF076704D63E}"/>
              </a:ext>
            </a:extLst>
          </p:cNvPr>
          <p:cNvSpPr txBox="1"/>
          <p:nvPr/>
        </p:nvSpPr>
        <p:spPr>
          <a:xfrm>
            <a:off x="5636794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7" name="Arrow: Down 106">
            <a:extLst>
              <a:ext uri="{FF2B5EF4-FFF2-40B4-BE49-F238E27FC236}">
                <a16:creationId xmlns:a16="http://schemas.microsoft.com/office/drawing/2014/main" id="{4F30D7D2-9CFD-4AFA-A235-8C38FA735206}"/>
              </a:ext>
            </a:extLst>
          </p:cNvPr>
          <p:cNvSpPr/>
          <p:nvPr/>
        </p:nvSpPr>
        <p:spPr>
          <a:xfrm>
            <a:off x="10394356" y="2514096"/>
            <a:ext cx="88402" cy="247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6C122E0-E5D5-4D2D-BF39-C30D18C8D738}"/>
              </a:ext>
            </a:extLst>
          </p:cNvPr>
          <p:cNvCxnSpPr>
            <a:cxnSpLocks/>
          </p:cNvCxnSpPr>
          <p:nvPr/>
        </p:nvCxnSpPr>
        <p:spPr>
          <a:xfrm>
            <a:off x="7509748" y="4063160"/>
            <a:ext cx="43293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CF8DC2E0-CB88-4171-80F0-0CD3384A9F9F}"/>
              </a:ext>
            </a:extLst>
          </p:cNvPr>
          <p:cNvSpPr txBox="1"/>
          <p:nvPr/>
        </p:nvSpPr>
        <p:spPr>
          <a:xfrm>
            <a:off x="7615758" y="4210867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		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40B21027-F063-451D-B9D6-EE72D2549F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5599" y="3761573"/>
            <a:ext cx="1119615" cy="580902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9478FDA-7B38-4775-811A-A0C33A00D5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6691" y="3772709"/>
            <a:ext cx="1125905" cy="580902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36BB04A0-FDB1-45D7-9623-C8B8243F62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5800" y="3763394"/>
            <a:ext cx="1119615" cy="580902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310DDD1E-4699-4B28-BD70-592B75E0DD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6964" y="4275733"/>
            <a:ext cx="863502" cy="33442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23C80DB8-501F-4625-8C30-C1660C10BC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83684" y="4275733"/>
            <a:ext cx="854629" cy="33442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1C84E3B8-EA3A-407B-B6FF-C994526480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06132" y="4290154"/>
            <a:ext cx="854629" cy="33442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C71CBE48-31BD-4D4E-AD2B-641640CA02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059" y="488903"/>
            <a:ext cx="5687281" cy="1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1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34B3E594-20F5-3843-8BDC-EBFD9DE05813}"/>
              </a:ext>
            </a:extLst>
          </p:cNvPr>
          <p:cNvGrpSpPr/>
          <p:nvPr/>
        </p:nvGrpSpPr>
        <p:grpSpPr>
          <a:xfrm>
            <a:off x="357682" y="812459"/>
            <a:ext cx="11427226" cy="5835106"/>
            <a:chOff x="228845" y="784226"/>
            <a:chExt cx="11427226" cy="583510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82E2B3-8DF0-3B42-869E-AD18D6C31A4B}"/>
                </a:ext>
              </a:extLst>
            </p:cNvPr>
            <p:cNvGrpSpPr/>
            <p:nvPr/>
          </p:nvGrpSpPr>
          <p:grpSpPr>
            <a:xfrm>
              <a:off x="1192827" y="784226"/>
              <a:ext cx="9482251" cy="715229"/>
              <a:chOff x="1058155" y="1624198"/>
              <a:chExt cx="10356112" cy="715229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B56940E-F736-D045-9103-9F1E33A7CD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9741" y="1624198"/>
                <a:ext cx="0" cy="71522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9469164-5B4E-8546-827F-6AB704EF93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8155" y="2328793"/>
                <a:ext cx="1035611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CB6FB96-DB67-8E45-AABE-D5C63B5988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4093" y="1494706"/>
              <a:ext cx="0" cy="1957455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5C3FB8-517D-954B-9489-E32BAB9780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6240" y="1494706"/>
              <a:ext cx="0" cy="1957455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60A0618-C249-DA48-8409-027C2C358E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1683" y="1494706"/>
              <a:ext cx="0" cy="1957455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D8F776F-8140-534B-BEDC-7E1BDCF83B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75090" y="1494706"/>
              <a:ext cx="0" cy="1957455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175D7B-8427-8A49-B38F-D5598DE31E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6736" y="1494706"/>
              <a:ext cx="0" cy="1957455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FF88FF3-53AF-7940-B12A-6412BC8B5F80}"/>
                </a:ext>
              </a:extLst>
            </p:cNvPr>
            <p:cNvSpPr/>
            <p:nvPr/>
          </p:nvSpPr>
          <p:spPr>
            <a:xfrm>
              <a:off x="2604559" y="3468678"/>
              <a:ext cx="1985964" cy="31506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E2C83D4-B8D8-1443-8C2B-B0F6398E488A}"/>
                </a:ext>
              </a:extLst>
            </p:cNvPr>
            <p:cNvSpPr/>
            <p:nvPr/>
          </p:nvSpPr>
          <p:spPr>
            <a:xfrm>
              <a:off x="4980273" y="3468678"/>
              <a:ext cx="1985964" cy="31506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80B1C8E-9E7D-EE42-973A-C52E0F9DF338}"/>
                </a:ext>
              </a:extLst>
            </p:cNvPr>
            <p:cNvSpPr/>
            <p:nvPr/>
          </p:nvSpPr>
          <p:spPr>
            <a:xfrm>
              <a:off x="7325190" y="3452161"/>
              <a:ext cx="1985964" cy="31506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CAB5540-BC97-2346-B3CD-3410FFF01130}"/>
                </a:ext>
              </a:extLst>
            </p:cNvPr>
            <p:cNvSpPr/>
            <p:nvPr/>
          </p:nvSpPr>
          <p:spPr>
            <a:xfrm>
              <a:off x="9670107" y="3452161"/>
              <a:ext cx="1985964" cy="31506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3FF64B-DD76-1E4B-A848-367106C9FE21}"/>
                </a:ext>
              </a:extLst>
            </p:cNvPr>
            <p:cNvSpPr/>
            <p:nvPr/>
          </p:nvSpPr>
          <p:spPr>
            <a:xfrm>
              <a:off x="228845" y="3452161"/>
              <a:ext cx="1985964" cy="31506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83226C0-B01A-3B4F-BD6F-999E2CA4054F}"/>
              </a:ext>
            </a:extLst>
          </p:cNvPr>
          <p:cNvSpPr/>
          <p:nvPr/>
        </p:nvSpPr>
        <p:spPr>
          <a:xfrm>
            <a:off x="21721" y="192068"/>
            <a:ext cx="11292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spc="200" dirty="0">
                <a:latin typeface="Daytona" panose="020B0604030500040204" pitchFamily="34" charset="0"/>
              </a:rPr>
              <a:t>THE CARDIOVASCULAR SYSTEM AT REST: </a:t>
            </a:r>
            <a:r>
              <a:rPr lang="en-GB" sz="2000" spc="200" dirty="0">
                <a:latin typeface="Daytona" panose="020B0604030500040204" pitchFamily="34" charset="0"/>
              </a:rPr>
              <a:t>WHAT YOU NEED TO KNOW</a:t>
            </a:r>
            <a:endParaRPr lang="en-GB" sz="2000" dirty="0">
              <a:latin typeface="Daytona" panose="020B0604030500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45D5E-FE33-A148-88C4-A9FA0508DECA}"/>
              </a:ext>
            </a:extLst>
          </p:cNvPr>
          <p:cNvSpPr txBox="1"/>
          <p:nvPr/>
        </p:nvSpPr>
        <p:spPr>
          <a:xfrm>
            <a:off x="359592" y="3558539"/>
            <a:ext cx="19981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Daytona" panose="020B0604030500040204" pitchFamily="34" charset="0"/>
              </a:rPr>
              <a:t>Blood Flow Through The Heart</a:t>
            </a:r>
            <a:r>
              <a:rPr lang="en-GB" sz="1100" dirty="0">
                <a:latin typeface="Daytona" panose="020B0604030500040204" pitchFamily="34" charset="0"/>
              </a:rPr>
              <a:t>.</a:t>
            </a:r>
          </a:p>
          <a:p>
            <a:pPr algn="ctr"/>
            <a:endParaRPr lang="en-GB" sz="1100" b="1" dirty="0">
              <a:latin typeface="Daytona" panose="020B0604030500040204" pitchFamily="34" charset="0"/>
            </a:endParaRPr>
          </a:p>
          <a:p>
            <a:r>
              <a:rPr lang="en-GB" sz="1100" b="1" dirty="0">
                <a:solidFill>
                  <a:srgbClr val="0070C0"/>
                </a:solidFill>
                <a:latin typeface="Daytona" panose="020B0604030500040204" pitchFamily="34" charset="0"/>
              </a:rPr>
              <a:t>Right Side:</a:t>
            </a:r>
          </a:p>
          <a:p>
            <a:r>
              <a:rPr lang="en-GB" sz="1100" dirty="0">
                <a:solidFill>
                  <a:srgbClr val="0070C0"/>
                </a:solidFill>
                <a:latin typeface="Daytona" panose="020B0604030500040204" pitchFamily="34" charset="0"/>
              </a:rPr>
              <a:t>Vena cava &gt; Right atrium &gt; Tricuspid valve &gt; Right ventricle &gt; Pulmonary semilunar valve &gt; Pulmonary artery &gt; Lungs</a:t>
            </a:r>
          </a:p>
          <a:p>
            <a:endParaRPr lang="en-GB" sz="1100" dirty="0">
              <a:solidFill>
                <a:srgbClr val="0070C0"/>
              </a:solidFill>
              <a:latin typeface="Daytona" panose="020B0604030500040204" pitchFamily="34" charset="0"/>
            </a:endParaRPr>
          </a:p>
          <a:p>
            <a:r>
              <a:rPr lang="en-GB" sz="1100" b="1" dirty="0">
                <a:solidFill>
                  <a:srgbClr val="FF0000"/>
                </a:solidFill>
                <a:latin typeface="Daytona" panose="020B0604030500040204" pitchFamily="34" charset="0"/>
              </a:rPr>
              <a:t>Left side</a:t>
            </a:r>
          </a:p>
          <a:p>
            <a:r>
              <a:rPr lang="en-GB" sz="1100" dirty="0">
                <a:solidFill>
                  <a:srgbClr val="FF0000"/>
                </a:solidFill>
                <a:latin typeface="Daytona" panose="020B0604030500040204" pitchFamily="34" charset="0"/>
              </a:rPr>
              <a:t>Pulmonary vein &gt; Left atrium &gt; Bicuspid valve &gt; Left ventricle &gt; Aortic semilunar valve &gt; aorta &gt; Body tissue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DC4383-4CAA-FE4E-9747-6379F00E6DDE}"/>
              </a:ext>
            </a:extLst>
          </p:cNvPr>
          <p:cNvSpPr txBox="1"/>
          <p:nvPr/>
        </p:nvSpPr>
        <p:spPr>
          <a:xfrm>
            <a:off x="2658480" y="3558538"/>
            <a:ext cx="21357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Daytona" panose="020B0604030500040204" pitchFamily="34" charset="0"/>
              </a:rPr>
              <a:t>The Conduction System</a:t>
            </a:r>
          </a:p>
          <a:p>
            <a:pPr algn="ctr"/>
            <a:endParaRPr lang="en-GB" sz="1400" dirty="0">
              <a:latin typeface="Daytona" panose="020B0604030500040204" pitchFamily="34" charset="0"/>
            </a:endParaRPr>
          </a:p>
          <a:p>
            <a:pPr algn="ctr"/>
            <a:r>
              <a:rPr lang="en-GB" sz="1200" dirty="0">
                <a:latin typeface="Daytona" panose="020B0604030500040204" pitchFamily="34" charset="0"/>
              </a:rPr>
              <a:t> </a:t>
            </a:r>
            <a:r>
              <a:rPr lang="en-GB" sz="1100" dirty="0">
                <a:latin typeface="Daytona" panose="020B0604030500040204" pitchFamily="34" charset="0"/>
              </a:rPr>
              <a:t>Specialised bundles of tissue that transmit the electrical impulses through the heart causing a coordinated contraction. Consisting  of </a:t>
            </a:r>
            <a:r>
              <a:rPr lang="en-GB" sz="1100" b="1" dirty="0">
                <a:latin typeface="Daytona" panose="020B0604030500040204" pitchFamily="34" charset="0"/>
              </a:rPr>
              <a:t>4</a:t>
            </a:r>
            <a:r>
              <a:rPr lang="en-GB" sz="1100" dirty="0">
                <a:latin typeface="Daytona" panose="020B0604030500040204" pitchFamily="34" charset="0"/>
              </a:rPr>
              <a:t> </a:t>
            </a:r>
            <a:r>
              <a:rPr lang="en-GB" sz="1100" b="1" dirty="0">
                <a:latin typeface="Daytona" panose="020B0604030500040204" pitchFamily="34" charset="0"/>
              </a:rPr>
              <a:t>features</a:t>
            </a:r>
            <a:r>
              <a:rPr lang="en-GB" sz="1200" dirty="0">
                <a:latin typeface="Daytona" panose="020B0604030500040204" pitchFamily="34" charset="0"/>
              </a:rPr>
              <a:t>:</a:t>
            </a:r>
          </a:p>
          <a:p>
            <a:pPr algn="ctr"/>
            <a:endParaRPr lang="en-GB" sz="800" dirty="0">
              <a:latin typeface="Daytona" panose="020B0604030500040204" pitchFamily="34" charset="0"/>
            </a:endParaRPr>
          </a:p>
          <a:p>
            <a:r>
              <a:rPr lang="en-GB" sz="1200" dirty="0">
                <a:latin typeface="Daytona" panose="020B0604030500040204" pitchFamily="34" charset="0"/>
              </a:rPr>
              <a:t> </a:t>
            </a:r>
            <a:r>
              <a:rPr lang="en-GB" sz="1100" b="1" dirty="0">
                <a:latin typeface="Daytona" panose="020B0604030500040204" pitchFamily="34" charset="0"/>
              </a:rPr>
              <a:t>1. SA node</a:t>
            </a:r>
          </a:p>
          <a:p>
            <a:endParaRPr lang="en-GB" sz="1100" b="1" dirty="0">
              <a:latin typeface="Daytona" panose="020B0604030500040204" pitchFamily="34" charset="0"/>
            </a:endParaRPr>
          </a:p>
          <a:p>
            <a:r>
              <a:rPr lang="en-GB" sz="1100" b="1" dirty="0">
                <a:latin typeface="Daytona" panose="020B0604030500040204" pitchFamily="34" charset="0"/>
              </a:rPr>
              <a:t> 2. AV node</a:t>
            </a:r>
          </a:p>
          <a:p>
            <a:endParaRPr lang="en-GB" sz="1100" b="1" dirty="0">
              <a:latin typeface="Daytona" panose="020B0604030500040204" pitchFamily="34" charset="0"/>
            </a:endParaRPr>
          </a:p>
          <a:p>
            <a:r>
              <a:rPr lang="en-GB" sz="1100" b="1" dirty="0">
                <a:latin typeface="Daytona" panose="020B0604030500040204" pitchFamily="34" charset="0"/>
              </a:rPr>
              <a:t> 3. Bundles of His</a:t>
            </a:r>
          </a:p>
          <a:p>
            <a:endParaRPr lang="en-GB" sz="1100" b="1" dirty="0">
              <a:latin typeface="Daytona" panose="020B0604030500040204" pitchFamily="34" charset="0"/>
            </a:endParaRPr>
          </a:p>
          <a:p>
            <a:r>
              <a:rPr lang="en-GB" sz="1100" b="1" dirty="0">
                <a:latin typeface="Daytona" panose="020B0604030500040204" pitchFamily="34" charset="0"/>
              </a:rPr>
              <a:t> 4. Purkinje fibres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296FD9-BF59-F542-A547-14912DB3EF05}"/>
              </a:ext>
            </a:extLst>
          </p:cNvPr>
          <p:cNvSpPr txBox="1"/>
          <p:nvPr/>
        </p:nvSpPr>
        <p:spPr>
          <a:xfrm>
            <a:off x="5095016" y="3507544"/>
            <a:ext cx="19981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Daytona" panose="020B0604030500040204" pitchFamily="34" charset="0"/>
              </a:rPr>
              <a:t>Cardiac Cycle </a:t>
            </a:r>
          </a:p>
          <a:p>
            <a:pPr algn="ctr"/>
            <a:r>
              <a:rPr lang="en-GB" sz="1100" dirty="0">
                <a:latin typeface="Daytona" panose="020B0604030500040204" pitchFamily="34" charset="0"/>
              </a:rPr>
              <a:t>(1 complete heartbeat controlled by the conduction system)</a:t>
            </a:r>
          </a:p>
          <a:p>
            <a:pPr algn="ctr"/>
            <a:endParaRPr lang="en-GB" sz="1100" b="1" dirty="0">
              <a:latin typeface="Daytona" panose="020B0604030500040204" pitchFamily="34" charset="0"/>
            </a:endParaRPr>
          </a:p>
          <a:p>
            <a:pPr algn="ctr"/>
            <a:endParaRPr lang="en-GB" sz="1200" b="1" dirty="0">
              <a:latin typeface="Daytona" panose="020B0604030500040204" pitchFamily="34" charset="0"/>
            </a:endParaRPr>
          </a:p>
          <a:p>
            <a:pPr lvl="0"/>
            <a:r>
              <a:rPr lang="en-GB" sz="1100" b="1" dirty="0">
                <a:solidFill>
                  <a:prstClr val="black"/>
                </a:solidFill>
                <a:latin typeface="Daytona" panose="020B0604030500040204" pitchFamily="34" charset="0"/>
              </a:rPr>
              <a:t>Diastole: </a:t>
            </a:r>
            <a:r>
              <a:rPr lang="en-GB" sz="1100" dirty="0">
                <a:solidFill>
                  <a:prstClr val="black"/>
                </a:solidFill>
                <a:latin typeface="Daytona" panose="020B0604030500040204" pitchFamily="34" charset="0"/>
              </a:rPr>
              <a:t>relaxation phase receiving blood.</a:t>
            </a:r>
            <a:endParaRPr lang="en-GB" sz="1100" b="1" dirty="0">
              <a:solidFill>
                <a:prstClr val="black"/>
              </a:solidFill>
              <a:latin typeface="Daytona" panose="020B0604030500040204" pitchFamily="34" charset="0"/>
            </a:endParaRPr>
          </a:p>
          <a:p>
            <a:pPr lvl="0"/>
            <a:endParaRPr lang="en-GB" sz="1100" b="1" dirty="0">
              <a:solidFill>
                <a:prstClr val="black"/>
              </a:solidFill>
              <a:latin typeface="Daytona" panose="020B0604030500040204" pitchFamily="34" charset="0"/>
            </a:endParaRPr>
          </a:p>
          <a:p>
            <a:pPr lvl="0"/>
            <a:r>
              <a:rPr lang="en-GB" sz="1100" b="1" dirty="0">
                <a:solidFill>
                  <a:prstClr val="black"/>
                </a:solidFill>
                <a:latin typeface="Daytona" panose="020B0604030500040204" pitchFamily="34" charset="0"/>
              </a:rPr>
              <a:t>1.</a:t>
            </a:r>
            <a:r>
              <a:rPr lang="en-GB" sz="1100" dirty="0">
                <a:solidFill>
                  <a:prstClr val="black"/>
                </a:solidFill>
                <a:latin typeface="Daytona" panose="020B0604030500040204" pitchFamily="34" charset="0"/>
              </a:rPr>
              <a:t> </a:t>
            </a:r>
            <a:r>
              <a:rPr lang="en-GB" sz="1100" b="1" dirty="0">
                <a:solidFill>
                  <a:prstClr val="black"/>
                </a:solidFill>
                <a:latin typeface="Daytona" panose="020B0604030500040204" pitchFamily="34" charset="0"/>
              </a:rPr>
              <a:t>Atrial diastole </a:t>
            </a:r>
            <a:endParaRPr lang="en-GB" sz="1100" dirty="0">
              <a:solidFill>
                <a:prstClr val="black"/>
              </a:solidFill>
              <a:latin typeface="Daytona" panose="020B0604030500040204" pitchFamily="34" charset="0"/>
            </a:endParaRPr>
          </a:p>
          <a:p>
            <a:pPr lvl="0"/>
            <a:r>
              <a:rPr lang="en-GB" sz="1100" dirty="0">
                <a:solidFill>
                  <a:prstClr val="black"/>
                </a:solidFill>
                <a:latin typeface="Daytona" panose="020B0604030500040204" pitchFamily="34" charset="0"/>
              </a:rPr>
              <a:t>Blood enters the Atria     from the Vena cava.</a:t>
            </a:r>
          </a:p>
          <a:p>
            <a:pPr lvl="0"/>
            <a:endParaRPr lang="en-GB" sz="1100" dirty="0">
              <a:solidFill>
                <a:prstClr val="black"/>
              </a:solidFill>
              <a:latin typeface="Daytona" panose="020B0604030500040204" pitchFamily="34" charset="0"/>
            </a:endParaRPr>
          </a:p>
          <a:p>
            <a:pPr lvl="0"/>
            <a:r>
              <a:rPr lang="en-GB" sz="1100" b="1" dirty="0">
                <a:solidFill>
                  <a:prstClr val="black"/>
                </a:solidFill>
                <a:latin typeface="Daytona" panose="020B0604030500040204" pitchFamily="34" charset="0"/>
              </a:rPr>
              <a:t>3. Ventricular diastole</a:t>
            </a:r>
          </a:p>
          <a:p>
            <a:pPr lvl="0"/>
            <a:r>
              <a:rPr lang="en-GB" sz="1100" dirty="0">
                <a:solidFill>
                  <a:prstClr val="black"/>
                </a:solidFill>
                <a:latin typeface="Daytona" panose="020B0604030500040204" pitchFamily="34" charset="0"/>
              </a:rPr>
              <a:t>Blood enters the ventricles from the atria</a:t>
            </a:r>
          </a:p>
          <a:p>
            <a:endParaRPr lang="en-GB" sz="1400" b="1" dirty="0">
              <a:latin typeface="Daytona" panose="020B0604030500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913949-841C-E448-8E5E-CF65E5CF7139}"/>
              </a:ext>
            </a:extLst>
          </p:cNvPr>
          <p:cNvSpPr txBox="1"/>
          <p:nvPr/>
        </p:nvSpPr>
        <p:spPr>
          <a:xfrm>
            <a:off x="7447935" y="3489616"/>
            <a:ext cx="199814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Daytona" panose="020B0604030500040204" pitchFamily="34" charset="0"/>
              </a:rPr>
              <a:t>Cardiac Cycle</a:t>
            </a:r>
          </a:p>
          <a:p>
            <a:pPr algn="ctr"/>
            <a:r>
              <a:rPr lang="en-GB" sz="1100" dirty="0">
                <a:latin typeface="Daytona" panose="020B0604030500040204" pitchFamily="34" charset="0"/>
              </a:rPr>
              <a:t>(1 complete heartbeat controlled by the conduction system)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endParaRPr lang="en-GB" sz="1100" b="1" dirty="0">
              <a:latin typeface="Daytona" panose="020B0604030500040204" pitchFamily="34" charset="0"/>
            </a:endParaRPr>
          </a:p>
          <a:p>
            <a:r>
              <a:rPr lang="en-GB" sz="1100" b="1" dirty="0">
                <a:latin typeface="Daytona" panose="020B0604030500040204" pitchFamily="34" charset="0"/>
              </a:rPr>
              <a:t>Systole:  </a:t>
            </a:r>
            <a:r>
              <a:rPr lang="en-GB" sz="1100" dirty="0">
                <a:latin typeface="Daytona" panose="020B0604030500040204" pitchFamily="34" charset="0"/>
              </a:rPr>
              <a:t>contraction phase pumping blood out.</a:t>
            </a:r>
          </a:p>
          <a:p>
            <a:endParaRPr lang="en-GB" sz="1100" b="1" dirty="0">
              <a:latin typeface="Daytona" panose="020B0604030500040204" pitchFamily="34" charset="0"/>
            </a:endParaRPr>
          </a:p>
          <a:p>
            <a:r>
              <a:rPr lang="en-GB" sz="1100" b="1" dirty="0">
                <a:latin typeface="Daytona" panose="020B0604030500040204" pitchFamily="34" charset="0"/>
              </a:rPr>
              <a:t>2. Atrial systole</a:t>
            </a:r>
          </a:p>
          <a:p>
            <a:r>
              <a:rPr lang="en-GB" sz="1100" dirty="0">
                <a:latin typeface="Daytona" panose="020B0604030500040204" pitchFamily="34" charset="0"/>
              </a:rPr>
              <a:t>Pumps blood into ventricles.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r>
              <a:rPr lang="en-GB" sz="1100" b="1" dirty="0">
                <a:latin typeface="Daytona" panose="020B0604030500040204" pitchFamily="34" charset="0"/>
              </a:rPr>
              <a:t>4. Ventricular systole</a:t>
            </a:r>
          </a:p>
          <a:p>
            <a:r>
              <a:rPr lang="en-GB" sz="1100" dirty="0">
                <a:latin typeface="Daytona" panose="020B0604030500040204" pitchFamily="34" charset="0"/>
              </a:rPr>
              <a:t>Pumps blood into pulmonary artery &amp; aorta</a:t>
            </a:r>
          </a:p>
          <a:p>
            <a:endParaRPr lang="en-GB" sz="1100" b="1" dirty="0">
              <a:latin typeface="Daytona" panose="020B0604030500040204" pitchFamily="34" charset="0"/>
            </a:endParaRPr>
          </a:p>
          <a:p>
            <a:pPr algn="ctr"/>
            <a:endParaRPr lang="en-GB" sz="1100" dirty="0">
              <a:latin typeface="Daytona" panose="020B0604030500040204" pitchFamily="34" charset="0"/>
            </a:endParaRPr>
          </a:p>
          <a:p>
            <a:pPr algn="ctr"/>
            <a:endParaRPr lang="en-GB" sz="1100" dirty="0">
              <a:latin typeface="Daytona" panose="020B060403050004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9C1D0B-DCAD-434C-AA44-73C4B53F7352}"/>
              </a:ext>
            </a:extLst>
          </p:cNvPr>
          <p:cNvSpPr txBox="1"/>
          <p:nvPr/>
        </p:nvSpPr>
        <p:spPr>
          <a:xfrm>
            <a:off x="9798944" y="3463537"/>
            <a:ext cx="199814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Daytona" panose="020B0604030500040204" pitchFamily="34" charset="0"/>
              </a:rPr>
              <a:t>Q = SV X HR</a:t>
            </a:r>
          </a:p>
          <a:p>
            <a:pPr algn="ctr"/>
            <a:endParaRPr lang="en-GB" sz="1400" b="1" dirty="0">
              <a:latin typeface="Daytona" panose="020B0604030500040204" pitchFamily="34" charset="0"/>
            </a:endParaRPr>
          </a:p>
          <a:p>
            <a:r>
              <a:rPr lang="en-GB" sz="1100" b="1" dirty="0">
                <a:latin typeface="Daytona" panose="020B0604030500040204" pitchFamily="34" charset="0"/>
              </a:rPr>
              <a:t>Cardiac output (Q)</a:t>
            </a:r>
          </a:p>
          <a:p>
            <a:r>
              <a:rPr lang="en-GB" sz="1100" dirty="0">
                <a:latin typeface="Daytona" panose="020B0604030500040204" pitchFamily="34" charset="0"/>
              </a:rPr>
              <a:t>Av. rest = 5 l/min </a:t>
            </a:r>
          </a:p>
          <a:p>
            <a:r>
              <a:rPr lang="en-GB" sz="1100" dirty="0">
                <a:latin typeface="Daytona" panose="020B0604030500040204" pitchFamily="34" charset="0"/>
              </a:rPr>
              <a:t>Trained = 5 l/min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r>
              <a:rPr lang="en-GB" sz="1100" b="1" dirty="0">
                <a:latin typeface="Daytona" panose="020B0604030500040204" pitchFamily="34" charset="0"/>
              </a:rPr>
              <a:t>Stroke volume (SV)</a:t>
            </a:r>
          </a:p>
          <a:p>
            <a:r>
              <a:rPr lang="en-GB" sz="1100" dirty="0">
                <a:latin typeface="Daytona" panose="020B0604030500040204" pitchFamily="34" charset="0"/>
              </a:rPr>
              <a:t>Av. rest = 70 ml</a:t>
            </a:r>
          </a:p>
          <a:p>
            <a:r>
              <a:rPr lang="en-GB" sz="1100" dirty="0">
                <a:latin typeface="Daytona" panose="020B0604030500040204" pitchFamily="34" charset="0"/>
              </a:rPr>
              <a:t>Trained = 100 ml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r>
              <a:rPr lang="en-GB" sz="1100" b="1" dirty="0">
                <a:latin typeface="Daytona" panose="020B0604030500040204" pitchFamily="34" charset="0"/>
              </a:rPr>
              <a:t>Heart rate (HR)</a:t>
            </a:r>
          </a:p>
          <a:p>
            <a:r>
              <a:rPr lang="en-GB" sz="1100" dirty="0">
                <a:latin typeface="Daytona" panose="020B0604030500040204" pitchFamily="34" charset="0"/>
              </a:rPr>
              <a:t>Av. rest = 70 bpm</a:t>
            </a:r>
          </a:p>
          <a:p>
            <a:r>
              <a:rPr lang="en-GB" sz="1100" dirty="0">
                <a:latin typeface="Daytona" panose="020B0604030500040204" pitchFamily="34" charset="0"/>
              </a:rPr>
              <a:t>Trained = 50 bpm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r>
              <a:rPr lang="en-GB" sz="1100" b="1" dirty="0">
                <a:latin typeface="Daytona" panose="020B0604030500040204" pitchFamily="34" charset="0"/>
              </a:rPr>
              <a:t>Bradycardia</a:t>
            </a:r>
            <a:r>
              <a:rPr lang="en-GB" sz="1100" dirty="0">
                <a:latin typeface="Daytona" panose="020B0604030500040204" pitchFamily="34" charset="0"/>
              </a:rPr>
              <a:t> caused by…</a:t>
            </a:r>
          </a:p>
          <a:p>
            <a:r>
              <a:rPr lang="en-GB" sz="1100" b="1" dirty="0">
                <a:latin typeface="Daytona" panose="020B0604030500040204" pitchFamily="34" charset="0"/>
              </a:rPr>
              <a:t>Starling’ law </a:t>
            </a:r>
            <a:r>
              <a:rPr lang="en-GB" sz="1100" dirty="0">
                <a:latin typeface="Daytona" panose="020B0604030500040204" pitchFamily="34" charset="0"/>
              </a:rPr>
              <a:t>states…</a:t>
            </a:r>
          </a:p>
          <a:p>
            <a:r>
              <a:rPr lang="en-GB" sz="1100" b="1" dirty="0">
                <a:latin typeface="Daytona" panose="020B0604030500040204" pitchFamily="34" charset="0"/>
              </a:rPr>
              <a:t>Venous return </a:t>
            </a:r>
            <a:r>
              <a:rPr lang="en-GB" sz="1100" dirty="0">
                <a:latin typeface="Daytona" panose="020B0604030500040204" pitchFamily="34" charset="0"/>
              </a:rPr>
              <a:t>is…</a:t>
            </a:r>
          </a:p>
          <a:p>
            <a:pPr algn="ctr"/>
            <a:endParaRPr lang="en-GB" sz="1400" b="1" dirty="0">
              <a:latin typeface="Daytona" panose="020B0604030500040204" pitchFamily="34" charset="0"/>
            </a:endParaRPr>
          </a:p>
          <a:p>
            <a:pPr algn="ctr"/>
            <a:endParaRPr lang="en-GB" sz="1400" b="1" dirty="0">
              <a:latin typeface="Daytona" panose="020B0604030500040204" pitchFamily="34" charset="0"/>
            </a:endParaRPr>
          </a:p>
          <a:p>
            <a:pPr algn="ctr"/>
            <a:endParaRPr lang="en-GB" sz="1400" b="1" dirty="0">
              <a:latin typeface="Daytona" panose="020B0604030500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B4DE3B-0313-47C0-9A4A-98877F356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98" y="2120020"/>
            <a:ext cx="961901" cy="12303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CA9B3E-BDF3-49C6-8F8C-705319E6F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443" y="2120020"/>
            <a:ext cx="1184395" cy="12237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8107EC-CD13-482A-824E-63C03F035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081" y="2244824"/>
            <a:ext cx="1634983" cy="11741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BED160-E078-4DD4-9581-169FF5845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514" y="2357956"/>
            <a:ext cx="1855279" cy="10610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73EB61-C28D-4758-B709-EA17957FD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4335" y="1778367"/>
            <a:ext cx="1050133" cy="17171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23F9A3-170A-4385-838D-317C05864A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6147" y="79338"/>
            <a:ext cx="1524132" cy="6645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046B587-52E2-4574-8962-594126D0B9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50346"/>
            <a:ext cx="6188079" cy="19234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3B7A592-91F0-4587-9975-9B2891FF8C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2098" y="610457"/>
            <a:ext cx="1950243" cy="11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970E9B87-0CFB-4DAA-9874-07D3782AE37E}"/>
              </a:ext>
            </a:extLst>
          </p:cNvPr>
          <p:cNvSpPr/>
          <p:nvPr/>
        </p:nvSpPr>
        <p:spPr>
          <a:xfrm>
            <a:off x="2476147" y="3306865"/>
            <a:ext cx="279085" cy="283141"/>
          </a:xfrm>
          <a:custGeom>
            <a:avLst/>
            <a:gdLst>
              <a:gd name="connsiteX0" fmla="*/ 158769 w 279085"/>
              <a:gd name="connsiteY0" fmla="*/ 1819 h 283141"/>
              <a:gd name="connsiteX1" fmla="*/ 26421 w 279085"/>
              <a:gd name="connsiteY1" fmla="*/ 13851 h 283141"/>
              <a:gd name="connsiteX2" fmla="*/ 14390 w 279085"/>
              <a:gd name="connsiteY2" fmla="*/ 49946 h 283141"/>
              <a:gd name="connsiteX3" fmla="*/ 62516 w 279085"/>
              <a:gd name="connsiteY3" fmla="*/ 278546 h 283141"/>
              <a:gd name="connsiteX4" fmla="*/ 267053 w 279085"/>
              <a:gd name="connsiteY4" fmla="*/ 230419 h 283141"/>
              <a:gd name="connsiteX5" fmla="*/ 279085 w 279085"/>
              <a:gd name="connsiteY5" fmla="*/ 194324 h 283141"/>
              <a:gd name="connsiteX6" fmla="*/ 267053 w 279085"/>
              <a:gd name="connsiteY6" fmla="*/ 61977 h 283141"/>
              <a:gd name="connsiteX7" fmla="*/ 230958 w 279085"/>
              <a:gd name="connsiteY7" fmla="*/ 37914 h 283141"/>
              <a:gd name="connsiteX8" fmla="*/ 158769 w 279085"/>
              <a:gd name="connsiteY8" fmla="*/ 1819 h 2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85" h="283141">
                <a:moveTo>
                  <a:pt x="158769" y="1819"/>
                </a:moveTo>
                <a:cubicBezTo>
                  <a:pt x="124680" y="-2191"/>
                  <a:pt x="68446" y="-157"/>
                  <a:pt x="26421" y="13851"/>
                </a:cubicBezTo>
                <a:cubicBezTo>
                  <a:pt x="14389" y="17862"/>
                  <a:pt x="14390" y="37264"/>
                  <a:pt x="14390" y="49946"/>
                </a:cubicBezTo>
                <a:cubicBezTo>
                  <a:pt x="14390" y="274932"/>
                  <a:pt x="-39935" y="244395"/>
                  <a:pt x="62516" y="278546"/>
                </a:cubicBezTo>
                <a:cubicBezTo>
                  <a:pt x="195411" y="269686"/>
                  <a:pt x="224418" y="315688"/>
                  <a:pt x="267053" y="230419"/>
                </a:cubicBezTo>
                <a:cubicBezTo>
                  <a:pt x="272725" y="219075"/>
                  <a:pt x="275074" y="206356"/>
                  <a:pt x="279085" y="194324"/>
                </a:cubicBezTo>
                <a:cubicBezTo>
                  <a:pt x="275074" y="150208"/>
                  <a:pt x="280081" y="104316"/>
                  <a:pt x="267053" y="61977"/>
                </a:cubicBezTo>
                <a:cubicBezTo>
                  <a:pt x="262800" y="48156"/>
                  <a:pt x="244498" y="42991"/>
                  <a:pt x="230958" y="37914"/>
                </a:cubicBezTo>
                <a:cubicBezTo>
                  <a:pt x="211810" y="30734"/>
                  <a:pt x="192858" y="5829"/>
                  <a:pt x="158769" y="181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81FEBFEF-4EB4-4D4D-B8A0-88DBA89BD048}"/>
              </a:ext>
            </a:extLst>
          </p:cNvPr>
          <p:cNvSpPr/>
          <p:nvPr/>
        </p:nvSpPr>
        <p:spPr>
          <a:xfrm>
            <a:off x="2499590" y="3352414"/>
            <a:ext cx="185500" cy="134923"/>
          </a:xfrm>
          <a:prstGeom prst="ellipse">
            <a:avLst/>
          </a:prstGeom>
          <a:solidFill>
            <a:schemeClr val="bg1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78A46D6-9910-41A4-AA43-79B23566AA82}"/>
              </a:ext>
            </a:extLst>
          </p:cNvPr>
          <p:cNvSpPr/>
          <p:nvPr/>
        </p:nvSpPr>
        <p:spPr>
          <a:xfrm>
            <a:off x="8558601" y="789795"/>
            <a:ext cx="2614643" cy="5969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A6793F-C58D-47D0-8698-B9127F9989A2}"/>
              </a:ext>
            </a:extLst>
          </p:cNvPr>
          <p:cNvSpPr/>
          <p:nvPr/>
        </p:nvSpPr>
        <p:spPr>
          <a:xfrm>
            <a:off x="875109" y="544554"/>
            <a:ext cx="2614643" cy="62296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14BD1F-C6BA-40B4-8A38-22DD42E6BEA0}"/>
              </a:ext>
            </a:extLst>
          </p:cNvPr>
          <p:cNvSpPr/>
          <p:nvPr/>
        </p:nvSpPr>
        <p:spPr>
          <a:xfrm>
            <a:off x="158974" y="151193"/>
            <a:ext cx="8484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spc="200" dirty="0">
                <a:latin typeface="Daytona" panose="020B0604030500040204" pitchFamily="34" charset="0"/>
              </a:rPr>
              <a:t>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D14949D-E42B-4F17-B874-01F85C0637FC}"/>
              </a:ext>
            </a:extLst>
          </p:cNvPr>
          <p:cNvSpPr/>
          <p:nvPr/>
        </p:nvSpPr>
        <p:spPr>
          <a:xfrm rot="16200000">
            <a:off x="8998965" y="2643554"/>
            <a:ext cx="1816585" cy="23938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2642A5-DFB8-46CF-841D-16373AD80DB3}"/>
              </a:ext>
            </a:extLst>
          </p:cNvPr>
          <p:cNvCxnSpPr>
            <a:cxnSpLocks/>
            <a:endCxn id="154" idx="2"/>
          </p:cNvCxnSpPr>
          <p:nvPr/>
        </p:nvCxnSpPr>
        <p:spPr>
          <a:xfrm flipH="1">
            <a:off x="4424629" y="3737150"/>
            <a:ext cx="4606" cy="4785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707F4C-A26F-44C4-B810-A3831D8938C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30518" y="3797749"/>
            <a:ext cx="4426252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1FE72E-4853-4908-BBFD-0781C4280D5A}"/>
              </a:ext>
            </a:extLst>
          </p:cNvPr>
          <p:cNvCxnSpPr>
            <a:cxnSpLocks/>
            <a:endCxn id="160" idx="1"/>
          </p:cNvCxnSpPr>
          <p:nvPr/>
        </p:nvCxnSpPr>
        <p:spPr>
          <a:xfrm flipH="1" flipV="1">
            <a:off x="7748959" y="6011744"/>
            <a:ext cx="961381" cy="12568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87DBED-73EC-4D8E-9B56-0283264AEE6C}"/>
              </a:ext>
            </a:extLst>
          </p:cNvPr>
          <p:cNvCxnSpPr>
            <a:cxnSpLocks/>
          </p:cNvCxnSpPr>
          <p:nvPr/>
        </p:nvCxnSpPr>
        <p:spPr>
          <a:xfrm flipH="1" flipV="1">
            <a:off x="7724884" y="1583378"/>
            <a:ext cx="948886" cy="12074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566DEA-FF5A-475D-9242-F097E243D369}"/>
              </a:ext>
            </a:extLst>
          </p:cNvPr>
          <p:cNvCxnSpPr>
            <a:cxnSpLocks/>
          </p:cNvCxnSpPr>
          <p:nvPr/>
        </p:nvCxnSpPr>
        <p:spPr>
          <a:xfrm flipH="1">
            <a:off x="7737288" y="3713573"/>
            <a:ext cx="939478" cy="879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127BB1A6-CA77-4919-A460-23DFA6A1614F}"/>
              </a:ext>
            </a:extLst>
          </p:cNvPr>
          <p:cNvSpPr/>
          <p:nvPr/>
        </p:nvSpPr>
        <p:spPr>
          <a:xfrm rot="16200000">
            <a:off x="7880642" y="5631823"/>
            <a:ext cx="658457" cy="6042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9700B3-FF5E-43C7-9296-D47C5D6D21BA}"/>
              </a:ext>
            </a:extLst>
          </p:cNvPr>
          <p:cNvSpPr/>
          <p:nvPr/>
        </p:nvSpPr>
        <p:spPr>
          <a:xfrm rot="16200000">
            <a:off x="8959143" y="4600211"/>
            <a:ext cx="1872979" cy="236746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A46D814-5338-4337-9ED2-2C47E5ED3448}"/>
              </a:ext>
            </a:extLst>
          </p:cNvPr>
          <p:cNvSpPr/>
          <p:nvPr/>
        </p:nvSpPr>
        <p:spPr>
          <a:xfrm rot="16200000">
            <a:off x="8967956" y="683134"/>
            <a:ext cx="1870885" cy="240154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2C5480A-E53D-4A88-80F6-36373BF4C0F2}"/>
              </a:ext>
            </a:extLst>
          </p:cNvPr>
          <p:cNvSpPr/>
          <p:nvPr/>
        </p:nvSpPr>
        <p:spPr>
          <a:xfrm rot="16200000">
            <a:off x="7923827" y="1257496"/>
            <a:ext cx="609790" cy="6042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12AE905-B656-4928-9276-B118D0BC5D83}"/>
              </a:ext>
            </a:extLst>
          </p:cNvPr>
          <p:cNvCxnSpPr>
            <a:cxnSpLocks/>
          </p:cNvCxnSpPr>
          <p:nvPr/>
        </p:nvCxnSpPr>
        <p:spPr>
          <a:xfrm>
            <a:off x="4421187" y="2481588"/>
            <a:ext cx="3337375" cy="0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F4A17B5-7E94-453E-B75F-64ADEAF956A5}"/>
              </a:ext>
            </a:extLst>
          </p:cNvPr>
          <p:cNvCxnSpPr>
            <a:cxnSpLocks/>
          </p:cNvCxnSpPr>
          <p:nvPr/>
        </p:nvCxnSpPr>
        <p:spPr>
          <a:xfrm rot="5400000" flipH="1">
            <a:off x="2208061" y="3814560"/>
            <a:ext cx="4426252" cy="0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8035FF1-1EDA-4CCC-9B5A-6E858C753CF0}"/>
              </a:ext>
            </a:extLst>
          </p:cNvPr>
          <p:cNvCxnSpPr>
            <a:cxnSpLocks/>
          </p:cNvCxnSpPr>
          <p:nvPr/>
        </p:nvCxnSpPr>
        <p:spPr>
          <a:xfrm>
            <a:off x="3342988" y="1579040"/>
            <a:ext cx="1078201" cy="14091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3073130-FCC3-4DFA-A69F-8CF55DAD2991}"/>
              </a:ext>
            </a:extLst>
          </p:cNvPr>
          <p:cNvCxnSpPr>
            <a:cxnSpLocks/>
          </p:cNvCxnSpPr>
          <p:nvPr/>
        </p:nvCxnSpPr>
        <p:spPr>
          <a:xfrm>
            <a:off x="3342988" y="6010875"/>
            <a:ext cx="1078201" cy="31442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D3588B8-ED72-4632-9209-7114D52C6E5F}"/>
              </a:ext>
            </a:extLst>
          </p:cNvPr>
          <p:cNvCxnSpPr>
            <a:cxnSpLocks/>
          </p:cNvCxnSpPr>
          <p:nvPr/>
        </p:nvCxnSpPr>
        <p:spPr>
          <a:xfrm>
            <a:off x="3339810" y="3745376"/>
            <a:ext cx="1072198" cy="0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0B834591-8B63-4844-B6AA-8030B3BCFCD4}"/>
              </a:ext>
            </a:extLst>
          </p:cNvPr>
          <p:cNvSpPr/>
          <p:nvPr/>
        </p:nvSpPr>
        <p:spPr>
          <a:xfrm rot="5400000">
            <a:off x="3576303" y="1305613"/>
            <a:ext cx="609790" cy="6042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538199C-1E0A-46DA-9BA1-488CCA1A416C}"/>
              </a:ext>
            </a:extLst>
          </p:cNvPr>
          <p:cNvSpPr/>
          <p:nvPr/>
        </p:nvSpPr>
        <p:spPr>
          <a:xfrm rot="5400000">
            <a:off x="1023503" y="514291"/>
            <a:ext cx="2217993" cy="24135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HR</a:t>
            </a:r>
          </a:p>
          <a:p>
            <a:r>
              <a:rPr lang="en-US" sz="1000" dirty="0"/>
              <a:t>(bpm)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90529B6-22DE-475A-A506-7D695FC70D49}"/>
              </a:ext>
            </a:extLst>
          </p:cNvPr>
          <p:cNvSpPr/>
          <p:nvPr/>
        </p:nvSpPr>
        <p:spPr>
          <a:xfrm rot="5400000">
            <a:off x="1224397" y="4566957"/>
            <a:ext cx="1873985" cy="247737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40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5A3DDE2E-DAAA-4834-8D56-BC2B21848E5D}"/>
              </a:ext>
            </a:extLst>
          </p:cNvPr>
          <p:cNvSpPr/>
          <p:nvPr/>
        </p:nvSpPr>
        <p:spPr>
          <a:xfrm rot="5400000">
            <a:off x="3606578" y="3435012"/>
            <a:ext cx="609790" cy="6042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FFF725BE-82B7-4EB8-A15F-E5928DC9CEB7}"/>
              </a:ext>
            </a:extLst>
          </p:cNvPr>
          <p:cNvSpPr/>
          <p:nvPr/>
        </p:nvSpPr>
        <p:spPr>
          <a:xfrm rot="5400000">
            <a:off x="3559184" y="5691983"/>
            <a:ext cx="609790" cy="6042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AF63D8D-A65E-48BB-AA16-FACFF38E71F2}"/>
              </a:ext>
            </a:extLst>
          </p:cNvPr>
          <p:cNvSpPr/>
          <p:nvPr/>
        </p:nvSpPr>
        <p:spPr>
          <a:xfrm>
            <a:off x="-127931" y="20872"/>
            <a:ext cx="11135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spc="200" dirty="0">
                <a:latin typeface="Daytona" panose="020B0604030500040204" pitchFamily="34" charset="0"/>
              </a:rPr>
              <a:t> CV SYSTEM DURING EXERCISE &amp; RECOVERY</a:t>
            </a:r>
            <a:r>
              <a:rPr lang="en-GB" sz="1400" spc="200" dirty="0">
                <a:latin typeface="Daytona" panose="020B0604030500040204" pitchFamily="34" charset="0"/>
              </a:rPr>
              <a:t>: </a:t>
            </a:r>
            <a:r>
              <a:rPr lang="en-GB" sz="2000" spc="200" dirty="0">
                <a:latin typeface="Daytona" panose="020B0604030500040204" pitchFamily="34" charset="0"/>
              </a:rPr>
              <a:t>What you need to know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2C028867-DC03-4B73-AF1B-3712FA189349}"/>
              </a:ext>
            </a:extLst>
          </p:cNvPr>
          <p:cNvSpPr/>
          <p:nvPr/>
        </p:nvSpPr>
        <p:spPr>
          <a:xfrm rot="16200000">
            <a:off x="4367911" y="1561823"/>
            <a:ext cx="99302" cy="110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DE986EB7-F944-431F-A5B6-BEE55202AF29}"/>
              </a:ext>
            </a:extLst>
          </p:cNvPr>
          <p:cNvSpPr/>
          <p:nvPr/>
        </p:nvSpPr>
        <p:spPr>
          <a:xfrm rot="16200000">
            <a:off x="4376778" y="3686215"/>
            <a:ext cx="95702" cy="1018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6AFF781A-3CBA-4979-8327-86D92B22F23E}"/>
              </a:ext>
            </a:extLst>
          </p:cNvPr>
          <p:cNvSpPr/>
          <p:nvPr/>
        </p:nvSpPr>
        <p:spPr>
          <a:xfrm rot="16200000">
            <a:off x="4347425" y="5973379"/>
            <a:ext cx="95702" cy="1018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2ED7D779-C16C-4581-9216-E4ED79656E3B}"/>
              </a:ext>
            </a:extLst>
          </p:cNvPr>
          <p:cNvSpPr/>
          <p:nvPr/>
        </p:nvSpPr>
        <p:spPr>
          <a:xfrm rot="16200000">
            <a:off x="7737124" y="5926974"/>
            <a:ext cx="95702" cy="1018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AF35D6-FFDD-4A1B-A4AC-D5924FD70A6C}"/>
              </a:ext>
            </a:extLst>
          </p:cNvPr>
          <p:cNvSpPr txBox="1"/>
          <p:nvPr/>
        </p:nvSpPr>
        <p:spPr>
          <a:xfrm>
            <a:off x="3547568" y="1354857"/>
            <a:ext cx="66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tona" panose="020B0604030500040204" pitchFamily="34" charset="0"/>
              </a:rPr>
              <a:t>Describe explain &amp; compare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F3F483B-EC04-4D8E-A524-9CEE458F64EB}"/>
              </a:ext>
            </a:extLst>
          </p:cNvPr>
          <p:cNvSpPr txBox="1"/>
          <p:nvPr/>
        </p:nvSpPr>
        <p:spPr>
          <a:xfrm>
            <a:off x="3594137" y="3538668"/>
            <a:ext cx="678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tona" panose="020B0604030500040204" pitchFamily="34" charset="0"/>
              </a:rPr>
              <a:t>Describe &amp; explain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8ED0069-66E5-4FF5-A22B-C56BDB3DA518}"/>
              </a:ext>
            </a:extLst>
          </p:cNvPr>
          <p:cNvSpPr txBox="1"/>
          <p:nvPr/>
        </p:nvSpPr>
        <p:spPr>
          <a:xfrm>
            <a:off x="3546947" y="5793829"/>
            <a:ext cx="678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tona" panose="020B0604030500040204" pitchFamily="34" charset="0"/>
              </a:rPr>
              <a:t>Describe &amp; explain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2CF4237-E513-44E6-ACD2-76A5EA634E24}"/>
              </a:ext>
            </a:extLst>
          </p:cNvPr>
          <p:cNvSpPr/>
          <p:nvPr/>
        </p:nvSpPr>
        <p:spPr>
          <a:xfrm rot="5400000">
            <a:off x="1237416" y="2620474"/>
            <a:ext cx="1816584" cy="24399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C0E881-D939-EE4A-A166-0359289B990D}"/>
              </a:ext>
            </a:extLst>
          </p:cNvPr>
          <p:cNvSpPr txBox="1"/>
          <p:nvPr/>
        </p:nvSpPr>
        <p:spPr>
          <a:xfrm>
            <a:off x="1072401" y="592790"/>
            <a:ext cx="2315680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Daytona" panose="020B0604030500040204" pitchFamily="34" charset="0"/>
              </a:rPr>
              <a:t>Submaximal Exercise on HR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0D87F04-4AD6-AE43-B25F-2B9C039BBD86}"/>
              </a:ext>
            </a:extLst>
          </p:cNvPr>
          <p:cNvSpPr txBox="1"/>
          <p:nvPr/>
        </p:nvSpPr>
        <p:spPr>
          <a:xfrm>
            <a:off x="990384" y="2964052"/>
            <a:ext cx="231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Daytona" panose="020B0604030500040204" pitchFamily="34" charset="0"/>
              </a:rPr>
              <a:t>Submaximal Exercise on SV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D39341E-BC22-8B49-B477-0C98599EEA6C}"/>
              </a:ext>
            </a:extLst>
          </p:cNvPr>
          <p:cNvSpPr txBox="1"/>
          <p:nvPr/>
        </p:nvSpPr>
        <p:spPr>
          <a:xfrm>
            <a:off x="1024590" y="4847454"/>
            <a:ext cx="231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Daytona" panose="020B0604030500040204" pitchFamily="34" charset="0"/>
              </a:rPr>
              <a:t>Submaximal Exercise on Q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076D65D-560C-1946-AF47-D6BC22F4D2F1}"/>
              </a:ext>
            </a:extLst>
          </p:cNvPr>
          <p:cNvSpPr txBox="1"/>
          <p:nvPr/>
        </p:nvSpPr>
        <p:spPr>
          <a:xfrm>
            <a:off x="8706142" y="974226"/>
            <a:ext cx="2315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Daytona" panose="020B0604030500040204" pitchFamily="34" charset="0"/>
              </a:rPr>
              <a:t>Redistribution of Q During Exercise &amp; Rest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044D077-0308-B141-888C-3279FE1CE74A}"/>
              </a:ext>
            </a:extLst>
          </p:cNvPr>
          <p:cNvSpPr txBox="1"/>
          <p:nvPr/>
        </p:nvSpPr>
        <p:spPr>
          <a:xfrm>
            <a:off x="8691979" y="2986267"/>
            <a:ext cx="231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Daytona" panose="020B0604030500040204" pitchFamily="34" charset="0"/>
              </a:rPr>
              <a:t>Mechanisms of VR During Recovery &amp; Rest</a:t>
            </a:r>
            <a:endParaRPr lang="en-GB" sz="1100" dirty="0">
              <a:latin typeface="Daytona" panose="020B060403050004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04913A6-768B-1E42-ABA5-9C48DFE0D6A9}"/>
              </a:ext>
            </a:extLst>
          </p:cNvPr>
          <p:cNvSpPr txBox="1"/>
          <p:nvPr/>
        </p:nvSpPr>
        <p:spPr>
          <a:xfrm>
            <a:off x="8745558" y="4822728"/>
            <a:ext cx="231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Daytona" panose="020B0604030500040204" pitchFamily="34" charset="0"/>
              </a:rPr>
              <a:t>Regulation of HR During Exercise &amp; Recovery</a:t>
            </a:r>
            <a:endParaRPr lang="en-GB" sz="1100" dirty="0">
              <a:latin typeface="Daytona" panose="020B0604030500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31A1D-8637-4463-81F2-93BC70BC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862" y="12446"/>
            <a:ext cx="1524132" cy="664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F8DE1C-2158-46C6-9058-EBAF012CC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13" y="332502"/>
            <a:ext cx="6822258" cy="2120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A425EE-B720-4FF0-BEB2-D6DA3924E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281" y="2481588"/>
            <a:ext cx="45719" cy="155028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EBBE0C4-5405-4ABC-A12D-3EDC858E8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134" y="3937209"/>
            <a:ext cx="2831226" cy="2850189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3DAEFEA-20B6-4D6B-ADC5-F028079AA59F}"/>
              </a:ext>
            </a:extLst>
          </p:cNvPr>
          <p:cNvSpPr/>
          <p:nvPr/>
        </p:nvSpPr>
        <p:spPr>
          <a:xfrm>
            <a:off x="4814684" y="3977638"/>
            <a:ext cx="26439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Daytona" panose="020B0604030500040204" pitchFamily="34" charset="0"/>
              </a:rPr>
              <a:t>Average Values for HR, SV &amp; Q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C3817B72-8553-439C-8C8F-2FB64DA70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212" y="1463068"/>
            <a:ext cx="1519591" cy="20999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92B3A5B-DB0B-4DAB-B0E0-B40190F54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8996" y="735573"/>
            <a:ext cx="164606" cy="84677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450378A-F6D9-4F6B-8E58-C8EC9200149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99996" r="99996" b="45435"/>
          <a:stretch/>
        </p:blipFill>
        <p:spPr>
          <a:xfrm flipH="1">
            <a:off x="1644669" y="913671"/>
            <a:ext cx="45719" cy="568215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F4946DB-01CE-45E2-88B7-C4FAEF0E1711}"/>
              </a:ext>
            </a:extLst>
          </p:cNvPr>
          <p:cNvCxnSpPr>
            <a:cxnSpLocks/>
          </p:cNvCxnSpPr>
          <p:nvPr/>
        </p:nvCxnSpPr>
        <p:spPr>
          <a:xfrm flipV="1">
            <a:off x="1644669" y="798703"/>
            <a:ext cx="0" cy="760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05DE117-B559-4519-954C-AD20ADA3E706}"/>
              </a:ext>
            </a:extLst>
          </p:cNvPr>
          <p:cNvCxnSpPr>
            <a:cxnSpLocks/>
          </p:cNvCxnSpPr>
          <p:nvPr/>
        </p:nvCxnSpPr>
        <p:spPr>
          <a:xfrm flipH="1" flipV="1">
            <a:off x="2487499" y="813298"/>
            <a:ext cx="1583" cy="760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83AC3ED-8575-41CF-AFF7-70D12364FCBF}"/>
              </a:ext>
            </a:extLst>
          </p:cNvPr>
          <p:cNvCxnSpPr>
            <a:cxnSpLocks/>
          </p:cNvCxnSpPr>
          <p:nvPr/>
        </p:nvCxnSpPr>
        <p:spPr>
          <a:xfrm>
            <a:off x="1356212" y="1398984"/>
            <a:ext cx="1519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10F1D08-2A63-4C0F-99CC-470A8348F08A}"/>
              </a:ext>
            </a:extLst>
          </p:cNvPr>
          <p:cNvCxnSpPr>
            <a:cxnSpLocks/>
          </p:cNvCxnSpPr>
          <p:nvPr/>
        </p:nvCxnSpPr>
        <p:spPr>
          <a:xfrm flipV="1">
            <a:off x="1344599" y="1321347"/>
            <a:ext cx="296371" cy="70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437FC5E-8AF8-4AD0-BC0E-40BF7BEB07E2}"/>
              </a:ext>
            </a:extLst>
          </p:cNvPr>
          <p:cNvCxnSpPr>
            <a:cxnSpLocks/>
          </p:cNvCxnSpPr>
          <p:nvPr/>
        </p:nvCxnSpPr>
        <p:spPr>
          <a:xfrm flipV="1">
            <a:off x="1659518" y="1177847"/>
            <a:ext cx="151202" cy="142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09B9B31-B858-4120-A8D9-86C6C1A66A09}"/>
              </a:ext>
            </a:extLst>
          </p:cNvPr>
          <p:cNvCxnSpPr>
            <a:cxnSpLocks/>
          </p:cNvCxnSpPr>
          <p:nvPr/>
        </p:nvCxnSpPr>
        <p:spPr>
          <a:xfrm>
            <a:off x="1798204" y="1182564"/>
            <a:ext cx="689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DE92E54-1397-415A-B24A-27C0ECB4FBC8}"/>
              </a:ext>
            </a:extLst>
          </p:cNvPr>
          <p:cNvCxnSpPr>
            <a:cxnSpLocks/>
          </p:cNvCxnSpPr>
          <p:nvPr/>
        </p:nvCxnSpPr>
        <p:spPr>
          <a:xfrm>
            <a:off x="2492348" y="1184873"/>
            <a:ext cx="90488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9E5B8F1-7C4F-4F6B-9710-54FD7D3AAFED}"/>
              </a:ext>
            </a:extLst>
          </p:cNvPr>
          <p:cNvCxnSpPr>
            <a:cxnSpLocks/>
          </p:cNvCxnSpPr>
          <p:nvPr/>
        </p:nvCxnSpPr>
        <p:spPr>
          <a:xfrm>
            <a:off x="2579133" y="1320846"/>
            <a:ext cx="241547" cy="78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25439FDF-F0A9-4AFD-98B2-5B76CF4AA8BA}"/>
              </a:ext>
            </a:extLst>
          </p:cNvPr>
          <p:cNvSpPr txBox="1"/>
          <p:nvPr/>
        </p:nvSpPr>
        <p:spPr>
          <a:xfrm>
            <a:off x="1368256" y="1200552"/>
            <a:ext cx="335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05158EE-8BDE-4EEB-A929-0CE25F23FBBD}"/>
              </a:ext>
            </a:extLst>
          </p:cNvPr>
          <p:cNvSpPr txBox="1"/>
          <p:nvPr/>
        </p:nvSpPr>
        <p:spPr>
          <a:xfrm>
            <a:off x="1620078" y="1096410"/>
            <a:ext cx="1707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11EF6D7-7D22-4030-B1E4-F7C1AE19DF4E}"/>
              </a:ext>
            </a:extLst>
          </p:cNvPr>
          <p:cNvSpPr txBox="1"/>
          <p:nvPr/>
        </p:nvSpPr>
        <p:spPr>
          <a:xfrm>
            <a:off x="1960980" y="1016441"/>
            <a:ext cx="3640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3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FC0D2A2-6B88-4199-89C5-6A2FF6D4FB64}"/>
              </a:ext>
            </a:extLst>
          </p:cNvPr>
          <p:cNvSpPr txBox="1"/>
          <p:nvPr/>
        </p:nvSpPr>
        <p:spPr>
          <a:xfrm>
            <a:off x="2475245" y="111230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4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FB162DD-CB4D-4EBF-AC84-82690620886F}"/>
              </a:ext>
            </a:extLst>
          </p:cNvPr>
          <p:cNvSpPr txBox="1"/>
          <p:nvPr/>
        </p:nvSpPr>
        <p:spPr>
          <a:xfrm flipH="1">
            <a:off x="2628189" y="1212042"/>
            <a:ext cx="2227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5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139BEAD-32E7-4197-BE56-B003BC9F2AF5}"/>
              </a:ext>
            </a:extLst>
          </p:cNvPr>
          <p:cNvSpPr txBox="1"/>
          <p:nvPr/>
        </p:nvSpPr>
        <p:spPr>
          <a:xfrm>
            <a:off x="2436466" y="763763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Recovery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6519481-799E-4F6C-865E-3AC921580C8A}"/>
              </a:ext>
            </a:extLst>
          </p:cNvPr>
          <p:cNvSpPr txBox="1"/>
          <p:nvPr/>
        </p:nvSpPr>
        <p:spPr>
          <a:xfrm>
            <a:off x="1298517" y="761454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Rest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C5D5298-37A9-4D45-9073-11F496CEF07E}"/>
              </a:ext>
            </a:extLst>
          </p:cNvPr>
          <p:cNvSpPr txBox="1"/>
          <p:nvPr/>
        </p:nvSpPr>
        <p:spPr>
          <a:xfrm>
            <a:off x="1805466" y="761454"/>
            <a:ext cx="5245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Exercise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27ADDC0-ED07-4E55-AA70-9BAFE4A1C290}"/>
              </a:ext>
            </a:extLst>
          </p:cNvPr>
          <p:cNvSpPr txBox="1"/>
          <p:nvPr/>
        </p:nvSpPr>
        <p:spPr>
          <a:xfrm>
            <a:off x="1536773" y="1521966"/>
            <a:ext cx="2320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0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C75EB7D-786B-42D8-B48F-95F9CEC61337}"/>
              </a:ext>
            </a:extLst>
          </p:cNvPr>
          <p:cNvSpPr txBox="1"/>
          <p:nvPr/>
        </p:nvSpPr>
        <p:spPr>
          <a:xfrm>
            <a:off x="2359052" y="1513989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60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5BAB662-6EC9-44A0-8473-EDE856139072}"/>
              </a:ext>
            </a:extLst>
          </p:cNvPr>
          <p:cNvSpPr txBox="1"/>
          <p:nvPr/>
        </p:nvSpPr>
        <p:spPr>
          <a:xfrm>
            <a:off x="1717748" y="1530781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Time (mins)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301E600-F1EE-4738-8625-2B717999C2A9}"/>
              </a:ext>
            </a:extLst>
          </p:cNvPr>
          <p:cNvSpPr txBox="1"/>
          <p:nvPr/>
        </p:nvSpPr>
        <p:spPr>
          <a:xfrm>
            <a:off x="973851" y="79634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HR</a:t>
            </a:r>
          </a:p>
          <a:p>
            <a:r>
              <a:rPr lang="en-GB" sz="800" dirty="0"/>
              <a:t>(bpm)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F1433E39-A0A2-40B9-928B-8F3D83A2E982}"/>
              </a:ext>
            </a:extLst>
          </p:cNvPr>
          <p:cNvSpPr txBox="1"/>
          <p:nvPr/>
        </p:nvSpPr>
        <p:spPr>
          <a:xfrm>
            <a:off x="1048964" y="1081947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120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7548E96-5B70-4079-9D41-B12FF1D02BB2}"/>
              </a:ext>
            </a:extLst>
          </p:cNvPr>
          <p:cNvSpPr txBox="1"/>
          <p:nvPr/>
        </p:nvSpPr>
        <p:spPr>
          <a:xfrm>
            <a:off x="1063114" y="129126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60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C17B91A-04C2-4DD3-9DD4-03269592FFF8}"/>
              </a:ext>
            </a:extLst>
          </p:cNvPr>
          <p:cNvSpPr txBox="1"/>
          <p:nvPr/>
        </p:nvSpPr>
        <p:spPr>
          <a:xfrm>
            <a:off x="1206743" y="1622604"/>
            <a:ext cx="1866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aytona" panose="020B0604030500040204" pitchFamily="34" charset="0"/>
              </a:rPr>
              <a:t>Maximal Exercise on HR</a:t>
            </a: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BF75194B-BB01-43A1-8E6F-965452348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285" y="1798019"/>
            <a:ext cx="156584" cy="838421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02AE7929-27AA-4657-B71A-8DD9F047C3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1848" y="2519155"/>
            <a:ext cx="1524132" cy="207282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11291C17-C434-4F0F-9EB3-EFBE623529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3807" y="1841272"/>
            <a:ext cx="6097" cy="768163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1A588892-50C9-4E0A-B192-69EA0024EA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7765" y="1853361"/>
            <a:ext cx="6097" cy="768163"/>
          </a:xfrm>
          <a:prstGeom prst="rect">
            <a:avLst/>
          </a:prstGeom>
        </p:spPr>
      </p:pic>
      <p:sp>
        <p:nvSpPr>
          <p:cNvPr id="188" name="TextBox 187">
            <a:extLst>
              <a:ext uri="{FF2B5EF4-FFF2-40B4-BE49-F238E27FC236}">
                <a16:creationId xmlns:a16="http://schemas.microsoft.com/office/drawing/2014/main" id="{2DBC494C-F757-4AD4-B946-AB4ECBD91CF8}"/>
              </a:ext>
            </a:extLst>
          </p:cNvPr>
          <p:cNvSpPr txBox="1"/>
          <p:nvPr/>
        </p:nvSpPr>
        <p:spPr>
          <a:xfrm>
            <a:off x="1522989" y="2600067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0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74EE7B0-4F7E-48D6-8047-17D719A72A8B}"/>
              </a:ext>
            </a:extLst>
          </p:cNvPr>
          <p:cNvSpPr txBox="1"/>
          <p:nvPr/>
        </p:nvSpPr>
        <p:spPr>
          <a:xfrm>
            <a:off x="2165089" y="2590461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Time (mins)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D76106C-29C6-4A0D-A76E-47B6A982647B}"/>
              </a:ext>
            </a:extLst>
          </p:cNvPr>
          <p:cNvSpPr txBox="1"/>
          <p:nvPr/>
        </p:nvSpPr>
        <p:spPr>
          <a:xfrm>
            <a:off x="1925428" y="259205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2</a:t>
            </a:r>
          </a:p>
        </p:txBody>
      </p:sp>
      <p:pic>
        <p:nvPicPr>
          <p:cNvPr id="192" name="Picture 191">
            <a:extLst>
              <a:ext uri="{FF2B5EF4-FFF2-40B4-BE49-F238E27FC236}">
                <a16:creationId xmlns:a16="http://schemas.microsoft.com/office/drawing/2014/main" id="{078FEFD4-5E44-41F2-962C-195F54865C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3323" y="2461779"/>
            <a:ext cx="1530229" cy="6097"/>
          </a:xfrm>
          <a:prstGeom prst="rect">
            <a:avLst/>
          </a:prstGeom>
        </p:spPr>
      </p:pic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F55CE47-4C46-4885-ACFB-09626C43F5D3}"/>
              </a:ext>
            </a:extLst>
          </p:cNvPr>
          <p:cNvCxnSpPr>
            <a:cxnSpLocks/>
          </p:cNvCxnSpPr>
          <p:nvPr/>
        </p:nvCxnSpPr>
        <p:spPr>
          <a:xfrm flipV="1">
            <a:off x="1344599" y="2352686"/>
            <a:ext cx="314919" cy="109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36A3BD64-CDB6-47F7-B304-534BD7375D79}"/>
              </a:ext>
            </a:extLst>
          </p:cNvPr>
          <p:cNvCxnSpPr>
            <a:cxnSpLocks/>
          </p:cNvCxnSpPr>
          <p:nvPr/>
        </p:nvCxnSpPr>
        <p:spPr>
          <a:xfrm flipV="1">
            <a:off x="1659518" y="1975880"/>
            <a:ext cx="145948" cy="376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67454721-5AB6-4BCA-9D4D-1DC591A6F55E}"/>
              </a:ext>
            </a:extLst>
          </p:cNvPr>
          <p:cNvCxnSpPr>
            <a:cxnSpLocks/>
            <a:endCxn id="187" idx="0"/>
          </p:cNvCxnSpPr>
          <p:nvPr/>
        </p:nvCxnSpPr>
        <p:spPr>
          <a:xfrm flipV="1">
            <a:off x="1810720" y="1853361"/>
            <a:ext cx="220094" cy="122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082C0801-6BAD-498F-BAF8-C084659844EA}"/>
              </a:ext>
            </a:extLst>
          </p:cNvPr>
          <p:cNvCxnSpPr>
            <a:cxnSpLocks/>
            <a:stCxn id="187" idx="0"/>
          </p:cNvCxnSpPr>
          <p:nvPr/>
        </p:nvCxnSpPr>
        <p:spPr>
          <a:xfrm>
            <a:off x="2030814" y="1853361"/>
            <a:ext cx="141279" cy="457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BC68DEC6-5D1D-47DB-9FE6-A100BFFFC054}"/>
              </a:ext>
            </a:extLst>
          </p:cNvPr>
          <p:cNvCxnSpPr>
            <a:cxnSpLocks/>
          </p:cNvCxnSpPr>
          <p:nvPr/>
        </p:nvCxnSpPr>
        <p:spPr>
          <a:xfrm>
            <a:off x="2172093" y="2306051"/>
            <a:ext cx="601450" cy="133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B644CAA7-A876-48F5-9B72-538BFE62D3FD}"/>
              </a:ext>
            </a:extLst>
          </p:cNvPr>
          <p:cNvSpPr txBox="1"/>
          <p:nvPr/>
        </p:nvSpPr>
        <p:spPr>
          <a:xfrm>
            <a:off x="1087827" y="2344003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60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675BB718-83B0-4FF0-A0E2-405EE071CB25}"/>
              </a:ext>
            </a:extLst>
          </p:cNvPr>
          <p:cNvSpPr txBox="1"/>
          <p:nvPr/>
        </p:nvSpPr>
        <p:spPr>
          <a:xfrm>
            <a:off x="1030434" y="1813398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200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2054D5E8-5034-4CC6-80D6-69BCD34A49C6}"/>
              </a:ext>
            </a:extLst>
          </p:cNvPr>
          <p:cNvSpPr txBox="1"/>
          <p:nvPr/>
        </p:nvSpPr>
        <p:spPr>
          <a:xfrm>
            <a:off x="916812" y="191545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HR</a:t>
            </a:r>
          </a:p>
          <a:p>
            <a:r>
              <a:rPr lang="en-GB" sz="800" dirty="0"/>
              <a:t>(bpm)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50168F82-5A2D-49E2-9A64-E4A896B8A010}"/>
              </a:ext>
            </a:extLst>
          </p:cNvPr>
          <p:cNvSpPr txBox="1"/>
          <p:nvPr/>
        </p:nvSpPr>
        <p:spPr>
          <a:xfrm>
            <a:off x="1360547" y="2243685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1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901CF297-6D98-4839-9CAD-BF15BC1F73EA}"/>
              </a:ext>
            </a:extLst>
          </p:cNvPr>
          <p:cNvSpPr txBox="1"/>
          <p:nvPr/>
        </p:nvSpPr>
        <p:spPr>
          <a:xfrm>
            <a:off x="1589619" y="20084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2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01F10C53-0189-4277-988B-42D35069B8D0}"/>
              </a:ext>
            </a:extLst>
          </p:cNvPr>
          <p:cNvSpPr txBox="1"/>
          <p:nvPr/>
        </p:nvSpPr>
        <p:spPr>
          <a:xfrm>
            <a:off x="1821047" y="1875505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3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B67C8D43-325D-4A18-9222-9CA74EC46433}"/>
              </a:ext>
            </a:extLst>
          </p:cNvPr>
          <p:cNvSpPr txBox="1"/>
          <p:nvPr/>
        </p:nvSpPr>
        <p:spPr>
          <a:xfrm>
            <a:off x="2011217" y="189677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4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C4AAE461-3D48-44B3-B5CC-C30C9A96B813}"/>
              </a:ext>
            </a:extLst>
          </p:cNvPr>
          <p:cNvSpPr txBox="1"/>
          <p:nvPr/>
        </p:nvSpPr>
        <p:spPr>
          <a:xfrm>
            <a:off x="2351300" y="221439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B6A7B-4DC8-4F8A-B599-09266B43E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1180" y="3113650"/>
            <a:ext cx="164606" cy="847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397CB3-026B-49F9-8259-CDF9DF3C95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1671" y="3842760"/>
            <a:ext cx="1524132" cy="2072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93623A-F5C5-4F4B-9EAF-ABB77784CA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93494" y="3178238"/>
            <a:ext cx="12193" cy="76816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7D7863-393C-4071-BE6D-F61C363724BB}"/>
              </a:ext>
            </a:extLst>
          </p:cNvPr>
          <p:cNvCxnSpPr>
            <a:cxnSpLocks/>
          </p:cNvCxnSpPr>
          <p:nvPr/>
        </p:nvCxnSpPr>
        <p:spPr>
          <a:xfrm flipV="1">
            <a:off x="1453794" y="3317341"/>
            <a:ext cx="581519" cy="505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1C4576-76B6-458D-8339-857264B0CBD5}"/>
              </a:ext>
            </a:extLst>
          </p:cNvPr>
          <p:cNvCxnSpPr>
            <a:cxnSpLocks/>
          </p:cNvCxnSpPr>
          <p:nvPr/>
        </p:nvCxnSpPr>
        <p:spPr>
          <a:xfrm>
            <a:off x="2033862" y="3317786"/>
            <a:ext cx="465728" cy="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34EC55-DF84-4D73-AD82-4F3EB6ED4338}"/>
              </a:ext>
            </a:extLst>
          </p:cNvPr>
          <p:cNvCxnSpPr/>
          <p:nvPr/>
        </p:nvCxnSpPr>
        <p:spPr>
          <a:xfrm flipV="1">
            <a:off x="2487495" y="3368842"/>
            <a:ext cx="3042" cy="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D404D7AE-2745-48E7-BF00-E8298481F8A9}"/>
              </a:ext>
            </a:extLst>
          </p:cNvPr>
          <p:cNvCxnSpPr>
            <a:cxnSpLocks/>
          </p:cNvCxnSpPr>
          <p:nvPr/>
        </p:nvCxnSpPr>
        <p:spPr>
          <a:xfrm>
            <a:off x="2487495" y="3335113"/>
            <a:ext cx="156583" cy="144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96D8EE44-CC9A-4401-AD95-8E823DA053C4}"/>
              </a:ext>
            </a:extLst>
          </p:cNvPr>
          <p:cNvSpPr txBox="1"/>
          <p:nvPr/>
        </p:nvSpPr>
        <p:spPr>
          <a:xfrm>
            <a:off x="1681746" y="3953682"/>
            <a:ext cx="1250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Exercise intensity (km/hr)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97840BC3-E0F2-4783-9BD9-1F21541B6A6D}"/>
              </a:ext>
            </a:extLst>
          </p:cNvPr>
          <p:cNvSpPr txBox="1"/>
          <p:nvPr/>
        </p:nvSpPr>
        <p:spPr>
          <a:xfrm>
            <a:off x="2440940" y="3147334"/>
            <a:ext cx="5405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maximal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C00B7F5C-5645-475C-A0E8-B5A80DA0E233}"/>
              </a:ext>
            </a:extLst>
          </p:cNvPr>
          <p:cNvSpPr txBox="1"/>
          <p:nvPr/>
        </p:nvSpPr>
        <p:spPr>
          <a:xfrm>
            <a:off x="1863932" y="3136970"/>
            <a:ext cx="689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submaximal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4FDCE982-2C02-4A96-8402-3595A0E813BF}"/>
              </a:ext>
            </a:extLst>
          </p:cNvPr>
          <p:cNvSpPr txBox="1"/>
          <p:nvPr/>
        </p:nvSpPr>
        <p:spPr>
          <a:xfrm>
            <a:off x="1024590" y="3227391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200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39C1B036-85BE-4CD6-A93B-51AE656627B5}"/>
              </a:ext>
            </a:extLst>
          </p:cNvPr>
          <p:cNvSpPr txBox="1"/>
          <p:nvPr/>
        </p:nvSpPr>
        <p:spPr>
          <a:xfrm>
            <a:off x="1034595" y="3714453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100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A414FDAA-7ED8-4D51-97E6-4933476D38B3}"/>
              </a:ext>
            </a:extLst>
          </p:cNvPr>
          <p:cNvSpPr txBox="1"/>
          <p:nvPr/>
        </p:nvSpPr>
        <p:spPr>
          <a:xfrm>
            <a:off x="905330" y="3375898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SV</a:t>
            </a:r>
          </a:p>
          <a:p>
            <a:r>
              <a:rPr lang="en-GB" sz="800" dirty="0"/>
              <a:t> (ml)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37C0E870-0D4F-4D86-B331-051601EE1BBE}"/>
              </a:ext>
            </a:extLst>
          </p:cNvPr>
          <p:cNvSpPr txBox="1"/>
          <p:nvPr/>
        </p:nvSpPr>
        <p:spPr>
          <a:xfrm>
            <a:off x="2428826" y="342573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CC3399"/>
                </a:solidFill>
              </a:rPr>
              <a:t>Cardiovascular</a:t>
            </a:r>
          </a:p>
          <a:p>
            <a:r>
              <a:rPr lang="en-GB" sz="800" dirty="0">
                <a:solidFill>
                  <a:srgbClr val="CC3399"/>
                </a:solidFill>
              </a:rPr>
              <a:t> drift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5156D51F-9388-426C-AE5A-DC19119E922B}"/>
              </a:ext>
            </a:extLst>
          </p:cNvPr>
          <p:cNvSpPr txBox="1"/>
          <p:nvPr/>
        </p:nvSpPr>
        <p:spPr>
          <a:xfrm>
            <a:off x="1466798" y="351587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1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FFC3B3D6-695E-42D0-800F-20BD54B86049}"/>
              </a:ext>
            </a:extLst>
          </p:cNvPr>
          <p:cNvSpPr txBox="1"/>
          <p:nvPr/>
        </p:nvSpPr>
        <p:spPr>
          <a:xfrm>
            <a:off x="2096718" y="329625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2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6771F856-8DD5-41C8-902A-ACDD15243AEF}"/>
              </a:ext>
            </a:extLst>
          </p:cNvPr>
          <p:cNvSpPr txBox="1"/>
          <p:nvPr/>
        </p:nvSpPr>
        <p:spPr>
          <a:xfrm>
            <a:off x="2527263" y="328877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091596-1804-4922-9C05-67748A9EBD7B}"/>
              </a:ext>
            </a:extLst>
          </p:cNvPr>
          <p:cNvSpPr txBox="1"/>
          <p:nvPr/>
        </p:nvSpPr>
        <p:spPr>
          <a:xfrm>
            <a:off x="862323" y="4049785"/>
            <a:ext cx="26709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aytona" panose="020B0604030500040204" pitchFamily="34" charset="0"/>
              </a:rPr>
              <a:t>SV during recovery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aytona" panose="020B0604030500040204" pitchFamily="34" charset="0"/>
              </a:rPr>
              <a:t>SV remains high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aytona" panose="020B0604030500040204" pitchFamily="34" charset="0"/>
              </a:rPr>
              <a:t>Remove LA &amp; CD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aytona" panose="020B0604030500040204" pitchFamily="34" charset="0"/>
              </a:rPr>
              <a:t>Reduces slowly; cool down maintains SV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30136DB-3911-408E-B3E1-C0AACC721D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1831" y="4978999"/>
            <a:ext cx="164606" cy="84741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F9A69E0-140A-4573-910D-FAFEF24289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1671" y="5722775"/>
            <a:ext cx="1524132" cy="2072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DA2C0C6-F899-40B5-B109-E45E261A8C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6583" y="5066665"/>
            <a:ext cx="6097" cy="768163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52467DF-A22E-48E0-8186-DAD043B4FBF0}"/>
              </a:ext>
            </a:extLst>
          </p:cNvPr>
          <p:cNvCxnSpPr>
            <a:cxnSpLocks/>
          </p:cNvCxnSpPr>
          <p:nvPr/>
        </p:nvCxnSpPr>
        <p:spPr>
          <a:xfrm flipV="1">
            <a:off x="1425786" y="5199168"/>
            <a:ext cx="535194" cy="405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D7A6B64-E97B-4E92-BC76-EFB8BD97E45E}"/>
              </a:ext>
            </a:extLst>
          </p:cNvPr>
          <p:cNvCxnSpPr>
            <a:cxnSpLocks/>
          </p:cNvCxnSpPr>
          <p:nvPr/>
        </p:nvCxnSpPr>
        <p:spPr>
          <a:xfrm>
            <a:off x="1964421" y="5199168"/>
            <a:ext cx="5117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52E98B9-BE57-4FDA-9157-271F95965326}"/>
              </a:ext>
            </a:extLst>
          </p:cNvPr>
          <p:cNvSpPr txBox="1"/>
          <p:nvPr/>
        </p:nvSpPr>
        <p:spPr>
          <a:xfrm>
            <a:off x="1085891" y="5075004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40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6F67EE-8472-47C2-96BB-28843D576110}"/>
              </a:ext>
            </a:extLst>
          </p:cNvPr>
          <p:cNvSpPr txBox="1"/>
          <p:nvPr/>
        </p:nvSpPr>
        <p:spPr>
          <a:xfrm>
            <a:off x="1147457" y="552607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E3865F3-07F9-4E4F-A7A8-D22A2AA53C2C}"/>
              </a:ext>
            </a:extLst>
          </p:cNvPr>
          <p:cNvSpPr txBox="1"/>
          <p:nvPr/>
        </p:nvSpPr>
        <p:spPr>
          <a:xfrm>
            <a:off x="906025" y="512198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Q </a:t>
            </a:r>
          </a:p>
          <a:p>
            <a:r>
              <a:rPr lang="en-GB" sz="800" dirty="0"/>
              <a:t>(l/min)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76E30FE-0890-4974-8295-AAE5C1004DD2}"/>
              </a:ext>
            </a:extLst>
          </p:cNvPr>
          <p:cNvSpPr txBox="1"/>
          <p:nvPr/>
        </p:nvSpPr>
        <p:spPr>
          <a:xfrm>
            <a:off x="1508227" y="526116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24C9DFA-D9EA-4236-B832-D74559819F5E}"/>
              </a:ext>
            </a:extLst>
          </p:cNvPr>
          <p:cNvSpPr txBox="1"/>
          <p:nvPr/>
        </p:nvSpPr>
        <p:spPr>
          <a:xfrm>
            <a:off x="2143108" y="517244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C77A2C3-DBAB-4CA6-931C-EBFC18F5C034}"/>
              </a:ext>
            </a:extLst>
          </p:cNvPr>
          <p:cNvSpPr txBox="1"/>
          <p:nvPr/>
        </p:nvSpPr>
        <p:spPr>
          <a:xfrm>
            <a:off x="1690078" y="3522510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CC3399"/>
                </a:solidFill>
              </a:rPr>
              <a:t>Starling’s</a:t>
            </a:r>
          </a:p>
          <a:p>
            <a:r>
              <a:rPr lang="en-GB" sz="800" dirty="0">
                <a:solidFill>
                  <a:srgbClr val="CC3399"/>
                </a:solidFill>
              </a:rPr>
              <a:t> Law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35D6EEF-9828-4992-8664-267EF91BDD42}"/>
              </a:ext>
            </a:extLst>
          </p:cNvPr>
          <p:cNvSpPr txBox="1"/>
          <p:nvPr/>
        </p:nvSpPr>
        <p:spPr>
          <a:xfrm>
            <a:off x="1705442" y="5008361"/>
            <a:ext cx="689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submaximal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2928EB-1B88-4022-BEB9-CBB1B55409D8}"/>
              </a:ext>
            </a:extLst>
          </p:cNvPr>
          <p:cNvSpPr txBox="1"/>
          <p:nvPr/>
        </p:nvSpPr>
        <p:spPr>
          <a:xfrm>
            <a:off x="2272127" y="5015377"/>
            <a:ext cx="794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maximal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BE4F997-F9AD-46E0-9C5C-3CC0E9B87399}"/>
              </a:ext>
            </a:extLst>
          </p:cNvPr>
          <p:cNvSpPr txBox="1"/>
          <p:nvPr/>
        </p:nvSpPr>
        <p:spPr>
          <a:xfrm>
            <a:off x="1652777" y="5808869"/>
            <a:ext cx="1250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Exercise intensity (km/hr)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75985D1-9816-4D66-8720-5F55BC563E5E}"/>
              </a:ext>
            </a:extLst>
          </p:cNvPr>
          <p:cNvSpPr txBox="1"/>
          <p:nvPr/>
        </p:nvSpPr>
        <p:spPr>
          <a:xfrm>
            <a:off x="1323844" y="1719707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Rest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4F1C4C4-9BF7-4CE4-975E-4F58473F5D09}"/>
              </a:ext>
            </a:extLst>
          </p:cNvPr>
          <p:cNvSpPr txBox="1"/>
          <p:nvPr/>
        </p:nvSpPr>
        <p:spPr>
          <a:xfrm>
            <a:off x="1575213" y="1721003"/>
            <a:ext cx="5245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Exercise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5CB6732-0CD9-4D7F-9036-5104E5196095}"/>
              </a:ext>
            </a:extLst>
          </p:cNvPr>
          <p:cNvSpPr txBox="1"/>
          <p:nvPr/>
        </p:nvSpPr>
        <p:spPr>
          <a:xfrm>
            <a:off x="2027439" y="1732180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Recovery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A3F82C0-CE80-4D09-A9E4-4FB11DD877C0}"/>
              </a:ext>
            </a:extLst>
          </p:cNvPr>
          <p:cNvSpPr txBox="1"/>
          <p:nvPr/>
        </p:nvSpPr>
        <p:spPr>
          <a:xfrm>
            <a:off x="856048" y="6009415"/>
            <a:ext cx="2643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aytona" panose="020B0604030500040204" pitchFamily="34" charset="0"/>
              </a:rPr>
              <a:t>Q during recovery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aytona" panose="020B0604030500040204" pitchFamily="34" charset="0"/>
              </a:rPr>
              <a:t>SV remains high but HR lowers quickly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aytona" panose="020B0604030500040204" pitchFamily="34" charset="0"/>
              </a:rPr>
              <a:t>Q reduces slowly; cool down maintains Q</a:t>
            </a:r>
          </a:p>
          <a:p>
            <a:endParaRPr lang="en-GB" sz="1100" b="1" dirty="0">
              <a:latin typeface="Daytona" panose="020B0604030500040204" pitchFamily="34" charset="0"/>
            </a:endParaRPr>
          </a:p>
        </p:txBody>
      </p:sp>
      <p:graphicFrame>
        <p:nvGraphicFramePr>
          <p:cNvPr id="85" name="Table 91">
            <a:extLst>
              <a:ext uri="{FF2B5EF4-FFF2-40B4-BE49-F238E27FC236}">
                <a16:creationId xmlns:a16="http://schemas.microsoft.com/office/drawing/2014/main" id="{2BB2FB85-14EE-4A81-BDC5-3CBA380D3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558226"/>
              </p:ext>
            </p:extLst>
          </p:nvPr>
        </p:nvGraphicFramePr>
        <p:xfrm>
          <a:off x="4885888" y="4200120"/>
          <a:ext cx="2484952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80">
                  <a:extLst>
                    <a:ext uri="{9D8B030D-6E8A-4147-A177-3AD203B41FA5}">
                      <a16:colId xmlns:a16="http://schemas.microsoft.com/office/drawing/2014/main" val="4231770312"/>
                    </a:ext>
                  </a:extLst>
                </a:gridCol>
                <a:gridCol w="613611">
                  <a:extLst>
                    <a:ext uri="{9D8B030D-6E8A-4147-A177-3AD203B41FA5}">
                      <a16:colId xmlns:a16="http://schemas.microsoft.com/office/drawing/2014/main" val="4031976325"/>
                    </a:ext>
                  </a:extLst>
                </a:gridCol>
                <a:gridCol w="757989">
                  <a:extLst>
                    <a:ext uri="{9D8B030D-6E8A-4147-A177-3AD203B41FA5}">
                      <a16:colId xmlns:a16="http://schemas.microsoft.com/office/drawing/2014/main" val="3797777574"/>
                    </a:ext>
                  </a:extLst>
                </a:gridCol>
                <a:gridCol w="761272">
                  <a:extLst>
                    <a:ext uri="{9D8B030D-6E8A-4147-A177-3AD203B41FA5}">
                      <a16:colId xmlns:a16="http://schemas.microsoft.com/office/drawing/2014/main" val="2448652726"/>
                    </a:ext>
                  </a:extLst>
                </a:gridCol>
              </a:tblGrid>
              <a:tr h="209833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Rest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Submaximal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Maximal</a:t>
                      </a:r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779209"/>
                  </a:ext>
                </a:extLst>
              </a:tr>
              <a:tr h="20983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HR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70 bpm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100 bpm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220bpm - age</a:t>
                      </a:r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548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SV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70 ml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100 ml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100 ml </a:t>
                      </a:r>
                      <a:r>
                        <a:rPr lang="en-GB" sz="800" b="1" dirty="0"/>
                        <a:t>*</a:t>
                      </a:r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793773"/>
                  </a:ext>
                </a:extLst>
              </a:tr>
              <a:tr h="20983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Q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5 l/min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10 l/min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20 l/min</a:t>
                      </a:r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494130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A92BC46A-9619-49A2-AAE9-E116040F4554}"/>
              </a:ext>
            </a:extLst>
          </p:cNvPr>
          <p:cNvSpPr txBox="1"/>
          <p:nvPr/>
        </p:nvSpPr>
        <p:spPr>
          <a:xfrm>
            <a:off x="6117146" y="5028879"/>
            <a:ext cx="13099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*</a:t>
            </a:r>
            <a:r>
              <a:rPr lang="en-GB" sz="800" dirty="0"/>
              <a:t>but lowers due to CV drift</a:t>
            </a:r>
          </a:p>
        </p:txBody>
      </p:sp>
      <p:graphicFrame>
        <p:nvGraphicFramePr>
          <p:cNvPr id="96" name="Table 96">
            <a:extLst>
              <a:ext uri="{FF2B5EF4-FFF2-40B4-BE49-F238E27FC236}">
                <a16:creationId xmlns:a16="http://schemas.microsoft.com/office/drawing/2014/main" id="{021519E9-0870-4DBF-98D3-5E0BDCA35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015693"/>
              </p:ext>
            </p:extLst>
          </p:nvPr>
        </p:nvGraphicFramePr>
        <p:xfrm>
          <a:off x="4861808" y="5440157"/>
          <a:ext cx="2484208" cy="89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56">
                  <a:extLst>
                    <a:ext uri="{9D8B030D-6E8A-4147-A177-3AD203B41FA5}">
                      <a16:colId xmlns:a16="http://schemas.microsoft.com/office/drawing/2014/main" val="4103039414"/>
                    </a:ext>
                  </a:extLst>
                </a:gridCol>
                <a:gridCol w="577516">
                  <a:extLst>
                    <a:ext uri="{9D8B030D-6E8A-4147-A177-3AD203B41FA5}">
                      <a16:colId xmlns:a16="http://schemas.microsoft.com/office/drawing/2014/main" val="3797946580"/>
                    </a:ext>
                  </a:extLst>
                </a:gridCol>
                <a:gridCol w="745958">
                  <a:extLst>
                    <a:ext uri="{9D8B030D-6E8A-4147-A177-3AD203B41FA5}">
                      <a16:colId xmlns:a16="http://schemas.microsoft.com/office/drawing/2014/main" val="3239058077"/>
                    </a:ext>
                  </a:extLst>
                </a:gridCol>
                <a:gridCol w="785278">
                  <a:extLst>
                    <a:ext uri="{9D8B030D-6E8A-4147-A177-3AD203B41FA5}">
                      <a16:colId xmlns:a16="http://schemas.microsoft.com/office/drawing/2014/main" val="22885570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Rest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Submaximal</a:t>
                      </a: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Maximal</a:t>
                      </a:r>
                    </a:p>
                  </a:txBody>
                  <a:tcP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13651"/>
                  </a:ext>
                </a:extLst>
              </a:tr>
              <a:tr h="22634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HR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50 bpm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120 bpm</a:t>
                      </a: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220bpm – age</a:t>
                      </a:r>
                    </a:p>
                  </a:txBody>
                  <a:tcP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176251"/>
                  </a:ext>
                </a:extLst>
              </a:tr>
              <a:tr h="22634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SV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100 ml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200 ml</a:t>
                      </a: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200 ml*</a:t>
                      </a:r>
                    </a:p>
                  </a:txBody>
                  <a:tcP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092417"/>
                  </a:ext>
                </a:extLst>
              </a:tr>
              <a:tr h="22634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Q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5 l/min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24 l/min</a:t>
                      </a: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40 l/min</a:t>
                      </a:r>
                    </a:p>
                  </a:txBody>
                  <a:tcP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303033"/>
                  </a:ext>
                </a:extLst>
              </a:tr>
            </a:tbl>
          </a:graphicData>
        </a:graphic>
      </p:graphicFrame>
      <p:sp>
        <p:nvSpPr>
          <p:cNvPr id="97" name="TextBox 96">
            <a:extLst>
              <a:ext uri="{FF2B5EF4-FFF2-40B4-BE49-F238E27FC236}">
                <a16:creationId xmlns:a16="http://schemas.microsoft.com/office/drawing/2014/main" id="{BEC472FF-10CA-4B76-B953-14E82CC62CD7}"/>
              </a:ext>
            </a:extLst>
          </p:cNvPr>
          <p:cNvSpPr txBox="1"/>
          <p:nvPr/>
        </p:nvSpPr>
        <p:spPr>
          <a:xfrm>
            <a:off x="4820687" y="5223805"/>
            <a:ext cx="2472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Daytona" panose="020B0604030500040204" pitchFamily="34" charset="0"/>
              </a:rPr>
              <a:t>Athlete Values for HR, SV &amp; Q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745A2F9-7CF2-47DD-8D3C-C5559CCA4ADA}"/>
              </a:ext>
            </a:extLst>
          </p:cNvPr>
          <p:cNvSpPr txBox="1"/>
          <p:nvPr/>
        </p:nvSpPr>
        <p:spPr>
          <a:xfrm>
            <a:off x="6024724" y="6310054"/>
            <a:ext cx="13340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* But lowers due to CV drift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D2A2F8FD-F5A8-4CF7-8D5B-67AFA6C227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74069" y="3627362"/>
            <a:ext cx="237765" cy="231668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DDA71E36-9C98-43ED-97F5-1CD6E1D8B5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17888" y="1497765"/>
            <a:ext cx="231668" cy="231668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D9B8FBF6-808B-4DCA-AA5E-D603ABBE0529}"/>
              </a:ext>
            </a:extLst>
          </p:cNvPr>
          <p:cNvSpPr txBox="1"/>
          <p:nvPr/>
        </p:nvSpPr>
        <p:spPr>
          <a:xfrm>
            <a:off x="8697310" y="1346140"/>
            <a:ext cx="2513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Daytona" panose="020B0604030500040204" pitchFamily="34" charset="0"/>
              </a:rPr>
              <a:t>1</a:t>
            </a:r>
            <a:r>
              <a:rPr lang="en-GB" sz="1000" dirty="0">
                <a:latin typeface="Daytona" panose="020B0604030500040204" pitchFamily="34" charset="0"/>
              </a:rPr>
              <a:t>. Start &amp; end of exercise detected</a:t>
            </a:r>
          </a:p>
          <a:p>
            <a:r>
              <a:rPr lang="en-GB" sz="1000" dirty="0">
                <a:latin typeface="Daytona" panose="020B0604030500040204" pitchFamily="34" charset="0"/>
              </a:rPr>
              <a:t>by receptors.</a:t>
            </a:r>
          </a:p>
          <a:p>
            <a:r>
              <a:rPr lang="en-GB" sz="1000" b="1" dirty="0">
                <a:latin typeface="Daytona" panose="020B0604030500040204" pitchFamily="34" charset="0"/>
              </a:rPr>
              <a:t>2</a:t>
            </a:r>
            <a:r>
              <a:rPr lang="en-GB" sz="1000" dirty="0">
                <a:latin typeface="Daytona" panose="020B0604030500040204" pitchFamily="34" charset="0"/>
              </a:rPr>
              <a:t>. Receptors send info to the VCC.</a:t>
            </a:r>
          </a:p>
          <a:p>
            <a:r>
              <a:rPr lang="en-GB" sz="1000" b="1" dirty="0">
                <a:latin typeface="Daytona" panose="020B0604030500040204" pitchFamily="34" charset="0"/>
              </a:rPr>
              <a:t>3</a:t>
            </a:r>
            <a:r>
              <a:rPr lang="en-GB" sz="1000" dirty="0">
                <a:latin typeface="Daytona" panose="020B0604030500040204" pitchFamily="34" charset="0"/>
              </a:rPr>
              <a:t>, VCC stimulates sympathetic </a:t>
            </a:r>
          </a:p>
          <a:p>
            <a:r>
              <a:rPr lang="en-GB" sz="1000" dirty="0">
                <a:latin typeface="Daytona" panose="020B0604030500040204" pitchFamily="34" charset="0"/>
              </a:rPr>
              <a:t>nervous system to control blood flow</a:t>
            </a:r>
          </a:p>
          <a:p>
            <a:r>
              <a:rPr lang="en-GB" sz="1000" b="1" dirty="0">
                <a:latin typeface="Daytona" panose="020B0604030500040204" pitchFamily="34" charset="0"/>
              </a:rPr>
              <a:t>4</a:t>
            </a:r>
            <a:r>
              <a:rPr lang="en-GB" sz="1000" dirty="0">
                <a:latin typeface="Daytona" panose="020B0604030500040204" pitchFamily="34" charset="0"/>
              </a:rPr>
              <a:t>. Increased stimulation causes </a:t>
            </a:r>
          </a:p>
          <a:p>
            <a:r>
              <a:rPr lang="en-GB" sz="1000" dirty="0">
                <a:latin typeface="Daytona" panose="020B0604030500040204" pitchFamily="34" charset="0"/>
              </a:rPr>
              <a:t>vasoconstriction</a:t>
            </a:r>
          </a:p>
          <a:p>
            <a:r>
              <a:rPr lang="en-GB" sz="1000" b="1" dirty="0">
                <a:latin typeface="Daytona" panose="020B0604030500040204" pitchFamily="34" charset="0"/>
              </a:rPr>
              <a:t>5</a:t>
            </a:r>
            <a:r>
              <a:rPr lang="en-GB" sz="1000" dirty="0">
                <a:latin typeface="Daytona" panose="020B0604030500040204" pitchFamily="34" charset="0"/>
              </a:rPr>
              <a:t>. Decreased stimulation causes </a:t>
            </a:r>
          </a:p>
          <a:p>
            <a:r>
              <a:rPr lang="en-GB" sz="1000" dirty="0">
                <a:latin typeface="Daytona" panose="020B0604030500040204" pitchFamily="34" charset="0"/>
              </a:rPr>
              <a:t>vasodilation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42CA7A5C-BCE0-4B23-870C-FB384A4BB0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77807" y="3689298"/>
            <a:ext cx="1077152" cy="490489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C0E4C966-E974-42B2-A49E-E51D03B90BF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947553" y="3696198"/>
            <a:ext cx="264869" cy="264869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A4E86F86-B67C-4379-BC34-0B2BAA5A60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74951" y="3929819"/>
            <a:ext cx="250032" cy="263169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0F157F3B-0F87-421F-A479-815CA9F10D9E}"/>
              </a:ext>
            </a:extLst>
          </p:cNvPr>
          <p:cNvSpPr txBox="1"/>
          <p:nvPr/>
        </p:nvSpPr>
        <p:spPr>
          <a:xfrm>
            <a:off x="8672341" y="3387515"/>
            <a:ext cx="24945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latin typeface="Daytona" panose="020B0604030500040204" pitchFamily="34" charset="0"/>
              </a:rPr>
              <a:t>Problem 1: </a:t>
            </a:r>
            <a:r>
              <a:rPr lang="en-GB" sz="1000" dirty="0">
                <a:latin typeface="Daytona" panose="020B0604030500040204" pitchFamily="34" charset="0"/>
              </a:rPr>
              <a:t>0 blood pressure in veins</a:t>
            </a:r>
          </a:p>
          <a:p>
            <a:r>
              <a:rPr lang="en-GB" sz="1000" b="1" dirty="0">
                <a:latin typeface="Daytona" panose="020B0604030500040204" pitchFamily="34" charset="0"/>
              </a:rPr>
              <a:t>Problem 2: </a:t>
            </a:r>
            <a:r>
              <a:rPr lang="en-GB" sz="1000" dirty="0">
                <a:latin typeface="Daytona" panose="020B0604030500040204" pitchFamily="34" charset="0"/>
              </a:rPr>
              <a:t>Q fighting gravity</a:t>
            </a:r>
          </a:p>
          <a:p>
            <a:endParaRPr lang="en-GB" sz="1000" dirty="0">
              <a:latin typeface="Daytona" panose="020B0604030500040204" pitchFamily="34" charset="0"/>
            </a:endParaRPr>
          </a:p>
          <a:p>
            <a:r>
              <a:rPr lang="en-GB" sz="1000" b="1" dirty="0">
                <a:latin typeface="Daytona" panose="020B0604030500040204" pitchFamily="34" charset="0"/>
              </a:rPr>
              <a:t>Solution 1: </a:t>
            </a:r>
            <a:r>
              <a:rPr lang="en-GB" sz="1000" dirty="0">
                <a:latin typeface="Daytona" panose="020B0604030500040204" pitchFamily="34" charset="0"/>
              </a:rPr>
              <a:t>Pocket valves</a:t>
            </a:r>
          </a:p>
          <a:p>
            <a:r>
              <a:rPr lang="en-GB" sz="1000" b="1" dirty="0">
                <a:latin typeface="Daytona" panose="020B0604030500040204" pitchFamily="34" charset="0"/>
              </a:rPr>
              <a:t>Solution 2: </a:t>
            </a:r>
            <a:r>
              <a:rPr lang="en-GB" sz="1000" dirty="0">
                <a:latin typeface="Daytona" panose="020B0604030500040204" pitchFamily="34" charset="0"/>
              </a:rPr>
              <a:t>Skeletal muscle pump</a:t>
            </a:r>
          </a:p>
          <a:p>
            <a:r>
              <a:rPr lang="en-GB" sz="1000" b="1" dirty="0">
                <a:latin typeface="Daytona" panose="020B0604030500040204" pitchFamily="34" charset="0"/>
              </a:rPr>
              <a:t>Solution 3: </a:t>
            </a:r>
            <a:r>
              <a:rPr lang="en-GB" sz="1000" dirty="0">
                <a:latin typeface="Daytona" panose="020B0604030500040204" pitchFamily="34" charset="0"/>
              </a:rPr>
              <a:t>Smooth muscle</a:t>
            </a:r>
          </a:p>
          <a:p>
            <a:r>
              <a:rPr lang="en-GB" sz="1000" b="1" dirty="0">
                <a:latin typeface="Daytona" panose="020B0604030500040204" pitchFamily="34" charset="0"/>
              </a:rPr>
              <a:t>Solution 4: </a:t>
            </a:r>
            <a:r>
              <a:rPr lang="en-GB" sz="1000" dirty="0">
                <a:latin typeface="Daytona" panose="020B0604030500040204" pitchFamily="34" charset="0"/>
              </a:rPr>
              <a:t>Respiratory pump</a:t>
            </a:r>
          </a:p>
          <a:p>
            <a:r>
              <a:rPr lang="en-GB" sz="1000" b="1" dirty="0">
                <a:latin typeface="Daytona" panose="020B0604030500040204" pitchFamily="34" charset="0"/>
              </a:rPr>
              <a:t>Solution 5: </a:t>
            </a:r>
            <a:r>
              <a:rPr lang="en-GB" sz="1000" dirty="0">
                <a:latin typeface="Daytona" panose="020B0604030500040204" pitchFamily="34" charset="0"/>
              </a:rPr>
              <a:t>Gravity above the heart</a:t>
            </a:r>
          </a:p>
        </p:txBody>
      </p:sp>
      <p:sp>
        <p:nvSpPr>
          <p:cNvPr id="149" name="Arrow: Down 148">
            <a:extLst>
              <a:ext uri="{FF2B5EF4-FFF2-40B4-BE49-F238E27FC236}">
                <a16:creationId xmlns:a16="http://schemas.microsoft.com/office/drawing/2014/main" id="{ED303DBC-E42B-4843-8C8C-BD822856A76A}"/>
              </a:ext>
            </a:extLst>
          </p:cNvPr>
          <p:cNvSpPr/>
          <p:nvPr/>
        </p:nvSpPr>
        <p:spPr>
          <a:xfrm>
            <a:off x="9033882" y="3716924"/>
            <a:ext cx="60076" cy="145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85FE6125-59FC-49DA-84C8-3A01DABACAC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241" y="1048960"/>
            <a:ext cx="811421" cy="1161445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D6ADD493-9B00-4929-A079-1CC92504F8A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111744" y="5250486"/>
            <a:ext cx="1177104" cy="1110318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1D376C-B796-4DB6-83C6-28B658F5AC5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14563" y="429408"/>
            <a:ext cx="1292464" cy="2121592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1E570FBA-85F9-491A-97D3-1E38321CE6D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43311" y="474568"/>
            <a:ext cx="1519409" cy="2061606"/>
          </a:xfrm>
          <a:prstGeom prst="rect">
            <a:avLst/>
          </a:prstGeom>
        </p:spPr>
      </p:pic>
      <p:sp>
        <p:nvSpPr>
          <p:cNvPr id="168" name="TextBox 167">
            <a:extLst>
              <a:ext uri="{FF2B5EF4-FFF2-40B4-BE49-F238E27FC236}">
                <a16:creationId xmlns:a16="http://schemas.microsoft.com/office/drawing/2014/main" id="{9068E208-190F-450E-85FC-D55086D9EB20}"/>
              </a:ext>
            </a:extLst>
          </p:cNvPr>
          <p:cNvSpPr txBox="1"/>
          <p:nvPr/>
        </p:nvSpPr>
        <p:spPr>
          <a:xfrm>
            <a:off x="8643135" y="5263554"/>
            <a:ext cx="24513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aytona" panose="020B0604030500040204" pitchFamily="34" charset="0"/>
              </a:rPr>
              <a:t>Intrinsic Factors: </a:t>
            </a:r>
          </a:p>
          <a:p>
            <a:r>
              <a:rPr lang="en-GB" sz="1100" dirty="0">
                <a:latin typeface="Daytona" panose="020B0604030500040204" pitchFamily="34" charset="0"/>
              </a:rPr>
              <a:t>   Temperature &amp; VR</a:t>
            </a:r>
          </a:p>
          <a:p>
            <a:r>
              <a:rPr lang="en-GB" sz="1100" b="1" dirty="0">
                <a:latin typeface="Daytona" panose="020B0604030500040204" pitchFamily="34" charset="0"/>
              </a:rPr>
              <a:t>Neural Factors*:  </a:t>
            </a:r>
          </a:p>
          <a:p>
            <a:r>
              <a:rPr lang="en-GB" sz="1100" b="1" dirty="0">
                <a:latin typeface="Daytona" panose="020B0604030500040204" pitchFamily="34" charset="0"/>
              </a:rPr>
              <a:t>   </a:t>
            </a:r>
            <a:r>
              <a:rPr lang="en-GB" sz="1100" dirty="0">
                <a:latin typeface="Daytona" panose="020B0604030500040204" pitchFamily="34" charset="0"/>
              </a:rPr>
              <a:t>Chemoreceptors, Baroreceptors</a:t>
            </a:r>
          </a:p>
          <a:p>
            <a:r>
              <a:rPr lang="en-GB" sz="1100" dirty="0">
                <a:latin typeface="Daytona" panose="020B0604030500040204" pitchFamily="34" charset="0"/>
              </a:rPr>
              <a:t> &amp; Proprioceptors</a:t>
            </a:r>
          </a:p>
          <a:p>
            <a:r>
              <a:rPr lang="en-GB" sz="1100" b="1" dirty="0">
                <a:latin typeface="Daytona" panose="020B0604030500040204" pitchFamily="34" charset="0"/>
              </a:rPr>
              <a:t>Hormonal Factors*:</a:t>
            </a:r>
          </a:p>
          <a:p>
            <a:r>
              <a:rPr lang="en-GB" sz="1100" dirty="0">
                <a:latin typeface="Daytona" panose="020B0604030500040204" pitchFamily="34" charset="0"/>
              </a:rPr>
              <a:t>   Adrenaline</a:t>
            </a:r>
          </a:p>
          <a:p>
            <a:r>
              <a:rPr lang="en-GB" sz="800" dirty="0">
                <a:latin typeface="Daytona" panose="020B0604030500040204" pitchFamily="34" charset="0"/>
              </a:rPr>
              <a:t>*</a:t>
            </a:r>
            <a:r>
              <a:rPr lang="en-GB" sz="1100" dirty="0">
                <a:latin typeface="Daytona" panose="020B0604030500040204" pitchFamily="34" charset="0"/>
              </a:rPr>
              <a:t> </a:t>
            </a:r>
            <a:r>
              <a:rPr lang="en-GB" sz="800" dirty="0">
                <a:latin typeface="Daytona" panose="020B0604030500040204" pitchFamily="34" charset="0"/>
              </a:rPr>
              <a:t>Both extrinsic factors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D9E47E2-3A95-4F6E-A796-4611A39B1B4E}"/>
              </a:ext>
            </a:extLst>
          </p:cNvPr>
          <p:cNvSpPr txBox="1"/>
          <p:nvPr/>
        </p:nvSpPr>
        <p:spPr>
          <a:xfrm>
            <a:off x="7868287" y="5783944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Daytona" panose="020B0604030500040204" pitchFamily="34" charset="0"/>
              </a:rPr>
              <a:t>Describe</a:t>
            </a:r>
          </a:p>
          <a:p>
            <a:r>
              <a:rPr lang="en-GB" sz="800" b="1" dirty="0">
                <a:latin typeface="Daytona" panose="020B0604030500040204" pitchFamily="34" charset="0"/>
              </a:rPr>
              <a:t> &amp; explain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9534B712-6552-489B-98E0-43301483F84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18190" y="3403973"/>
            <a:ext cx="743776" cy="749873"/>
          </a:xfrm>
          <a:prstGeom prst="rect">
            <a:avLst/>
          </a:prstGeom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id="{B96575D6-F20C-4651-B936-339044B5A5EB}"/>
              </a:ext>
            </a:extLst>
          </p:cNvPr>
          <p:cNvSpPr/>
          <p:nvPr/>
        </p:nvSpPr>
        <p:spPr>
          <a:xfrm>
            <a:off x="7886379" y="3596803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b="1" dirty="0">
                <a:latin typeface="Daytona" panose="020B0604030500040204" pitchFamily="34" charset="0"/>
              </a:rPr>
              <a:t>Describe</a:t>
            </a:r>
          </a:p>
          <a:p>
            <a:r>
              <a:rPr lang="en-GB" sz="800" b="1" dirty="0">
                <a:latin typeface="Daytona" panose="020B0604030500040204" pitchFamily="34" charset="0"/>
              </a:rPr>
              <a:t> &amp; explain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1A08728F-8A25-4114-826F-EE21A654599B}"/>
              </a:ext>
            </a:extLst>
          </p:cNvPr>
          <p:cNvSpPr/>
          <p:nvPr/>
        </p:nvSpPr>
        <p:spPr>
          <a:xfrm>
            <a:off x="7903734" y="139738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b="1" dirty="0">
                <a:latin typeface="Daytona" panose="020B0604030500040204" pitchFamily="34" charset="0"/>
              </a:rPr>
              <a:t>Describe</a:t>
            </a:r>
          </a:p>
          <a:p>
            <a:r>
              <a:rPr lang="en-GB" sz="800" b="1" dirty="0">
                <a:latin typeface="Daytona" panose="020B0604030500040204" pitchFamily="34" charset="0"/>
              </a:rPr>
              <a:t> &amp; explain</a:t>
            </a:r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B8C78A2B-B6C3-477E-B5E9-8E17A89EDC2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696944" y="2921410"/>
            <a:ext cx="743776" cy="749873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DE687925-8354-4B00-8811-53FD264CFFD1}"/>
              </a:ext>
            </a:extLst>
          </p:cNvPr>
          <p:cNvSpPr txBox="1"/>
          <p:nvPr/>
        </p:nvSpPr>
        <p:spPr>
          <a:xfrm>
            <a:off x="5761019" y="3104584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Daytona" panose="020B0604030500040204" pitchFamily="34" charset="0"/>
              </a:rPr>
              <a:t>State &amp;</a:t>
            </a:r>
          </a:p>
          <a:p>
            <a:r>
              <a:rPr lang="en-GB" sz="800" b="1" dirty="0">
                <a:latin typeface="Daytona" panose="020B0604030500040204" pitchFamily="34" charset="0"/>
              </a:rPr>
              <a:t> compare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7FC67-2420-41B2-893C-30478318E17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5941" y="3147334"/>
            <a:ext cx="810838" cy="11644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F58561-82E3-4E4D-8987-85CFD68EC54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071" y="5140556"/>
            <a:ext cx="810838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3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34B3E594-20F5-3843-8BDC-EBFD9DE05813}"/>
              </a:ext>
            </a:extLst>
          </p:cNvPr>
          <p:cNvGrpSpPr/>
          <p:nvPr/>
        </p:nvGrpSpPr>
        <p:grpSpPr>
          <a:xfrm>
            <a:off x="67081" y="812459"/>
            <a:ext cx="11932077" cy="5835106"/>
            <a:chOff x="-61756" y="784226"/>
            <a:chExt cx="11932077" cy="583510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82E2B3-8DF0-3B42-869E-AD18D6C31A4B}"/>
                </a:ext>
              </a:extLst>
            </p:cNvPr>
            <p:cNvGrpSpPr/>
            <p:nvPr/>
          </p:nvGrpSpPr>
          <p:grpSpPr>
            <a:xfrm>
              <a:off x="1192827" y="784226"/>
              <a:ext cx="9482251" cy="715229"/>
              <a:chOff x="1058155" y="1624198"/>
              <a:chExt cx="10356112" cy="715229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B56940E-F736-D045-9103-9F1E33A7CD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9741" y="1624198"/>
                <a:ext cx="0" cy="71522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9469164-5B4E-8546-827F-6AB704EF93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8155" y="2328793"/>
                <a:ext cx="1035611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CB6FB96-DB67-8E45-AABE-D5C63B5988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14093" y="1494707"/>
              <a:ext cx="16705" cy="978726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5C3FB8-517D-954B-9489-E32BAB9780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6240" y="1494707"/>
              <a:ext cx="0" cy="978726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60A0618-C249-DA48-8409-027C2C358E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7163" y="1494707"/>
              <a:ext cx="14520" cy="978726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D8F776F-8140-534B-BEDC-7E1BDCF83B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75078" y="1494707"/>
              <a:ext cx="12" cy="993041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175D7B-8427-8A49-B38F-D5598DE31E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6736" y="1494707"/>
              <a:ext cx="0" cy="978726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FF88FF3-53AF-7940-B12A-6412BC8B5F80}"/>
                </a:ext>
              </a:extLst>
            </p:cNvPr>
            <p:cNvSpPr/>
            <p:nvPr/>
          </p:nvSpPr>
          <p:spPr>
            <a:xfrm>
              <a:off x="2527674" y="2489950"/>
              <a:ext cx="2210129" cy="412938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E2C83D4-B8D8-1443-8C2B-B0F6398E488A}"/>
                </a:ext>
              </a:extLst>
            </p:cNvPr>
            <p:cNvSpPr/>
            <p:nvPr/>
          </p:nvSpPr>
          <p:spPr>
            <a:xfrm>
              <a:off x="4833512" y="2487748"/>
              <a:ext cx="2276166" cy="41315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80B1C8E-9E7D-EE42-973A-C52E0F9DF338}"/>
                </a:ext>
              </a:extLst>
            </p:cNvPr>
            <p:cNvSpPr/>
            <p:nvPr/>
          </p:nvSpPr>
          <p:spPr>
            <a:xfrm>
              <a:off x="7205387" y="2489950"/>
              <a:ext cx="2318319" cy="41128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CAB5540-BC97-2346-B3CD-3410FFF01130}"/>
                </a:ext>
              </a:extLst>
            </p:cNvPr>
            <p:cNvSpPr/>
            <p:nvPr/>
          </p:nvSpPr>
          <p:spPr>
            <a:xfrm>
              <a:off x="9669058" y="2487748"/>
              <a:ext cx="2201263" cy="41150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3FF64B-DD76-1E4B-A848-367106C9FE21}"/>
                </a:ext>
              </a:extLst>
            </p:cNvPr>
            <p:cNvSpPr/>
            <p:nvPr/>
          </p:nvSpPr>
          <p:spPr>
            <a:xfrm>
              <a:off x="-61756" y="2473433"/>
              <a:ext cx="2493721" cy="412938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83226C0-B01A-3B4F-BD6F-999E2CA4054F}"/>
              </a:ext>
            </a:extLst>
          </p:cNvPr>
          <p:cNvSpPr/>
          <p:nvPr/>
        </p:nvSpPr>
        <p:spPr>
          <a:xfrm>
            <a:off x="21721" y="192068"/>
            <a:ext cx="11292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spc="200" dirty="0">
                <a:latin typeface="Daytona" panose="020B0604030500040204" pitchFamily="34" charset="0"/>
              </a:rPr>
              <a:t> RESPIRATORY SYSTEM AT REST: </a:t>
            </a:r>
            <a:r>
              <a:rPr lang="en-GB" sz="2000" spc="200" dirty="0">
                <a:latin typeface="Daytona" panose="020B0604030500040204" pitchFamily="34" charset="0"/>
              </a:rPr>
              <a:t>WHAT YOU NEED TO KNOW</a:t>
            </a:r>
            <a:endParaRPr lang="en-GB" sz="2000" dirty="0">
              <a:latin typeface="Daytona" panose="020B0604030500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45D5E-FE33-A148-88C4-A9FA0508DECA}"/>
              </a:ext>
            </a:extLst>
          </p:cNvPr>
          <p:cNvSpPr txBox="1"/>
          <p:nvPr/>
        </p:nvSpPr>
        <p:spPr>
          <a:xfrm>
            <a:off x="67082" y="2367264"/>
            <a:ext cx="241326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100" dirty="0">
              <a:latin typeface="Daytona" panose="020B0604030500040204" pitchFamily="34" charset="0"/>
            </a:endParaRPr>
          </a:p>
          <a:p>
            <a:pPr algn="ctr"/>
            <a:r>
              <a:rPr lang="en-GB" sz="1200" b="1" dirty="0">
                <a:latin typeface="Daytona" panose="020B0604030500040204" pitchFamily="34" charset="0"/>
              </a:rPr>
              <a:t>Anatomy of the Respiratory System</a:t>
            </a:r>
          </a:p>
          <a:p>
            <a:endParaRPr lang="en-GB" sz="1200" dirty="0">
              <a:latin typeface="Daytona" panose="020B0604030500040204" pitchFamily="34" charset="0"/>
            </a:endParaRPr>
          </a:p>
          <a:p>
            <a:r>
              <a:rPr lang="en-GB" sz="1200" b="1" dirty="0">
                <a:latin typeface="Daytona" panose="020B0604030500040204" pitchFamily="34" charset="0"/>
              </a:rPr>
              <a:t>02 &amp; C02  transportation in blood</a:t>
            </a:r>
            <a:r>
              <a:rPr lang="en-GB" sz="1200" dirty="0">
                <a:latin typeface="Daytona" panose="020B0604030500040204" pitchFamily="34" charset="0"/>
              </a:rPr>
              <a:t>: 02 in Oxyhaemoglobin &amp; plasma. C02 in</a:t>
            </a:r>
            <a:r>
              <a:rPr lang="en-GB" sz="1200" b="1" dirty="0">
                <a:latin typeface="Daytona" panose="020B0604030500040204" pitchFamily="34" charset="0"/>
              </a:rPr>
              <a:t> </a:t>
            </a:r>
            <a:r>
              <a:rPr lang="en-GB" sz="1200" dirty="0">
                <a:latin typeface="Daytona" panose="020B0604030500040204" pitchFamily="34" charset="0"/>
              </a:rPr>
              <a:t>Carbaminohaemoglobin, plasma &amp; carbonic acid</a:t>
            </a:r>
          </a:p>
          <a:p>
            <a:endParaRPr lang="en-GB" sz="1200" dirty="0">
              <a:latin typeface="Daytona" panose="020B0604030500040204" pitchFamily="34" charset="0"/>
            </a:endParaRPr>
          </a:p>
          <a:p>
            <a:r>
              <a:rPr lang="en-GB" sz="1200" b="1" dirty="0">
                <a:latin typeface="Daytona" panose="020B0604030500040204" pitchFamily="34" charset="0"/>
              </a:rPr>
              <a:t>Passage of air into the lungs…</a:t>
            </a:r>
            <a:endParaRPr lang="en-GB" sz="1200" dirty="0">
              <a:latin typeface="Daytona" panose="020B0604030500040204" pitchFamily="34" charset="0"/>
            </a:endParaRPr>
          </a:p>
          <a:p>
            <a:pPr algn="ctr"/>
            <a:r>
              <a:rPr lang="en-GB" sz="1100" b="1" dirty="0">
                <a:latin typeface="Daytona" panose="020B0604030500040204" pitchFamily="34" charset="0"/>
              </a:rPr>
              <a:t>VE = TV X F</a:t>
            </a:r>
          </a:p>
          <a:p>
            <a:pPr algn="ctr"/>
            <a:endParaRPr lang="en-GB" sz="1100" b="1" dirty="0">
              <a:latin typeface="Daytona" panose="020B0604030500040204" pitchFamily="34" charset="0"/>
            </a:endParaRPr>
          </a:p>
          <a:p>
            <a:r>
              <a:rPr lang="en-GB" sz="1100" b="1" dirty="0">
                <a:latin typeface="Daytona" panose="020B0604030500040204" pitchFamily="34" charset="0"/>
              </a:rPr>
              <a:t>Minute Ventilation (VE)</a:t>
            </a:r>
          </a:p>
          <a:p>
            <a:r>
              <a:rPr lang="en-GB" sz="1100" dirty="0">
                <a:latin typeface="Daytona" panose="020B0604030500040204" pitchFamily="34" charset="0"/>
              </a:rPr>
              <a:t>Av. rest = 6 l/min </a:t>
            </a:r>
          </a:p>
          <a:p>
            <a:r>
              <a:rPr lang="en-GB" sz="1100" dirty="0">
                <a:latin typeface="Daytona" panose="020B0604030500040204" pitchFamily="34" charset="0"/>
              </a:rPr>
              <a:t>Trained = 5 l/min</a:t>
            </a:r>
          </a:p>
          <a:p>
            <a:r>
              <a:rPr lang="en-GB" sz="1100" b="1" dirty="0">
                <a:latin typeface="Daytona" panose="020B0604030500040204" pitchFamily="34" charset="0"/>
              </a:rPr>
              <a:t>Tidal Volume (TV)</a:t>
            </a:r>
          </a:p>
          <a:p>
            <a:r>
              <a:rPr lang="en-GB" sz="1100" dirty="0">
                <a:latin typeface="Daytona" panose="020B0604030500040204" pitchFamily="34" charset="0"/>
              </a:rPr>
              <a:t>Av. rest = 0.5 l</a:t>
            </a:r>
          </a:p>
          <a:p>
            <a:r>
              <a:rPr lang="en-GB" sz="1100" dirty="0">
                <a:latin typeface="Daytona" panose="020B0604030500040204" pitchFamily="34" charset="0"/>
              </a:rPr>
              <a:t>Trained = 0.5 l</a:t>
            </a:r>
          </a:p>
          <a:p>
            <a:r>
              <a:rPr lang="en-GB" sz="1100" b="1" dirty="0">
                <a:latin typeface="Daytona" panose="020B0604030500040204" pitchFamily="34" charset="0"/>
              </a:rPr>
              <a:t>Breathing Frequency (f)</a:t>
            </a:r>
          </a:p>
          <a:p>
            <a:r>
              <a:rPr lang="en-GB" sz="1100" dirty="0">
                <a:latin typeface="Daytona" panose="020B0604030500040204" pitchFamily="34" charset="0"/>
              </a:rPr>
              <a:t>Av. rest = 12 breathes/min </a:t>
            </a:r>
          </a:p>
          <a:p>
            <a:r>
              <a:rPr lang="en-GB" sz="1100" dirty="0">
                <a:latin typeface="Daytona" panose="020B0604030500040204" pitchFamily="34" charset="0"/>
              </a:rPr>
              <a:t>Trained = 10 breathes/min </a:t>
            </a:r>
          </a:p>
          <a:p>
            <a:endParaRPr lang="en-GB" sz="1200" dirty="0">
              <a:latin typeface="Daytona" panose="020B0604030500040204" pitchFamily="34" charset="0"/>
            </a:endParaRPr>
          </a:p>
          <a:p>
            <a:endParaRPr lang="en-GB" sz="1400" dirty="0">
              <a:latin typeface="Daytona" panose="020B0604030500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DC4383-4CAA-FE4E-9747-6379F00E6DDE}"/>
              </a:ext>
            </a:extLst>
          </p:cNvPr>
          <p:cNvSpPr txBox="1"/>
          <p:nvPr/>
        </p:nvSpPr>
        <p:spPr>
          <a:xfrm>
            <a:off x="2739963" y="2501666"/>
            <a:ext cx="203028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Daytona" panose="020B0604030500040204" pitchFamily="34" charset="0"/>
              </a:rPr>
              <a:t>Mechanics of Breathing</a:t>
            </a:r>
          </a:p>
          <a:p>
            <a:pPr algn="ctr"/>
            <a:r>
              <a:rPr lang="en-GB" sz="1200" b="1" dirty="0">
                <a:latin typeface="Daytona" panose="020B0604030500040204" pitchFamily="34" charset="0"/>
              </a:rPr>
              <a:t> </a:t>
            </a:r>
          </a:p>
          <a:p>
            <a:pPr algn="ctr"/>
            <a:r>
              <a:rPr lang="en-GB" sz="1200" b="1" dirty="0">
                <a:latin typeface="Daytona" panose="020B0604030500040204" pitchFamily="34" charset="0"/>
              </a:rPr>
              <a:t>INSPIRATION = active</a:t>
            </a:r>
          </a:p>
          <a:p>
            <a:pPr algn="ctr"/>
            <a:endParaRPr lang="en-GB" sz="1100" b="1" dirty="0">
              <a:latin typeface="Daytona" panose="020B0604030500040204" pitchFamily="34" charset="0"/>
            </a:endParaRPr>
          </a:p>
          <a:p>
            <a:pPr algn="ctr"/>
            <a:endParaRPr lang="en-GB" sz="1100" b="1" dirty="0">
              <a:latin typeface="Daytona" panose="020B0604030500040204" pitchFamily="34" charset="0"/>
            </a:endParaRPr>
          </a:p>
          <a:p>
            <a:r>
              <a:rPr lang="en-GB" sz="1200" dirty="0">
                <a:latin typeface="Daytona" panose="020B0604030500040204" pitchFamily="34" charset="0"/>
              </a:rPr>
              <a:t>Diaphragm &amp; external  intercostals: </a:t>
            </a:r>
            <a:r>
              <a:rPr lang="en-GB" sz="1200" b="1" dirty="0">
                <a:latin typeface="Daytona" panose="020B0604030500040204" pitchFamily="34" charset="0"/>
              </a:rPr>
              <a:t>contract.</a:t>
            </a:r>
          </a:p>
          <a:p>
            <a:endParaRPr lang="en-GB" sz="1200" dirty="0">
              <a:latin typeface="Daytona" panose="020B0604030500040204" pitchFamily="34" charset="0"/>
            </a:endParaRPr>
          </a:p>
          <a:p>
            <a:r>
              <a:rPr lang="en-GB" sz="1200" dirty="0">
                <a:latin typeface="Daytona" panose="020B0604030500040204" pitchFamily="34" charset="0"/>
              </a:rPr>
              <a:t>Rib cage moves: </a:t>
            </a:r>
            <a:r>
              <a:rPr lang="en-GB" sz="1200" b="1" dirty="0">
                <a:latin typeface="Daytona" panose="020B0604030500040204" pitchFamily="34" charset="0"/>
              </a:rPr>
              <a:t>up &amp; out.</a:t>
            </a:r>
          </a:p>
          <a:p>
            <a:endParaRPr lang="en-GB" sz="1200" dirty="0">
              <a:latin typeface="Daytona" panose="020B0604030500040204" pitchFamily="34" charset="0"/>
            </a:endParaRPr>
          </a:p>
          <a:p>
            <a:r>
              <a:rPr lang="en-GB" sz="1200" dirty="0">
                <a:latin typeface="Daytona" panose="020B0604030500040204" pitchFamily="34" charset="0"/>
              </a:rPr>
              <a:t>Volume of thoracic cavity: </a:t>
            </a:r>
            <a:r>
              <a:rPr lang="en-GB" sz="1200" b="1" dirty="0">
                <a:latin typeface="Daytona" panose="020B0604030500040204" pitchFamily="34" charset="0"/>
              </a:rPr>
              <a:t>increases</a:t>
            </a:r>
          </a:p>
          <a:p>
            <a:endParaRPr lang="en-GB" sz="1200" dirty="0">
              <a:latin typeface="Daytona" panose="020B0604030500040204" pitchFamily="34" charset="0"/>
            </a:endParaRPr>
          </a:p>
          <a:p>
            <a:r>
              <a:rPr lang="en-GB" sz="1200" dirty="0">
                <a:latin typeface="Daytona" panose="020B0604030500040204" pitchFamily="34" charset="0"/>
              </a:rPr>
              <a:t>Pressure of air inside lungs: </a:t>
            </a:r>
            <a:r>
              <a:rPr lang="en-GB" sz="1200" b="1" dirty="0">
                <a:latin typeface="Daytona" panose="020B0604030500040204" pitchFamily="34" charset="0"/>
              </a:rPr>
              <a:t>decreases</a:t>
            </a:r>
          </a:p>
          <a:p>
            <a:endParaRPr lang="en-GB" sz="1200" dirty="0">
              <a:latin typeface="Daytona" panose="020B0604030500040204" pitchFamily="34" charset="0"/>
            </a:endParaRPr>
          </a:p>
          <a:p>
            <a:r>
              <a:rPr lang="en-GB" sz="1200" dirty="0">
                <a:latin typeface="Daytona" panose="020B0604030500040204" pitchFamily="34" charset="0"/>
              </a:rPr>
              <a:t>Air rushes: </a:t>
            </a:r>
            <a:r>
              <a:rPr lang="en-GB" sz="1200" b="1" dirty="0">
                <a:latin typeface="Daytona" panose="020B0604030500040204" pitchFamily="34" charset="0"/>
              </a:rPr>
              <a:t>into lungs</a:t>
            </a:r>
          </a:p>
          <a:p>
            <a:pPr algn="ctr"/>
            <a:endParaRPr lang="en-GB" sz="1100" b="1" dirty="0">
              <a:latin typeface="Daytona" panose="020B0604030500040204" pitchFamily="34" charset="0"/>
            </a:endParaRPr>
          </a:p>
          <a:p>
            <a:pPr algn="ctr"/>
            <a:endParaRPr lang="en-GB" sz="1100" b="1" dirty="0">
              <a:latin typeface="Daytona" panose="020B0604030500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296FD9-BF59-F542-A547-14912DB3EF05}"/>
              </a:ext>
            </a:extLst>
          </p:cNvPr>
          <p:cNvSpPr txBox="1"/>
          <p:nvPr/>
        </p:nvSpPr>
        <p:spPr>
          <a:xfrm>
            <a:off x="5011991" y="2547832"/>
            <a:ext cx="215891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Daytona" panose="020B0604030500040204" pitchFamily="34" charset="0"/>
              </a:rPr>
              <a:t>Mechanics of Breathing</a:t>
            </a:r>
          </a:p>
          <a:p>
            <a:endParaRPr lang="en-GB" sz="1200" b="1" dirty="0">
              <a:latin typeface="Daytona" panose="020B0604030500040204" pitchFamily="34" charset="0"/>
            </a:endParaRPr>
          </a:p>
          <a:p>
            <a:r>
              <a:rPr lang="en-GB" sz="1200" b="1" dirty="0">
                <a:latin typeface="Daytona" panose="020B0604030500040204" pitchFamily="34" charset="0"/>
              </a:rPr>
              <a:t>EXPIRATION = passive</a:t>
            </a:r>
          </a:p>
          <a:p>
            <a:endParaRPr lang="en-GB" sz="1100" b="1" dirty="0">
              <a:latin typeface="Daytona" panose="020B0604030500040204" pitchFamily="34" charset="0"/>
            </a:endParaRPr>
          </a:p>
          <a:p>
            <a:endParaRPr lang="en-GB" sz="1100" dirty="0">
              <a:latin typeface="Daytona" panose="020B0604030500040204" pitchFamily="34" charset="0"/>
            </a:endParaRPr>
          </a:p>
          <a:p>
            <a:r>
              <a:rPr lang="en-GB" sz="1200" dirty="0">
                <a:latin typeface="Daytona" panose="020B0604030500040204" pitchFamily="34" charset="0"/>
              </a:rPr>
              <a:t>Diaphragm &amp; external intercostals: </a:t>
            </a:r>
            <a:r>
              <a:rPr lang="en-GB" sz="1200" b="1" dirty="0">
                <a:latin typeface="Daytona" panose="020B0604030500040204" pitchFamily="34" charset="0"/>
              </a:rPr>
              <a:t>relax.</a:t>
            </a:r>
          </a:p>
          <a:p>
            <a:endParaRPr lang="en-GB" sz="1200" dirty="0">
              <a:latin typeface="Daytona" panose="020B0604030500040204" pitchFamily="34" charset="0"/>
            </a:endParaRPr>
          </a:p>
          <a:p>
            <a:r>
              <a:rPr lang="en-GB" sz="1200" dirty="0">
                <a:latin typeface="Daytona" panose="020B0604030500040204" pitchFamily="34" charset="0"/>
              </a:rPr>
              <a:t>Rib cage moves: </a:t>
            </a:r>
            <a:r>
              <a:rPr lang="en-GB" sz="1200" b="1" dirty="0">
                <a:latin typeface="Daytona" panose="020B0604030500040204" pitchFamily="34" charset="0"/>
              </a:rPr>
              <a:t>down &amp; in.</a:t>
            </a:r>
          </a:p>
          <a:p>
            <a:endParaRPr lang="en-GB" sz="1200" dirty="0">
              <a:latin typeface="Daytona" panose="020B0604030500040204" pitchFamily="34" charset="0"/>
            </a:endParaRPr>
          </a:p>
          <a:p>
            <a:r>
              <a:rPr lang="en-GB" sz="1200" dirty="0">
                <a:latin typeface="Daytona" panose="020B0604030500040204" pitchFamily="34" charset="0"/>
              </a:rPr>
              <a:t>Volume of thoracic cavity: </a:t>
            </a:r>
            <a:r>
              <a:rPr lang="en-GB" sz="1200" b="1" dirty="0">
                <a:latin typeface="Daytona" panose="020B0604030500040204" pitchFamily="34" charset="0"/>
              </a:rPr>
              <a:t>decreases.</a:t>
            </a:r>
          </a:p>
          <a:p>
            <a:endParaRPr lang="en-GB" sz="1200" dirty="0">
              <a:latin typeface="Daytona" panose="020B0604030500040204" pitchFamily="34" charset="0"/>
            </a:endParaRPr>
          </a:p>
          <a:p>
            <a:r>
              <a:rPr lang="en-GB" sz="1200" dirty="0">
                <a:latin typeface="Daytona" panose="020B0604030500040204" pitchFamily="34" charset="0"/>
              </a:rPr>
              <a:t>Pressure of air inside lungs: </a:t>
            </a:r>
            <a:r>
              <a:rPr lang="en-GB" sz="1200" b="1" dirty="0">
                <a:latin typeface="Daytona" panose="020B0604030500040204" pitchFamily="34" charset="0"/>
              </a:rPr>
              <a:t>increases</a:t>
            </a:r>
          </a:p>
          <a:p>
            <a:endParaRPr lang="en-GB" sz="1200" dirty="0">
              <a:latin typeface="Daytona" panose="020B0604030500040204" pitchFamily="34" charset="0"/>
            </a:endParaRPr>
          </a:p>
          <a:p>
            <a:r>
              <a:rPr lang="en-GB" sz="1200" dirty="0">
                <a:latin typeface="Daytona" panose="020B0604030500040204" pitchFamily="34" charset="0"/>
              </a:rPr>
              <a:t>Air rushes: </a:t>
            </a:r>
            <a:r>
              <a:rPr lang="en-GB" sz="1200" b="1" dirty="0">
                <a:latin typeface="Daytona" panose="020B0604030500040204" pitchFamily="34" charset="0"/>
              </a:rPr>
              <a:t>out of lungs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913949-841C-E448-8E5E-CF65E5CF7139}"/>
              </a:ext>
            </a:extLst>
          </p:cNvPr>
          <p:cNvSpPr txBox="1"/>
          <p:nvPr/>
        </p:nvSpPr>
        <p:spPr>
          <a:xfrm>
            <a:off x="7412651" y="2547832"/>
            <a:ext cx="203938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Daytona" panose="020B0604030500040204" pitchFamily="34" charset="0"/>
              </a:rPr>
              <a:t>External Respiration</a:t>
            </a:r>
          </a:p>
          <a:p>
            <a:pPr algn="ctr"/>
            <a:endParaRPr lang="en-GB" sz="1100" b="1" dirty="0">
              <a:latin typeface="Daytona" panose="020B0604030500040204" pitchFamily="34" charset="0"/>
            </a:endParaRPr>
          </a:p>
          <a:p>
            <a:r>
              <a:rPr lang="en-GB" sz="1100" b="1" dirty="0">
                <a:latin typeface="Daytona" panose="020B0604030500040204" pitchFamily="34" charset="0"/>
              </a:rPr>
              <a:t>…between alveoli &amp; blood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endParaRPr lang="en-GB" sz="1100" dirty="0">
              <a:latin typeface="Daytona" panose="020B0604030500040204" pitchFamily="34" charset="0"/>
            </a:endParaRPr>
          </a:p>
          <a:p>
            <a:r>
              <a:rPr lang="en-GB" sz="1100" dirty="0">
                <a:latin typeface="Daytona" panose="020B0604030500040204" pitchFamily="34" charset="0"/>
              </a:rPr>
              <a:t>Where does it happen?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r>
              <a:rPr lang="en-GB" sz="1100" dirty="0">
                <a:latin typeface="Daytona" panose="020B0604030500040204" pitchFamily="34" charset="0"/>
              </a:rPr>
              <a:t>Between what?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r>
              <a:rPr lang="en-GB" sz="1100" dirty="0">
                <a:latin typeface="Daytona" panose="020B0604030500040204" pitchFamily="34" charset="0"/>
              </a:rPr>
              <a:t>Movement of 02?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r>
              <a:rPr lang="en-GB" sz="1100" dirty="0">
                <a:latin typeface="Daytona" panose="020B0604030500040204" pitchFamily="34" charset="0"/>
              </a:rPr>
              <a:t>Movement of C02?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r>
              <a:rPr lang="en-GB" sz="1100" dirty="0">
                <a:latin typeface="Daytona" panose="020B0604030500040204" pitchFamily="34" charset="0"/>
              </a:rPr>
              <a:t>How does 02 move? 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r>
              <a:rPr lang="en-GB" sz="1100" dirty="0">
                <a:latin typeface="Daytona" panose="020B0604030500040204" pitchFamily="34" charset="0"/>
              </a:rPr>
              <a:t>How does the C02 move?</a:t>
            </a:r>
          </a:p>
          <a:p>
            <a:pPr algn="ctr"/>
            <a:endParaRPr lang="en-GB" sz="1100" dirty="0">
              <a:latin typeface="Daytona" panose="020B060403050004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9C1D0B-DCAD-434C-AA44-73C4B53F7352}"/>
              </a:ext>
            </a:extLst>
          </p:cNvPr>
          <p:cNvSpPr txBox="1"/>
          <p:nvPr/>
        </p:nvSpPr>
        <p:spPr>
          <a:xfrm>
            <a:off x="9810154" y="2539382"/>
            <a:ext cx="220126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Daytona" panose="020B0604030500040204" pitchFamily="34" charset="0"/>
              </a:rPr>
              <a:t>Internal Respiration</a:t>
            </a:r>
          </a:p>
          <a:p>
            <a:pPr algn="ctr"/>
            <a:endParaRPr lang="en-GB" sz="1400" b="1" dirty="0">
              <a:latin typeface="Daytona" panose="020B0604030500040204" pitchFamily="34" charset="0"/>
            </a:endParaRPr>
          </a:p>
          <a:p>
            <a:pPr algn="ctr"/>
            <a:r>
              <a:rPr lang="en-GB" sz="1100" b="1" dirty="0">
                <a:latin typeface="Daytona" panose="020B0604030500040204" pitchFamily="34" charset="0"/>
              </a:rPr>
              <a:t>…between blood &amp; muscle</a:t>
            </a:r>
          </a:p>
          <a:p>
            <a:pPr algn="ctr"/>
            <a:endParaRPr lang="en-GB" sz="1100" b="1" dirty="0">
              <a:latin typeface="Daytona" panose="020B0604030500040204" pitchFamily="34" charset="0"/>
            </a:endParaRPr>
          </a:p>
          <a:p>
            <a:pPr algn="ctr"/>
            <a:endParaRPr lang="en-GB" sz="1100" b="1" dirty="0">
              <a:latin typeface="Daytona" panose="020B0604030500040204" pitchFamily="34" charset="0"/>
            </a:endParaRPr>
          </a:p>
          <a:p>
            <a:r>
              <a:rPr lang="en-GB" sz="1100" dirty="0">
                <a:latin typeface="Daytona" panose="020B0604030500040204" pitchFamily="34" charset="0"/>
              </a:rPr>
              <a:t>Where does it happen?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r>
              <a:rPr lang="en-GB" sz="1100" dirty="0">
                <a:latin typeface="Daytona" panose="020B0604030500040204" pitchFamily="34" charset="0"/>
              </a:rPr>
              <a:t>Between what?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r>
              <a:rPr lang="en-GB" sz="1100" dirty="0">
                <a:latin typeface="Daytona" panose="020B0604030500040204" pitchFamily="34" charset="0"/>
              </a:rPr>
              <a:t>Movement of 02?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r>
              <a:rPr lang="en-GB" sz="1100" dirty="0">
                <a:latin typeface="Daytona" panose="020B0604030500040204" pitchFamily="34" charset="0"/>
              </a:rPr>
              <a:t>Movement of C02?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r>
              <a:rPr lang="en-GB" sz="1100" dirty="0">
                <a:latin typeface="Daytona" panose="020B0604030500040204" pitchFamily="34" charset="0"/>
              </a:rPr>
              <a:t>How does )2 move? 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r>
              <a:rPr lang="en-GB" sz="1100" dirty="0">
                <a:latin typeface="Daytona" panose="020B0604030500040204" pitchFamily="34" charset="0"/>
              </a:rPr>
              <a:t>How does the C02 move?</a:t>
            </a:r>
          </a:p>
          <a:p>
            <a:pPr algn="ctr"/>
            <a:endParaRPr lang="en-GB" sz="1400" b="1" dirty="0">
              <a:latin typeface="Daytona" panose="020B060403050004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F23F9A3-170A-4385-838D-317C05864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147" y="79338"/>
            <a:ext cx="1524132" cy="6645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046B587-52E2-4574-8962-594126D0B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48202"/>
            <a:ext cx="5594684" cy="173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034C33-4D98-4939-9165-940FD99FC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912" y="1192790"/>
            <a:ext cx="979504" cy="13231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0A3C36-9FA8-4585-A3A6-391F9F489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573" y="1570904"/>
            <a:ext cx="929899" cy="9780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E67B86-B3F2-4F09-B4E0-420B8CCBD6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099" y="1611883"/>
            <a:ext cx="929862" cy="9477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33AEB17-1133-4EA9-B956-EDAC156412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7866" y="1585264"/>
            <a:ext cx="915295" cy="90516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A6F9E2B-9238-4500-A13D-BF2B7D1A2A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6087" y="1541690"/>
            <a:ext cx="1224931" cy="10307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7202558-866B-457D-A048-752BC43BE4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234" y="5715012"/>
            <a:ext cx="841321" cy="74987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F5FE745-BD9A-4229-985F-6E07409CEB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7949" y="5882233"/>
            <a:ext cx="1572904" cy="51820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3495337-C8FA-42E8-B7B5-910B4E53B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85552" y="5516578"/>
            <a:ext cx="1579001" cy="1109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223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A425EE-B720-4FF0-BEB2-D6DA3924E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281" y="2481588"/>
            <a:ext cx="45719" cy="15502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7B9E7C0-0E6B-4DD6-84DC-6ADD13E07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693" y="661430"/>
            <a:ext cx="2853175" cy="2972204"/>
          </a:xfrm>
          <a:prstGeom prst="rect">
            <a:avLst/>
          </a:prstGeom>
        </p:spPr>
      </p:pic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970E9B87-0CFB-4DAA-9874-07D3782AE37E}"/>
              </a:ext>
            </a:extLst>
          </p:cNvPr>
          <p:cNvSpPr/>
          <p:nvPr/>
        </p:nvSpPr>
        <p:spPr>
          <a:xfrm>
            <a:off x="2476147" y="3306865"/>
            <a:ext cx="279085" cy="283141"/>
          </a:xfrm>
          <a:custGeom>
            <a:avLst/>
            <a:gdLst>
              <a:gd name="connsiteX0" fmla="*/ 158769 w 279085"/>
              <a:gd name="connsiteY0" fmla="*/ 1819 h 283141"/>
              <a:gd name="connsiteX1" fmla="*/ 26421 w 279085"/>
              <a:gd name="connsiteY1" fmla="*/ 13851 h 283141"/>
              <a:gd name="connsiteX2" fmla="*/ 14390 w 279085"/>
              <a:gd name="connsiteY2" fmla="*/ 49946 h 283141"/>
              <a:gd name="connsiteX3" fmla="*/ 62516 w 279085"/>
              <a:gd name="connsiteY3" fmla="*/ 278546 h 283141"/>
              <a:gd name="connsiteX4" fmla="*/ 267053 w 279085"/>
              <a:gd name="connsiteY4" fmla="*/ 230419 h 283141"/>
              <a:gd name="connsiteX5" fmla="*/ 279085 w 279085"/>
              <a:gd name="connsiteY5" fmla="*/ 194324 h 283141"/>
              <a:gd name="connsiteX6" fmla="*/ 267053 w 279085"/>
              <a:gd name="connsiteY6" fmla="*/ 61977 h 283141"/>
              <a:gd name="connsiteX7" fmla="*/ 230958 w 279085"/>
              <a:gd name="connsiteY7" fmla="*/ 37914 h 283141"/>
              <a:gd name="connsiteX8" fmla="*/ 158769 w 279085"/>
              <a:gd name="connsiteY8" fmla="*/ 1819 h 2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85" h="283141">
                <a:moveTo>
                  <a:pt x="158769" y="1819"/>
                </a:moveTo>
                <a:cubicBezTo>
                  <a:pt x="124680" y="-2191"/>
                  <a:pt x="68446" y="-157"/>
                  <a:pt x="26421" y="13851"/>
                </a:cubicBezTo>
                <a:cubicBezTo>
                  <a:pt x="14389" y="17862"/>
                  <a:pt x="14390" y="37264"/>
                  <a:pt x="14390" y="49946"/>
                </a:cubicBezTo>
                <a:cubicBezTo>
                  <a:pt x="14390" y="274932"/>
                  <a:pt x="-39935" y="244395"/>
                  <a:pt x="62516" y="278546"/>
                </a:cubicBezTo>
                <a:cubicBezTo>
                  <a:pt x="195411" y="269686"/>
                  <a:pt x="224418" y="315688"/>
                  <a:pt x="267053" y="230419"/>
                </a:cubicBezTo>
                <a:cubicBezTo>
                  <a:pt x="272725" y="219075"/>
                  <a:pt x="275074" y="206356"/>
                  <a:pt x="279085" y="194324"/>
                </a:cubicBezTo>
                <a:cubicBezTo>
                  <a:pt x="275074" y="150208"/>
                  <a:pt x="280081" y="104316"/>
                  <a:pt x="267053" y="61977"/>
                </a:cubicBezTo>
                <a:cubicBezTo>
                  <a:pt x="262800" y="48156"/>
                  <a:pt x="244498" y="42991"/>
                  <a:pt x="230958" y="37914"/>
                </a:cubicBezTo>
                <a:cubicBezTo>
                  <a:pt x="211810" y="30734"/>
                  <a:pt x="192858" y="5829"/>
                  <a:pt x="158769" y="181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81FEBFEF-4EB4-4D4D-B8A0-88DBA89BD048}"/>
              </a:ext>
            </a:extLst>
          </p:cNvPr>
          <p:cNvSpPr/>
          <p:nvPr/>
        </p:nvSpPr>
        <p:spPr>
          <a:xfrm>
            <a:off x="2499590" y="3352414"/>
            <a:ext cx="185500" cy="134923"/>
          </a:xfrm>
          <a:prstGeom prst="ellipse">
            <a:avLst/>
          </a:prstGeom>
          <a:solidFill>
            <a:schemeClr val="bg1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78A46D6-9910-41A4-AA43-79B23566AA82}"/>
              </a:ext>
            </a:extLst>
          </p:cNvPr>
          <p:cNvSpPr/>
          <p:nvPr/>
        </p:nvSpPr>
        <p:spPr>
          <a:xfrm>
            <a:off x="8558601" y="789795"/>
            <a:ext cx="2614643" cy="5969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A6793F-C58D-47D0-8698-B9127F9989A2}"/>
              </a:ext>
            </a:extLst>
          </p:cNvPr>
          <p:cNvSpPr/>
          <p:nvPr/>
        </p:nvSpPr>
        <p:spPr>
          <a:xfrm>
            <a:off x="875109" y="544554"/>
            <a:ext cx="2614643" cy="62296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14BD1F-C6BA-40B4-8A38-22DD42E6BEA0}"/>
              </a:ext>
            </a:extLst>
          </p:cNvPr>
          <p:cNvSpPr/>
          <p:nvPr/>
        </p:nvSpPr>
        <p:spPr>
          <a:xfrm>
            <a:off x="158974" y="151193"/>
            <a:ext cx="8484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spc="200" dirty="0">
                <a:latin typeface="Daytona" panose="020B0604030500040204" pitchFamily="34" charset="0"/>
              </a:rPr>
              <a:t>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D14949D-E42B-4F17-B874-01F85C0637FC}"/>
              </a:ext>
            </a:extLst>
          </p:cNvPr>
          <p:cNvSpPr/>
          <p:nvPr/>
        </p:nvSpPr>
        <p:spPr>
          <a:xfrm rot="16200000">
            <a:off x="8975129" y="2666434"/>
            <a:ext cx="1816585" cy="23938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2642A5-DFB8-46CF-841D-16373AD80DB3}"/>
              </a:ext>
            </a:extLst>
          </p:cNvPr>
          <p:cNvCxnSpPr>
            <a:cxnSpLocks/>
            <a:endCxn id="154" idx="2"/>
          </p:cNvCxnSpPr>
          <p:nvPr/>
        </p:nvCxnSpPr>
        <p:spPr>
          <a:xfrm flipH="1">
            <a:off x="4424629" y="3737150"/>
            <a:ext cx="4606" cy="4785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707F4C-A26F-44C4-B810-A3831D8938C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30518" y="3797749"/>
            <a:ext cx="4426252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1FE72E-4853-4908-BBFD-0781C4280D5A}"/>
              </a:ext>
            </a:extLst>
          </p:cNvPr>
          <p:cNvCxnSpPr>
            <a:cxnSpLocks/>
            <a:endCxn id="160" idx="1"/>
          </p:cNvCxnSpPr>
          <p:nvPr/>
        </p:nvCxnSpPr>
        <p:spPr>
          <a:xfrm flipH="1" flipV="1">
            <a:off x="7748959" y="6011744"/>
            <a:ext cx="961381" cy="12568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87DBED-73EC-4D8E-9B56-0283264AEE6C}"/>
              </a:ext>
            </a:extLst>
          </p:cNvPr>
          <p:cNvCxnSpPr>
            <a:cxnSpLocks/>
          </p:cNvCxnSpPr>
          <p:nvPr/>
        </p:nvCxnSpPr>
        <p:spPr>
          <a:xfrm flipH="1" flipV="1">
            <a:off x="7724884" y="1583378"/>
            <a:ext cx="948886" cy="12074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566DEA-FF5A-475D-9242-F097E243D369}"/>
              </a:ext>
            </a:extLst>
          </p:cNvPr>
          <p:cNvCxnSpPr>
            <a:cxnSpLocks/>
          </p:cNvCxnSpPr>
          <p:nvPr/>
        </p:nvCxnSpPr>
        <p:spPr>
          <a:xfrm flipH="1">
            <a:off x="7737288" y="3713573"/>
            <a:ext cx="939478" cy="879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127BB1A6-CA77-4919-A460-23DFA6A1614F}"/>
              </a:ext>
            </a:extLst>
          </p:cNvPr>
          <p:cNvSpPr/>
          <p:nvPr/>
        </p:nvSpPr>
        <p:spPr>
          <a:xfrm rot="16200000">
            <a:off x="7880642" y="5631823"/>
            <a:ext cx="658457" cy="6042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9700B3-FF5E-43C7-9296-D47C5D6D21BA}"/>
              </a:ext>
            </a:extLst>
          </p:cNvPr>
          <p:cNvSpPr/>
          <p:nvPr/>
        </p:nvSpPr>
        <p:spPr>
          <a:xfrm rot="16200000">
            <a:off x="8959143" y="4600211"/>
            <a:ext cx="1872979" cy="236746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A46D814-5338-4337-9ED2-2C47E5ED3448}"/>
              </a:ext>
            </a:extLst>
          </p:cNvPr>
          <p:cNvSpPr/>
          <p:nvPr/>
        </p:nvSpPr>
        <p:spPr>
          <a:xfrm rot="16200000">
            <a:off x="8967956" y="683134"/>
            <a:ext cx="1870885" cy="240154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2C5480A-E53D-4A88-80F6-36373BF4C0F2}"/>
              </a:ext>
            </a:extLst>
          </p:cNvPr>
          <p:cNvSpPr/>
          <p:nvPr/>
        </p:nvSpPr>
        <p:spPr>
          <a:xfrm rot="16200000">
            <a:off x="7923827" y="1257496"/>
            <a:ext cx="609790" cy="6042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12AE905-B656-4928-9276-B118D0BC5D83}"/>
              </a:ext>
            </a:extLst>
          </p:cNvPr>
          <p:cNvCxnSpPr>
            <a:cxnSpLocks/>
          </p:cNvCxnSpPr>
          <p:nvPr/>
        </p:nvCxnSpPr>
        <p:spPr>
          <a:xfrm>
            <a:off x="4421187" y="3721593"/>
            <a:ext cx="3337375" cy="0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F4A17B5-7E94-453E-B75F-64ADEAF956A5}"/>
              </a:ext>
            </a:extLst>
          </p:cNvPr>
          <p:cNvCxnSpPr>
            <a:cxnSpLocks/>
          </p:cNvCxnSpPr>
          <p:nvPr/>
        </p:nvCxnSpPr>
        <p:spPr>
          <a:xfrm rot="5400000" flipH="1">
            <a:off x="2208061" y="3814560"/>
            <a:ext cx="4426252" cy="0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8035FF1-1EDA-4CCC-9B5A-6E858C753CF0}"/>
              </a:ext>
            </a:extLst>
          </p:cNvPr>
          <p:cNvCxnSpPr>
            <a:cxnSpLocks/>
          </p:cNvCxnSpPr>
          <p:nvPr/>
        </p:nvCxnSpPr>
        <p:spPr>
          <a:xfrm>
            <a:off x="3342988" y="1579040"/>
            <a:ext cx="1078201" cy="14091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3073130-FCC3-4DFA-A69F-8CF55DAD2991}"/>
              </a:ext>
            </a:extLst>
          </p:cNvPr>
          <p:cNvCxnSpPr>
            <a:cxnSpLocks/>
          </p:cNvCxnSpPr>
          <p:nvPr/>
        </p:nvCxnSpPr>
        <p:spPr>
          <a:xfrm>
            <a:off x="3342988" y="6010875"/>
            <a:ext cx="1078201" cy="31442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D3588B8-ED72-4632-9209-7114D52C6E5F}"/>
              </a:ext>
            </a:extLst>
          </p:cNvPr>
          <p:cNvCxnSpPr>
            <a:cxnSpLocks/>
          </p:cNvCxnSpPr>
          <p:nvPr/>
        </p:nvCxnSpPr>
        <p:spPr>
          <a:xfrm>
            <a:off x="3339810" y="3745376"/>
            <a:ext cx="1072198" cy="0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0B834591-8B63-4844-B6AA-8030B3BCFCD4}"/>
              </a:ext>
            </a:extLst>
          </p:cNvPr>
          <p:cNvSpPr/>
          <p:nvPr/>
        </p:nvSpPr>
        <p:spPr>
          <a:xfrm rot="5400000">
            <a:off x="3576303" y="1305613"/>
            <a:ext cx="609790" cy="6042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538199C-1E0A-46DA-9BA1-488CCA1A416C}"/>
              </a:ext>
            </a:extLst>
          </p:cNvPr>
          <p:cNvSpPr/>
          <p:nvPr/>
        </p:nvSpPr>
        <p:spPr>
          <a:xfrm rot="5400000">
            <a:off x="1023503" y="514291"/>
            <a:ext cx="2217993" cy="24135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HR</a:t>
            </a:r>
          </a:p>
          <a:p>
            <a:r>
              <a:rPr lang="en-US" sz="1000" dirty="0"/>
              <a:t>(bpm)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90529B6-22DE-475A-A506-7D695FC70D49}"/>
              </a:ext>
            </a:extLst>
          </p:cNvPr>
          <p:cNvSpPr/>
          <p:nvPr/>
        </p:nvSpPr>
        <p:spPr>
          <a:xfrm rot="5400000">
            <a:off x="1224397" y="4566957"/>
            <a:ext cx="1873985" cy="247737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40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5A3DDE2E-DAAA-4834-8D56-BC2B21848E5D}"/>
              </a:ext>
            </a:extLst>
          </p:cNvPr>
          <p:cNvSpPr/>
          <p:nvPr/>
        </p:nvSpPr>
        <p:spPr>
          <a:xfrm rot="5400000">
            <a:off x="3606578" y="3435012"/>
            <a:ext cx="609790" cy="6042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FFF725BE-82B7-4EB8-A15F-E5928DC9CEB7}"/>
              </a:ext>
            </a:extLst>
          </p:cNvPr>
          <p:cNvSpPr/>
          <p:nvPr/>
        </p:nvSpPr>
        <p:spPr>
          <a:xfrm rot="5400000">
            <a:off x="3559184" y="5691983"/>
            <a:ext cx="609790" cy="6042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AF63D8D-A65E-48BB-AA16-FACFF38E71F2}"/>
              </a:ext>
            </a:extLst>
          </p:cNvPr>
          <p:cNvSpPr/>
          <p:nvPr/>
        </p:nvSpPr>
        <p:spPr>
          <a:xfrm>
            <a:off x="-127931" y="20872"/>
            <a:ext cx="11135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spc="200" dirty="0">
                <a:latin typeface="Daytona" panose="020B0604030500040204" pitchFamily="34" charset="0"/>
              </a:rPr>
              <a:t> RESPIRATORY SYSTEM DURING EXERCISE &amp; RECOVERY</a:t>
            </a:r>
            <a:r>
              <a:rPr lang="en-GB" sz="1400" spc="200" dirty="0">
                <a:latin typeface="Daytona" panose="020B0604030500040204" pitchFamily="34" charset="0"/>
              </a:rPr>
              <a:t>: </a:t>
            </a:r>
          </a:p>
          <a:p>
            <a:r>
              <a:rPr lang="en-GB" sz="1400" spc="200" dirty="0">
                <a:latin typeface="Daytona" panose="020B0604030500040204" pitchFamily="34" charset="0"/>
              </a:rPr>
              <a:t>							      </a:t>
            </a:r>
            <a:r>
              <a:rPr lang="en-GB" sz="2000" spc="200" dirty="0">
                <a:latin typeface="Daytona" panose="020B0604030500040204" pitchFamily="34" charset="0"/>
              </a:rPr>
              <a:t>What you need to know...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2C028867-DC03-4B73-AF1B-3712FA189349}"/>
              </a:ext>
            </a:extLst>
          </p:cNvPr>
          <p:cNvSpPr/>
          <p:nvPr/>
        </p:nvSpPr>
        <p:spPr>
          <a:xfrm rot="16200000">
            <a:off x="4367911" y="1561823"/>
            <a:ext cx="99302" cy="110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DE986EB7-F944-431F-A5B6-BEE55202AF29}"/>
              </a:ext>
            </a:extLst>
          </p:cNvPr>
          <p:cNvSpPr/>
          <p:nvPr/>
        </p:nvSpPr>
        <p:spPr>
          <a:xfrm rot="16200000">
            <a:off x="4376778" y="3686215"/>
            <a:ext cx="95702" cy="1018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6AFF781A-3CBA-4979-8327-86D92B22F23E}"/>
              </a:ext>
            </a:extLst>
          </p:cNvPr>
          <p:cNvSpPr/>
          <p:nvPr/>
        </p:nvSpPr>
        <p:spPr>
          <a:xfrm rot="16200000">
            <a:off x="4347425" y="5973379"/>
            <a:ext cx="95702" cy="1018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2ED7D779-C16C-4581-9216-E4ED79656E3B}"/>
              </a:ext>
            </a:extLst>
          </p:cNvPr>
          <p:cNvSpPr/>
          <p:nvPr/>
        </p:nvSpPr>
        <p:spPr>
          <a:xfrm rot="16200000">
            <a:off x="7737124" y="5926974"/>
            <a:ext cx="95702" cy="1018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AF35D6-FFDD-4A1B-A4AC-D5924FD70A6C}"/>
              </a:ext>
            </a:extLst>
          </p:cNvPr>
          <p:cNvSpPr txBox="1"/>
          <p:nvPr/>
        </p:nvSpPr>
        <p:spPr>
          <a:xfrm>
            <a:off x="3547568" y="1354857"/>
            <a:ext cx="66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tona" panose="020B0604030500040204" pitchFamily="34" charset="0"/>
              </a:rPr>
              <a:t>Describe explain &amp; compare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F3F483B-EC04-4D8E-A524-9CEE458F64EB}"/>
              </a:ext>
            </a:extLst>
          </p:cNvPr>
          <p:cNvSpPr txBox="1"/>
          <p:nvPr/>
        </p:nvSpPr>
        <p:spPr>
          <a:xfrm>
            <a:off x="3594137" y="3538668"/>
            <a:ext cx="678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tona" panose="020B0604030500040204" pitchFamily="34" charset="0"/>
              </a:rPr>
              <a:t>Describe &amp; explain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8ED0069-66E5-4FF5-A22B-C56BDB3DA518}"/>
              </a:ext>
            </a:extLst>
          </p:cNvPr>
          <p:cNvSpPr txBox="1"/>
          <p:nvPr/>
        </p:nvSpPr>
        <p:spPr>
          <a:xfrm>
            <a:off x="3546947" y="5793829"/>
            <a:ext cx="678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tona" panose="020B0604030500040204" pitchFamily="34" charset="0"/>
              </a:rPr>
              <a:t>Describe &amp; explain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2CF4237-E513-44E6-ACD2-76A5EA634E24}"/>
              </a:ext>
            </a:extLst>
          </p:cNvPr>
          <p:cNvSpPr/>
          <p:nvPr/>
        </p:nvSpPr>
        <p:spPr>
          <a:xfrm rot="5400000">
            <a:off x="1252478" y="2625601"/>
            <a:ext cx="1816584" cy="24399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C0E881-D939-EE4A-A166-0359289B990D}"/>
              </a:ext>
            </a:extLst>
          </p:cNvPr>
          <p:cNvSpPr txBox="1"/>
          <p:nvPr/>
        </p:nvSpPr>
        <p:spPr>
          <a:xfrm>
            <a:off x="1072401" y="592790"/>
            <a:ext cx="2315680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Daytona" panose="020B0604030500040204" pitchFamily="34" charset="0"/>
              </a:rPr>
              <a:t>Submaximal Exercise on VE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0D87F04-4AD6-AE43-B25F-2B9C039BBD86}"/>
              </a:ext>
            </a:extLst>
          </p:cNvPr>
          <p:cNvSpPr txBox="1"/>
          <p:nvPr/>
        </p:nvSpPr>
        <p:spPr>
          <a:xfrm>
            <a:off x="990384" y="2964052"/>
            <a:ext cx="231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Daytona" panose="020B0604030500040204" pitchFamily="34" charset="0"/>
              </a:rPr>
              <a:t>Submaximal Exercise on TV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D39341E-BC22-8B49-B477-0C98599EEA6C}"/>
              </a:ext>
            </a:extLst>
          </p:cNvPr>
          <p:cNvSpPr txBox="1"/>
          <p:nvPr/>
        </p:nvSpPr>
        <p:spPr>
          <a:xfrm>
            <a:off x="1024590" y="4847454"/>
            <a:ext cx="231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Daytona" panose="020B0604030500040204" pitchFamily="34" charset="0"/>
              </a:rPr>
              <a:t>Submaximal Exercise on F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076D65D-560C-1946-AF47-D6BC22F4D2F1}"/>
              </a:ext>
            </a:extLst>
          </p:cNvPr>
          <p:cNvSpPr txBox="1"/>
          <p:nvPr/>
        </p:nvSpPr>
        <p:spPr>
          <a:xfrm>
            <a:off x="8706142" y="974226"/>
            <a:ext cx="2315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Daytona" panose="020B0604030500040204" pitchFamily="34" charset="0"/>
              </a:rPr>
              <a:t>Effects of Exercise on Gaseous Exchange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044D077-0308-B141-888C-3279FE1CE74A}"/>
              </a:ext>
            </a:extLst>
          </p:cNvPr>
          <p:cNvSpPr txBox="1"/>
          <p:nvPr/>
        </p:nvSpPr>
        <p:spPr>
          <a:xfrm>
            <a:off x="8741877" y="2938225"/>
            <a:ext cx="231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Daytona" panose="020B0604030500040204" pitchFamily="34" charset="0"/>
              </a:rPr>
              <a:t>Oxyhaemoglobin Dissociation Curve</a:t>
            </a:r>
            <a:endParaRPr lang="en-GB" sz="1100" dirty="0">
              <a:latin typeface="Daytona" panose="020B060403050004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04913A6-768B-1E42-ABA5-9C48DFE0D6A9}"/>
              </a:ext>
            </a:extLst>
          </p:cNvPr>
          <p:cNvSpPr txBox="1"/>
          <p:nvPr/>
        </p:nvSpPr>
        <p:spPr>
          <a:xfrm>
            <a:off x="8745558" y="4822728"/>
            <a:ext cx="231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Daytona" panose="020B0604030500040204" pitchFamily="34" charset="0"/>
              </a:rPr>
              <a:t>Regulation of Breathing During Exercise &amp; Recovery</a:t>
            </a:r>
            <a:endParaRPr lang="en-GB" sz="1100" dirty="0">
              <a:latin typeface="Daytona" panose="020B0604030500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31A1D-8637-4463-81F2-93BC70BCD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2956" y="12446"/>
            <a:ext cx="1280038" cy="5580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F8DE1C-2158-46C6-9058-EBAF012CC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813" y="332502"/>
            <a:ext cx="6822258" cy="21205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EBBE0C4-5405-4ABC-A12D-3EDC858E8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7412" y="3924053"/>
            <a:ext cx="2854677" cy="2850189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3DAEFEA-20B6-4D6B-ADC5-F028079AA59F}"/>
              </a:ext>
            </a:extLst>
          </p:cNvPr>
          <p:cNvSpPr/>
          <p:nvPr/>
        </p:nvSpPr>
        <p:spPr>
          <a:xfrm>
            <a:off x="4837512" y="736018"/>
            <a:ext cx="2643955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Daytona" panose="020B0604030500040204" pitchFamily="34" charset="0"/>
              </a:rPr>
              <a:t>INSPIRATION = ACTIVE</a:t>
            </a:r>
          </a:p>
          <a:p>
            <a:pPr algn="ctr"/>
            <a:r>
              <a:rPr lang="en-GB" sz="1200" b="1" dirty="0">
                <a:latin typeface="Daytona" panose="020B0604030500040204" pitchFamily="34" charset="0"/>
              </a:rPr>
              <a:t>… depth of breathing increases</a:t>
            </a:r>
          </a:p>
          <a:p>
            <a:r>
              <a:rPr lang="en-GB" sz="1200" b="1" dirty="0">
                <a:latin typeface="Daytona" panose="020B0604030500040204" pitchFamily="34" charset="0"/>
              </a:rPr>
              <a:t>      </a:t>
            </a:r>
          </a:p>
          <a:p>
            <a:r>
              <a:rPr lang="en-GB" sz="1200" b="1" dirty="0">
                <a:latin typeface="Daytona" panose="020B0604030500040204" pitchFamily="34" charset="0"/>
              </a:rPr>
              <a:t>        </a:t>
            </a:r>
            <a:r>
              <a:rPr lang="en-GB" sz="1100" dirty="0">
                <a:latin typeface="Daytona" panose="020B0604030500040204" pitchFamily="34" charset="0"/>
              </a:rPr>
              <a:t>additional muscles:</a:t>
            </a:r>
          </a:p>
          <a:p>
            <a:r>
              <a:rPr lang="en-GB" sz="1100" dirty="0">
                <a:latin typeface="Daytona" panose="020B0604030500040204" pitchFamily="34" charset="0"/>
              </a:rPr>
              <a:t>     Sternocleidomastoid &amp; Pectoralis Minor.</a:t>
            </a:r>
          </a:p>
          <a:p>
            <a:r>
              <a:rPr lang="en-GB" sz="1100" i="1" dirty="0">
                <a:latin typeface="Daytona" panose="020B0604030500040204" pitchFamily="34" charset="0"/>
              </a:rPr>
              <a:t>more, more, more, more, more, more</a:t>
            </a:r>
          </a:p>
          <a:p>
            <a:r>
              <a:rPr lang="en-GB" sz="1200" b="1" dirty="0">
                <a:latin typeface="Daytona" panose="020B0604030500040204" pitchFamily="34" charset="0"/>
              </a:rPr>
              <a:t>      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C3817B72-8553-439C-8C8F-2FB64DA70F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6212" y="1463068"/>
            <a:ext cx="1519591" cy="20999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92B3A5B-DB0B-4DAB-B0E0-B40190F54E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8996" y="735573"/>
            <a:ext cx="164606" cy="84677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450378A-F6D9-4F6B-8E58-C8EC9200149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99996" r="99996" b="45435"/>
          <a:stretch/>
        </p:blipFill>
        <p:spPr>
          <a:xfrm flipH="1">
            <a:off x="1644669" y="913671"/>
            <a:ext cx="45719" cy="568215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F4946DB-01CE-45E2-88B7-C4FAEF0E1711}"/>
              </a:ext>
            </a:extLst>
          </p:cNvPr>
          <p:cNvCxnSpPr>
            <a:cxnSpLocks/>
          </p:cNvCxnSpPr>
          <p:nvPr/>
        </p:nvCxnSpPr>
        <p:spPr>
          <a:xfrm flipV="1">
            <a:off x="1644669" y="798703"/>
            <a:ext cx="0" cy="760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05DE117-B559-4519-954C-AD20ADA3E706}"/>
              </a:ext>
            </a:extLst>
          </p:cNvPr>
          <p:cNvCxnSpPr>
            <a:cxnSpLocks/>
          </p:cNvCxnSpPr>
          <p:nvPr/>
        </p:nvCxnSpPr>
        <p:spPr>
          <a:xfrm flipH="1" flipV="1">
            <a:off x="2487499" y="813298"/>
            <a:ext cx="1583" cy="760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83AC3ED-8575-41CF-AFF7-70D12364FCBF}"/>
              </a:ext>
            </a:extLst>
          </p:cNvPr>
          <p:cNvCxnSpPr>
            <a:cxnSpLocks/>
          </p:cNvCxnSpPr>
          <p:nvPr/>
        </p:nvCxnSpPr>
        <p:spPr>
          <a:xfrm>
            <a:off x="1356212" y="1398984"/>
            <a:ext cx="1519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10F1D08-2A63-4C0F-99CC-470A8348F08A}"/>
              </a:ext>
            </a:extLst>
          </p:cNvPr>
          <p:cNvCxnSpPr>
            <a:cxnSpLocks/>
          </p:cNvCxnSpPr>
          <p:nvPr/>
        </p:nvCxnSpPr>
        <p:spPr>
          <a:xfrm flipV="1">
            <a:off x="1344599" y="1321347"/>
            <a:ext cx="296371" cy="70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437FC5E-8AF8-4AD0-BC0E-40BF7BEB07E2}"/>
              </a:ext>
            </a:extLst>
          </p:cNvPr>
          <p:cNvCxnSpPr>
            <a:cxnSpLocks/>
          </p:cNvCxnSpPr>
          <p:nvPr/>
        </p:nvCxnSpPr>
        <p:spPr>
          <a:xfrm flipV="1">
            <a:off x="1659518" y="1177847"/>
            <a:ext cx="151202" cy="142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09B9B31-B858-4120-A8D9-86C6C1A66A09}"/>
              </a:ext>
            </a:extLst>
          </p:cNvPr>
          <p:cNvCxnSpPr>
            <a:cxnSpLocks/>
          </p:cNvCxnSpPr>
          <p:nvPr/>
        </p:nvCxnSpPr>
        <p:spPr>
          <a:xfrm>
            <a:off x="1798204" y="1182564"/>
            <a:ext cx="689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DE92E54-1397-415A-B24A-27C0ECB4FBC8}"/>
              </a:ext>
            </a:extLst>
          </p:cNvPr>
          <p:cNvCxnSpPr>
            <a:cxnSpLocks/>
          </p:cNvCxnSpPr>
          <p:nvPr/>
        </p:nvCxnSpPr>
        <p:spPr>
          <a:xfrm>
            <a:off x="2492348" y="1184873"/>
            <a:ext cx="90488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9E5B8F1-7C4F-4F6B-9710-54FD7D3AAFED}"/>
              </a:ext>
            </a:extLst>
          </p:cNvPr>
          <p:cNvCxnSpPr>
            <a:cxnSpLocks/>
          </p:cNvCxnSpPr>
          <p:nvPr/>
        </p:nvCxnSpPr>
        <p:spPr>
          <a:xfrm>
            <a:off x="2579133" y="1320846"/>
            <a:ext cx="241547" cy="78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25439FDF-F0A9-4AFD-98B2-5B76CF4AA8BA}"/>
              </a:ext>
            </a:extLst>
          </p:cNvPr>
          <p:cNvSpPr txBox="1"/>
          <p:nvPr/>
        </p:nvSpPr>
        <p:spPr>
          <a:xfrm>
            <a:off x="1368256" y="1200552"/>
            <a:ext cx="335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05158EE-8BDE-4EEB-A929-0CE25F23FBBD}"/>
              </a:ext>
            </a:extLst>
          </p:cNvPr>
          <p:cNvSpPr txBox="1"/>
          <p:nvPr/>
        </p:nvSpPr>
        <p:spPr>
          <a:xfrm>
            <a:off x="1620078" y="1096410"/>
            <a:ext cx="1707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11EF6D7-7D22-4030-B1E4-F7C1AE19DF4E}"/>
              </a:ext>
            </a:extLst>
          </p:cNvPr>
          <p:cNvSpPr txBox="1"/>
          <p:nvPr/>
        </p:nvSpPr>
        <p:spPr>
          <a:xfrm>
            <a:off x="1960980" y="1016441"/>
            <a:ext cx="3640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3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FC0D2A2-6B88-4199-89C5-6A2FF6D4FB64}"/>
              </a:ext>
            </a:extLst>
          </p:cNvPr>
          <p:cNvSpPr txBox="1"/>
          <p:nvPr/>
        </p:nvSpPr>
        <p:spPr>
          <a:xfrm>
            <a:off x="2475245" y="111230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4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FB162DD-CB4D-4EBF-AC84-82690620886F}"/>
              </a:ext>
            </a:extLst>
          </p:cNvPr>
          <p:cNvSpPr txBox="1"/>
          <p:nvPr/>
        </p:nvSpPr>
        <p:spPr>
          <a:xfrm flipH="1">
            <a:off x="2628189" y="1212042"/>
            <a:ext cx="2227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5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139BEAD-32E7-4197-BE56-B003BC9F2AF5}"/>
              </a:ext>
            </a:extLst>
          </p:cNvPr>
          <p:cNvSpPr txBox="1"/>
          <p:nvPr/>
        </p:nvSpPr>
        <p:spPr>
          <a:xfrm>
            <a:off x="2436466" y="763763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Recovery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6519481-799E-4F6C-865E-3AC921580C8A}"/>
              </a:ext>
            </a:extLst>
          </p:cNvPr>
          <p:cNvSpPr txBox="1"/>
          <p:nvPr/>
        </p:nvSpPr>
        <p:spPr>
          <a:xfrm>
            <a:off x="1298517" y="761454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Rest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C5D5298-37A9-4D45-9073-11F496CEF07E}"/>
              </a:ext>
            </a:extLst>
          </p:cNvPr>
          <p:cNvSpPr txBox="1"/>
          <p:nvPr/>
        </p:nvSpPr>
        <p:spPr>
          <a:xfrm>
            <a:off x="1805466" y="761454"/>
            <a:ext cx="5245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Exercise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27ADDC0-ED07-4E55-AA70-9BAFE4A1C290}"/>
              </a:ext>
            </a:extLst>
          </p:cNvPr>
          <p:cNvSpPr txBox="1"/>
          <p:nvPr/>
        </p:nvSpPr>
        <p:spPr>
          <a:xfrm>
            <a:off x="1536773" y="1521966"/>
            <a:ext cx="2320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0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C75EB7D-786B-42D8-B48F-95F9CEC61337}"/>
              </a:ext>
            </a:extLst>
          </p:cNvPr>
          <p:cNvSpPr txBox="1"/>
          <p:nvPr/>
        </p:nvSpPr>
        <p:spPr>
          <a:xfrm>
            <a:off x="2359052" y="1513989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60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5BAB662-6EC9-44A0-8473-EDE856139072}"/>
              </a:ext>
            </a:extLst>
          </p:cNvPr>
          <p:cNvSpPr txBox="1"/>
          <p:nvPr/>
        </p:nvSpPr>
        <p:spPr>
          <a:xfrm>
            <a:off x="1717748" y="1530781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Time (mins)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301E600-F1EE-4738-8625-2B717999C2A9}"/>
              </a:ext>
            </a:extLst>
          </p:cNvPr>
          <p:cNvSpPr txBox="1"/>
          <p:nvPr/>
        </p:nvSpPr>
        <p:spPr>
          <a:xfrm>
            <a:off x="973851" y="796344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VE</a:t>
            </a:r>
          </a:p>
          <a:p>
            <a:r>
              <a:rPr lang="en-GB" sz="800" dirty="0"/>
              <a:t>(l/min)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F1433E39-A0A2-40B9-928B-8F3D83A2E982}"/>
              </a:ext>
            </a:extLst>
          </p:cNvPr>
          <p:cNvSpPr txBox="1"/>
          <p:nvPr/>
        </p:nvSpPr>
        <p:spPr>
          <a:xfrm>
            <a:off x="1048964" y="1081947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120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7548E96-5B70-4079-9D41-B12FF1D02BB2}"/>
              </a:ext>
            </a:extLst>
          </p:cNvPr>
          <p:cNvSpPr txBox="1"/>
          <p:nvPr/>
        </p:nvSpPr>
        <p:spPr>
          <a:xfrm>
            <a:off x="1063114" y="129126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5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C17B91A-04C2-4DD3-9DD4-03269592FFF8}"/>
              </a:ext>
            </a:extLst>
          </p:cNvPr>
          <p:cNvSpPr txBox="1"/>
          <p:nvPr/>
        </p:nvSpPr>
        <p:spPr>
          <a:xfrm>
            <a:off x="1206743" y="1622604"/>
            <a:ext cx="18405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aytona" panose="020B0604030500040204" pitchFamily="34" charset="0"/>
              </a:rPr>
              <a:t>Maximal Exercise on VE</a:t>
            </a: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BF75194B-BB01-43A1-8E6F-9654523483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285" y="1798019"/>
            <a:ext cx="156584" cy="838421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02AE7929-27AA-4657-B71A-8DD9F047C3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1848" y="2519155"/>
            <a:ext cx="1524132" cy="207282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11291C17-C434-4F0F-9EB3-EFBE623529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3807" y="1841272"/>
            <a:ext cx="6097" cy="768163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1A588892-50C9-4E0A-B192-69EA0024EA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7765" y="1853361"/>
            <a:ext cx="6097" cy="768163"/>
          </a:xfrm>
          <a:prstGeom prst="rect">
            <a:avLst/>
          </a:prstGeom>
        </p:spPr>
      </p:pic>
      <p:sp>
        <p:nvSpPr>
          <p:cNvPr id="188" name="TextBox 187">
            <a:extLst>
              <a:ext uri="{FF2B5EF4-FFF2-40B4-BE49-F238E27FC236}">
                <a16:creationId xmlns:a16="http://schemas.microsoft.com/office/drawing/2014/main" id="{2DBC494C-F757-4AD4-B946-AB4ECBD91CF8}"/>
              </a:ext>
            </a:extLst>
          </p:cNvPr>
          <p:cNvSpPr txBox="1"/>
          <p:nvPr/>
        </p:nvSpPr>
        <p:spPr>
          <a:xfrm>
            <a:off x="1522989" y="2600067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0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74EE7B0-4F7E-48D6-8047-17D719A72A8B}"/>
              </a:ext>
            </a:extLst>
          </p:cNvPr>
          <p:cNvSpPr txBox="1"/>
          <p:nvPr/>
        </p:nvSpPr>
        <p:spPr>
          <a:xfrm>
            <a:off x="2165089" y="2590461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Time (mins)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D76106C-29C6-4A0D-A76E-47B6A982647B}"/>
              </a:ext>
            </a:extLst>
          </p:cNvPr>
          <p:cNvSpPr txBox="1"/>
          <p:nvPr/>
        </p:nvSpPr>
        <p:spPr>
          <a:xfrm>
            <a:off x="1925428" y="259205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2</a:t>
            </a:r>
          </a:p>
        </p:txBody>
      </p:sp>
      <p:pic>
        <p:nvPicPr>
          <p:cNvPr id="192" name="Picture 191">
            <a:extLst>
              <a:ext uri="{FF2B5EF4-FFF2-40B4-BE49-F238E27FC236}">
                <a16:creationId xmlns:a16="http://schemas.microsoft.com/office/drawing/2014/main" id="{078FEFD4-5E44-41F2-962C-195F54865C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3323" y="2461779"/>
            <a:ext cx="1530229" cy="6097"/>
          </a:xfrm>
          <a:prstGeom prst="rect">
            <a:avLst/>
          </a:prstGeom>
        </p:spPr>
      </p:pic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F55CE47-4C46-4885-ACFB-09626C43F5D3}"/>
              </a:ext>
            </a:extLst>
          </p:cNvPr>
          <p:cNvCxnSpPr>
            <a:cxnSpLocks/>
          </p:cNvCxnSpPr>
          <p:nvPr/>
        </p:nvCxnSpPr>
        <p:spPr>
          <a:xfrm flipV="1">
            <a:off x="1344599" y="2352686"/>
            <a:ext cx="314919" cy="109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36A3BD64-CDB6-47F7-B304-534BD7375D79}"/>
              </a:ext>
            </a:extLst>
          </p:cNvPr>
          <p:cNvCxnSpPr>
            <a:cxnSpLocks/>
          </p:cNvCxnSpPr>
          <p:nvPr/>
        </p:nvCxnSpPr>
        <p:spPr>
          <a:xfrm flipV="1">
            <a:off x="1659518" y="1975880"/>
            <a:ext cx="145948" cy="376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67454721-5AB6-4BCA-9D4D-1DC591A6F55E}"/>
              </a:ext>
            </a:extLst>
          </p:cNvPr>
          <p:cNvCxnSpPr>
            <a:cxnSpLocks/>
            <a:endCxn id="187" idx="0"/>
          </p:cNvCxnSpPr>
          <p:nvPr/>
        </p:nvCxnSpPr>
        <p:spPr>
          <a:xfrm flipV="1">
            <a:off x="1810720" y="1853361"/>
            <a:ext cx="220094" cy="122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082C0801-6BAD-498F-BAF8-C084659844EA}"/>
              </a:ext>
            </a:extLst>
          </p:cNvPr>
          <p:cNvCxnSpPr>
            <a:cxnSpLocks/>
            <a:stCxn id="187" idx="0"/>
          </p:cNvCxnSpPr>
          <p:nvPr/>
        </p:nvCxnSpPr>
        <p:spPr>
          <a:xfrm>
            <a:off x="2030814" y="1853361"/>
            <a:ext cx="141279" cy="457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BC68DEC6-5D1D-47DB-9FE6-A100BFFFC054}"/>
              </a:ext>
            </a:extLst>
          </p:cNvPr>
          <p:cNvCxnSpPr>
            <a:cxnSpLocks/>
          </p:cNvCxnSpPr>
          <p:nvPr/>
        </p:nvCxnSpPr>
        <p:spPr>
          <a:xfrm>
            <a:off x="2172093" y="2306051"/>
            <a:ext cx="601450" cy="133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B644CAA7-A876-48F5-9B72-538BFE62D3FD}"/>
              </a:ext>
            </a:extLst>
          </p:cNvPr>
          <p:cNvSpPr txBox="1"/>
          <p:nvPr/>
        </p:nvSpPr>
        <p:spPr>
          <a:xfrm>
            <a:off x="1087827" y="234400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5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675BB718-83B0-4FF0-A0E2-405EE071CB25}"/>
              </a:ext>
            </a:extLst>
          </p:cNvPr>
          <p:cNvSpPr txBox="1"/>
          <p:nvPr/>
        </p:nvSpPr>
        <p:spPr>
          <a:xfrm>
            <a:off x="1030434" y="1813398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200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2054D5E8-5034-4CC6-80D6-69BCD34A49C6}"/>
              </a:ext>
            </a:extLst>
          </p:cNvPr>
          <p:cNvSpPr txBox="1"/>
          <p:nvPr/>
        </p:nvSpPr>
        <p:spPr>
          <a:xfrm>
            <a:off x="916812" y="1915452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VE</a:t>
            </a:r>
          </a:p>
          <a:p>
            <a:r>
              <a:rPr lang="en-GB" sz="800" dirty="0"/>
              <a:t>(l/min)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50168F82-5A2D-49E2-9A64-E4A896B8A010}"/>
              </a:ext>
            </a:extLst>
          </p:cNvPr>
          <p:cNvSpPr txBox="1"/>
          <p:nvPr/>
        </p:nvSpPr>
        <p:spPr>
          <a:xfrm>
            <a:off x="1360547" y="2243685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1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901CF297-6D98-4839-9CAD-BF15BC1F73EA}"/>
              </a:ext>
            </a:extLst>
          </p:cNvPr>
          <p:cNvSpPr txBox="1"/>
          <p:nvPr/>
        </p:nvSpPr>
        <p:spPr>
          <a:xfrm>
            <a:off x="1589619" y="20084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2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01F10C53-0189-4277-988B-42D35069B8D0}"/>
              </a:ext>
            </a:extLst>
          </p:cNvPr>
          <p:cNvSpPr txBox="1"/>
          <p:nvPr/>
        </p:nvSpPr>
        <p:spPr>
          <a:xfrm>
            <a:off x="1821047" y="1875505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3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B67C8D43-325D-4A18-9222-9CA74EC46433}"/>
              </a:ext>
            </a:extLst>
          </p:cNvPr>
          <p:cNvSpPr txBox="1"/>
          <p:nvPr/>
        </p:nvSpPr>
        <p:spPr>
          <a:xfrm>
            <a:off x="2011217" y="189677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4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C4AAE461-3D48-44B3-B5CC-C30C9A96B813}"/>
              </a:ext>
            </a:extLst>
          </p:cNvPr>
          <p:cNvSpPr txBox="1"/>
          <p:nvPr/>
        </p:nvSpPr>
        <p:spPr>
          <a:xfrm>
            <a:off x="2351300" y="221439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B6A7B-4DC8-4F8A-B599-09266B43E8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3691" y="3487337"/>
            <a:ext cx="98978" cy="847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397CB3-026B-49F9-8259-CDF9DF3C95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1671" y="4216207"/>
            <a:ext cx="1524132" cy="2072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93623A-F5C5-4F4B-9EAF-ABB77784CA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92348" y="3551491"/>
            <a:ext cx="12193" cy="76816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7D7863-393C-4071-BE6D-F61C363724BB}"/>
              </a:ext>
            </a:extLst>
          </p:cNvPr>
          <p:cNvCxnSpPr>
            <a:cxnSpLocks/>
          </p:cNvCxnSpPr>
          <p:nvPr/>
        </p:nvCxnSpPr>
        <p:spPr>
          <a:xfrm flipV="1">
            <a:off x="1441472" y="3654597"/>
            <a:ext cx="581519" cy="505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1C4576-76B6-458D-8339-857264B0CBD5}"/>
              </a:ext>
            </a:extLst>
          </p:cNvPr>
          <p:cNvCxnSpPr>
            <a:cxnSpLocks/>
          </p:cNvCxnSpPr>
          <p:nvPr/>
        </p:nvCxnSpPr>
        <p:spPr>
          <a:xfrm>
            <a:off x="2033862" y="3666782"/>
            <a:ext cx="465728" cy="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34EC55-DF84-4D73-AD82-4F3EB6ED4338}"/>
              </a:ext>
            </a:extLst>
          </p:cNvPr>
          <p:cNvCxnSpPr/>
          <p:nvPr/>
        </p:nvCxnSpPr>
        <p:spPr>
          <a:xfrm flipV="1">
            <a:off x="2487495" y="3368842"/>
            <a:ext cx="3042" cy="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D404D7AE-2745-48E7-BF00-E8298481F8A9}"/>
              </a:ext>
            </a:extLst>
          </p:cNvPr>
          <p:cNvCxnSpPr>
            <a:cxnSpLocks/>
          </p:cNvCxnSpPr>
          <p:nvPr/>
        </p:nvCxnSpPr>
        <p:spPr>
          <a:xfrm>
            <a:off x="2498031" y="3674724"/>
            <a:ext cx="321160" cy="3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96D8EE44-CC9A-4401-AD95-8E823DA053C4}"/>
              </a:ext>
            </a:extLst>
          </p:cNvPr>
          <p:cNvSpPr txBox="1"/>
          <p:nvPr/>
        </p:nvSpPr>
        <p:spPr>
          <a:xfrm>
            <a:off x="1686800" y="4362895"/>
            <a:ext cx="1250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Exercise intensity (km/hr)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97840BC3-E0F2-4783-9BD9-1F21541B6A6D}"/>
              </a:ext>
            </a:extLst>
          </p:cNvPr>
          <p:cNvSpPr txBox="1"/>
          <p:nvPr/>
        </p:nvSpPr>
        <p:spPr>
          <a:xfrm>
            <a:off x="2441760" y="3483276"/>
            <a:ext cx="5405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maximal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C00B7F5C-5645-475C-A0E8-B5A80DA0E233}"/>
              </a:ext>
            </a:extLst>
          </p:cNvPr>
          <p:cNvSpPr txBox="1"/>
          <p:nvPr/>
        </p:nvSpPr>
        <p:spPr>
          <a:xfrm>
            <a:off x="1863231" y="3482285"/>
            <a:ext cx="689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submaximal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4FDCE982-2C02-4A96-8402-3595A0E813BF}"/>
              </a:ext>
            </a:extLst>
          </p:cNvPr>
          <p:cNvSpPr txBox="1"/>
          <p:nvPr/>
        </p:nvSpPr>
        <p:spPr>
          <a:xfrm>
            <a:off x="1145134" y="3226725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3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39C1B036-85BE-4CD6-A93B-51AE656627B5}"/>
              </a:ext>
            </a:extLst>
          </p:cNvPr>
          <p:cNvSpPr txBox="1"/>
          <p:nvPr/>
        </p:nvSpPr>
        <p:spPr>
          <a:xfrm>
            <a:off x="1034595" y="3714453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0.5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A414FDAA-7ED8-4D51-97E6-4933476D38B3}"/>
              </a:ext>
            </a:extLst>
          </p:cNvPr>
          <p:cNvSpPr txBox="1"/>
          <p:nvPr/>
        </p:nvSpPr>
        <p:spPr>
          <a:xfrm>
            <a:off x="905330" y="3375898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TV</a:t>
            </a:r>
          </a:p>
          <a:p>
            <a:r>
              <a:rPr lang="en-GB" sz="800" dirty="0"/>
              <a:t> (l)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5156D51F-9388-426C-AE5A-DC19119E922B}"/>
              </a:ext>
            </a:extLst>
          </p:cNvPr>
          <p:cNvSpPr txBox="1"/>
          <p:nvPr/>
        </p:nvSpPr>
        <p:spPr>
          <a:xfrm>
            <a:off x="1634205" y="393885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1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FFC3B3D6-695E-42D0-800F-20BD54B86049}"/>
              </a:ext>
            </a:extLst>
          </p:cNvPr>
          <p:cNvSpPr txBox="1"/>
          <p:nvPr/>
        </p:nvSpPr>
        <p:spPr>
          <a:xfrm>
            <a:off x="2133551" y="365696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2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6771F856-8DD5-41C8-902A-ACDD15243AEF}"/>
              </a:ext>
            </a:extLst>
          </p:cNvPr>
          <p:cNvSpPr txBox="1"/>
          <p:nvPr/>
        </p:nvSpPr>
        <p:spPr>
          <a:xfrm>
            <a:off x="2625346" y="3676306"/>
            <a:ext cx="85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3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30136DB-3911-408E-B3E1-C0AACC721D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1831" y="4978999"/>
            <a:ext cx="164606" cy="84741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F9A69E0-140A-4573-910D-FAFEF24289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1671" y="5722775"/>
            <a:ext cx="1524132" cy="2072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DA2C0C6-F899-40B5-B109-E45E261A8C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6583" y="5066665"/>
            <a:ext cx="6097" cy="768163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52467DF-A22E-48E0-8186-DAD043B4FBF0}"/>
              </a:ext>
            </a:extLst>
          </p:cNvPr>
          <p:cNvCxnSpPr>
            <a:cxnSpLocks/>
          </p:cNvCxnSpPr>
          <p:nvPr/>
        </p:nvCxnSpPr>
        <p:spPr>
          <a:xfrm flipV="1">
            <a:off x="1425786" y="5199168"/>
            <a:ext cx="535194" cy="405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D7A6B64-E97B-4E92-BC76-EFB8BD97E45E}"/>
              </a:ext>
            </a:extLst>
          </p:cNvPr>
          <p:cNvCxnSpPr>
            <a:cxnSpLocks/>
          </p:cNvCxnSpPr>
          <p:nvPr/>
        </p:nvCxnSpPr>
        <p:spPr>
          <a:xfrm>
            <a:off x="1964421" y="5199168"/>
            <a:ext cx="5117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52E98B9-BE57-4FDA-9157-271F95965326}"/>
              </a:ext>
            </a:extLst>
          </p:cNvPr>
          <p:cNvSpPr txBox="1"/>
          <p:nvPr/>
        </p:nvSpPr>
        <p:spPr>
          <a:xfrm>
            <a:off x="1085891" y="5075004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60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6F67EE-8472-47C2-96BB-28843D576110}"/>
              </a:ext>
            </a:extLst>
          </p:cNvPr>
          <p:cNvSpPr txBox="1"/>
          <p:nvPr/>
        </p:nvSpPr>
        <p:spPr>
          <a:xfrm>
            <a:off x="1099047" y="5525881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10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E3865F3-07F9-4E4F-A7A8-D22A2AA53C2C}"/>
              </a:ext>
            </a:extLst>
          </p:cNvPr>
          <p:cNvSpPr txBox="1"/>
          <p:nvPr/>
        </p:nvSpPr>
        <p:spPr>
          <a:xfrm>
            <a:off x="868750" y="5155620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f</a:t>
            </a:r>
          </a:p>
          <a:p>
            <a:r>
              <a:rPr lang="en-GB" sz="800" dirty="0"/>
              <a:t>(Breaths</a:t>
            </a:r>
          </a:p>
          <a:p>
            <a:r>
              <a:rPr lang="en-GB" sz="800" dirty="0"/>
              <a:t>/min)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76E30FE-0890-4974-8295-AAE5C1004DD2}"/>
              </a:ext>
            </a:extLst>
          </p:cNvPr>
          <p:cNvSpPr txBox="1"/>
          <p:nvPr/>
        </p:nvSpPr>
        <p:spPr>
          <a:xfrm>
            <a:off x="1508227" y="526116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24C9DFA-D9EA-4236-B832-D74559819F5E}"/>
              </a:ext>
            </a:extLst>
          </p:cNvPr>
          <p:cNvSpPr txBox="1"/>
          <p:nvPr/>
        </p:nvSpPr>
        <p:spPr>
          <a:xfrm>
            <a:off x="2143108" y="517244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35D6EEF-9828-4992-8664-267EF91BDD42}"/>
              </a:ext>
            </a:extLst>
          </p:cNvPr>
          <p:cNvSpPr txBox="1"/>
          <p:nvPr/>
        </p:nvSpPr>
        <p:spPr>
          <a:xfrm>
            <a:off x="1705442" y="5008361"/>
            <a:ext cx="689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submaximal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2928EB-1B88-4022-BEB9-CBB1B55409D8}"/>
              </a:ext>
            </a:extLst>
          </p:cNvPr>
          <p:cNvSpPr txBox="1"/>
          <p:nvPr/>
        </p:nvSpPr>
        <p:spPr>
          <a:xfrm>
            <a:off x="2272127" y="5015377"/>
            <a:ext cx="794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maximal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BE4F997-F9AD-46E0-9C5C-3CC0E9B87399}"/>
              </a:ext>
            </a:extLst>
          </p:cNvPr>
          <p:cNvSpPr txBox="1"/>
          <p:nvPr/>
        </p:nvSpPr>
        <p:spPr>
          <a:xfrm>
            <a:off x="1652777" y="5808869"/>
            <a:ext cx="1250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Exercise intensity (km/hr)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75985D1-9816-4D66-8720-5F55BC563E5E}"/>
              </a:ext>
            </a:extLst>
          </p:cNvPr>
          <p:cNvSpPr txBox="1"/>
          <p:nvPr/>
        </p:nvSpPr>
        <p:spPr>
          <a:xfrm>
            <a:off x="1323844" y="1719707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Rest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4F1C4C4-9BF7-4CE4-975E-4F58473F5D09}"/>
              </a:ext>
            </a:extLst>
          </p:cNvPr>
          <p:cNvSpPr txBox="1"/>
          <p:nvPr/>
        </p:nvSpPr>
        <p:spPr>
          <a:xfrm>
            <a:off x="1575213" y="1721003"/>
            <a:ext cx="5245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Exercise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5CB6732-0CD9-4D7F-9036-5104E5196095}"/>
              </a:ext>
            </a:extLst>
          </p:cNvPr>
          <p:cNvSpPr txBox="1"/>
          <p:nvPr/>
        </p:nvSpPr>
        <p:spPr>
          <a:xfrm>
            <a:off x="2027439" y="1732180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Recovery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A3F82C0-CE80-4D09-A9E4-4FB11DD877C0}"/>
              </a:ext>
            </a:extLst>
          </p:cNvPr>
          <p:cNvSpPr txBox="1"/>
          <p:nvPr/>
        </p:nvSpPr>
        <p:spPr>
          <a:xfrm>
            <a:off x="912108" y="5976813"/>
            <a:ext cx="2087431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aytona" panose="020B0604030500040204" pitchFamily="34" charset="0"/>
              </a:rPr>
              <a:t>VE, TV &amp; E during recovery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aytona" panose="020B0604030500040204" pitchFamily="34" charset="0"/>
              </a:rPr>
              <a:t>VE reduces gradually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aytona" panose="020B0604030500040204" pitchFamily="34" charset="0"/>
              </a:rPr>
              <a:t>Resaturate 02 &amp; remove C02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aytona" panose="020B0604030500040204" pitchFamily="34" charset="0"/>
              </a:rPr>
              <a:t>cool down maintains VE</a:t>
            </a:r>
          </a:p>
          <a:p>
            <a:endParaRPr lang="en-GB" sz="1100" b="1" dirty="0">
              <a:latin typeface="Daytona" panose="020B060403050004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EC472FF-10CA-4B76-B953-14E82CC62CD7}"/>
              </a:ext>
            </a:extLst>
          </p:cNvPr>
          <p:cNvSpPr txBox="1"/>
          <p:nvPr/>
        </p:nvSpPr>
        <p:spPr>
          <a:xfrm>
            <a:off x="4837512" y="2055362"/>
            <a:ext cx="27727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Daytona" panose="020B0604030500040204" pitchFamily="34" charset="0"/>
              </a:rPr>
              <a:t>EXPIRATION = ACTIVE</a:t>
            </a:r>
          </a:p>
          <a:p>
            <a:pPr algn="ctr"/>
            <a:r>
              <a:rPr lang="en-GB" sz="1200" b="1" dirty="0">
                <a:latin typeface="Daytona" panose="020B0604030500040204" pitchFamily="34" charset="0"/>
              </a:rPr>
              <a:t>…rate of breathing increases</a:t>
            </a:r>
          </a:p>
          <a:p>
            <a:endParaRPr lang="en-GB" sz="1200" b="1" dirty="0">
              <a:latin typeface="Daytona" panose="020B0604030500040204" pitchFamily="34" charset="0"/>
            </a:endParaRPr>
          </a:p>
          <a:p>
            <a:r>
              <a:rPr lang="en-GB" sz="1200" b="1" dirty="0">
                <a:latin typeface="Daytona" panose="020B0604030500040204" pitchFamily="34" charset="0"/>
              </a:rPr>
              <a:t>        </a:t>
            </a:r>
            <a:r>
              <a:rPr lang="en-GB" sz="1100" dirty="0">
                <a:latin typeface="Daytona" panose="020B0604030500040204" pitchFamily="34" charset="0"/>
              </a:rPr>
              <a:t>additional muscles:</a:t>
            </a:r>
          </a:p>
          <a:p>
            <a:r>
              <a:rPr lang="en-GB" sz="1100" dirty="0">
                <a:latin typeface="Daytona" panose="020B0604030500040204" pitchFamily="34" charset="0"/>
              </a:rPr>
              <a:t>      Internal Intercostals &amp; Rectus Abdominus.</a:t>
            </a:r>
            <a:endParaRPr lang="en-GB" sz="1100" i="1" dirty="0">
              <a:latin typeface="Daytona" panose="020B0604030500040204" pitchFamily="34" charset="0"/>
            </a:endParaRPr>
          </a:p>
          <a:p>
            <a:r>
              <a:rPr lang="en-GB" sz="1100" i="1" dirty="0">
                <a:latin typeface="Daytona" panose="020B0604030500040204" pitchFamily="34" charset="0"/>
              </a:rPr>
              <a:t>more, more, more, more, more, more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pPr algn="ctr"/>
            <a:endParaRPr lang="en-GB" sz="1200" b="1" dirty="0">
              <a:latin typeface="Daytona" panose="020B0604030500040204" pitchFamily="34" charset="0"/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D2A2F8FD-F5A8-4CF7-8D5B-67AFA6C227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74069" y="3627362"/>
            <a:ext cx="237765" cy="231668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DDA71E36-9C98-43ED-97F5-1CD6E1D8B5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17888" y="1497765"/>
            <a:ext cx="231668" cy="231668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D6ADD493-9B00-4929-A079-1CC92504F8A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11744" y="5250486"/>
            <a:ext cx="1177104" cy="1110318"/>
          </a:xfrm>
          <a:prstGeom prst="rect">
            <a:avLst/>
          </a:prstGeom>
        </p:spPr>
      </p:pic>
      <p:sp>
        <p:nvSpPr>
          <p:cNvPr id="168" name="TextBox 167">
            <a:extLst>
              <a:ext uri="{FF2B5EF4-FFF2-40B4-BE49-F238E27FC236}">
                <a16:creationId xmlns:a16="http://schemas.microsoft.com/office/drawing/2014/main" id="{9068E208-190F-450E-85FC-D55086D9EB20}"/>
              </a:ext>
            </a:extLst>
          </p:cNvPr>
          <p:cNvSpPr txBox="1"/>
          <p:nvPr/>
        </p:nvSpPr>
        <p:spPr>
          <a:xfrm>
            <a:off x="8688448" y="5280465"/>
            <a:ext cx="250260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latin typeface="Daytona" panose="020B0604030500040204" pitchFamily="34" charset="0"/>
              </a:rPr>
              <a:t>RCC</a:t>
            </a:r>
            <a:r>
              <a:rPr lang="en-GB" sz="1000" dirty="0">
                <a:latin typeface="Daytona" panose="020B0604030500040204" pitchFamily="34" charset="0"/>
              </a:rPr>
              <a:t> informed by Thermoreceptors</a:t>
            </a:r>
          </a:p>
          <a:p>
            <a:r>
              <a:rPr lang="en-GB" sz="1000" dirty="0">
                <a:latin typeface="Daytona" panose="020B0604030500040204" pitchFamily="34" charset="0"/>
              </a:rPr>
              <a:t>Chemoreceptors, Baroreceptors</a:t>
            </a:r>
          </a:p>
          <a:p>
            <a:r>
              <a:rPr lang="en-GB" sz="1000" dirty="0">
                <a:latin typeface="Daytona" panose="020B0604030500040204" pitchFamily="34" charset="0"/>
              </a:rPr>
              <a:t> &amp; Proprioceptors.</a:t>
            </a:r>
            <a:endParaRPr lang="en-GB" sz="800" dirty="0">
              <a:latin typeface="Daytona" panose="020B0604030500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latin typeface="Daytona" panose="020B0604030500040204" pitchFamily="34" charset="0"/>
              </a:rPr>
              <a:t>IC </a:t>
            </a:r>
            <a:r>
              <a:rPr lang="en-GB" sz="1000" dirty="0">
                <a:latin typeface="Daytona" panose="020B0604030500040204" pitchFamily="34" charset="0"/>
              </a:rPr>
              <a:t>controls inspiration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latin typeface="Daytona" panose="020B0604030500040204" pitchFamily="34" charset="0"/>
              </a:rPr>
              <a:t>Phrenic nerve </a:t>
            </a:r>
            <a:r>
              <a:rPr lang="en-GB" sz="1000" dirty="0">
                <a:latin typeface="Daytona" panose="020B0604030500040204" pitchFamily="34" charset="0"/>
              </a:rPr>
              <a:t>stimulation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latin typeface="Daytona" panose="020B0604030500040204" pitchFamily="34" charset="0"/>
              </a:rPr>
              <a:t>Herring Breuer Reflex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latin typeface="Daytona" panose="020B0604030500040204" pitchFamily="34" charset="0"/>
              </a:rPr>
              <a:t>EC</a:t>
            </a:r>
            <a:r>
              <a:rPr lang="en-GB" sz="1000" dirty="0">
                <a:latin typeface="Daytona" panose="020B0604030500040204" pitchFamily="34" charset="0"/>
              </a:rPr>
              <a:t> controls expiration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latin typeface="Daytona" panose="020B0604030500040204" pitchFamily="34" charset="0"/>
              </a:rPr>
              <a:t>Intercostal nerve </a:t>
            </a:r>
            <a:r>
              <a:rPr lang="en-GB" sz="1000" dirty="0">
                <a:latin typeface="Daytona" panose="020B0604030500040204" pitchFamily="34" charset="0"/>
              </a:rPr>
              <a:t>stimulation</a:t>
            </a:r>
          </a:p>
          <a:p>
            <a:endParaRPr lang="en-GB" sz="1000" dirty="0">
              <a:latin typeface="Daytona" panose="020B0604030500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Daytona" panose="020B060403050004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D9E47E2-3A95-4F6E-A796-4611A39B1B4E}"/>
              </a:ext>
            </a:extLst>
          </p:cNvPr>
          <p:cNvSpPr txBox="1"/>
          <p:nvPr/>
        </p:nvSpPr>
        <p:spPr>
          <a:xfrm>
            <a:off x="7868287" y="5783944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Daytona" panose="020B0604030500040204" pitchFamily="34" charset="0"/>
              </a:rPr>
              <a:t>Describe</a:t>
            </a:r>
          </a:p>
          <a:p>
            <a:r>
              <a:rPr lang="en-GB" sz="800" b="1" dirty="0">
                <a:latin typeface="Daytona" panose="020B0604030500040204" pitchFamily="34" charset="0"/>
              </a:rPr>
              <a:t> &amp; explain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9534B712-6552-489B-98E0-43301483F84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18190" y="3403973"/>
            <a:ext cx="743776" cy="749873"/>
          </a:xfrm>
          <a:prstGeom prst="rect">
            <a:avLst/>
          </a:prstGeom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id="{B96575D6-F20C-4651-B936-339044B5A5EB}"/>
              </a:ext>
            </a:extLst>
          </p:cNvPr>
          <p:cNvSpPr/>
          <p:nvPr/>
        </p:nvSpPr>
        <p:spPr>
          <a:xfrm>
            <a:off x="7886379" y="3596803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b="1" dirty="0">
                <a:latin typeface="Daytona" panose="020B0604030500040204" pitchFamily="34" charset="0"/>
              </a:rPr>
              <a:t>Describe</a:t>
            </a:r>
          </a:p>
          <a:p>
            <a:r>
              <a:rPr lang="en-GB" sz="800" b="1" dirty="0">
                <a:latin typeface="Daytona" panose="020B0604030500040204" pitchFamily="34" charset="0"/>
              </a:rPr>
              <a:t> &amp; explain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1A08728F-8A25-4114-826F-EE21A654599B}"/>
              </a:ext>
            </a:extLst>
          </p:cNvPr>
          <p:cNvSpPr/>
          <p:nvPr/>
        </p:nvSpPr>
        <p:spPr>
          <a:xfrm>
            <a:off x="7903734" y="139738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b="1" dirty="0">
                <a:latin typeface="Daytona" panose="020B0604030500040204" pitchFamily="34" charset="0"/>
              </a:rPr>
              <a:t>Describe</a:t>
            </a:r>
          </a:p>
          <a:p>
            <a:r>
              <a:rPr lang="en-GB" sz="800" b="1" dirty="0">
                <a:latin typeface="Daytona" panose="020B0604030500040204" pitchFamily="34" charset="0"/>
              </a:rPr>
              <a:t> &amp; explain</a:t>
            </a:r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B8C78A2B-B6C3-477E-B5E9-8E17A89EDC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65550" y="3368842"/>
            <a:ext cx="743776" cy="749873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DE687925-8354-4B00-8811-53FD264CFFD1}"/>
              </a:ext>
            </a:extLst>
          </p:cNvPr>
          <p:cNvSpPr txBox="1"/>
          <p:nvPr/>
        </p:nvSpPr>
        <p:spPr>
          <a:xfrm>
            <a:off x="5762995" y="3552317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Daytona" panose="020B0604030500040204" pitchFamily="34" charset="0"/>
              </a:rPr>
              <a:t>Compare</a:t>
            </a:r>
          </a:p>
          <a:p>
            <a:r>
              <a:rPr lang="en-GB" sz="800" b="1" dirty="0">
                <a:latin typeface="Daytona" panose="020B0604030500040204" pitchFamily="34" charset="0"/>
              </a:rPr>
              <a:t>to rest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D55733-B307-4286-87C0-39BC7FD6C94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16003" y="2567424"/>
            <a:ext cx="345595" cy="3489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67A653-5AFD-4994-94DD-31559080FD7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93842" y="1188538"/>
            <a:ext cx="404606" cy="40460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1FFD543-5332-4F69-8553-B17ECB07CBA3}"/>
              </a:ext>
            </a:extLst>
          </p:cNvPr>
          <p:cNvSpPr txBox="1"/>
          <p:nvPr/>
        </p:nvSpPr>
        <p:spPr>
          <a:xfrm>
            <a:off x="4879500" y="3970209"/>
            <a:ext cx="2378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Average values for F, TV &amp; VE 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B5E7FAA-A488-4C93-836F-81DFD9837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116898"/>
              </p:ext>
            </p:extLst>
          </p:nvPr>
        </p:nvGraphicFramePr>
        <p:xfrm>
          <a:off x="4837511" y="4233450"/>
          <a:ext cx="2439753" cy="102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384">
                  <a:extLst>
                    <a:ext uri="{9D8B030D-6E8A-4147-A177-3AD203B41FA5}">
                      <a16:colId xmlns:a16="http://schemas.microsoft.com/office/drawing/2014/main" val="2044750222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1971383867"/>
                    </a:ext>
                  </a:extLst>
                </a:gridCol>
                <a:gridCol w="900527">
                  <a:extLst>
                    <a:ext uri="{9D8B030D-6E8A-4147-A177-3AD203B41FA5}">
                      <a16:colId xmlns:a16="http://schemas.microsoft.com/office/drawing/2014/main" val="2331386379"/>
                    </a:ext>
                  </a:extLst>
                </a:gridCol>
              </a:tblGrid>
              <a:tr h="256928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</a:rPr>
                        <a:t>Rest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</a:rPr>
                        <a:t>Maximal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013933"/>
                  </a:ext>
                </a:extLst>
              </a:tr>
              <a:tr h="256928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F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12 breaths/min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50 breaths/min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04537"/>
                  </a:ext>
                </a:extLst>
              </a:tr>
              <a:tr h="256928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TV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0.5 l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2.5 l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615080"/>
                  </a:ext>
                </a:extLst>
              </a:tr>
              <a:tr h="256928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VE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6 l/min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125 l/min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375207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122428E-9EFF-4F27-A9F9-FE12075B1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876129"/>
              </p:ext>
            </p:extLst>
          </p:nvPr>
        </p:nvGraphicFramePr>
        <p:xfrm>
          <a:off x="4842634" y="5604730"/>
          <a:ext cx="2458855" cy="92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27">
                  <a:extLst>
                    <a:ext uri="{9D8B030D-6E8A-4147-A177-3AD203B41FA5}">
                      <a16:colId xmlns:a16="http://schemas.microsoft.com/office/drawing/2014/main" val="936450364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161503548"/>
                    </a:ext>
                  </a:extLst>
                </a:gridCol>
                <a:gridCol w="960686">
                  <a:extLst>
                    <a:ext uri="{9D8B030D-6E8A-4147-A177-3AD203B41FA5}">
                      <a16:colId xmlns:a16="http://schemas.microsoft.com/office/drawing/2014/main" val="4105908951"/>
                    </a:ext>
                  </a:extLst>
                </a:gridCol>
              </a:tblGrid>
              <a:tr h="230192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Rest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Maximal</a:t>
                      </a:r>
                    </a:p>
                  </a:txBody>
                  <a:tcP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359865"/>
                  </a:ext>
                </a:extLst>
              </a:tr>
              <a:tr h="230192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F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10 breaths/min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60 breaths /min</a:t>
                      </a:r>
                    </a:p>
                  </a:txBody>
                  <a:tcP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020199"/>
                  </a:ext>
                </a:extLst>
              </a:tr>
              <a:tr h="230192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TV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0.5 l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3 l</a:t>
                      </a:r>
                    </a:p>
                  </a:txBody>
                  <a:tcP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150161"/>
                  </a:ext>
                </a:extLst>
              </a:tr>
              <a:tr h="230192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VE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5 l/min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180 l/min</a:t>
                      </a:r>
                    </a:p>
                  </a:txBody>
                  <a:tcP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3398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DFD30C6-D4BE-48C5-AF3D-2B6D5E3EFA21}"/>
              </a:ext>
            </a:extLst>
          </p:cNvPr>
          <p:cNvSpPr txBox="1"/>
          <p:nvPr/>
        </p:nvSpPr>
        <p:spPr>
          <a:xfrm>
            <a:off x="4952203" y="5362823"/>
            <a:ext cx="22268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aytona" panose="020B0604030500040204" pitchFamily="34" charset="0"/>
              </a:rPr>
              <a:t>Athlete values for F, TV &amp; VE</a:t>
            </a:r>
          </a:p>
        </p:txBody>
      </p:sp>
      <p:pic>
        <p:nvPicPr>
          <p:cNvPr id="236" name="Picture 235">
            <a:extLst>
              <a:ext uri="{FF2B5EF4-FFF2-40B4-BE49-F238E27FC236}">
                <a16:creationId xmlns:a16="http://schemas.microsoft.com/office/drawing/2014/main" id="{41B02262-0C5A-4A4B-A92D-9BFA8EFC3AC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66554" y="4153846"/>
            <a:ext cx="177583" cy="149331"/>
          </a:xfrm>
          <a:prstGeom prst="rect">
            <a:avLst/>
          </a:prstGeom>
        </p:spPr>
      </p:pic>
      <p:pic>
        <p:nvPicPr>
          <p:cNvPr id="244" name="Picture 243">
            <a:extLst>
              <a:ext uri="{FF2B5EF4-FFF2-40B4-BE49-F238E27FC236}">
                <a16:creationId xmlns:a16="http://schemas.microsoft.com/office/drawing/2014/main" id="{FA8F273A-ADB9-47F5-A0A1-E097D038CE3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9884183" y="4173225"/>
            <a:ext cx="140185" cy="138592"/>
          </a:xfrm>
          <a:prstGeom prst="rect">
            <a:avLst/>
          </a:prstGeom>
        </p:spPr>
      </p:pic>
      <p:sp>
        <p:nvSpPr>
          <p:cNvPr id="245" name="TextBox 244">
            <a:extLst>
              <a:ext uri="{FF2B5EF4-FFF2-40B4-BE49-F238E27FC236}">
                <a16:creationId xmlns:a16="http://schemas.microsoft.com/office/drawing/2014/main" id="{AFFE89FD-25A1-4F21-9300-A06A16A101B8}"/>
              </a:ext>
            </a:extLst>
          </p:cNvPr>
          <p:cNvSpPr txBox="1"/>
          <p:nvPr/>
        </p:nvSpPr>
        <p:spPr>
          <a:xfrm>
            <a:off x="9612076" y="3268634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100%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D5E0119E-71D7-45E8-AB58-3306397C5791}"/>
              </a:ext>
            </a:extLst>
          </p:cNvPr>
          <p:cNvSpPr txBox="1"/>
          <p:nvPr/>
        </p:nvSpPr>
        <p:spPr>
          <a:xfrm>
            <a:off x="9079277" y="3882313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40%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289463A8-26CD-412C-8A1E-1E3EFA533FA5}"/>
              </a:ext>
            </a:extLst>
          </p:cNvPr>
          <p:cNvSpPr txBox="1"/>
          <p:nvPr/>
        </p:nvSpPr>
        <p:spPr>
          <a:xfrm>
            <a:off x="9205658" y="3618379"/>
            <a:ext cx="3609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75%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7DCDFEC-54DA-4222-A44A-A44B068F2A3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00203" y="3328172"/>
            <a:ext cx="1424286" cy="1160854"/>
          </a:xfrm>
          <a:prstGeom prst="rect">
            <a:avLst/>
          </a:prstGeom>
        </p:spPr>
      </p:pic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3359D746-0113-495A-BF88-4450914CA641}"/>
              </a:ext>
            </a:extLst>
          </p:cNvPr>
          <p:cNvSpPr/>
          <p:nvPr/>
        </p:nvSpPr>
        <p:spPr>
          <a:xfrm>
            <a:off x="9190080" y="3425614"/>
            <a:ext cx="962526" cy="890146"/>
          </a:xfrm>
          <a:custGeom>
            <a:avLst/>
            <a:gdLst>
              <a:gd name="connsiteX0" fmla="*/ 0 w 962526"/>
              <a:gd name="connsiteY0" fmla="*/ 890146 h 890146"/>
              <a:gd name="connsiteX1" fmla="*/ 276726 w 962526"/>
              <a:gd name="connsiteY1" fmla="*/ 637483 h 890146"/>
              <a:gd name="connsiteX2" fmla="*/ 445168 w 962526"/>
              <a:gd name="connsiteY2" fmla="*/ 312630 h 890146"/>
              <a:gd name="connsiteX3" fmla="*/ 733926 w 962526"/>
              <a:gd name="connsiteY3" fmla="*/ 35904 h 890146"/>
              <a:gd name="connsiteX4" fmla="*/ 962526 w 962526"/>
              <a:gd name="connsiteY4" fmla="*/ 11841 h 89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526" h="890146">
                <a:moveTo>
                  <a:pt x="0" y="890146"/>
                </a:moveTo>
                <a:cubicBezTo>
                  <a:pt x="101265" y="811940"/>
                  <a:pt x="202531" y="733735"/>
                  <a:pt x="276726" y="637483"/>
                </a:cubicBezTo>
                <a:cubicBezTo>
                  <a:pt x="350921" y="541231"/>
                  <a:pt x="368968" y="412893"/>
                  <a:pt x="445168" y="312630"/>
                </a:cubicBezTo>
                <a:cubicBezTo>
                  <a:pt x="521368" y="212367"/>
                  <a:pt x="647700" y="86035"/>
                  <a:pt x="733926" y="35904"/>
                </a:cubicBezTo>
                <a:cubicBezTo>
                  <a:pt x="820152" y="-14227"/>
                  <a:pt x="891339" y="-1193"/>
                  <a:pt x="962526" y="118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6B526D-8151-4924-9B4D-59A04F7FF01F}"/>
              </a:ext>
            </a:extLst>
          </p:cNvPr>
          <p:cNvSpPr txBox="1"/>
          <p:nvPr/>
        </p:nvSpPr>
        <p:spPr>
          <a:xfrm>
            <a:off x="9949754" y="3686875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GB" sz="800" dirty="0"/>
              <a:t>Oxygen</a:t>
            </a:r>
          </a:p>
          <a:p>
            <a:pPr marL="228600" indent="-228600">
              <a:buAutoNum type="arabicPeriod"/>
            </a:pPr>
            <a:r>
              <a:rPr lang="en-GB" sz="800" dirty="0"/>
              <a:t>Carbon Dioxide</a:t>
            </a:r>
          </a:p>
          <a:p>
            <a:pPr marL="228600" indent="-228600">
              <a:buAutoNum type="arabicPeriod"/>
            </a:pPr>
            <a:r>
              <a:rPr lang="en-GB" sz="800" dirty="0"/>
              <a:t>Body Temperature</a:t>
            </a:r>
          </a:p>
          <a:p>
            <a:pPr marL="228600" indent="-228600">
              <a:buAutoNum type="arabicPeriod"/>
            </a:pPr>
            <a:r>
              <a:rPr lang="en-GB" sz="800" dirty="0"/>
              <a:t>Acidity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22C2D2-1FDB-440C-971A-44DCCBF6C7A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02293" y="4188669"/>
            <a:ext cx="176799" cy="15241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9E503D-0DF8-4369-A172-D4AC707C6AD0}"/>
              </a:ext>
            </a:extLst>
          </p:cNvPr>
          <p:cNvCxnSpPr>
            <a:cxnSpLocks/>
            <a:stCxn id="19" idx="2"/>
          </p:cNvCxnSpPr>
          <p:nvPr/>
        </p:nvCxnSpPr>
        <p:spPr>
          <a:xfrm flipH="1" flipV="1">
            <a:off x="9288426" y="3375696"/>
            <a:ext cx="2267" cy="965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0FD2AE85-CF01-442A-BA70-780E0FBCEA9E}"/>
              </a:ext>
            </a:extLst>
          </p:cNvPr>
          <p:cNvSpPr txBox="1"/>
          <p:nvPr/>
        </p:nvSpPr>
        <p:spPr>
          <a:xfrm>
            <a:off x="9288426" y="4447350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pp02 (mmHg)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37FF4FB1-4FD5-4F50-9FE9-E52EB47B991E}"/>
              </a:ext>
            </a:extLst>
          </p:cNvPr>
          <p:cNvSpPr txBox="1"/>
          <p:nvPr/>
        </p:nvSpPr>
        <p:spPr>
          <a:xfrm rot="16200000">
            <a:off x="7976036" y="3737877"/>
            <a:ext cx="1721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% saturation of haemoglobin with 02</a:t>
            </a:r>
          </a:p>
        </p:txBody>
      </p:sp>
      <p:sp>
        <p:nvSpPr>
          <p:cNvPr id="235" name="Arrow: Right 234">
            <a:extLst>
              <a:ext uri="{FF2B5EF4-FFF2-40B4-BE49-F238E27FC236}">
                <a16:creationId xmlns:a16="http://schemas.microsoft.com/office/drawing/2014/main" id="{7214EB68-58DE-474E-9F35-E800B4993248}"/>
              </a:ext>
            </a:extLst>
          </p:cNvPr>
          <p:cNvSpPr/>
          <p:nvPr/>
        </p:nvSpPr>
        <p:spPr>
          <a:xfrm>
            <a:off x="10034516" y="3384659"/>
            <a:ext cx="936705" cy="348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</a:t>
            </a:r>
            <a:r>
              <a:rPr lang="en-GB" sz="800" dirty="0"/>
              <a:t>The Bohr Shift</a:t>
            </a:r>
          </a:p>
        </p:txBody>
      </p:sp>
      <p:pic>
        <p:nvPicPr>
          <p:cNvPr id="248" name="Picture 247">
            <a:extLst>
              <a:ext uri="{FF2B5EF4-FFF2-40B4-BE49-F238E27FC236}">
                <a16:creationId xmlns:a16="http://schemas.microsoft.com/office/drawing/2014/main" id="{2C6A5474-64BF-4831-A54A-DA3F9169446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294769" y="1530781"/>
            <a:ext cx="771660" cy="1358125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EAEBD4B6-124A-447E-B94E-1226951D23A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274526" y="789795"/>
            <a:ext cx="893733" cy="79658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2ECDDDC-2B96-417E-AE78-49BD4689907C}"/>
              </a:ext>
            </a:extLst>
          </p:cNvPr>
          <p:cNvSpPr txBox="1"/>
          <p:nvPr/>
        </p:nvSpPr>
        <p:spPr>
          <a:xfrm>
            <a:off x="8668033" y="1370642"/>
            <a:ext cx="246894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Daytona" panose="020B0604030500040204" pitchFamily="34" charset="0"/>
              </a:rPr>
              <a:t>At the alveoli during exercise…</a:t>
            </a:r>
          </a:p>
          <a:p>
            <a:r>
              <a:rPr lang="en-GB" sz="1000" b="1" u="sng" dirty="0">
                <a:latin typeface="Daytona" panose="020B0604030500040204" pitchFamily="34" charset="0"/>
              </a:rPr>
              <a:t>Oxygen 	           Carbon Dioxide</a:t>
            </a:r>
            <a:endParaRPr lang="en-GB" sz="800" b="1" u="sng" dirty="0">
              <a:latin typeface="Daytona" panose="020B0604030500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aytona" panose="020B0604030500040204" pitchFamily="34" charset="0"/>
              </a:rPr>
              <a:t>Muscles use more</a:t>
            </a:r>
          </a:p>
          <a:p>
            <a:endParaRPr lang="en-GB" sz="900" dirty="0">
              <a:latin typeface="Daytona" panose="020B0604030500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1" dirty="0">
                <a:latin typeface="Daytona" panose="020B0604030500040204" pitchFamily="34" charset="0"/>
              </a:rPr>
              <a:t>Steeper</a:t>
            </a:r>
            <a:r>
              <a:rPr lang="en-GB" sz="900" dirty="0">
                <a:latin typeface="Daytona" panose="020B0604030500040204" pitchFamily="34" charset="0"/>
              </a:rPr>
              <a:t> diffusion</a:t>
            </a:r>
          </a:p>
          <a:p>
            <a:endParaRPr lang="en-GB" sz="900" dirty="0">
              <a:latin typeface="Daytona" panose="020B0604030500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1" dirty="0">
                <a:latin typeface="Daytona" panose="020B0604030500040204" pitchFamily="34" charset="0"/>
              </a:rPr>
              <a:t>Faster</a:t>
            </a:r>
            <a:r>
              <a:rPr lang="en-GB" sz="900" dirty="0">
                <a:latin typeface="Daytona" panose="020B0604030500040204" pitchFamily="34" charset="0"/>
              </a:rPr>
              <a:t> &amp; </a:t>
            </a:r>
            <a:r>
              <a:rPr lang="en-GB" sz="900" b="1" dirty="0">
                <a:latin typeface="Daytona" panose="020B0604030500040204" pitchFamily="34" charset="0"/>
              </a:rPr>
              <a:t>more efficient</a:t>
            </a:r>
          </a:p>
          <a:p>
            <a:endParaRPr lang="en-GB" sz="900" b="1" dirty="0">
              <a:latin typeface="Daytona" panose="020B0604030500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1" dirty="0">
                <a:latin typeface="Daytona" panose="020B0604030500040204" pitchFamily="34" charset="0"/>
              </a:rPr>
              <a:t>More 02 combines with </a:t>
            </a:r>
          </a:p>
          <a:p>
            <a:r>
              <a:rPr lang="en-GB" sz="900" b="1" dirty="0" err="1">
                <a:latin typeface="Daytona" panose="020B0604030500040204" pitchFamily="34" charset="0"/>
              </a:rPr>
              <a:t>haemaglobin</a:t>
            </a:r>
            <a:endParaRPr lang="en-GB" sz="900" b="1" dirty="0">
              <a:latin typeface="Daytona" panose="020B0604030500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FA4B1F-F057-486C-A3CE-366C2C8A42BE}"/>
              </a:ext>
            </a:extLst>
          </p:cNvPr>
          <p:cNvSpPr txBox="1"/>
          <p:nvPr/>
        </p:nvSpPr>
        <p:spPr>
          <a:xfrm>
            <a:off x="8690756" y="200848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000" dirty="0">
              <a:latin typeface="Daytona" panose="020B060403050004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EBDF548-6EEE-43E3-B1D9-C3A82A53E82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3983" y="1327142"/>
            <a:ext cx="743776" cy="74377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645637C-51EA-47BA-B151-D1287BCEB27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170214" y="3484948"/>
            <a:ext cx="966537" cy="8174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B45BD91-F8B6-4CD8-BBF5-FED7AE9B262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163" y="5298541"/>
            <a:ext cx="743776" cy="74377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1C44E92-8D91-4CA2-9D35-7F5989551AB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1409" y="3384659"/>
            <a:ext cx="743776" cy="74377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EE8A45A-87F8-41A3-8A46-334DEF34702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354637" y="1749654"/>
            <a:ext cx="489285" cy="15702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546754A-2A47-479E-BAF8-6EE67322E40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354637" y="1989022"/>
            <a:ext cx="487722" cy="15851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F376945F-2F1C-4D02-9EAB-453666E3DD4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354637" y="2244759"/>
            <a:ext cx="487722" cy="15851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58E5024-C085-48BD-8A9D-59D43016005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372430" y="2552882"/>
            <a:ext cx="487722" cy="15851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02657AF0-768A-45FF-9BD6-D8C9AAD1636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462032" y="1552482"/>
            <a:ext cx="422151" cy="13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34B3E594-20F5-3843-8BDC-EBFD9DE05813}"/>
              </a:ext>
            </a:extLst>
          </p:cNvPr>
          <p:cNvGrpSpPr/>
          <p:nvPr/>
        </p:nvGrpSpPr>
        <p:grpSpPr>
          <a:xfrm>
            <a:off x="-885009" y="75962"/>
            <a:ext cx="11696108" cy="3292272"/>
            <a:chOff x="-884223" y="800741"/>
            <a:chExt cx="11696108" cy="329227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82E2B3-8DF0-3B42-869E-AD18D6C31A4B}"/>
                </a:ext>
              </a:extLst>
            </p:cNvPr>
            <p:cNvGrpSpPr/>
            <p:nvPr/>
          </p:nvGrpSpPr>
          <p:grpSpPr>
            <a:xfrm>
              <a:off x="1239277" y="3918713"/>
              <a:ext cx="9572608" cy="174300"/>
              <a:chOff x="1108886" y="4758685"/>
              <a:chExt cx="10454796" cy="174300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B56940E-F736-D045-9103-9F1E33A7CD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06373" y="4758685"/>
                <a:ext cx="0" cy="15529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9469164-5B4E-8546-827F-6AB704EF93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08886" y="4921525"/>
                <a:ext cx="10454796" cy="114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60A0618-C249-DA48-8409-027C2C358E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884223" y="800741"/>
              <a:ext cx="8428" cy="1382998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83226C0-B01A-3B4F-BD6F-999E2CA4054F}"/>
              </a:ext>
            </a:extLst>
          </p:cNvPr>
          <p:cNvSpPr/>
          <p:nvPr/>
        </p:nvSpPr>
        <p:spPr>
          <a:xfrm>
            <a:off x="-83178" y="-16329"/>
            <a:ext cx="103776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spc="200" dirty="0">
                <a:latin typeface="Daytona" panose="020B0604030500040204" pitchFamily="34" charset="0"/>
              </a:rPr>
              <a:t>ENERGY SYSTEMS: </a:t>
            </a:r>
            <a:r>
              <a:rPr lang="en-GB" sz="2200" spc="200" dirty="0">
                <a:latin typeface="Daytona" panose="020B0604030500040204" pitchFamily="34" charset="0"/>
              </a:rPr>
              <a:t>WHAT YOU NEED TO KNOW</a:t>
            </a:r>
            <a:endParaRPr lang="en-GB" sz="2200" dirty="0">
              <a:latin typeface="Daytona" panose="020B0604030500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913949-841C-E448-8E5E-CF65E5CF7139}"/>
              </a:ext>
            </a:extLst>
          </p:cNvPr>
          <p:cNvSpPr txBox="1"/>
          <p:nvPr/>
        </p:nvSpPr>
        <p:spPr>
          <a:xfrm>
            <a:off x="4348882" y="4504292"/>
            <a:ext cx="199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Daytona" panose="020B0604030500040204" pitchFamily="34" charset="0"/>
              </a:rPr>
              <a:t> </a:t>
            </a:r>
            <a:endParaRPr lang="en-GB" sz="1200" b="1" dirty="0">
              <a:latin typeface="Daytona" panose="020B0604030500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BF5D0B-EF75-403B-9228-F1040D9B1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878" y="81516"/>
            <a:ext cx="1524132" cy="664522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D9E0DCD-69FB-4CAB-B724-54044FA96712}"/>
              </a:ext>
            </a:extLst>
          </p:cNvPr>
          <p:cNvCxnSpPr>
            <a:cxnSpLocks/>
          </p:cNvCxnSpPr>
          <p:nvPr/>
        </p:nvCxnSpPr>
        <p:spPr>
          <a:xfrm flipH="1">
            <a:off x="1262213" y="4088258"/>
            <a:ext cx="9538902" cy="38792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1B46264-E8E7-48C4-82CD-00C97EA34064}"/>
              </a:ext>
            </a:extLst>
          </p:cNvPr>
          <p:cNvCxnSpPr>
            <a:cxnSpLocks/>
          </p:cNvCxnSpPr>
          <p:nvPr/>
        </p:nvCxnSpPr>
        <p:spPr>
          <a:xfrm flipV="1">
            <a:off x="10804279" y="3352514"/>
            <a:ext cx="3656" cy="745374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04A2864-CA56-4090-8512-5E775ACEF896}"/>
              </a:ext>
            </a:extLst>
          </p:cNvPr>
          <p:cNvCxnSpPr>
            <a:cxnSpLocks/>
          </p:cNvCxnSpPr>
          <p:nvPr/>
        </p:nvCxnSpPr>
        <p:spPr>
          <a:xfrm flipV="1">
            <a:off x="1262213" y="3355139"/>
            <a:ext cx="0" cy="779461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ABDE8CA-1340-4872-BDA2-B00CD16BE5F8}"/>
              </a:ext>
            </a:extLst>
          </p:cNvPr>
          <p:cNvSpPr txBox="1"/>
          <p:nvPr/>
        </p:nvSpPr>
        <p:spPr>
          <a:xfrm>
            <a:off x="1707809" y="3433529"/>
            <a:ext cx="244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Daytona" panose="020B0604030500040204" pitchFamily="34" charset="0"/>
              </a:rPr>
              <a:t>What is the definition?</a:t>
            </a:r>
          </a:p>
          <a:p>
            <a:r>
              <a:rPr lang="en-GB" sz="1200" dirty="0">
                <a:latin typeface="Daytona" panose="020B0604030500040204" pitchFamily="34" charset="0"/>
              </a:rPr>
              <a:t>What is the structure?</a:t>
            </a:r>
          </a:p>
          <a:p>
            <a:r>
              <a:rPr lang="en-GB" sz="1200" dirty="0">
                <a:latin typeface="Daytona" panose="020B0604030500040204" pitchFamily="34" charset="0"/>
              </a:rPr>
              <a:t>Where is it stored?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E93528-8AB3-4F18-960F-B7FBA4BC6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500" y="737028"/>
            <a:ext cx="3756855" cy="2527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6E160A-D22E-42B3-A1AD-1A9545657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07" y="763480"/>
            <a:ext cx="3756855" cy="25276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FF0AC7-39DD-4BCB-8385-218134116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6970"/>
            <a:ext cx="3081021" cy="936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24C0CA-1946-493D-8E6C-F6370CF06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9070" y="765651"/>
            <a:ext cx="3810036" cy="25164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97F474B-F8B1-44DB-922D-5226A0F890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3977" y="4254838"/>
            <a:ext cx="3755461" cy="253005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8FB5BDD-9624-4641-91C8-C27BB64F0A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614" y="4259930"/>
            <a:ext cx="3755461" cy="253005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FF01597-30E6-4E78-9882-B0138E4C8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9409" y="4250939"/>
            <a:ext cx="3755461" cy="253005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A93D435-7DF6-4A1C-B522-C9DBB9C0ED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8938" y="3170837"/>
            <a:ext cx="134124" cy="27434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F4E39C0-486D-4468-95FF-9D9B6D6934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0923" y="3164847"/>
            <a:ext cx="134124" cy="27434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2DA8AF7-CEE9-4BCE-A288-11DC9FD40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7092" y="4069390"/>
            <a:ext cx="134124" cy="27434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D3F4B06-E2A8-4516-80D1-816A123D45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4053" y="4080654"/>
            <a:ext cx="134124" cy="27434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96258FA-05D4-4917-9FAA-30C9D4DA5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3754" y="4089626"/>
            <a:ext cx="134124" cy="274344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4B63885D-9ECF-4EEF-9270-E12908675D2C}"/>
              </a:ext>
            </a:extLst>
          </p:cNvPr>
          <p:cNvSpPr txBox="1"/>
          <p:nvPr/>
        </p:nvSpPr>
        <p:spPr>
          <a:xfrm>
            <a:off x="529209" y="860645"/>
            <a:ext cx="3164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Daytona" panose="020B0604030500040204" pitchFamily="34" charset="0"/>
              </a:rPr>
              <a:t>The ATP-PC (phosphocreatine) System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A488FA7-DEAB-4743-8C55-BB94D2C5495B}"/>
              </a:ext>
            </a:extLst>
          </p:cNvPr>
          <p:cNvSpPr txBox="1"/>
          <p:nvPr/>
        </p:nvSpPr>
        <p:spPr>
          <a:xfrm>
            <a:off x="5208656" y="860644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Daytona" panose="020B0604030500040204" pitchFamily="34" charset="0"/>
              </a:rPr>
              <a:t>The Glycolytic System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9259C37-F740-4D34-9505-0953EF04C4B1}"/>
              </a:ext>
            </a:extLst>
          </p:cNvPr>
          <p:cNvSpPr txBox="1"/>
          <p:nvPr/>
        </p:nvSpPr>
        <p:spPr>
          <a:xfrm>
            <a:off x="9083978" y="860644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Daytona" panose="020B0604030500040204" pitchFamily="34" charset="0"/>
              </a:rPr>
              <a:t>The Aerobic System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14CBA15C-7CA4-4098-8EB1-9CACF20439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81868">
            <a:off x="457866" y="1908992"/>
            <a:ext cx="3255546" cy="47552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553A250-E576-4E31-9320-EE1C094273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177" y="2322405"/>
            <a:ext cx="852589" cy="44844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3CE3655-52F7-4658-A36E-56564E114D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4072" y="1498230"/>
            <a:ext cx="841897" cy="44281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207E284-9A40-4F9E-B40E-A9D7CC3620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5857" y="2479185"/>
            <a:ext cx="938865" cy="13702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5AD3A8B-8540-4FFC-9D3F-92BCFB8BAD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8530" y="1593666"/>
            <a:ext cx="938865" cy="14022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6552C78C-6B0B-4294-B33B-900EBFF9F15A}"/>
              </a:ext>
            </a:extLst>
          </p:cNvPr>
          <p:cNvSpPr txBox="1"/>
          <p:nvPr/>
        </p:nvSpPr>
        <p:spPr>
          <a:xfrm>
            <a:off x="1190486" y="2394568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+ ADP + P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6E7A43A-5FEA-475A-9806-24665FC4F953}"/>
              </a:ext>
            </a:extLst>
          </p:cNvPr>
          <p:cNvSpPr txBox="1"/>
          <p:nvPr/>
        </p:nvSpPr>
        <p:spPr>
          <a:xfrm>
            <a:off x="2690955" y="2428080"/>
            <a:ext cx="407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ATP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88DF67F-B19C-4F34-8248-D6B34B473399}"/>
              </a:ext>
            </a:extLst>
          </p:cNvPr>
          <p:cNvSpPr txBox="1"/>
          <p:nvPr/>
        </p:nvSpPr>
        <p:spPr>
          <a:xfrm>
            <a:off x="1361963" y="1534269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PC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5F83510-591B-4A2D-A664-2E1DD80037BF}"/>
              </a:ext>
            </a:extLst>
          </p:cNvPr>
          <p:cNvSpPr txBox="1"/>
          <p:nvPr/>
        </p:nvSpPr>
        <p:spPr>
          <a:xfrm>
            <a:off x="2465381" y="1545478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 + C + 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F1DFB57F-1B59-4197-AE14-3C3384A8EE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51818" y="1230176"/>
            <a:ext cx="164606" cy="487722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4CCFA283-EA43-4343-9D8C-3E0B8D5CE000}"/>
              </a:ext>
            </a:extLst>
          </p:cNvPr>
          <p:cNvSpPr txBox="1"/>
          <p:nvPr/>
        </p:nvSpPr>
        <p:spPr>
          <a:xfrm>
            <a:off x="1444889" y="1035315"/>
            <a:ext cx="10743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Creatine Kinase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6545327-1477-41FB-93CD-C685007A0FF7}"/>
              </a:ext>
            </a:extLst>
          </p:cNvPr>
          <p:cNvSpPr txBox="1"/>
          <p:nvPr/>
        </p:nvSpPr>
        <p:spPr>
          <a:xfrm>
            <a:off x="442215" y="2784172"/>
            <a:ext cx="1351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Daytona" panose="020B0604030500040204" pitchFamily="34" charset="0"/>
              </a:rPr>
              <a:t>Advantages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Daytona" panose="020B0604030500040204" pitchFamily="34" charset="0"/>
              </a:rPr>
              <a:t>Disadvantages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16DC0FD-A96E-49E9-B6A8-E8F36D11C719}"/>
              </a:ext>
            </a:extLst>
          </p:cNvPr>
          <p:cNvSpPr txBox="1"/>
          <p:nvPr/>
        </p:nvSpPr>
        <p:spPr>
          <a:xfrm rot="21348877">
            <a:off x="1442541" y="1893476"/>
            <a:ext cx="13324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Daytona" panose="020B0604030500040204" pitchFamily="34" charset="0"/>
              </a:rPr>
              <a:t>Coupled reaction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FEC138B-6602-4410-85D7-53E910185129}"/>
              </a:ext>
            </a:extLst>
          </p:cNvPr>
          <p:cNvSpPr txBox="1"/>
          <p:nvPr/>
        </p:nvSpPr>
        <p:spPr>
          <a:xfrm>
            <a:off x="2157161" y="1237200"/>
            <a:ext cx="1314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(exothermic reaction)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3543233-8AB8-476A-8CFB-CCDE18CAD803}"/>
              </a:ext>
            </a:extLst>
          </p:cNvPr>
          <p:cNvSpPr txBox="1"/>
          <p:nvPr/>
        </p:nvSpPr>
        <p:spPr>
          <a:xfrm>
            <a:off x="2293762" y="2255340"/>
            <a:ext cx="14731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(Endothermic reaction)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9029B62C-81BD-4857-B402-697F3AC2DC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64552" y="1684961"/>
            <a:ext cx="3351041" cy="883997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25904643-310A-4DC5-8D25-83F4E3B630A5}"/>
              </a:ext>
            </a:extLst>
          </p:cNvPr>
          <p:cNvSpPr txBox="1"/>
          <p:nvPr/>
        </p:nvSpPr>
        <p:spPr>
          <a:xfrm>
            <a:off x="4369997" y="2779778"/>
            <a:ext cx="1351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Daytona" panose="020B0604030500040204" pitchFamily="34" charset="0"/>
              </a:rPr>
              <a:t>Advantages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Daytona" panose="020B0604030500040204" pitchFamily="34" charset="0"/>
              </a:rPr>
              <a:t>Disadvantages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E999D65-C247-4D6C-8267-55C5B71B6C91}"/>
              </a:ext>
            </a:extLst>
          </p:cNvPr>
          <p:cNvSpPr txBox="1"/>
          <p:nvPr/>
        </p:nvSpPr>
        <p:spPr>
          <a:xfrm>
            <a:off x="8287856" y="2770035"/>
            <a:ext cx="14670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latin typeface="Daytona" panose="020B0604030500040204" pitchFamily="34" charset="0"/>
              </a:rPr>
              <a:t>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latin typeface="Daytona" panose="020B0604030500040204" pitchFamily="34" charset="0"/>
              </a:rPr>
              <a:t>Disadvantages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67F9DFE0-BD83-4EBD-80DD-C5FBF72AFE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23138" y="1421890"/>
            <a:ext cx="795183" cy="414878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782A1C3B-D1D2-4AE0-A167-2E9E7AE441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78674" y="2420133"/>
            <a:ext cx="785193" cy="409666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542ACC6F-89D2-4B3A-A233-E8F498B238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9127" y="1568655"/>
            <a:ext cx="469432" cy="7011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5498E82C-66EC-4514-BF7E-151B02A781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83087" y="1572918"/>
            <a:ext cx="469433" cy="67062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8E9AD62-41C0-4E90-A0CA-EB2D1BBE46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8288" y="2566859"/>
            <a:ext cx="938865" cy="134124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1F112F1B-7C4B-415C-99B5-E712797937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6490940" y="1919302"/>
            <a:ext cx="604572" cy="86368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E4400AD1-F8C6-4E84-A9C2-5C896B6C85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6448559" y="1552018"/>
            <a:ext cx="164606" cy="487722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8A8FEAA9-995C-40DA-AA65-0578F8ACBB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6477" y="1196083"/>
            <a:ext cx="164606" cy="487722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B2B5B61F-0AD7-46C4-ACC8-479DEB7D7786}"/>
              </a:ext>
            </a:extLst>
          </p:cNvPr>
          <p:cNvSpPr txBox="1"/>
          <p:nvPr/>
        </p:nvSpPr>
        <p:spPr>
          <a:xfrm>
            <a:off x="4329593" y="1478810"/>
            <a:ext cx="713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Glycogen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A07776B-AFE5-474E-A8E5-DF46DAD10DF0}"/>
              </a:ext>
            </a:extLst>
          </p:cNvPr>
          <p:cNvSpPr txBox="1"/>
          <p:nvPr/>
        </p:nvSpPr>
        <p:spPr>
          <a:xfrm>
            <a:off x="5330834" y="1470034"/>
            <a:ext cx="638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Glucose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E6F4C97-DD7F-42ED-B67C-63449A7DCA5A}"/>
              </a:ext>
            </a:extLst>
          </p:cNvPr>
          <p:cNvSpPr txBox="1"/>
          <p:nvPr/>
        </p:nvSpPr>
        <p:spPr>
          <a:xfrm>
            <a:off x="6264682" y="1482571"/>
            <a:ext cx="966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Pyruvic acid +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90DABC1-7DAA-4BAC-B443-7C9BBD490BD7}"/>
              </a:ext>
            </a:extLst>
          </p:cNvPr>
          <p:cNvSpPr txBox="1"/>
          <p:nvPr/>
        </p:nvSpPr>
        <p:spPr>
          <a:xfrm rot="21321154">
            <a:off x="5107186" y="1917151"/>
            <a:ext cx="13324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Daytona" panose="020B0604030500040204" pitchFamily="34" charset="0"/>
              </a:rPr>
              <a:t>Coupled reaction</a:t>
            </a: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EE81D3C8-6F51-44CB-A982-E92475D299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5443" y="1182624"/>
            <a:ext cx="164606" cy="487722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AE5FCF4E-F6A8-4831-9D29-F00A856031FC}"/>
              </a:ext>
            </a:extLst>
          </p:cNvPr>
          <p:cNvSpPr txBox="1"/>
          <p:nvPr/>
        </p:nvSpPr>
        <p:spPr>
          <a:xfrm>
            <a:off x="4937617" y="984049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GPP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A915715-E73B-43F8-9602-FEF8E9B39F97}"/>
              </a:ext>
            </a:extLst>
          </p:cNvPr>
          <p:cNvSpPr txBox="1"/>
          <p:nvPr/>
        </p:nvSpPr>
        <p:spPr>
          <a:xfrm>
            <a:off x="6081115" y="982693"/>
            <a:ext cx="394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PFK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8E11892-127F-41F6-8A36-DEEC1E5CBFBE}"/>
              </a:ext>
            </a:extLst>
          </p:cNvPr>
          <p:cNvSpPr txBox="1"/>
          <p:nvPr/>
        </p:nvSpPr>
        <p:spPr>
          <a:xfrm>
            <a:off x="5944548" y="1650700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LDH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87AFC75-9B9E-4C71-B946-C60E2F6ED888}"/>
              </a:ext>
            </a:extLst>
          </p:cNvPr>
          <p:cNvSpPr txBox="1"/>
          <p:nvPr/>
        </p:nvSpPr>
        <p:spPr>
          <a:xfrm>
            <a:off x="6388238" y="2177422"/>
            <a:ext cx="772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Lactic acid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A134B44-1B75-4AB3-B412-A2B3C1583E0D}"/>
              </a:ext>
            </a:extLst>
          </p:cNvPr>
          <p:cNvSpPr txBox="1"/>
          <p:nvPr/>
        </p:nvSpPr>
        <p:spPr>
          <a:xfrm>
            <a:off x="5071166" y="2487201"/>
            <a:ext cx="942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+ 2 ADP + 2P 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D750479-6603-43A9-882D-EB05FF8A5A8A}"/>
              </a:ext>
            </a:extLst>
          </p:cNvPr>
          <p:cNvSpPr txBox="1"/>
          <p:nvPr/>
        </p:nvSpPr>
        <p:spPr>
          <a:xfrm>
            <a:off x="6712838" y="2486667"/>
            <a:ext cx="47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2ATP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C06FECF-966E-46E7-A859-9CF67711AE19}"/>
              </a:ext>
            </a:extLst>
          </p:cNvPr>
          <p:cNvSpPr txBox="1"/>
          <p:nvPr/>
        </p:nvSpPr>
        <p:spPr>
          <a:xfrm>
            <a:off x="6387721" y="1194625"/>
            <a:ext cx="1314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(exothermic reaction)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F60A465-E884-422A-81F3-5B67ADFEEEE1}"/>
              </a:ext>
            </a:extLst>
          </p:cNvPr>
          <p:cNvSpPr txBox="1"/>
          <p:nvPr/>
        </p:nvSpPr>
        <p:spPr>
          <a:xfrm>
            <a:off x="6128188" y="2681733"/>
            <a:ext cx="13933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(endothermic reaction)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BA00D6F-9EC8-4528-991A-D75ACC31D776}"/>
              </a:ext>
            </a:extLst>
          </p:cNvPr>
          <p:cNvSpPr txBox="1"/>
          <p:nvPr/>
        </p:nvSpPr>
        <p:spPr>
          <a:xfrm>
            <a:off x="8484402" y="1121444"/>
            <a:ext cx="713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Glycogen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E04C357-E786-4647-A9D3-D4DAD73D1D74}"/>
              </a:ext>
            </a:extLst>
          </p:cNvPr>
          <p:cNvSpPr txBox="1"/>
          <p:nvPr/>
        </p:nvSpPr>
        <p:spPr>
          <a:xfrm>
            <a:off x="8218214" y="1009826"/>
            <a:ext cx="1301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S1: aerobic glycolysis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D9CFFF9-F444-4449-94FD-17FE990A992B}"/>
              </a:ext>
            </a:extLst>
          </p:cNvPr>
          <p:cNvSpPr txBox="1"/>
          <p:nvPr/>
        </p:nvSpPr>
        <p:spPr>
          <a:xfrm>
            <a:off x="9441615" y="1025468"/>
            <a:ext cx="1830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S2: </a:t>
            </a:r>
            <a:r>
              <a:rPr lang="en-GB" sz="1000" b="1" dirty="0" err="1"/>
              <a:t>Kreb’s</a:t>
            </a:r>
            <a:r>
              <a:rPr lang="en-GB" sz="1000" b="1" dirty="0"/>
              <a:t> cycle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4A808E93-8BF9-4065-9E14-104D868391A1}"/>
              </a:ext>
            </a:extLst>
          </p:cNvPr>
          <p:cNvSpPr txBox="1"/>
          <p:nvPr/>
        </p:nvSpPr>
        <p:spPr>
          <a:xfrm>
            <a:off x="10739638" y="1035315"/>
            <a:ext cx="5661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S3: ETC</a:t>
            </a: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89C5A8F3-02C3-42CD-873E-B724FC548D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0109" y="1317302"/>
            <a:ext cx="158510" cy="396274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076D3EC3-A964-4D51-B2F6-F8627C77E56B}"/>
              </a:ext>
            </a:extLst>
          </p:cNvPr>
          <p:cNvSpPr txBox="1"/>
          <p:nvPr/>
        </p:nvSpPr>
        <p:spPr>
          <a:xfrm>
            <a:off x="8496466" y="1556002"/>
            <a:ext cx="638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Glucose</a:t>
            </a:r>
          </a:p>
        </p:txBody>
      </p:sp>
      <p:pic>
        <p:nvPicPr>
          <p:cNvPr id="161" name="Picture 160">
            <a:extLst>
              <a:ext uri="{FF2B5EF4-FFF2-40B4-BE49-F238E27FC236}">
                <a16:creationId xmlns:a16="http://schemas.microsoft.com/office/drawing/2014/main" id="{08D95853-CB2D-4CE4-B124-0330B650604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0109" y="1742444"/>
            <a:ext cx="158510" cy="396274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2735E0C5-8923-4368-AC39-77C17F893E4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94889" y="1961131"/>
            <a:ext cx="542942" cy="385775"/>
          </a:xfrm>
          <a:prstGeom prst="rect">
            <a:avLst/>
          </a:prstGeom>
        </p:spPr>
      </p:pic>
      <p:sp>
        <p:nvSpPr>
          <p:cNvPr id="164" name="TextBox 163">
            <a:extLst>
              <a:ext uri="{FF2B5EF4-FFF2-40B4-BE49-F238E27FC236}">
                <a16:creationId xmlns:a16="http://schemas.microsoft.com/office/drawing/2014/main" id="{2157BE71-2999-452A-89B3-3564DA9DAD2A}"/>
              </a:ext>
            </a:extLst>
          </p:cNvPr>
          <p:cNvSpPr txBox="1"/>
          <p:nvPr/>
        </p:nvSpPr>
        <p:spPr>
          <a:xfrm>
            <a:off x="8189966" y="1296003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GPP</a:t>
            </a:r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465FBF9A-615E-43A9-BDA4-743C926D8B9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10720" y="1368196"/>
            <a:ext cx="377985" cy="164606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8E382285-7AD7-4F0E-B7B9-13CF7E04304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15019" y="1792529"/>
            <a:ext cx="377985" cy="164606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9E3380FE-FB10-4A7B-9928-D8D85F27D987}"/>
              </a:ext>
            </a:extLst>
          </p:cNvPr>
          <p:cNvSpPr txBox="1"/>
          <p:nvPr/>
        </p:nvSpPr>
        <p:spPr>
          <a:xfrm>
            <a:off x="8202383" y="1729104"/>
            <a:ext cx="394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PFK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05D1749E-E9D1-49B6-998E-E2B5317526CF}"/>
              </a:ext>
            </a:extLst>
          </p:cNvPr>
          <p:cNvSpPr txBox="1"/>
          <p:nvPr/>
        </p:nvSpPr>
        <p:spPr>
          <a:xfrm>
            <a:off x="8134934" y="2001803"/>
            <a:ext cx="966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Pyruvic acid +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092DC530-4EAE-4F8F-9216-6C4C0960C2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0109" y="2220198"/>
            <a:ext cx="158510" cy="396274"/>
          </a:xfrm>
          <a:prstGeom prst="rect">
            <a:avLst/>
          </a:prstGeom>
        </p:spPr>
      </p:pic>
      <p:sp>
        <p:nvSpPr>
          <p:cNvPr id="175" name="TextBox 174">
            <a:extLst>
              <a:ext uri="{FF2B5EF4-FFF2-40B4-BE49-F238E27FC236}">
                <a16:creationId xmlns:a16="http://schemas.microsoft.com/office/drawing/2014/main" id="{4CC4547A-D188-4EAC-A69A-05D068556860}"/>
              </a:ext>
            </a:extLst>
          </p:cNvPr>
          <p:cNvSpPr txBox="1"/>
          <p:nvPr/>
        </p:nvSpPr>
        <p:spPr>
          <a:xfrm>
            <a:off x="8274588" y="2459515"/>
            <a:ext cx="801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Acetyl CoA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C96CDEE9-C02B-48E2-B0BC-7592998C19D6}"/>
              </a:ext>
            </a:extLst>
          </p:cNvPr>
          <p:cNvSpPr txBox="1"/>
          <p:nvPr/>
        </p:nvSpPr>
        <p:spPr>
          <a:xfrm>
            <a:off x="9468006" y="1187016"/>
            <a:ext cx="9621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Acetyl CoA </a:t>
            </a:r>
          </a:p>
          <a:p>
            <a:r>
              <a:rPr lang="en-GB" sz="1100" dirty="0"/>
              <a:t> + oxaloacetic</a:t>
            </a:r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38248FD4-72B9-4F1F-825A-A5020995867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15345" y="1552457"/>
            <a:ext cx="158510" cy="396274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64153AAF-01E2-43D3-99B4-D93F67DD02CB}"/>
              </a:ext>
            </a:extLst>
          </p:cNvPr>
          <p:cNvSpPr txBox="1"/>
          <p:nvPr/>
        </p:nvSpPr>
        <p:spPr>
          <a:xfrm>
            <a:off x="9622142" y="1786726"/>
            <a:ext cx="744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Citric acid</a:t>
            </a:r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7A287F82-2C30-45F1-9880-595FC9486AA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784560">
            <a:off x="9716790" y="1950724"/>
            <a:ext cx="158510" cy="396274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2B830EC7-85B6-4C9A-87A9-2955AFDC6E58}"/>
              </a:ext>
            </a:extLst>
          </p:cNvPr>
          <p:cNvSpPr txBox="1"/>
          <p:nvPr/>
        </p:nvSpPr>
        <p:spPr>
          <a:xfrm>
            <a:off x="9487227" y="2158523"/>
            <a:ext cx="404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C02</a:t>
            </a:r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B1628BA7-0F64-4925-A937-F9574FE1F36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9206682">
            <a:off x="10072937" y="1975856"/>
            <a:ext cx="158510" cy="396274"/>
          </a:xfrm>
          <a:prstGeom prst="rect">
            <a:avLst/>
          </a:prstGeom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id="{9B73F6C8-ED18-4FD1-9E2E-DBA752780ED9}"/>
              </a:ext>
            </a:extLst>
          </p:cNvPr>
          <p:cNvSpPr txBox="1"/>
          <p:nvPr/>
        </p:nvSpPr>
        <p:spPr>
          <a:xfrm>
            <a:off x="9957618" y="2179717"/>
            <a:ext cx="729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hydrogen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5220CAD-FA73-461A-822C-67DEBF27A21E}"/>
              </a:ext>
            </a:extLst>
          </p:cNvPr>
          <p:cNvSpPr txBox="1"/>
          <p:nvPr/>
        </p:nvSpPr>
        <p:spPr>
          <a:xfrm>
            <a:off x="10655764" y="1145190"/>
            <a:ext cx="744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Hydrogen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C126F9D9-21AF-4B9D-9643-DD902F97A7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900123">
            <a:off x="10779528" y="1347341"/>
            <a:ext cx="158510" cy="396274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CD849584-8C74-407D-985F-79891E1CCCE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9909624">
            <a:off x="11230191" y="1362242"/>
            <a:ext cx="158510" cy="396274"/>
          </a:xfrm>
          <a:prstGeom prst="rect">
            <a:avLst/>
          </a:prstGeom>
        </p:spPr>
      </p:pic>
      <p:sp>
        <p:nvSpPr>
          <p:cNvPr id="202" name="TextBox 201">
            <a:extLst>
              <a:ext uri="{FF2B5EF4-FFF2-40B4-BE49-F238E27FC236}">
                <a16:creationId xmlns:a16="http://schemas.microsoft.com/office/drawing/2014/main" id="{B2E9BA8F-E4C9-4E50-9A35-6EA94C59F723}"/>
              </a:ext>
            </a:extLst>
          </p:cNvPr>
          <p:cNvSpPr txBox="1"/>
          <p:nvPr/>
        </p:nvSpPr>
        <p:spPr>
          <a:xfrm>
            <a:off x="10629583" y="1594172"/>
            <a:ext cx="3289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H</a:t>
            </a:r>
            <a:r>
              <a:rPr lang="en-GB" sz="800" dirty="0"/>
              <a:t>+</a:t>
            </a:r>
          </a:p>
          <a:p>
            <a:r>
              <a:rPr lang="en-GB" sz="1100" dirty="0"/>
              <a:t>+</a:t>
            </a:r>
          </a:p>
          <a:p>
            <a:r>
              <a:rPr lang="en-GB" sz="1100" dirty="0"/>
              <a:t>02</a:t>
            </a:r>
          </a:p>
        </p:txBody>
      </p:sp>
      <p:pic>
        <p:nvPicPr>
          <p:cNvPr id="204" name="Picture 203">
            <a:extLst>
              <a:ext uri="{FF2B5EF4-FFF2-40B4-BE49-F238E27FC236}">
                <a16:creationId xmlns:a16="http://schemas.microsoft.com/office/drawing/2014/main" id="{4B4DF11A-B443-45A2-96F6-9E9174FC418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11550" y="2137578"/>
            <a:ext cx="158510" cy="396274"/>
          </a:xfrm>
          <a:prstGeom prst="rect">
            <a:avLst/>
          </a:prstGeom>
        </p:spPr>
      </p:pic>
      <p:sp>
        <p:nvSpPr>
          <p:cNvPr id="205" name="TextBox 204">
            <a:extLst>
              <a:ext uri="{FF2B5EF4-FFF2-40B4-BE49-F238E27FC236}">
                <a16:creationId xmlns:a16="http://schemas.microsoft.com/office/drawing/2014/main" id="{2824F34B-1F7C-4620-AF1D-F4A5F8ADB299}"/>
              </a:ext>
            </a:extLst>
          </p:cNvPr>
          <p:cNvSpPr txBox="1"/>
          <p:nvPr/>
        </p:nvSpPr>
        <p:spPr>
          <a:xfrm>
            <a:off x="10604534" y="2372311"/>
            <a:ext cx="4171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H20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C90C7EF3-C8E9-4A24-8B8A-D7D1D4CE8D34}"/>
              </a:ext>
            </a:extLst>
          </p:cNvPr>
          <p:cNvSpPr txBox="1"/>
          <p:nvPr/>
        </p:nvSpPr>
        <p:spPr>
          <a:xfrm>
            <a:off x="11242021" y="1568655"/>
            <a:ext cx="298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e</a:t>
            </a:r>
            <a:r>
              <a:rPr lang="en-GB" sz="800" dirty="0"/>
              <a:t>-</a:t>
            </a:r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109ED2A7-2DD5-44BC-9451-E205B66892F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83764" y="1684044"/>
            <a:ext cx="158510" cy="268247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A22AE7E2-5C9E-4068-95FC-DD6A4B4EB6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79236" y="2045053"/>
            <a:ext cx="158510" cy="396274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8012FF2D-B27A-4CE2-ABED-5AB381F6BCC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70940" y="2377123"/>
            <a:ext cx="542591" cy="384081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9A158310-440D-455C-95D5-ABEC8DD0D7E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0800000">
            <a:off x="9895803" y="2763045"/>
            <a:ext cx="158510" cy="268247"/>
          </a:xfrm>
          <a:prstGeom prst="rect">
            <a:avLst/>
          </a:prstGeom>
        </p:spPr>
      </p:pic>
      <p:sp>
        <p:nvSpPr>
          <p:cNvPr id="217" name="TextBox 216">
            <a:extLst>
              <a:ext uri="{FF2B5EF4-FFF2-40B4-BE49-F238E27FC236}">
                <a16:creationId xmlns:a16="http://schemas.microsoft.com/office/drawing/2014/main" id="{ABD3EE16-2865-49CD-9524-288B9E6E9CEE}"/>
              </a:ext>
            </a:extLst>
          </p:cNvPr>
          <p:cNvSpPr txBox="1"/>
          <p:nvPr/>
        </p:nvSpPr>
        <p:spPr>
          <a:xfrm>
            <a:off x="9044937" y="1556002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2 ATP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83295700-2B1F-49B2-93AB-97F3DC6C90C8}"/>
              </a:ext>
            </a:extLst>
          </p:cNvPr>
          <p:cNvSpPr txBox="1"/>
          <p:nvPr/>
        </p:nvSpPr>
        <p:spPr>
          <a:xfrm>
            <a:off x="9733913" y="2857565"/>
            <a:ext cx="47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2ATP</a:t>
            </a:r>
          </a:p>
        </p:txBody>
      </p:sp>
      <p:pic>
        <p:nvPicPr>
          <p:cNvPr id="220" name="Picture 219">
            <a:extLst>
              <a:ext uri="{FF2B5EF4-FFF2-40B4-BE49-F238E27FC236}">
                <a16:creationId xmlns:a16="http://schemas.microsoft.com/office/drawing/2014/main" id="{FEF7B277-5B33-4376-A25D-C4CC3360147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106969" y="2075434"/>
            <a:ext cx="542591" cy="384081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A465EACD-9D89-431E-A378-91F7BDDF06C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84892" y="1772462"/>
            <a:ext cx="158510" cy="396274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55EB69C0-4FA5-458D-BD38-DF72E011667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312240" y="2459702"/>
            <a:ext cx="158510" cy="268247"/>
          </a:xfrm>
          <a:prstGeom prst="rect">
            <a:avLst/>
          </a:prstGeom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id="{9F7991BA-E729-40F9-BFCF-F26BC802CF10}"/>
              </a:ext>
            </a:extLst>
          </p:cNvPr>
          <p:cNvSpPr txBox="1"/>
          <p:nvPr/>
        </p:nvSpPr>
        <p:spPr>
          <a:xfrm>
            <a:off x="11125215" y="2603875"/>
            <a:ext cx="5517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34ATP</a:t>
            </a:r>
          </a:p>
        </p:txBody>
      </p:sp>
      <p:pic>
        <p:nvPicPr>
          <p:cNvPr id="227" name="Picture 226">
            <a:extLst>
              <a:ext uri="{FF2B5EF4-FFF2-40B4-BE49-F238E27FC236}">
                <a16:creationId xmlns:a16="http://schemas.microsoft.com/office/drawing/2014/main" id="{8000A324-42C9-4D28-B29C-348D3F9D94B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926492" y="1348660"/>
            <a:ext cx="1017517" cy="1255215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4614E059-31F2-4CBC-981A-66ED57882D1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350654" y="1386619"/>
            <a:ext cx="715902" cy="883142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5CE39D63-76D9-43E2-A682-C814AE79B69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13343" y="1152900"/>
            <a:ext cx="158510" cy="268247"/>
          </a:xfrm>
          <a:prstGeom prst="rect">
            <a:avLst/>
          </a:prstGeom>
        </p:spPr>
      </p:pic>
      <p:sp>
        <p:nvSpPr>
          <p:cNvPr id="232" name="TextBox 231">
            <a:extLst>
              <a:ext uri="{FF2B5EF4-FFF2-40B4-BE49-F238E27FC236}">
                <a16:creationId xmlns:a16="http://schemas.microsoft.com/office/drawing/2014/main" id="{E7C51839-244E-4178-AC30-754C32EC77C7}"/>
              </a:ext>
            </a:extLst>
          </p:cNvPr>
          <p:cNvSpPr txBox="1"/>
          <p:nvPr/>
        </p:nvSpPr>
        <p:spPr>
          <a:xfrm>
            <a:off x="7457787" y="1022863"/>
            <a:ext cx="47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2ATP</a:t>
            </a:r>
          </a:p>
        </p:txBody>
      </p:sp>
      <p:pic>
        <p:nvPicPr>
          <p:cNvPr id="234" name="Picture 233">
            <a:extLst>
              <a:ext uri="{FF2B5EF4-FFF2-40B4-BE49-F238E27FC236}">
                <a16:creationId xmlns:a16="http://schemas.microsoft.com/office/drawing/2014/main" id="{F26CB1B7-2333-4541-B384-4459BACA33A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46578" y="1220549"/>
            <a:ext cx="158510" cy="268247"/>
          </a:xfrm>
          <a:prstGeom prst="rect">
            <a:avLst/>
          </a:prstGeom>
        </p:spPr>
      </p:pic>
      <p:sp>
        <p:nvSpPr>
          <p:cNvPr id="235" name="TextBox 234">
            <a:extLst>
              <a:ext uri="{FF2B5EF4-FFF2-40B4-BE49-F238E27FC236}">
                <a16:creationId xmlns:a16="http://schemas.microsoft.com/office/drawing/2014/main" id="{34C8311D-D806-489B-99FA-B1EE7F032D69}"/>
              </a:ext>
            </a:extLst>
          </p:cNvPr>
          <p:cNvSpPr txBox="1"/>
          <p:nvPr/>
        </p:nvSpPr>
        <p:spPr>
          <a:xfrm>
            <a:off x="3386797" y="1101248"/>
            <a:ext cx="47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1ATP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F320C-A449-4F89-AB96-D07B950E50E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489726" y="1100980"/>
            <a:ext cx="49612" cy="1629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D06F11-91C5-46BB-A386-6F3DFE33696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604418" y="1132936"/>
            <a:ext cx="48772" cy="16277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5D1289-AFF2-4288-9C22-42B02AF859D4}"/>
              </a:ext>
            </a:extLst>
          </p:cNvPr>
          <p:cNvSpPr txBox="1"/>
          <p:nvPr/>
        </p:nvSpPr>
        <p:spPr>
          <a:xfrm>
            <a:off x="4405601" y="3438277"/>
            <a:ext cx="34451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Daytona" panose="020B0604030500040204" pitchFamily="34" charset="0"/>
              </a:rPr>
              <a:t>What enzyme breaks it down?</a:t>
            </a:r>
          </a:p>
          <a:p>
            <a:r>
              <a:rPr lang="en-GB" sz="1200" dirty="0">
                <a:latin typeface="Daytona" panose="020B0604030500040204" pitchFamily="34" charset="0"/>
              </a:rPr>
              <a:t>What is released when ATP is broken down?</a:t>
            </a:r>
          </a:p>
          <a:p>
            <a:r>
              <a:rPr lang="en-GB" sz="1200" dirty="0">
                <a:latin typeface="Daytona" panose="020B0604030500040204" pitchFamily="34" charset="0"/>
              </a:rPr>
              <a:t>What type of reaction is this ?</a:t>
            </a:r>
          </a:p>
          <a:p>
            <a:endParaRPr lang="en-GB" sz="1200" dirty="0">
              <a:latin typeface="Daytona" panose="020B0604030500040204" pitchFamily="34" charset="0"/>
            </a:endParaRPr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82622A-53F8-4A84-893E-EDD3A4F1B1C1}"/>
              </a:ext>
            </a:extLst>
          </p:cNvPr>
          <p:cNvSpPr txBox="1"/>
          <p:nvPr/>
        </p:nvSpPr>
        <p:spPr>
          <a:xfrm>
            <a:off x="8377518" y="3478404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Daytona" panose="020B0604030500040204" pitchFamily="34" charset="0"/>
              </a:rPr>
              <a:t>How is it </a:t>
            </a:r>
            <a:r>
              <a:rPr lang="en-GB" sz="1200" dirty="0" err="1">
                <a:latin typeface="Daytona" panose="020B0604030500040204" pitchFamily="34" charset="0"/>
              </a:rPr>
              <a:t>resynthesised</a:t>
            </a:r>
            <a:r>
              <a:rPr lang="en-GB" sz="1200" dirty="0">
                <a:latin typeface="Daytona" panose="020B0604030500040204" pitchFamily="34" charset="0"/>
              </a:rPr>
              <a:t>?</a:t>
            </a:r>
          </a:p>
          <a:p>
            <a:r>
              <a:rPr lang="en-GB" sz="1200" dirty="0">
                <a:latin typeface="Daytona" panose="020B0604030500040204" pitchFamily="34" charset="0"/>
              </a:rPr>
              <a:t>What type of reaction is this?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7723C2-F5E9-4038-82A2-AC32411A09F3}"/>
              </a:ext>
            </a:extLst>
          </p:cNvPr>
          <p:cNvSpPr/>
          <p:nvPr/>
        </p:nvSpPr>
        <p:spPr>
          <a:xfrm>
            <a:off x="0" y="3293091"/>
            <a:ext cx="126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ATP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C3C99E-8CF9-491A-A2FA-EC58F67B7D7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958519" y="3499229"/>
            <a:ext cx="1066892" cy="4694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5666493-7FAA-40FE-9C4A-0A8E96CF67EA}"/>
              </a:ext>
            </a:extLst>
          </p:cNvPr>
          <p:cNvSpPr txBox="1"/>
          <p:nvPr/>
        </p:nvSpPr>
        <p:spPr>
          <a:xfrm>
            <a:off x="1434771" y="4425637"/>
            <a:ext cx="2024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Daytona" panose="020B0604030500040204" pitchFamily="34" charset="0"/>
              </a:rPr>
              <a:t>Factors for each system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AD3479-3DDF-4D7A-B720-46000881DC99}"/>
              </a:ext>
            </a:extLst>
          </p:cNvPr>
          <p:cNvSpPr txBox="1"/>
          <p:nvPr/>
        </p:nvSpPr>
        <p:spPr>
          <a:xfrm>
            <a:off x="1400524" y="4749304"/>
            <a:ext cx="25026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200" dirty="0">
                <a:latin typeface="Daytona" panose="020B0604030500040204" pitchFamily="34" charset="0"/>
              </a:rPr>
              <a:t>Type of reaction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Daytona" panose="020B0604030500040204" pitchFamily="34" charset="0"/>
              </a:rPr>
              <a:t>Fuel used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Daytona" panose="020B0604030500040204" pitchFamily="34" charset="0"/>
              </a:rPr>
              <a:t>Site of reaction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Daytona" panose="020B0604030500040204" pitchFamily="34" charset="0"/>
              </a:rPr>
              <a:t>Controlling enzyme(s)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Daytona" panose="020B0604030500040204" pitchFamily="34" charset="0"/>
              </a:rPr>
              <a:t>ATP yield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Daytona" panose="020B0604030500040204" pitchFamily="34" charset="0"/>
              </a:rPr>
              <a:t>Stages within each system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Daytona" panose="020B0604030500040204" pitchFamily="34" charset="0"/>
              </a:rPr>
              <a:t>By-products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Daytona" panose="020B0604030500040204" pitchFamily="34" charset="0"/>
              </a:rPr>
              <a:t>Intensity of system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Daytona" panose="020B0604030500040204" pitchFamily="34" charset="0"/>
              </a:rPr>
              <a:t>Duration of system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Daytona" panose="020B0604030500040204" pitchFamily="34" charset="0"/>
              </a:rPr>
              <a:t>Sporting examples</a:t>
            </a:r>
          </a:p>
          <a:p>
            <a:endParaRPr lang="en-GB" sz="1200" dirty="0">
              <a:latin typeface="Daytona" panose="020B0604030500040204" pitchFamily="34" charset="0"/>
            </a:endParaRPr>
          </a:p>
          <a:p>
            <a:pPr marL="342900" indent="-342900">
              <a:buAutoNum type="arabicPeriod"/>
            </a:pPr>
            <a:endParaRPr lang="en-GB" sz="1200" dirty="0">
              <a:latin typeface="Daytona" panose="020B0604030500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F839A0-3778-4B65-8C5B-093055554FCC}"/>
              </a:ext>
            </a:extLst>
          </p:cNvPr>
          <p:cNvSpPr/>
          <p:nvPr/>
        </p:nvSpPr>
        <p:spPr>
          <a:xfrm>
            <a:off x="367431" y="4169962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D155FC-708F-49A8-B069-864533786D4D}"/>
              </a:ext>
            </a:extLst>
          </p:cNvPr>
          <p:cNvSpPr txBox="1"/>
          <p:nvPr/>
        </p:nvSpPr>
        <p:spPr>
          <a:xfrm>
            <a:off x="10523781" y="2925816"/>
            <a:ext cx="1141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Daytona" panose="020B0604030500040204" pitchFamily="34" charset="0"/>
              </a:rPr>
              <a:t>**fats as fuel?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40E0E96-8DE4-46A0-BA28-79DDBCF0169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67154" y="4638392"/>
            <a:ext cx="3031634" cy="1934982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937708A7-6191-4D6D-9C09-F055370C583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936225" y="5644660"/>
            <a:ext cx="1226837" cy="45719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6DE9F3F1-A90D-4EBE-BE7F-4AAC893EEA6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035035" y="5582984"/>
            <a:ext cx="256054" cy="219475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47386447-0941-4C0F-922A-EF850615AB7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721649" y="5329942"/>
            <a:ext cx="418525" cy="223766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B2535DF6-139C-490D-BEA5-E2F0E0B2875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420856" y="5690379"/>
            <a:ext cx="585090" cy="358741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D9825E04-36D9-4E6A-BD7D-3A2BF9D440F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858855" y="5775730"/>
            <a:ext cx="256054" cy="219475"/>
          </a:xfrm>
          <a:prstGeom prst="rect">
            <a:avLst/>
          </a:prstGeom>
        </p:spPr>
      </p:pic>
      <p:sp>
        <p:nvSpPr>
          <p:cNvPr id="243" name="TextBox 242">
            <a:extLst>
              <a:ext uri="{FF2B5EF4-FFF2-40B4-BE49-F238E27FC236}">
                <a16:creationId xmlns:a16="http://schemas.microsoft.com/office/drawing/2014/main" id="{AE6C1B89-8853-400C-A7FA-1CE8FFC5B48F}"/>
              </a:ext>
            </a:extLst>
          </p:cNvPr>
          <p:cNvSpPr txBox="1"/>
          <p:nvPr/>
        </p:nvSpPr>
        <p:spPr>
          <a:xfrm>
            <a:off x="4967167" y="4386376"/>
            <a:ext cx="2225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Daytona" panose="020B0604030500040204" pitchFamily="34" charset="0"/>
              </a:rPr>
              <a:t>Lactate Threshold &amp; OBLA</a:t>
            </a:r>
          </a:p>
        </p:txBody>
      </p:sp>
      <p:pic>
        <p:nvPicPr>
          <p:cNvPr id="245" name="Picture 244">
            <a:extLst>
              <a:ext uri="{FF2B5EF4-FFF2-40B4-BE49-F238E27FC236}">
                <a16:creationId xmlns:a16="http://schemas.microsoft.com/office/drawing/2014/main" id="{111EC671-7145-495A-9671-83533909B1A7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438451" y="4699995"/>
            <a:ext cx="2987937" cy="398712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E61DA6FF-F5D1-4F2A-A237-2C08545F0E7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298974" y="4299164"/>
            <a:ext cx="3286521" cy="743342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05409756-6B7A-4A4B-A235-C5B61AC102CD}"/>
              </a:ext>
            </a:extLst>
          </p:cNvPr>
          <p:cNvSpPr txBox="1"/>
          <p:nvPr/>
        </p:nvSpPr>
        <p:spPr>
          <a:xfrm>
            <a:off x="8739626" y="4365266"/>
            <a:ext cx="2385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Daytona" panose="020B0604030500040204" pitchFamily="34" charset="0"/>
              </a:rPr>
              <a:t>Predominant Energy System</a:t>
            </a:r>
          </a:p>
        </p:txBody>
      </p:sp>
      <p:pic>
        <p:nvPicPr>
          <p:cNvPr id="250" name="Picture 249">
            <a:extLst>
              <a:ext uri="{FF2B5EF4-FFF2-40B4-BE49-F238E27FC236}">
                <a16:creationId xmlns:a16="http://schemas.microsoft.com/office/drawing/2014/main" id="{8D5C1A27-084C-4763-A5E7-4731B4C1932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099164" y="5051896"/>
            <a:ext cx="1609441" cy="1447667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B7E21035-4394-4D1F-93F6-371072CF4609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963896" y="4863599"/>
            <a:ext cx="205546" cy="1622504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4D290CBA-7759-4C42-A626-1CF7CA4401B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048421" y="6395753"/>
            <a:ext cx="2377967" cy="1290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EBF0D37-6204-488B-85EB-AF3E5B44B3E2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198059" y="5753417"/>
            <a:ext cx="158510" cy="1889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922CEDF-3AD3-448F-8347-907735661100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542887" y="5950558"/>
            <a:ext cx="158510" cy="18899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B40109A-008C-4644-9857-10F36B38EC19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883594" y="6184627"/>
            <a:ext cx="158510" cy="18899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123508D-F432-41BD-852D-435E3399A4E5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672190" y="4956228"/>
            <a:ext cx="158510" cy="18899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5977951-FB49-40EF-A9ED-EFAA02DCC87E}"/>
              </a:ext>
            </a:extLst>
          </p:cNvPr>
          <p:cNvSpPr txBox="1"/>
          <p:nvPr/>
        </p:nvSpPr>
        <p:spPr>
          <a:xfrm>
            <a:off x="9795537" y="4924091"/>
            <a:ext cx="1226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FF00FF"/>
                </a:solidFill>
              </a:rPr>
              <a:t>threshold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6E95AA-BE81-4DBD-A402-7B5023721FD0}"/>
              </a:ext>
            </a:extLst>
          </p:cNvPr>
          <p:cNvSpPr txBox="1"/>
          <p:nvPr/>
        </p:nvSpPr>
        <p:spPr>
          <a:xfrm>
            <a:off x="9159333" y="643324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660D3AB-DAB7-4347-87EE-7BFC30E32FB5}"/>
              </a:ext>
            </a:extLst>
          </p:cNvPr>
          <p:cNvSpPr txBox="1"/>
          <p:nvPr/>
        </p:nvSpPr>
        <p:spPr>
          <a:xfrm>
            <a:off x="9522817" y="643324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10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28AFF38-3F08-4A41-9805-59E2FC95D89D}"/>
              </a:ext>
            </a:extLst>
          </p:cNvPr>
          <p:cNvSpPr txBox="1"/>
          <p:nvPr/>
        </p:nvSpPr>
        <p:spPr>
          <a:xfrm>
            <a:off x="9813638" y="6433240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180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2A68142-E67B-4866-BFCB-E19ED571643E}"/>
              </a:ext>
            </a:extLst>
          </p:cNvPr>
          <p:cNvSpPr/>
          <p:nvPr/>
        </p:nvSpPr>
        <p:spPr>
          <a:xfrm>
            <a:off x="8249382" y="5153559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</a:rPr>
              <a:t>% contribution</a:t>
            </a:r>
          </a:p>
          <a:p>
            <a:r>
              <a:rPr lang="en-US" sz="900" dirty="0">
                <a:solidFill>
                  <a:srgbClr val="000000"/>
                </a:solidFill>
              </a:rPr>
              <a:t> of energy</a:t>
            </a:r>
          </a:p>
          <a:p>
            <a:r>
              <a:rPr lang="en-US" sz="900" dirty="0">
                <a:solidFill>
                  <a:srgbClr val="000000"/>
                </a:solidFill>
              </a:rPr>
              <a:t> system to ATP</a:t>
            </a:r>
          </a:p>
          <a:p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resynthesis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4F88D10-5918-4005-8BEE-13D65249F879}"/>
              </a:ext>
            </a:extLst>
          </p:cNvPr>
          <p:cNvSpPr txBox="1"/>
          <p:nvPr/>
        </p:nvSpPr>
        <p:spPr>
          <a:xfrm>
            <a:off x="10494532" y="6431513"/>
            <a:ext cx="8931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Time (seconds)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9CBF9DA-64C4-4E1F-9F2D-39299B8FFE60}"/>
              </a:ext>
            </a:extLst>
          </p:cNvPr>
          <p:cNvSpPr txBox="1"/>
          <p:nvPr/>
        </p:nvSpPr>
        <p:spPr>
          <a:xfrm>
            <a:off x="8754787" y="6385138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CC66FF"/>
                </a:solidFill>
              </a:rPr>
              <a:t>High</a:t>
            </a:r>
          </a:p>
          <a:p>
            <a:r>
              <a:rPr lang="en-GB" sz="800" dirty="0">
                <a:solidFill>
                  <a:srgbClr val="CC66FF"/>
                </a:solidFill>
              </a:rPr>
              <a:t> intensity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40264EC-DD91-4EC3-9A9C-D2F64FA36E36}"/>
              </a:ext>
            </a:extLst>
          </p:cNvPr>
          <p:cNvSpPr txBox="1"/>
          <p:nvPr/>
        </p:nvSpPr>
        <p:spPr>
          <a:xfrm>
            <a:off x="11294040" y="6355518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CC66FF"/>
                </a:solidFill>
              </a:rPr>
              <a:t>Low</a:t>
            </a:r>
          </a:p>
          <a:p>
            <a:r>
              <a:rPr lang="en-GB" sz="800" dirty="0">
                <a:solidFill>
                  <a:srgbClr val="CC66FF"/>
                </a:solidFill>
              </a:rPr>
              <a:t> intensity</a:t>
            </a:r>
          </a:p>
        </p:txBody>
      </p:sp>
    </p:spTree>
    <p:extLst>
      <p:ext uri="{BB962C8B-B14F-4D97-AF65-F5344CB8AC3E}">
        <p14:creationId xmlns:p14="http://schemas.microsoft.com/office/powerpoint/2010/main" val="314246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34B3E594-20F5-3843-8BDC-EBFD9DE05813}"/>
              </a:ext>
            </a:extLst>
          </p:cNvPr>
          <p:cNvGrpSpPr/>
          <p:nvPr/>
        </p:nvGrpSpPr>
        <p:grpSpPr>
          <a:xfrm>
            <a:off x="21721" y="-1503365"/>
            <a:ext cx="12015558" cy="8282027"/>
            <a:chOff x="-57197" y="-1481649"/>
            <a:chExt cx="12015558" cy="828202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175D7B-8427-8A49-B38F-D5598DE31E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14614" y="2545223"/>
              <a:ext cx="1" cy="146166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82E2B3-8DF0-3B42-869E-AD18D6C31A4B}"/>
                </a:ext>
              </a:extLst>
            </p:cNvPr>
            <p:cNvGrpSpPr/>
            <p:nvPr/>
          </p:nvGrpSpPr>
          <p:grpSpPr>
            <a:xfrm>
              <a:off x="1132363" y="-1429584"/>
              <a:ext cx="9482251" cy="3950504"/>
              <a:chOff x="992119" y="-589612"/>
              <a:chExt cx="10356112" cy="3950504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B56940E-F736-D045-9103-9F1E33A7CD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67512" y="-589612"/>
                <a:ext cx="0" cy="71522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9469164-5B4E-8546-827F-6AB704EF93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2119" y="3360892"/>
                <a:ext cx="1035611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CB6FB96-DB67-8E45-AABE-D5C63B5988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26703" y="-1439296"/>
              <a:ext cx="16705" cy="978726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5C3FB8-517D-954B-9489-E32BAB9780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3746" y="-1481649"/>
              <a:ext cx="0" cy="978726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60A0618-C249-DA48-8409-027C2C358E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2582" y="-1481649"/>
              <a:ext cx="14520" cy="978726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D8F776F-8140-534B-BEDC-7E1BDCF83B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90906" y="-1320067"/>
              <a:ext cx="12" cy="993041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FF88FF3-53AF-7940-B12A-6412BC8B5F80}"/>
                </a:ext>
              </a:extLst>
            </p:cNvPr>
            <p:cNvSpPr/>
            <p:nvPr/>
          </p:nvSpPr>
          <p:spPr>
            <a:xfrm>
              <a:off x="6039694" y="2651909"/>
              <a:ext cx="2882240" cy="412938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CAB5540-BC97-2346-B3CD-3410FFF01130}"/>
                </a:ext>
              </a:extLst>
            </p:cNvPr>
            <p:cNvSpPr/>
            <p:nvPr/>
          </p:nvSpPr>
          <p:spPr>
            <a:xfrm>
              <a:off x="-57197" y="2659067"/>
              <a:ext cx="2882240" cy="41150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3FF64B-DD76-1E4B-A848-367106C9FE21}"/>
                </a:ext>
              </a:extLst>
            </p:cNvPr>
            <p:cNvSpPr/>
            <p:nvPr/>
          </p:nvSpPr>
          <p:spPr>
            <a:xfrm>
              <a:off x="2991248" y="2670996"/>
              <a:ext cx="2882241" cy="412938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80B1C8E-9E7D-EE42-973A-C52E0F9DF338}"/>
                </a:ext>
              </a:extLst>
            </p:cNvPr>
            <p:cNvSpPr/>
            <p:nvPr/>
          </p:nvSpPr>
          <p:spPr>
            <a:xfrm>
              <a:off x="9076121" y="2670996"/>
              <a:ext cx="2882240" cy="41128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83226C0-B01A-3B4F-BD6F-999E2CA4054F}"/>
              </a:ext>
            </a:extLst>
          </p:cNvPr>
          <p:cNvSpPr/>
          <p:nvPr/>
        </p:nvSpPr>
        <p:spPr>
          <a:xfrm>
            <a:off x="21721" y="192068"/>
            <a:ext cx="11292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spc="200" dirty="0">
                <a:latin typeface="Daytona" panose="020B0604030500040204" pitchFamily="34" charset="0"/>
              </a:rPr>
              <a:t>THE RECOVERY PROCESS: </a:t>
            </a:r>
            <a:r>
              <a:rPr lang="en-GB" sz="2000" spc="200" dirty="0">
                <a:latin typeface="Daytona" panose="020B0604030500040204" pitchFamily="34" charset="0"/>
              </a:rPr>
              <a:t>WHAT YOU NEED TO KNOW</a:t>
            </a:r>
            <a:endParaRPr lang="en-GB" sz="2000" dirty="0">
              <a:latin typeface="Daytona" panose="020B0604030500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45D5E-FE33-A148-88C4-A9FA0508DECA}"/>
              </a:ext>
            </a:extLst>
          </p:cNvPr>
          <p:cNvSpPr txBox="1"/>
          <p:nvPr/>
        </p:nvSpPr>
        <p:spPr>
          <a:xfrm>
            <a:off x="1224703" y="2420618"/>
            <a:ext cx="241326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100" dirty="0">
              <a:latin typeface="Daytona" panose="020B0604030500040204" pitchFamily="34" charset="0"/>
            </a:endParaRPr>
          </a:p>
          <a:p>
            <a:endParaRPr lang="en-GB" sz="1200" dirty="0">
              <a:latin typeface="Daytona" panose="020B0604030500040204" pitchFamily="34" charset="0"/>
            </a:endParaRPr>
          </a:p>
          <a:p>
            <a:endParaRPr lang="en-GB" sz="1400" dirty="0">
              <a:latin typeface="Daytona" panose="020B0604030500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DC4383-4CAA-FE4E-9747-6379F00E6DDE}"/>
              </a:ext>
            </a:extLst>
          </p:cNvPr>
          <p:cNvSpPr txBox="1"/>
          <p:nvPr/>
        </p:nvSpPr>
        <p:spPr>
          <a:xfrm>
            <a:off x="2894440" y="2577037"/>
            <a:ext cx="20302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latin typeface="Daytona" panose="020B0604030500040204" pitchFamily="34" charset="0"/>
            </a:endParaRPr>
          </a:p>
          <a:p>
            <a:pPr algn="ctr"/>
            <a:endParaRPr lang="en-GB" sz="1100" b="1" dirty="0">
              <a:latin typeface="Daytona" panose="020B0604030500040204" pitchFamily="34" charset="0"/>
            </a:endParaRPr>
          </a:p>
          <a:p>
            <a:pPr algn="ctr"/>
            <a:endParaRPr lang="en-GB" sz="1100" b="1" dirty="0">
              <a:latin typeface="Daytona" panose="020B060403050004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F23F9A3-170A-4385-838D-317C05864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147" y="79338"/>
            <a:ext cx="1524132" cy="6645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046B587-52E2-4574-8962-594126D0B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48202"/>
            <a:ext cx="3970420" cy="123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21FAEF-C1F4-40CF-ADA4-2169B6C34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142" y="2122645"/>
            <a:ext cx="2683600" cy="1768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6B00AA-772A-42F2-9BF6-F0A787092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083" y="2151937"/>
            <a:ext cx="2682472" cy="1767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5F2CAB-E1E9-4D57-AAD0-DD2AC30C0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3490" y="683317"/>
            <a:ext cx="305185" cy="15478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261122-D816-4D48-850D-5353D1F1F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4680" y="653562"/>
            <a:ext cx="310923" cy="15485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1706D7-ECC5-4496-821E-CD2304B6EC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2510141" y="1886223"/>
            <a:ext cx="2521209" cy="457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B8212C-7045-41DB-AFAD-FEC8488791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2308" y="1864885"/>
            <a:ext cx="2517866" cy="426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E10CEF-A79B-45B0-BFE5-29CE2F21B8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953948" y="743860"/>
            <a:ext cx="45719" cy="14721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00ECD30-17B2-4655-9E1A-51041A5582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301160" y="743860"/>
            <a:ext cx="45719" cy="14947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4B880F3-3196-469B-87C9-3C42F518BE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610328" y="845998"/>
            <a:ext cx="45719" cy="14143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C8E960C-A2B5-46F9-9F06-5AF53FF113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9418" y="824301"/>
            <a:ext cx="45719" cy="143771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DE499AB-6FD6-4009-AB49-7CD836DF2E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66610" y="1689481"/>
            <a:ext cx="457240" cy="21337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580886F-526F-4183-9A93-7C79A6DDBD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39106" y="1690547"/>
            <a:ext cx="457240" cy="21337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EC866FD-F4F7-4D0B-8123-E638B7F15D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2925" y="1037237"/>
            <a:ext cx="444993" cy="66964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E33BB2A-C29B-4449-A9D1-EA9BAF0764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75026" y="1028343"/>
            <a:ext cx="971853" cy="4572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B96EA27-2456-408E-AC12-9667030C2E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38451" y="1018243"/>
            <a:ext cx="248632" cy="71629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43E6333-AACF-4AF5-B270-702DA79B29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35547" y="1710033"/>
            <a:ext cx="554614" cy="20104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C7FE013-922C-456C-A3B7-D2509B6DE64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96345" y="1027747"/>
            <a:ext cx="375853" cy="5740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781F2DF-BB45-45FD-866F-4782C7DC0B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39464" y="1102028"/>
            <a:ext cx="238323" cy="76385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F64B7D6-1C61-4903-9B33-093E29C67A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51363" y="1678835"/>
            <a:ext cx="637793" cy="21138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B4B2F2F-71E6-4398-8851-8FF3479E85A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59501" y="908416"/>
            <a:ext cx="325420" cy="74629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3BA9A57-7DEA-47F5-A84F-EE29A7457D1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09975" y="903780"/>
            <a:ext cx="483570" cy="22106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F0880D8-B5F9-48D4-9FC3-C730B66DDDC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25829" y="1128058"/>
            <a:ext cx="271387" cy="56216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0321198-4C3F-4203-A3AA-34A001B47D8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49321" y="921289"/>
            <a:ext cx="367679" cy="25904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D1C2A3F-D28A-4DD1-865A-253F7C1BE02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21341" y="937110"/>
            <a:ext cx="268247" cy="84741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24D9D79-9166-4AFF-B2B5-867E50B4C85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47443" y="1447921"/>
            <a:ext cx="1402224" cy="41480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501D0F5-31A4-4B07-A797-161307DE13F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655074" y="898741"/>
            <a:ext cx="175268" cy="61488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E4CC0CC-3180-4E41-902E-16597FD8566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36176" y="1471025"/>
            <a:ext cx="1236980" cy="367374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2933C1BD-4DF0-48C4-9FF6-0D7C28C721E5}"/>
              </a:ext>
            </a:extLst>
          </p:cNvPr>
          <p:cNvSpPr txBox="1"/>
          <p:nvPr/>
        </p:nvSpPr>
        <p:spPr>
          <a:xfrm>
            <a:off x="1746132" y="749143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V0</a:t>
            </a:r>
            <a:r>
              <a:rPr lang="en-GB" sz="800" dirty="0"/>
              <a:t>2</a:t>
            </a:r>
          </a:p>
          <a:p>
            <a:r>
              <a:rPr lang="en-GB" sz="1000" dirty="0"/>
              <a:t>(ml/kg/min)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80ED235-BF07-4D70-813D-C0F237173FBC}"/>
              </a:ext>
            </a:extLst>
          </p:cNvPr>
          <p:cNvSpPr/>
          <p:nvPr/>
        </p:nvSpPr>
        <p:spPr>
          <a:xfrm>
            <a:off x="6782302" y="771892"/>
            <a:ext cx="819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V0</a:t>
            </a:r>
            <a:r>
              <a:rPr lang="en-GB" sz="800" dirty="0"/>
              <a:t>2</a:t>
            </a:r>
          </a:p>
          <a:p>
            <a:r>
              <a:rPr lang="en-GB" sz="1000" dirty="0"/>
              <a:t>(ml/kg/min)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3C13BA8-34CA-4001-BE28-1877021BE9AC}"/>
              </a:ext>
            </a:extLst>
          </p:cNvPr>
          <p:cNvSpPr txBox="1"/>
          <p:nvPr/>
        </p:nvSpPr>
        <p:spPr>
          <a:xfrm>
            <a:off x="3345378" y="657836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Submaximal</a:t>
            </a:r>
          </a:p>
          <a:p>
            <a:r>
              <a:rPr lang="en-GB" sz="1000" dirty="0"/>
              <a:t> exercise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BA7B36A-19A2-41CE-AC05-88A77807015A}"/>
              </a:ext>
            </a:extLst>
          </p:cNvPr>
          <p:cNvSpPr txBox="1"/>
          <p:nvPr/>
        </p:nvSpPr>
        <p:spPr>
          <a:xfrm>
            <a:off x="8042277" y="51904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Maximal</a:t>
            </a:r>
          </a:p>
          <a:p>
            <a:r>
              <a:rPr lang="en-GB" sz="1000" dirty="0"/>
              <a:t>exercise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7FF925C-0957-4AA2-B7D5-F66F3BF924CA}"/>
              </a:ext>
            </a:extLst>
          </p:cNvPr>
          <p:cNvSpPr txBox="1"/>
          <p:nvPr/>
        </p:nvSpPr>
        <p:spPr>
          <a:xfrm>
            <a:off x="4584198" y="1095058"/>
            <a:ext cx="6575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EPOC</a:t>
            </a:r>
          </a:p>
          <a:p>
            <a:r>
              <a:rPr lang="en-GB" sz="1000" dirty="0">
                <a:solidFill>
                  <a:srgbClr val="0070C0"/>
                </a:solidFill>
              </a:rPr>
              <a:t>Alactacid</a:t>
            </a:r>
          </a:p>
          <a:p>
            <a:r>
              <a:rPr lang="en-GB" sz="1000" dirty="0">
                <a:solidFill>
                  <a:srgbClr val="FFFF00"/>
                </a:solidFill>
              </a:rPr>
              <a:t>Lactacid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D4CE809-4BEE-4366-901C-7F69319C00EA}"/>
              </a:ext>
            </a:extLst>
          </p:cNvPr>
          <p:cNvSpPr txBox="1"/>
          <p:nvPr/>
        </p:nvSpPr>
        <p:spPr>
          <a:xfrm>
            <a:off x="8877319" y="964446"/>
            <a:ext cx="1452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EPOC</a:t>
            </a:r>
          </a:p>
          <a:p>
            <a:r>
              <a:rPr lang="en-GB" sz="1000" dirty="0">
                <a:solidFill>
                  <a:srgbClr val="0070C0"/>
                </a:solidFill>
              </a:rPr>
              <a:t>Alactacid</a:t>
            </a:r>
          </a:p>
          <a:p>
            <a:r>
              <a:rPr lang="en-GB" sz="1000" dirty="0">
                <a:solidFill>
                  <a:srgbClr val="FFFF00"/>
                </a:solidFill>
              </a:rPr>
              <a:t>Lactacid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876EBB7-FDD1-4BDA-8123-9B348CE7375B}"/>
              </a:ext>
            </a:extLst>
          </p:cNvPr>
          <p:cNvSpPr txBox="1"/>
          <p:nvPr/>
        </p:nvSpPr>
        <p:spPr>
          <a:xfrm>
            <a:off x="4477945" y="676604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Recovery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DE07A38-28C4-4FC0-9B11-31A628F54991}"/>
              </a:ext>
            </a:extLst>
          </p:cNvPr>
          <p:cNvSpPr txBox="1"/>
          <p:nvPr/>
        </p:nvSpPr>
        <p:spPr>
          <a:xfrm>
            <a:off x="2531829" y="667060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Rest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BEC2285-4610-4D53-94AC-50C35B3617E6}"/>
              </a:ext>
            </a:extLst>
          </p:cNvPr>
          <p:cNvSpPr txBox="1"/>
          <p:nvPr/>
        </p:nvSpPr>
        <p:spPr>
          <a:xfrm>
            <a:off x="4462262" y="2218671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Time (mins)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A836A67-150D-45B1-B763-3EFD44445D66}"/>
              </a:ext>
            </a:extLst>
          </p:cNvPr>
          <p:cNvSpPr txBox="1"/>
          <p:nvPr/>
        </p:nvSpPr>
        <p:spPr>
          <a:xfrm>
            <a:off x="4169024" y="2183141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60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E3422D8-A239-49FD-8F5D-27CD83E1E9F2}"/>
              </a:ext>
            </a:extLst>
          </p:cNvPr>
          <p:cNvSpPr txBox="1"/>
          <p:nvPr/>
        </p:nvSpPr>
        <p:spPr>
          <a:xfrm>
            <a:off x="2856527" y="221312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EC6FA73-834A-4578-BEBF-504BF28D6EB8}"/>
              </a:ext>
            </a:extLst>
          </p:cNvPr>
          <p:cNvSpPr txBox="1"/>
          <p:nvPr/>
        </p:nvSpPr>
        <p:spPr>
          <a:xfrm>
            <a:off x="3374177" y="1039406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Steady state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9FD5A62-34F6-4D55-A91C-8E593849A0CE}"/>
              </a:ext>
            </a:extLst>
          </p:cNvPr>
          <p:cNvSpPr txBox="1"/>
          <p:nvPr/>
        </p:nvSpPr>
        <p:spPr>
          <a:xfrm>
            <a:off x="7601452" y="524570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Rest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4A6495F-5F76-4447-B414-01C2A4AA6DC9}"/>
              </a:ext>
            </a:extLst>
          </p:cNvPr>
          <p:cNvSpPr txBox="1"/>
          <p:nvPr/>
        </p:nvSpPr>
        <p:spPr>
          <a:xfrm>
            <a:off x="8712350" y="530365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Recovery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EB4930-914B-4A95-AA47-8D5EEC9D50B6}"/>
              </a:ext>
            </a:extLst>
          </p:cNvPr>
          <p:cNvSpPr txBox="1"/>
          <p:nvPr/>
        </p:nvSpPr>
        <p:spPr>
          <a:xfrm>
            <a:off x="9399388" y="2229668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Time (mins)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DD24D5A-739B-480D-AD10-1C11656F21FF}"/>
              </a:ext>
            </a:extLst>
          </p:cNvPr>
          <p:cNvSpPr txBox="1"/>
          <p:nvPr/>
        </p:nvSpPr>
        <p:spPr>
          <a:xfrm>
            <a:off x="8521143" y="219059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5BEE00F-3F71-43FF-8A56-6D86459F2BF8}"/>
              </a:ext>
            </a:extLst>
          </p:cNvPr>
          <p:cNvSpPr txBox="1"/>
          <p:nvPr/>
        </p:nvSpPr>
        <p:spPr>
          <a:xfrm>
            <a:off x="7916155" y="220060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0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A85138E6-57F5-43BF-89CF-E64F59B0B7B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50930" y="2459347"/>
            <a:ext cx="134124" cy="268247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7801194F-A1E0-4126-8BB1-613FFC5EC73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455955" y="2459003"/>
            <a:ext cx="134124" cy="268247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9F1FB9C1-946D-489C-9A54-4565082759D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352537" y="2459346"/>
            <a:ext cx="134124" cy="268247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FEF02C9A-B3FF-402A-912B-24D0283CC85C}"/>
              </a:ext>
            </a:extLst>
          </p:cNvPr>
          <p:cNvSpPr txBox="1"/>
          <p:nvPr/>
        </p:nvSpPr>
        <p:spPr>
          <a:xfrm>
            <a:off x="9138065" y="2727250"/>
            <a:ext cx="2800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aytona" panose="020B0604030500040204" pitchFamily="34" charset="0"/>
              </a:rPr>
              <a:t>Understanding the Recovery Process</a:t>
            </a:r>
          </a:p>
        </p:txBody>
      </p:sp>
      <p:graphicFrame>
        <p:nvGraphicFramePr>
          <p:cNvPr id="120" name="Table 120">
            <a:extLst>
              <a:ext uri="{FF2B5EF4-FFF2-40B4-BE49-F238E27FC236}">
                <a16:creationId xmlns:a16="http://schemas.microsoft.com/office/drawing/2014/main" id="{7C7692B8-1018-480A-AC06-D94A66A1F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1822"/>
              </p:ext>
            </p:extLst>
          </p:nvPr>
        </p:nvGraphicFramePr>
        <p:xfrm>
          <a:off x="9214819" y="3118422"/>
          <a:ext cx="2762673" cy="14706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0891">
                  <a:extLst>
                    <a:ext uri="{9D8B030D-6E8A-4147-A177-3AD203B41FA5}">
                      <a16:colId xmlns:a16="http://schemas.microsoft.com/office/drawing/2014/main" val="822156638"/>
                    </a:ext>
                  </a:extLst>
                </a:gridCol>
                <a:gridCol w="920891">
                  <a:extLst>
                    <a:ext uri="{9D8B030D-6E8A-4147-A177-3AD203B41FA5}">
                      <a16:colId xmlns:a16="http://schemas.microsoft.com/office/drawing/2014/main" val="4015225366"/>
                    </a:ext>
                  </a:extLst>
                </a:gridCol>
                <a:gridCol w="920891">
                  <a:extLst>
                    <a:ext uri="{9D8B030D-6E8A-4147-A177-3AD203B41FA5}">
                      <a16:colId xmlns:a16="http://schemas.microsoft.com/office/drawing/2014/main" val="2541320998"/>
                    </a:ext>
                  </a:extLst>
                </a:gridCol>
              </a:tblGrid>
              <a:tr h="19510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</a:rPr>
                        <a:t>Energy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 err="1">
                          <a:solidFill>
                            <a:schemeClr val="tx1"/>
                          </a:solidFill>
                          <a:latin typeface="Daytona" panose="020B0604030500040204" pitchFamily="34" charset="0"/>
                        </a:rPr>
                        <a:t>Work:relief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</a:rPr>
                        <a:t>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</a:rPr>
                        <a:t>Improves…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267071"/>
                  </a:ext>
                </a:extLst>
              </a:tr>
              <a:tr h="202431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ATP-PC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1:3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Speed &amp; 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817666"/>
                  </a:ext>
                </a:extLst>
              </a:tr>
              <a:tr h="202431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Glycolytic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1:2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Lactate threshold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40505"/>
                  </a:ext>
                </a:extLst>
              </a:tr>
              <a:tr h="202431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Aerobic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1:1 or 1:1.5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V0</a:t>
                      </a:r>
                      <a:r>
                        <a:rPr lang="en-GB" sz="800" dirty="0"/>
                        <a:t>2</a:t>
                      </a:r>
                      <a:r>
                        <a:rPr lang="en-GB" sz="1050" dirty="0"/>
                        <a:t> 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848916"/>
                  </a:ext>
                </a:extLst>
              </a:tr>
            </a:tbl>
          </a:graphicData>
        </a:graphic>
      </p:graphicFrame>
      <p:sp>
        <p:nvSpPr>
          <p:cNvPr id="122" name="TextBox 121">
            <a:extLst>
              <a:ext uri="{FF2B5EF4-FFF2-40B4-BE49-F238E27FC236}">
                <a16:creationId xmlns:a16="http://schemas.microsoft.com/office/drawing/2014/main" id="{D9AA3D50-C358-41CC-A0D5-62596288E454}"/>
              </a:ext>
            </a:extLst>
          </p:cNvPr>
          <p:cNvSpPr txBox="1"/>
          <p:nvPr/>
        </p:nvSpPr>
        <p:spPr>
          <a:xfrm>
            <a:off x="6483449" y="2716379"/>
            <a:ext cx="20874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aytona" panose="020B0604030500040204" pitchFamily="34" charset="0"/>
              </a:rPr>
              <a:t>Factors Affecting Recovery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433E00A-FE0B-472D-B133-F5D4543ECAF2}"/>
              </a:ext>
            </a:extLst>
          </p:cNvPr>
          <p:cNvSpPr txBox="1"/>
          <p:nvPr/>
        </p:nvSpPr>
        <p:spPr>
          <a:xfrm>
            <a:off x="6055170" y="3000162"/>
            <a:ext cx="288224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C0</a:t>
            </a:r>
            <a:r>
              <a:rPr lang="en-GB" sz="800" b="1" dirty="0"/>
              <a:t>2</a:t>
            </a:r>
            <a:r>
              <a:rPr lang="en-GB" sz="1200" b="1" dirty="0"/>
              <a:t> removal: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/>
              <a:t>3</a:t>
            </a:r>
            <a:r>
              <a:rPr lang="en-GB" sz="1050" dirty="0"/>
              <a:t> reasons why C0</a:t>
            </a:r>
            <a:r>
              <a:rPr lang="en-GB" sz="800" dirty="0"/>
              <a:t>2 </a:t>
            </a:r>
            <a:r>
              <a:rPr lang="en-GB" sz="1050" dirty="0"/>
              <a:t>levels are high after exercise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2 ways C0</a:t>
            </a:r>
            <a:r>
              <a:rPr lang="en-GB" sz="800" dirty="0"/>
              <a:t>2</a:t>
            </a:r>
            <a:r>
              <a:rPr lang="en-GB" sz="1050" dirty="0"/>
              <a:t> is carried: carbaminohaemoglobin &amp; carbonic acid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2 roles of chemoreceptors</a:t>
            </a:r>
          </a:p>
          <a:p>
            <a:endParaRPr lang="en-GB" sz="1200" dirty="0"/>
          </a:p>
          <a:p>
            <a:r>
              <a:rPr lang="en-GB" sz="1200" b="1" dirty="0"/>
              <a:t>Glycogen replenishment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 </a:t>
            </a:r>
            <a:r>
              <a:rPr lang="en-GB" sz="1050" dirty="0"/>
              <a:t>2 systems deplete glycogen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 Cori cycle, glucogenisis &amp; carbohydrates   replenish glycogen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 Carbohydrate 30 min window</a:t>
            </a:r>
          </a:p>
          <a:p>
            <a:endParaRPr lang="en-GB" sz="900" dirty="0"/>
          </a:p>
          <a:p>
            <a:r>
              <a:rPr lang="en-GB" sz="1200" b="1" dirty="0"/>
              <a:t>Techniques to speed up recovery </a:t>
            </a:r>
          </a:p>
          <a:p>
            <a:r>
              <a:rPr lang="en-GB" sz="1050" dirty="0"/>
              <a:t>1. Ice bath</a:t>
            </a:r>
          </a:p>
          <a:p>
            <a:r>
              <a:rPr lang="en-GB" sz="1050" dirty="0"/>
              <a:t>2. active recovery</a:t>
            </a:r>
          </a:p>
          <a:p>
            <a:r>
              <a:rPr lang="en-GB" sz="1050" b="1" dirty="0"/>
              <a:t>3.  </a:t>
            </a:r>
            <a:r>
              <a:rPr lang="en-GB" sz="1050" dirty="0"/>
              <a:t>gels, powders, shakes</a:t>
            </a:r>
          </a:p>
          <a:p>
            <a:r>
              <a:rPr lang="en-GB" sz="1050" dirty="0"/>
              <a:t>compression tights</a:t>
            </a:r>
          </a:p>
          <a:p>
            <a:r>
              <a:rPr lang="en-GB" sz="1050" b="1" dirty="0"/>
              <a:t>5. </a:t>
            </a:r>
            <a:r>
              <a:rPr lang="en-GB" sz="1050" dirty="0"/>
              <a:t>sleep, foam rollers, massage</a:t>
            </a:r>
          </a:p>
          <a:p>
            <a:r>
              <a:rPr lang="en-GB" sz="1050" b="1" dirty="0"/>
              <a:t>6. </a:t>
            </a:r>
            <a:r>
              <a:rPr lang="en-GB" sz="1050" dirty="0"/>
              <a:t>Cherries</a:t>
            </a:r>
          </a:p>
          <a:p>
            <a:r>
              <a:rPr lang="en-GB" sz="1050" b="1" dirty="0"/>
              <a:t>7. </a:t>
            </a:r>
            <a:r>
              <a:rPr lang="en-GB" sz="1050" dirty="0"/>
              <a:t>Rehydration</a:t>
            </a:r>
          </a:p>
          <a:p>
            <a:r>
              <a:rPr lang="en-GB" sz="1050" b="1" dirty="0"/>
              <a:t>8. </a:t>
            </a:r>
            <a:r>
              <a:rPr lang="en-GB" sz="1050" dirty="0"/>
              <a:t>pre-event supplements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39BA75C-6838-4318-8CCC-0C5525B23C5E}"/>
              </a:ext>
            </a:extLst>
          </p:cNvPr>
          <p:cNvSpPr txBox="1"/>
          <p:nvPr/>
        </p:nvSpPr>
        <p:spPr>
          <a:xfrm>
            <a:off x="9399388" y="4801528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Daytona" panose="020B0604030500040204" pitchFamily="34" charset="0"/>
              </a:rPr>
              <a:t>Reasons: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5F29D8A-E678-4365-BD4B-F204DADDC95D}"/>
              </a:ext>
            </a:extLst>
          </p:cNvPr>
          <p:cNvSpPr/>
          <p:nvPr/>
        </p:nvSpPr>
        <p:spPr>
          <a:xfrm>
            <a:off x="9382419" y="5008854"/>
            <a:ext cx="37743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1. 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2110121-9502-4CBF-8C8C-04EED253318B}"/>
              </a:ext>
            </a:extLst>
          </p:cNvPr>
          <p:cNvSpPr txBox="1"/>
          <p:nvPr/>
        </p:nvSpPr>
        <p:spPr>
          <a:xfrm>
            <a:off x="9624998" y="5097146"/>
            <a:ext cx="2312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During exercise to allow repeated </a:t>
            </a:r>
          </a:p>
          <a:p>
            <a:r>
              <a:rPr lang="en-GB" sz="1200" dirty="0"/>
              <a:t>bouts of high intensity exercise.</a:t>
            </a:r>
          </a:p>
          <a:p>
            <a:r>
              <a:rPr lang="en-GB" sz="1200" dirty="0"/>
              <a:t>How?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9548F4A-8AEA-4CB2-B867-FB808CF85915}"/>
              </a:ext>
            </a:extLst>
          </p:cNvPr>
          <p:cNvSpPr/>
          <p:nvPr/>
        </p:nvSpPr>
        <p:spPr>
          <a:xfrm>
            <a:off x="9189053" y="4621587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45636D9-F71E-47A9-8B95-47AF82B70C95}"/>
              </a:ext>
            </a:extLst>
          </p:cNvPr>
          <p:cNvSpPr/>
          <p:nvPr/>
        </p:nvSpPr>
        <p:spPr>
          <a:xfrm>
            <a:off x="9389836" y="5652120"/>
            <a:ext cx="36260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19BC0D4-6849-4774-AFF4-3BDD5578EEE4}"/>
              </a:ext>
            </a:extLst>
          </p:cNvPr>
          <p:cNvSpPr txBox="1"/>
          <p:nvPr/>
        </p:nvSpPr>
        <p:spPr>
          <a:xfrm>
            <a:off x="9624998" y="5755052"/>
            <a:ext cx="2238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After exercise to allow maximal</a:t>
            </a:r>
          </a:p>
          <a:p>
            <a:r>
              <a:rPr lang="en-GB" sz="1200" dirty="0"/>
              <a:t>performance in following events.</a:t>
            </a:r>
          </a:p>
          <a:p>
            <a:r>
              <a:rPr lang="en-GB" sz="1200" dirty="0"/>
              <a:t>How? </a:t>
            </a: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1B588980-84F8-49FD-AC4F-18A11DF598A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4853" y="2749455"/>
            <a:ext cx="839548" cy="835413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BA05EDC0-EE5E-450C-B164-A0CBA1F62983}"/>
              </a:ext>
            </a:extLst>
          </p:cNvPr>
          <p:cNvSpPr txBox="1"/>
          <p:nvPr/>
        </p:nvSpPr>
        <p:spPr>
          <a:xfrm>
            <a:off x="637791" y="3371961"/>
            <a:ext cx="2278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0070C0"/>
                </a:solidFill>
                <a:latin typeface="Daytona" panose="020B0604030500040204" pitchFamily="34" charset="0"/>
              </a:rPr>
              <a:t>Alactacid component of EPOC</a:t>
            </a: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66E0D3BB-942A-4360-8B16-0300367465E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176409" y="2775729"/>
            <a:ext cx="826400" cy="826400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DDB5D9BE-8B43-41C8-B4E6-D0B1ADDA3419}"/>
              </a:ext>
            </a:extLst>
          </p:cNvPr>
          <p:cNvSpPr txBox="1"/>
          <p:nvPr/>
        </p:nvSpPr>
        <p:spPr>
          <a:xfrm>
            <a:off x="3755105" y="3396772"/>
            <a:ext cx="22092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FFFF00"/>
                </a:solidFill>
                <a:latin typeface="Daytona" panose="020B0604030500040204" pitchFamily="34" charset="0"/>
              </a:rPr>
              <a:t>Lactacid component of EPOC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1D5E1C8-DFF4-4688-A56B-C73210668A41}"/>
              </a:ext>
            </a:extLst>
          </p:cNvPr>
          <p:cNvSpPr txBox="1"/>
          <p:nvPr/>
        </p:nvSpPr>
        <p:spPr>
          <a:xfrm>
            <a:off x="363481" y="3690049"/>
            <a:ext cx="2614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Daytona" panose="020B0604030500040204" pitchFamily="34" charset="0"/>
              </a:rPr>
              <a:t>Processes that occur</a:t>
            </a:r>
          </a:p>
          <a:p>
            <a:endParaRPr lang="en-GB" sz="1200" b="1" dirty="0">
              <a:latin typeface="Daytona" panose="020B0604030500040204" pitchFamily="34" charset="0"/>
            </a:endParaRPr>
          </a:p>
          <a:p>
            <a:pPr marL="228600" indent="-228600">
              <a:buAutoNum type="arabicPeriod"/>
            </a:pPr>
            <a:r>
              <a:rPr lang="en-GB" sz="1200" dirty="0">
                <a:latin typeface="Daytona" panose="020B0604030500040204" pitchFamily="34" charset="0"/>
              </a:rPr>
              <a:t>Replenishment of ATP &amp; PC </a:t>
            </a:r>
          </a:p>
          <a:p>
            <a:pPr marL="228600" indent="-228600">
              <a:buAutoNum type="arabicPeriod"/>
            </a:pPr>
            <a:r>
              <a:rPr lang="en-GB" sz="1200" dirty="0">
                <a:latin typeface="Daytona" panose="020B0604030500040204" pitchFamily="34" charset="0"/>
              </a:rPr>
              <a:t>Resaturation of myoglobin &amp; </a:t>
            </a:r>
          </a:p>
          <a:p>
            <a:r>
              <a:rPr lang="en-GB" sz="1200" dirty="0">
                <a:latin typeface="Daytona" panose="020B0604030500040204" pitchFamily="34" charset="0"/>
              </a:rPr>
              <a:t>haemoglobin with oxygen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76F7A3E-9766-47A5-9755-B3C86E92B470}"/>
              </a:ext>
            </a:extLst>
          </p:cNvPr>
          <p:cNvSpPr/>
          <p:nvPr/>
        </p:nvSpPr>
        <p:spPr>
          <a:xfrm>
            <a:off x="26396" y="3602129"/>
            <a:ext cx="3370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aytona" panose="020B0604030500040204" pitchFamily="34" charset="0"/>
              </a:rPr>
              <a:t>2</a:t>
            </a:r>
            <a:endParaRPr lang="en-GB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CD96A9A-0C13-4EBC-9237-24AFFB2253C1}"/>
              </a:ext>
            </a:extLst>
          </p:cNvPr>
          <p:cNvSpPr txBox="1"/>
          <p:nvPr/>
        </p:nvSpPr>
        <p:spPr>
          <a:xfrm>
            <a:off x="9703" y="4867202"/>
            <a:ext cx="2313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Daytona" panose="020B0604030500040204" pitchFamily="34" charset="0"/>
              </a:rPr>
              <a:t>Duration of fast component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AF25F1D-AA6C-45D3-875B-704F527D36C3}"/>
              </a:ext>
            </a:extLst>
          </p:cNvPr>
          <p:cNvSpPr/>
          <p:nvPr/>
        </p:nvSpPr>
        <p:spPr>
          <a:xfrm>
            <a:off x="338648" y="5055020"/>
            <a:ext cx="2092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30 seconds = 50%</a:t>
            </a:r>
          </a:p>
          <a:p>
            <a:pPr algn="ctr"/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180 seconds = 100%</a:t>
            </a:r>
            <a:endParaRPr lang="en-US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EF8CCB9-824F-475A-BEB2-50F6093FBDDF}"/>
              </a:ext>
            </a:extLst>
          </p:cNvPr>
          <p:cNvSpPr txBox="1"/>
          <p:nvPr/>
        </p:nvSpPr>
        <p:spPr>
          <a:xfrm>
            <a:off x="10604" y="5740855"/>
            <a:ext cx="2045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Daytona" panose="020B0604030500040204" pitchFamily="34" charset="0"/>
              </a:rPr>
              <a:t>Volume of 02 consumed</a:t>
            </a:r>
          </a:p>
          <a:p>
            <a:endParaRPr lang="en-GB" sz="1200" b="1" dirty="0">
              <a:latin typeface="Daytona" panose="020B0604030500040204" pitchFamily="34" charset="0"/>
            </a:endParaRPr>
          </a:p>
          <a:p>
            <a:r>
              <a:rPr lang="en-GB" sz="1200" dirty="0">
                <a:latin typeface="Daytona" panose="020B0604030500040204" pitchFamily="34" charset="0"/>
              </a:rPr>
              <a:t>Up to…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7D63F74-3275-4C74-9245-0916389C0E57}"/>
              </a:ext>
            </a:extLst>
          </p:cNvPr>
          <p:cNvSpPr/>
          <p:nvPr/>
        </p:nvSpPr>
        <p:spPr>
          <a:xfrm>
            <a:off x="637791" y="6038179"/>
            <a:ext cx="8329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4 </a:t>
            </a:r>
            <a:r>
              <a:rPr lang="en-US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litres</a:t>
            </a:r>
            <a:endParaRPr lang="en-US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331AF56-5687-4D9D-836B-587E6F402620}"/>
              </a:ext>
            </a:extLst>
          </p:cNvPr>
          <p:cNvSpPr txBox="1"/>
          <p:nvPr/>
        </p:nvSpPr>
        <p:spPr>
          <a:xfrm>
            <a:off x="637791" y="6355443"/>
            <a:ext cx="2241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Daytona" panose="020B0604030500040204" pitchFamily="34" charset="0"/>
              </a:rPr>
              <a:t>(during the aerobic system)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34FEF4D-6C71-4968-A2AD-A689D492540D}"/>
              </a:ext>
            </a:extLst>
          </p:cNvPr>
          <p:cNvSpPr/>
          <p:nvPr/>
        </p:nvSpPr>
        <p:spPr>
          <a:xfrm>
            <a:off x="3168796" y="3630805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C96A71C-0DB1-46A1-BB42-D2CF26EE550C}"/>
              </a:ext>
            </a:extLst>
          </p:cNvPr>
          <p:cNvSpPr txBox="1"/>
          <p:nvPr/>
        </p:nvSpPr>
        <p:spPr>
          <a:xfrm>
            <a:off x="3417918" y="3693531"/>
            <a:ext cx="24240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Daytona" panose="020B0604030500040204" pitchFamily="34" charset="0"/>
              </a:rPr>
              <a:t>Processes that occur</a:t>
            </a:r>
          </a:p>
          <a:p>
            <a:endParaRPr lang="en-GB" sz="1200" b="1" dirty="0">
              <a:latin typeface="Daytona" panose="020B0604030500040204" pitchFamily="34" charset="0"/>
            </a:endParaRPr>
          </a:p>
          <a:p>
            <a:pPr marL="228600" indent="-228600">
              <a:buAutoNum type="arabicPeriod"/>
            </a:pPr>
            <a:r>
              <a:rPr lang="en-GB" sz="1200" dirty="0">
                <a:latin typeface="Daytona" panose="020B0604030500040204" pitchFamily="34" charset="0"/>
              </a:rPr>
              <a:t>Elevated circulation</a:t>
            </a:r>
          </a:p>
          <a:p>
            <a:pPr marL="228600" indent="-228600">
              <a:buAutoNum type="arabicPeriod"/>
            </a:pPr>
            <a:r>
              <a:rPr lang="en-GB" sz="1200" dirty="0">
                <a:latin typeface="Daytona" panose="020B0604030500040204" pitchFamily="34" charset="0"/>
              </a:rPr>
              <a:t>Elevated ventilation</a:t>
            </a:r>
          </a:p>
          <a:p>
            <a:pPr marL="228600" indent="-228600">
              <a:buAutoNum type="arabicPeriod"/>
            </a:pPr>
            <a:r>
              <a:rPr lang="en-GB" sz="1200" dirty="0">
                <a:latin typeface="Daytona" panose="020B0604030500040204" pitchFamily="34" charset="0"/>
              </a:rPr>
              <a:t>Elevated body temperature</a:t>
            </a:r>
          </a:p>
          <a:p>
            <a:pPr marL="228600" indent="-228600">
              <a:buAutoNum type="arabicPeriod"/>
            </a:pPr>
            <a:r>
              <a:rPr lang="en-GB" sz="1200" dirty="0">
                <a:latin typeface="Daytona" panose="020B0604030500040204" pitchFamily="34" charset="0"/>
              </a:rPr>
              <a:t>Removal of lactic acid </a:t>
            </a:r>
          </a:p>
          <a:p>
            <a:r>
              <a:rPr lang="en-GB" sz="1200" dirty="0">
                <a:latin typeface="Daytona" panose="020B0604030500040204" pitchFamily="34" charset="0"/>
              </a:rPr>
              <a:t>(Cori Cycle: glucogenesis)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FB01F9B-9D3F-46D1-8A60-1A7D12AEDBA5}"/>
              </a:ext>
            </a:extLst>
          </p:cNvPr>
          <p:cNvSpPr txBox="1"/>
          <p:nvPr/>
        </p:nvSpPr>
        <p:spPr>
          <a:xfrm>
            <a:off x="3044921" y="5023769"/>
            <a:ext cx="2313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Daytona" panose="020B0604030500040204" pitchFamily="34" charset="0"/>
              </a:rPr>
              <a:t>Duration of fast component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EBE5CB4-2A6A-4E98-9287-D4DCB232A237}"/>
              </a:ext>
            </a:extLst>
          </p:cNvPr>
          <p:cNvSpPr/>
          <p:nvPr/>
        </p:nvSpPr>
        <p:spPr>
          <a:xfrm>
            <a:off x="3395941" y="5282788"/>
            <a:ext cx="19938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100% = 1hr to 24hr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9D0406E-D092-4C8C-ABE1-7E3F08C7AF16}"/>
              </a:ext>
            </a:extLst>
          </p:cNvPr>
          <p:cNvSpPr txBox="1"/>
          <p:nvPr/>
        </p:nvSpPr>
        <p:spPr>
          <a:xfrm>
            <a:off x="3015714" y="5691157"/>
            <a:ext cx="20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Daytona" panose="020B0604030500040204" pitchFamily="34" charset="0"/>
              </a:rPr>
              <a:t>Volume of 0</a:t>
            </a:r>
            <a:r>
              <a:rPr lang="en-GB" sz="800" b="1" dirty="0">
                <a:latin typeface="Daytona" panose="020B0604030500040204" pitchFamily="34" charset="0"/>
              </a:rPr>
              <a:t>2</a:t>
            </a:r>
            <a:r>
              <a:rPr lang="en-GB" sz="1200" b="1" dirty="0">
                <a:latin typeface="Daytona" panose="020B0604030500040204" pitchFamily="34" charset="0"/>
              </a:rPr>
              <a:t> consumed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A0073B8-49FC-488D-B663-19DBDFE881D9}"/>
              </a:ext>
            </a:extLst>
          </p:cNvPr>
          <p:cNvSpPr txBox="1"/>
          <p:nvPr/>
        </p:nvSpPr>
        <p:spPr>
          <a:xfrm>
            <a:off x="3033297" y="6096409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Daytona" panose="020B0604030500040204" pitchFamily="34" charset="0"/>
              </a:rPr>
              <a:t>Between…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217E8DE-741F-4887-BE58-DDCB3F736CD6}"/>
              </a:ext>
            </a:extLst>
          </p:cNvPr>
          <p:cNvSpPr/>
          <p:nvPr/>
        </p:nvSpPr>
        <p:spPr>
          <a:xfrm>
            <a:off x="3856598" y="6038179"/>
            <a:ext cx="125707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5 to 8 </a:t>
            </a:r>
            <a:r>
              <a:rPr lang="en-US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litres</a:t>
            </a:r>
            <a:endParaRPr lang="en-US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D15F65D-1FA8-4CD7-8720-5FDAA593373E}"/>
              </a:ext>
            </a:extLst>
          </p:cNvPr>
          <p:cNvSpPr txBox="1"/>
          <p:nvPr/>
        </p:nvSpPr>
        <p:spPr>
          <a:xfrm>
            <a:off x="3717066" y="6316087"/>
            <a:ext cx="2241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Daytona" panose="020B0604030500040204" pitchFamily="34" charset="0"/>
              </a:rPr>
              <a:t>(during the aerobic system)</a:t>
            </a:r>
          </a:p>
        </p:txBody>
      </p:sp>
    </p:spTree>
    <p:extLst>
      <p:ext uri="{BB962C8B-B14F-4D97-AF65-F5344CB8AC3E}">
        <p14:creationId xmlns:p14="http://schemas.microsoft.com/office/powerpoint/2010/main" val="384553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val 83">
            <a:extLst>
              <a:ext uri="{FF2B5EF4-FFF2-40B4-BE49-F238E27FC236}">
                <a16:creationId xmlns:a16="http://schemas.microsoft.com/office/drawing/2014/main" id="{CD054C43-DF65-48C1-9F5E-83CF66E12E89}"/>
              </a:ext>
            </a:extLst>
          </p:cNvPr>
          <p:cNvSpPr/>
          <p:nvPr/>
        </p:nvSpPr>
        <p:spPr>
          <a:xfrm>
            <a:off x="4814707" y="2173472"/>
            <a:ext cx="2838014" cy="272110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92BA1A-9A1B-49C9-BB3C-B4EF8CC51ED1}"/>
              </a:ext>
            </a:extLst>
          </p:cNvPr>
          <p:cNvCxnSpPr>
            <a:cxnSpLocks/>
          </p:cNvCxnSpPr>
          <p:nvPr/>
        </p:nvCxnSpPr>
        <p:spPr>
          <a:xfrm flipV="1">
            <a:off x="5762147" y="739248"/>
            <a:ext cx="0" cy="17448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09D89F-44A8-4EE8-AEB7-42938C0E1C35}"/>
              </a:ext>
            </a:extLst>
          </p:cNvPr>
          <p:cNvCxnSpPr>
            <a:cxnSpLocks/>
          </p:cNvCxnSpPr>
          <p:nvPr/>
        </p:nvCxnSpPr>
        <p:spPr>
          <a:xfrm flipV="1">
            <a:off x="6740721" y="732233"/>
            <a:ext cx="0" cy="17384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D233E0-71C4-4E06-9177-6D6514115FCF}"/>
              </a:ext>
            </a:extLst>
          </p:cNvPr>
          <p:cNvCxnSpPr>
            <a:cxnSpLocks/>
          </p:cNvCxnSpPr>
          <p:nvPr/>
        </p:nvCxnSpPr>
        <p:spPr>
          <a:xfrm flipH="1" flipV="1">
            <a:off x="2474659" y="716531"/>
            <a:ext cx="3287488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87E8EE-ED71-4A1F-9946-2EA4BA10A146}"/>
              </a:ext>
            </a:extLst>
          </p:cNvPr>
          <p:cNvCxnSpPr>
            <a:cxnSpLocks/>
          </p:cNvCxnSpPr>
          <p:nvPr/>
        </p:nvCxnSpPr>
        <p:spPr>
          <a:xfrm flipH="1" flipV="1">
            <a:off x="6740721" y="731345"/>
            <a:ext cx="2950019" cy="64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0C1078-EBF0-4BB8-BB14-C5FE1B573F68}"/>
              </a:ext>
            </a:extLst>
          </p:cNvPr>
          <p:cNvCxnSpPr>
            <a:cxnSpLocks/>
          </p:cNvCxnSpPr>
          <p:nvPr/>
        </p:nvCxnSpPr>
        <p:spPr>
          <a:xfrm flipH="1" flipV="1">
            <a:off x="2468430" y="725878"/>
            <a:ext cx="4182" cy="5430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1A5C8E-0D7E-4D52-917B-8FB95BF0A61B}"/>
              </a:ext>
            </a:extLst>
          </p:cNvPr>
          <p:cNvCxnSpPr>
            <a:cxnSpLocks/>
            <a:endCxn id="26" idx="4"/>
          </p:cNvCxnSpPr>
          <p:nvPr/>
        </p:nvCxnSpPr>
        <p:spPr>
          <a:xfrm flipH="1" flipV="1">
            <a:off x="9690741" y="781513"/>
            <a:ext cx="4182" cy="641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63BD5E5-2E88-47C6-AFA5-4902BC1BC58C}"/>
              </a:ext>
            </a:extLst>
          </p:cNvPr>
          <p:cNvSpPr/>
          <p:nvPr/>
        </p:nvSpPr>
        <p:spPr>
          <a:xfrm>
            <a:off x="5658727" y="647119"/>
            <a:ext cx="186611" cy="1702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C25678-B855-4A73-A981-40065CABCC8F}"/>
              </a:ext>
            </a:extLst>
          </p:cNvPr>
          <p:cNvSpPr/>
          <p:nvPr/>
        </p:nvSpPr>
        <p:spPr>
          <a:xfrm>
            <a:off x="6635383" y="650739"/>
            <a:ext cx="186611" cy="1702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61F4791-2A7B-46C1-A9EE-ACA077799CAC}"/>
              </a:ext>
            </a:extLst>
          </p:cNvPr>
          <p:cNvSpPr/>
          <p:nvPr/>
        </p:nvSpPr>
        <p:spPr>
          <a:xfrm>
            <a:off x="2407954" y="622663"/>
            <a:ext cx="186611" cy="1702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6D26E80-87BF-468E-801B-D8D04074BE25}"/>
              </a:ext>
            </a:extLst>
          </p:cNvPr>
          <p:cNvSpPr/>
          <p:nvPr/>
        </p:nvSpPr>
        <p:spPr>
          <a:xfrm>
            <a:off x="9597435" y="611284"/>
            <a:ext cx="186611" cy="1702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9756DD9-0D08-47FC-8ED0-9DEA86D58E3A}"/>
              </a:ext>
            </a:extLst>
          </p:cNvPr>
          <p:cNvGrpSpPr/>
          <p:nvPr/>
        </p:nvGrpSpPr>
        <p:grpSpPr>
          <a:xfrm rot="10800000">
            <a:off x="6686444" y="4624575"/>
            <a:ext cx="3379940" cy="1629083"/>
            <a:chOff x="7957457" y="4434971"/>
            <a:chExt cx="3379940" cy="1629083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F817735-11E3-4502-9FFC-D95B8117918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283120" y="4513020"/>
              <a:ext cx="30011" cy="15510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714FB0E-53D9-41D8-93BF-263EE02B74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26636" y="4479238"/>
              <a:ext cx="3287488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A5E8A70-0998-4A2B-AD96-FAFC06ADBCF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050762" y="4513020"/>
              <a:ext cx="0" cy="5246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6C3B815-9FA0-47AA-BB54-CC556447C9F9}"/>
                </a:ext>
              </a:extLst>
            </p:cNvPr>
            <p:cNvSpPr/>
            <p:nvPr/>
          </p:nvSpPr>
          <p:spPr>
            <a:xfrm>
              <a:off x="11150786" y="4445113"/>
              <a:ext cx="186611" cy="1702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675BF25-A34F-4130-B815-693D06D3C61B}"/>
                </a:ext>
              </a:extLst>
            </p:cNvPr>
            <p:cNvSpPr/>
            <p:nvPr/>
          </p:nvSpPr>
          <p:spPr>
            <a:xfrm>
              <a:off x="7957457" y="4434971"/>
              <a:ext cx="186611" cy="1702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E574C13-BB3E-4B08-B3F7-DD4CBCD4DF16}"/>
              </a:ext>
            </a:extLst>
          </p:cNvPr>
          <p:cNvGrpSpPr/>
          <p:nvPr/>
        </p:nvGrpSpPr>
        <p:grpSpPr>
          <a:xfrm rot="10800000">
            <a:off x="2653744" y="4507299"/>
            <a:ext cx="3445034" cy="1761458"/>
            <a:chOff x="1085372" y="3567113"/>
            <a:chExt cx="3445034" cy="176145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F16DC15-DE20-496C-B7DF-A452DC3211B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155549" y="3575829"/>
              <a:ext cx="12540" cy="17527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F07089C-D551-4115-8222-84C366FE38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8680" y="3657407"/>
              <a:ext cx="3262602" cy="31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E311E9-CE43-451A-BDCE-BB9D017CB5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1282" y="3657407"/>
              <a:ext cx="0" cy="72307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A5B4D7A-D156-4599-AB14-B415898F43DA}"/>
                </a:ext>
              </a:extLst>
            </p:cNvPr>
            <p:cNvSpPr/>
            <p:nvPr/>
          </p:nvSpPr>
          <p:spPr>
            <a:xfrm>
              <a:off x="1085372" y="3567113"/>
              <a:ext cx="186611" cy="1702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E92130F-FCA5-4416-A0BE-30273F14CFD2}"/>
                </a:ext>
              </a:extLst>
            </p:cNvPr>
            <p:cNvSpPr/>
            <p:nvPr/>
          </p:nvSpPr>
          <p:spPr>
            <a:xfrm>
              <a:off x="4343795" y="3568332"/>
              <a:ext cx="186611" cy="1702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DAD419FE-7B38-473F-84E2-CA3B4D2237F1}"/>
              </a:ext>
            </a:extLst>
          </p:cNvPr>
          <p:cNvSpPr/>
          <p:nvPr/>
        </p:nvSpPr>
        <p:spPr>
          <a:xfrm>
            <a:off x="5145567" y="2395318"/>
            <a:ext cx="2316910" cy="223316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B3FA3AB-7921-4DA8-BF62-605D5C7B6910}"/>
              </a:ext>
            </a:extLst>
          </p:cNvPr>
          <p:cNvSpPr/>
          <p:nvPr/>
        </p:nvSpPr>
        <p:spPr>
          <a:xfrm>
            <a:off x="5671151" y="2351888"/>
            <a:ext cx="186611" cy="1702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B4D812B-FEAA-4CDC-A642-857D46CB7F7C}"/>
              </a:ext>
            </a:extLst>
          </p:cNvPr>
          <p:cNvSpPr/>
          <p:nvPr/>
        </p:nvSpPr>
        <p:spPr>
          <a:xfrm>
            <a:off x="6629650" y="2328931"/>
            <a:ext cx="186611" cy="1702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791F308-D350-4383-BBD3-BF58D72679A6}"/>
              </a:ext>
            </a:extLst>
          </p:cNvPr>
          <p:cNvSpPr/>
          <p:nvPr/>
        </p:nvSpPr>
        <p:spPr>
          <a:xfrm>
            <a:off x="445667" y="3630635"/>
            <a:ext cx="4763259" cy="223005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C01BCE4-0EF1-4D78-A7E8-18C16879DF0F}"/>
              </a:ext>
            </a:extLst>
          </p:cNvPr>
          <p:cNvSpPr/>
          <p:nvPr/>
        </p:nvSpPr>
        <p:spPr>
          <a:xfrm>
            <a:off x="453447" y="1113624"/>
            <a:ext cx="4766982" cy="223005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Daytona" panose="020B0604030500040204" pitchFamily="34" charset="0"/>
              </a:rPr>
              <a:t>A rise in ATP breakdown = rise in core body temperature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Daytona" panose="020B0604030500040204" pitchFamily="34" charset="0"/>
              </a:rPr>
              <a:t>Heat detected by </a:t>
            </a:r>
            <a:r>
              <a:rPr lang="en-GB" sz="1100" b="1" dirty="0">
                <a:solidFill>
                  <a:schemeClr val="tx1"/>
                </a:solidFill>
                <a:latin typeface="Daytona" panose="020B0604030500040204" pitchFamily="34" charset="0"/>
              </a:rPr>
              <a:t>thermoreceptors </a:t>
            </a:r>
            <a:r>
              <a:rPr lang="en-GB" sz="1100" dirty="0">
                <a:solidFill>
                  <a:schemeClr val="tx1"/>
                </a:solidFill>
                <a:latin typeface="Daytona" panose="020B0604030500040204" pitchFamily="34" charset="0"/>
              </a:rPr>
              <a:t>&amp; informs the</a:t>
            </a:r>
          </a:p>
          <a:p>
            <a:r>
              <a:rPr lang="en-GB" sz="1100" dirty="0">
                <a:solidFill>
                  <a:schemeClr val="tx1"/>
                </a:solidFill>
                <a:latin typeface="Daytona" panose="020B0604030500040204" pitchFamily="34" charset="0"/>
              </a:rPr>
              <a:t> </a:t>
            </a:r>
            <a:r>
              <a:rPr lang="en-GB" sz="1100" b="1" dirty="0">
                <a:solidFill>
                  <a:schemeClr val="tx1"/>
                </a:solidFill>
                <a:latin typeface="Daytona" panose="020B0604030500040204" pitchFamily="34" charset="0"/>
              </a:rPr>
              <a:t>hypothalamus</a:t>
            </a:r>
          </a:p>
          <a:p>
            <a:endParaRPr lang="en-GB" sz="1200" b="1" dirty="0">
              <a:solidFill>
                <a:schemeClr val="tx1"/>
              </a:solidFill>
              <a:latin typeface="Daytona" panose="020B060403050004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Daytona" panose="020B060403050004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Daytona" panose="020B060403050004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Daytona" panose="020B060403050004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Daytona" panose="020B0604030500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2D17A74-53FB-4B5B-AD40-7072B0700EBE}"/>
              </a:ext>
            </a:extLst>
          </p:cNvPr>
          <p:cNvSpPr/>
          <p:nvPr/>
        </p:nvSpPr>
        <p:spPr>
          <a:xfrm>
            <a:off x="7358836" y="1180360"/>
            <a:ext cx="4722672" cy="223005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FF0000"/>
              </a:solidFill>
              <a:latin typeface="Daytona" panose="020B0604030500040204" pitchFamily="34" charset="0"/>
            </a:endParaRPr>
          </a:p>
          <a:p>
            <a:pPr algn="ctr"/>
            <a:endParaRPr lang="en-GB" sz="1200" b="1" dirty="0">
              <a:solidFill>
                <a:srgbClr val="FF0000"/>
              </a:solidFill>
              <a:latin typeface="Daytona" panose="020B0604030500040204" pitchFamily="34" charset="0"/>
            </a:endParaRPr>
          </a:p>
          <a:p>
            <a:pPr algn="ctr"/>
            <a:endParaRPr lang="en-GB" sz="1200" b="1" dirty="0">
              <a:solidFill>
                <a:schemeClr val="tx1"/>
              </a:solidFill>
              <a:latin typeface="Daytona" panose="020B0604030500040204" pitchFamily="34" charset="0"/>
            </a:endParaRPr>
          </a:p>
          <a:p>
            <a:pPr algn="ctr"/>
            <a:endParaRPr lang="en-GB" sz="1200" b="1" dirty="0">
              <a:solidFill>
                <a:schemeClr val="tx1"/>
              </a:solidFill>
              <a:latin typeface="Daytona" panose="020B0604030500040204" pitchFamily="34" charset="0"/>
            </a:endParaRPr>
          </a:p>
          <a:p>
            <a:pPr algn="ctr"/>
            <a:endParaRPr lang="en-GB" sz="1200" b="1" dirty="0">
              <a:solidFill>
                <a:schemeClr val="tx1"/>
              </a:solidFill>
              <a:latin typeface="Daytona" panose="020B0604030500040204" pitchFamily="34" charset="0"/>
            </a:endParaRPr>
          </a:p>
          <a:p>
            <a:pPr algn="ctr"/>
            <a:endParaRPr lang="en-GB" sz="1200" b="1" dirty="0">
              <a:solidFill>
                <a:schemeClr val="tx1"/>
              </a:solidFill>
              <a:latin typeface="Daytona" panose="020B0604030500040204" pitchFamily="34" charset="0"/>
            </a:endParaRPr>
          </a:p>
          <a:p>
            <a:pPr algn="ctr"/>
            <a:endParaRPr lang="en-GB" sz="1200" b="1" dirty="0">
              <a:solidFill>
                <a:schemeClr val="tx1"/>
              </a:solidFill>
              <a:latin typeface="Daytona" panose="020B0604030500040204" pitchFamily="34" charset="0"/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Daytona" panose="020B0604030500040204" pitchFamily="34" charset="0"/>
              </a:rPr>
              <a:t> 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8FD6931-EF30-439E-AFCC-C2DEE55700AB}"/>
              </a:ext>
            </a:extLst>
          </p:cNvPr>
          <p:cNvSpPr/>
          <p:nvPr/>
        </p:nvSpPr>
        <p:spPr>
          <a:xfrm>
            <a:off x="7399987" y="3602193"/>
            <a:ext cx="4599116" cy="223005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20784A-4C38-5641-8014-B15108DF00BB}"/>
              </a:ext>
            </a:extLst>
          </p:cNvPr>
          <p:cNvSpPr txBox="1"/>
          <p:nvPr/>
        </p:nvSpPr>
        <p:spPr>
          <a:xfrm>
            <a:off x="7453584" y="548869"/>
            <a:ext cx="43943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100" dirty="0">
              <a:latin typeface="Daytona" panose="020B0604030500040204" pitchFamily="34" charset="0"/>
            </a:endParaRPr>
          </a:p>
          <a:p>
            <a:endParaRPr lang="en-GB" sz="1000" dirty="0">
              <a:latin typeface="Daytona" panose="020B0604030500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5BF064-E536-4178-A407-02A03AB9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758" y="61356"/>
            <a:ext cx="1524132" cy="6645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E7B554-E7BA-4072-AF6D-12B1F4FA3241}"/>
              </a:ext>
            </a:extLst>
          </p:cNvPr>
          <p:cNvSpPr/>
          <p:nvPr/>
        </p:nvSpPr>
        <p:spPr>
          <a:xfrm>
            <a:off x="125478" y="148801"/>
            <a:ext cx="10357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spc="200" dirty="0">
                <a:latin typeface="Daytona" panose="020B0604030500040204" pitchFamily="34" charset="0"/>
              </a:rPr>
              <a:t>EFFECTS OF ALTITUDE &amp; HEAT : </a:t>
            </a:r>
            <a:r>
              <a:rPr lang="en-GB" sz="2200" spc="200" dirty="0">
                <a:latin typeface="Daytona" panose="020B0604030500040204" pitchFamily="34" charset="0"/>
              </a:rPr>
              <a:t>WHAT YOU NEED TO KNOW</a:t>
            </a:r>
            <a:endParaRPr lang="en-GB" sz="2200" dirty="0">
              <a:latin typeface="Daytona" panose="020B060403050004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DE184B-E65D-4C3C-A035-BC30F3A92A5A}"/>
              </a:ext>
            </a:extLst>
          </p:cNvPr>
          <p:cNvSpPr txBox="1"/>
          <p:nvPr/>
        </p:nvSpPr>
        <p:spPr>
          <a:xfrm>
            <a:off x="9393184" y="2105077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200" dirty="0">
              <a:latin typeface="Daytona" panose="020B060403050004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F8DC2E0-CB88-4171-80F0-0CD3384A9F9F}"/>
              </a:ext>
            </a:extLst>
          </p:cNvPr>
          <p:cNvSpPr txBox="1"/>
          <p:nvPr/>
        </p:nvSpPr>
        <p:spPr>
          <a:xfrm>
            <a:off x="7615758" y="4210867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		</a:t>
            </a: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C71CBE48-31BD-4D4E-AD2B-641640CA0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59" y="488903"/>
            <a:ext cx="5687281" cy="173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665AC4-66B0-4CB0-AC0E-0C721DA64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971" y="3527078"/>
            <a:ext cx="1780928" cy="9419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230A48-C29F-4332-9D69-26DAF81AC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398" y="2432959"/>
            <a:ext cx="1217218" cy="11470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0EE357-9881-4CC0-B7EF-7E26FC701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825" y="2423983"/>
            <a:ext cx="940606" cy="73020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A05278C-C17E-4E77-ACF5-F067F0BAE61F}"/>
              </a:ext>
            </a:extLst>
          </p:cNvPr>
          <p:cNvSpPr txBox="1"/>
          <p:nvPr/>
        </p:nvSpPr>
        <p:spPr>
          <a:xfrm>
            <a:off x="1887259" y="1189255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Daytona" panose="020B0604030500040204" pitchFamily="34" charset="0"/>
              </a:rPr>
              <a:t>Exercise in the Heat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BF08B2-C857-4915-BA61-AFEDF8522F0A}"/>
              </a:ext>
            </a:extLst>
          </p:cNvPr>
          <p:cNvSpPr txBox="1"/>
          <p:nvPr/>
        </p:nvSpPr>
        <p:spPr>
          <a:xfrm>
            <a:off x="8512660" y="1227594"/>
            <a:ext cx="2606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Daytona" panose="020B0604030500040204" pitchFamily="34" charset="0"/>
              </a:rPr>
              <a:t>Impact of Exercise in the Heat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9949EC-97F2-43EC-AF86-519A54124D63}"/>
              </a:ext>
            </a:extLst>
          </p:cNvPr>
          <p:cNvSpPr/>
          <p:nvPr/>
        </p:nvSpPr>
        <p:spPr>
          <a:xfrm>
            <a:off x="478666" y="2046911"/>
            <a:ext cx="3625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B33765-C096-40F4-AE25-0E9D4B0CDD13}"/>
              </a:ext>
            </a:extLst>
          </p:cNvPr>
          <p:cNvSpPr txBox="1"/>
          <p:nvPr/>
        </p:nvSpPr>
        <p:spPr>
          <a:xfrm>
            <a:off x="725650" y="2139244"/>
            <a:ext cx="1675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Daytona" panose="020B0604030500040204" pitchFamily="34" charset="0"/>
              </a:rPr>
              <a:t>Defence mechanisms: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FA704C1-74F0-4169-AC47-E12C3677C8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26458">
            <a:off x="2496745" y="2283471"/>
            <a:ext cx="548040" cy="26554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4DC672A-39C5-4887-B2D2-D20FEEFAE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311366">
            <a:off x="1930169" y="2519420"/>
            <a:ext cx="550864" cy="26554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CF7AD39-9948-480B-A879-CAEB34775672}"/>
              </a:ext>
            </a:extLst>
          </p:cNvPr>
          <p:cNvSpPr txBox="1"/>
          <p:nvPr/>
        </p:nvSpPr>
        <p:spPr>
          <a:xfrm>
            <a:off x="604226" y="2393885"/>
            <a:ext cx="1505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GB" sz="1100" dirty="0">
                <a:solidFill>
                  <a:srgbClr val="9999FF"/>
                </a:solidFill>
                <a:latin typeface="Daytona" panose="020B0604030500040204" pitchFamily="34" charset="0"/>
              </a:rPr>
              <a:t>non-evaporative</a:t>
            </a:r>
          </a:p>
          <a:p>
            <a:r>
              <a:rPr lang="en-GB" sz="1100" dirty="0">
                <a:solidFill>
                  <a:srgbClr val="9999FF"/>
                </a:solidFill>
                <a:latin typeface="Daytona" panose="020B0604030500040204" pitchFamily="34" charset="0"/>
              </a:rPr>
              <a:t> techniques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449530-C73E-45E6-A936-64726BE62304}"/>
              </a:ext>
            </a:extLst>
          </p:cNvPr>
          <p:cNvSpPr txBox="1"/>
          <p:nvPr/>
        </p:nvSpPr>
        <p:spPr>
          <a:xfrm>
            <a:off x="2761730" y="1972466"/>
            <a:ext cx="1939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C000"/>
                </a:solidFill>
                <a:latin typeface="Daytona" panose="020B0604030500040204" pitchFamily="34" charset="0"/>
              </a:rPr>
              <a:t>2.</a:t>
            </a:r>
            <a:r>
              <a:rPr lang="en-GB" sz="1200" dirty="0">
                <a:latin typeface="Daytona" panose="020B0604030500040204" pitchFamily="34" charset="0"/>
              </a:rPr>
              <a:t> </a:t>
            </a:r>
            <a:r>
              <a:rPr lang="en-GB" sz="1100" dirty="0">
                <a:solidFill>
                  <a:srgbClr val="FFC000"/>
                </a:solidFill>
                <a:latin typeface="Daytona" panose="020B0604030500040204" pitchFamily="34" charset="0"/>
              </a:rPr>
              <a:t>Evaporative techniques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416A3F-360E-438D-B100-5D861A4E7A22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8385373" y="2171223"/>
            <a:ext cx="232910" cy="252761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B0FE7990-76DE-47F0-B702-C9B43F987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438432">
            <a:off x="10304317" y="2101706"/>
            <a:ext cx="562053" cy="50036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DBEB24A-A149-42ED-81F3-629DFBB70104}"/>
              </a:ext>
            </a:extLst>
          </p:cNvPr>
          <p:cNvSpPr txBox="1"/>
          <p:nvPr/>
        </p:nvSpPr>
        <p:spPr>
          <a:xfrm>
            <a:off x="7350012" y="1586256"/>
            <a:ext cx="2946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FFC000"/>
                </a:solidFill>
                <a:latin typeface="Daytona" panose="020B0604030500040204" pitchFamily="34" charset="0"/>
              </a:rPr>
              <a:t>Increase in sweat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FFC000"/>
                </a:solidFill>
                <a:latin typeface="Daytona" panose="020B0604030500040204" pitchFamily="34" charset="0"/>
              </a:rPr>
              <a:t>Decrease in volume of blood plasma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rgbClr val="FFC000"/>
                </a:solidFill>
                <a:latin typeface="Daytona" panose="020B0604030500040204" pitchFamily="34" charset="0"/>
              </a:rPr>
              <a:t>Increase in HR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AF00D83-0C99-44DA-A078-173C91B5DECF}"/>
              </a:ext>
            </a:extLst>
          </p:cNvPr>
          <p:cNvSpPr txBox="1"/>
          <p:nvPr/>
        </p:nvSpPr>
        <p:spPr>
          <a:xfrm>
            <a:off x="10131657" y="1493846"/>
            <a:ext cx="2008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9999FF"/>
                </a:solidFill>
                <a:latin typeface="Daytona" panose="020B0604030500040204" pitchFamily="34" charset="0"/>
              </a:rPr>
              <a:t>Increased blood to skin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9999FF"/>
                </a:solidFill>
                <a:latin typeface="Daytona" panose="020B0604030500040204" pitchFamily="34" charset="0"/>
              </a:rPr>
              <a:t>Blood pooling at skin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9999FF"/>
                </a:solidFill>
                <a:latin typeface="Daytona" panose="020B0604030500040204" pitchFamily="34" charset="0"/>
              </a:rPr>
              <a:t>Decrease in SV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rgbClr val="9999FF"/>
                </a:solidFill>
                <a:latin typeface="Daytona" panose="020B0604030500040204" pitchFamily="34" charset="0"/>
              </a:rPr>
              <a:t>Increase in HR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3594AE-B59E-4760-9FF8-BE1C99E77594}"/>
              </a:ext>
            </a:extLst>
          </p:cNvPr>
          <p:cNvSpPr txBox="1"/>
          <p:nvPr/>
        </p:nvSpPr>
        <p:spPr>
          <a:xfrm>
            <a:off x="8618283" y="2285484"/>
            <a:ext cx="1718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  <a:latin typeface="Daytona" panose="020B0604030500040204" pitchFamily="34" charset="0"/>
              </a:rPr>
              <a:t>Cardiovascular drift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74E8D76-E2A0-4324-86FB-DF16981379D1}"/>
              </a:ext>
            </a:extLst>
          </p:cNvPr>
          <p:cNvSpPr txBox="1"/>
          <p:nvPr/>
        </p:nvSpPr>
        <p:spPr>
          <a:xfrm>
            <a:off x="7399987" y="1434599"/>
            <a:ext cx="15872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aytona" panose="020B0604030500040204" pitchFamily="34" charset="0"/>
              </a:rPr>
              <a:t>Effect on CV system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3803CC2-4744-4EFE-B289-3DA773464A93}"/>
              </a:ext>
            </a:extLst>
          </p:cNvPr>
          <p:cNvSpPr txBox="1"/>
          <p:nvPr/>
        </p:nvSpPr>
        <p:spPr>
          <a:xfrm>
            <a:off x="7378090" y="2505647"/>
            <a:ext cx="22317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aytona" panose="020B0604030500040204" pitchFamily="34" charset="0"/>
              </a:rPr>
              <a:t>Effect on Respiratory system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A6DF4B7-1914-46AB-9873-A252C2EDC199}"/>
              </a:ext>
            </a:extLst>
          </p:cNvPr>
          <p:cNvSpPr txBox="1"/>
          <p:nvPr/>
        </p:nvSpPr>
        <p:spPr>
          <a:xfrm>
            <a:off x="7378090" y="2725809"/>
            <a:ext cx="19736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Daytona" panose="020B0604030500040204" pitchFamily="34" charset="0"/>
              </a:rPr>
              <a:t>Increase in 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Daytona" panose="020B0604030500040204" pitchFamily="34" charset="0"/>
              </a:rPr>
              <a:t>Increase risk of asthma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D09AA563-D3CB-4AA7-A291-C97DBC24BE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0834" y="2656643"/>
            <a:ext cx="1518052" cy="69838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A4A268AD-6B53-44A9-9A81-218BCDC180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6267" y="4446207"/>
            <a:ext cx="213378" cy="20118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95CE1C46-5D7B-463E-972D-A236AADEA6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4806" y="4487866"/>
            <a:ext cx="213378" cy="201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53B1AD-6522-46E4-9125-2E439C192FCB}"/>
              </a:ext>
            </a:extLst>
          </p:cNvPr>
          <p:cNvSpPr txBox="1"/>
          <p:nvPr/>
        </p:nvSpPr>
        <p:spPr>
          <a:xfrm>
            <a:off x="8570368" y="3624182"/>
            <a:ext cx="2491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Daytona" panose="020B0604030500040204" pitchFamily="34" charset="0"/>
              </a:rPr>
              <a:t>Impact of Exercise at Altitude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A446D8-F008-48EC-A83F-131EE7337478}"/>
              </a:ext>
            </a:extLst>
          </p:cNvPr>
          <p:cNvSpPr txBox="1"/>
          <p:nvPr/>
        </p:nvSpPr>
        <p:spPr>
          <a:xfrm>
            <a:off x="1935818" y="3714126"/>
            <a:ext cx="1699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Daytona" panose="020B0604030500040204" pitchFamily="34" charset="0"/>
              </a:rPr>
              <a:t>Exercise at Altitude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47B24B-CCB2-4EA1-845C-298E0DDB7266}"/>
              </a:ext>
            </a:extLst>
          </p:cNvPr>
          <p:cNvSpPr txBox="1"/>
          <p:nvPr/>
        </p:nvSpPr>
        <p:spPr>
          <a:xfrm>
            <a:off x="414369" y="4002138"/>
            <a:ext cx="30812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dirty="0">
                <a:latin typeface="Daytona" panose="020B0604030500040204" pitchFamily="34" charset="0"/>
              </a:rPr>
              <a:t>Hypoxia</a:t>
            </a:r>
            <a:r>
              <a:rPr lang="en-GB" sz="1100" dirty="0">
                <a:latin typeface="Daytona" panose="020B0604030500040204" pitchFamily="34" charset="0"/>
              </a:rPr>
              <a:t> – shallower diffusion gradient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F0379A-211E-4BB0-86D4-85E82CD612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0838" y="3920262"/>
            <a:ext cx="486935" cy="4323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4DCB85-09A9-471A-8E8C-9429D1E7AE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2560" y="3766145"/>
            <a:ext cx="437127" cy="6291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34D8A2-5CAC-4E07-B461-2CF546F328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7685" y="4032347"/>
            <a:ext cx="652329" cy="3170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F464AE4-5EA0-49BD-860A-8C4D54F6FBD8}"/>
              </a:ext>
            </a:extLst>
          </p:cNvPr>
          <p:cNvSpPr txBox="1"/>
          <p:nvPr/>
        </p:nvSpPr>
        <p:spPr>
          <a:xfrm>
            <a:off x="3406038" y="4270793"/>
            <a:ext cx="17764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REST        EXERCISE    ALTITUDE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92F666-7F2A-4885-9C76-AA139C2DCD92}"/>
              </a:ext>
            </a:extLst>
          </p:cNvPr>
          <p:cNvSpPr txBox="1"/>
          <p:nvPr/>
        </p:nvSpPr>
        <p:spPr>
          <a:xfrm>
            <a:off x="478666" y="4462458"/>
            <a:ext cx="388439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Daytona" panose="020B0604030500040204" pitchFamily="34" charset="0"/>
              </a:rPr>
              <a:t>Gaseous exchange of 02 during external respiration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Daytona" panose="020B0604030500040204" pitchFamily="34" charset="0"/>
              </a:rPr>
              <a:t>Transport of 02 between lungs &amp; muscles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Daytona" panose="020B0604030500040204" pitchFamily="34" charset="0"/>
              </a:rPr>
              <a:t>Gaseous exchange of 02 during internal respiration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40C037E-1AFE-4F78-A546-8064C4CE9B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9173" y="4997312"/>
            <a:ext cx="775778" cy="79575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5D6C05D-443F-4C70-BEAE-991358B24DAB}"/>
              </a:ext>
            </a:extLst>
          </p:cNvPr>
          <p:cNvSpPr txBox="1"/>
          <p:nvPr/>
        </p:nvSpPr>
        <p:spPr>
          <a:xfrm>
            <a:off x="1412590" y="5152965"/>
            <a:ext cx="335540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Daytona" panose="020B0604030500040204" pitchFamily="34" charset="0"/>
              </a:rPr>
              <a:t>Submaximal intensity deteriorates – WHY???</a:t>
            </a:r>
          </a:p>
          <a:p>
            <a:endParaRPr lang="en-GB" sz="1100" dirty="0">
              <a:latin typeface="Daytona" panose="020B0604030500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Daytona" panose="020B0604030500040204" pitchFamily="34" charset="0"/>
              </a:rPr>
              <a:t>Maximal intensity maintained – WHY???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024B37-1F17-4809-B9D1-7F8A501699B6}"/>
              </a:ext>
            </a:extLst>
          </p:cNvPr>
          <p:cNvSpPr txBox="1"/>
          <p:nvPr/>
        </p:nvSpPr>
        <p:spPr>
          <a:xfrm>
            <a:off x="7485151" y="3899560"/>
            <a:ext cx="263726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aytona" panose="020B0604030500040204" pitchFamily="34" charset="0"/>
              </a:rPr>
              <a:t>Effect on CV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Daytona" panose="020B0604030500040204" pitchFamily="34" charset="0"/>
              </a:rPr>
              <a:t>Capillarisation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Daytona" panose="020B0604030500040204" pitchFamily="34" charset="0"/>
              </a:rPr>
              <a:t>Increase in EPO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Daytona" panose="020B0604030500040204" pitchFamily="34" charset="0"/>
              </a:rPr>
              <a:t>Increase in haemoglobin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Daytona" panose="020B0604030500040204" pitchFamily="34" charset="0"/>
              </a:rPr>
              <a:t>Increase in 02 carrying capacity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573120-8882-40F6-AAF5-6A76CA2821DB}"/>
              </a:ext>
            </a:extLst>
          </p:cNvPr>
          <p:cNvSpPr txBox="1"/>
          <p:nvPr/>
        </p:nvSpPr>
        <p:spPr>
          <a:xfrm>
            <a:off x="7472153" y="4815779"/>
            <a:ext cx="3225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aytona" panose="020B0604030500040204" pitchFamily="34" charset="0"/>
              </a:rPr>
              <a:t>Effects on Respiratory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Daytona" panose="020B0604030500040204" pitchFamily="34" charset="0"/>
              </a:rPr>
              <a:t>Increased surface area of alveoli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Daytona" panose="020B0604030500040204" pitchFamily="34" charset="0"/>
              </a:rPr>
              <a:t>Increased diffusion capacity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Daytona" panose="020B0604030500040204" pitchFamily="34" charset="0"/>
              </a:rPr>
              <a:t>Increased strength of respiratory muscles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57E573-204D-4503-A420-EDF854B6F233}"/>
              </a:ext>
            </a:extLst>
          </p:cNvPr>
          <p:cNvSpPr txBox="1"/>
          <p:nvPr/>
        </p:nvSpPr>
        <p:spPr>
          <a:xfrm>
            <a:off x="7425170" y="5546835"/>
            <a:ext cx="45512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Daytona" panose="020B0604030500040204" pitchFamily="34" charset="0"/>
              </a:rPr>
              <a:t>Post acclimatisation </a:t>
            </a:r>
            <a:r>
              <a:rPr lang="en-GB" sz="1100" dirty="0">
                <a:latin typeface="Daytona" panose="020B0604030500040204" pitchFamily="34" charset="0"/>
              </a:rPr>
              <a:t>– submaximal intensity improves – WHY???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C7D7BA5-FF40-44D9-BAEC-669116AA72F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33002" y="4229094"/>
            <a:ext cx="1518052" cy="7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6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4258</TotalTime>
  <Words>2574</Words>
  <Application>Microsoft Office PowerPoint</Application>
  <PresentationFormat>Widescreen</PresentationFormat>
  <Paragraphs>804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Daytona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JOINTS, MOVEMENTS AND MUSCLES : WHAT YOU NEED TO KNOW…</dc:title>
  <dc:creator>Miss H Scullion (SCN) (Staff)</dc:creator>
  <cp:lastModifiedBy>Miss H Scullion (SCN) (Staff)</cp:lastModifiedBy>
  <cp:revision>177</cp:revision>
  <dcterms:created xsi:type="dcterms:W3CDTF">2020-07-23T11:12:39Z</dcterms:created>
  <dcterms:modified xsi:type="dcterms:W3CDTF">2020-08-10T08:12:43Z</dcterms:modified>
</cp:coreProperties>
</file>