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2"/>
  </p:notesMasterIdLst>
  <p:sldIdLst>
    <p:sldId id="256" r:id="rId2"/>
    <p:sldId id="257" r:id="rId3"/>
    <p:sldId id="259" r:id="rId4"/>
    <p:sldId id="261" r:id="rId5"/>
    <p:sldId id="262" r:id="rId6"/>
    <p:sldId id="260" r:id="rId7"/>
    <p:sldId id="263" r:id="rId8"/>
    <p:sldId id="264" r:id="rId9"/>
    <p:sldId id="265" r:id="rId10"/>
    <p:sldId id="266" r:id="rId11"/>
    <p:sldId id="267" r:id="rId12"/>
    <p:sldId id="268" r:id="rId13"/>
    <p:sldId id="273" r:id="rId14"/>
    <p:sldId id="274" r:id="rId15"/>
    <p:sldId id="275" r:id="rId16"/>
    <p:sldId id="276" r:id="rId17"/>
    <p:sldId id="277" r:id="rId18"/>
    <p:sldId id="269" r:id="rId19"/>
    <p:sldId id="258"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801" autoAdjust="0"/>
  </p:normalViewPr>
  <p:slideViewPr>
    <p:cSldViewPr snapToGrid="0">
      <p:cViewPr varScale="1">
        <p:scale>
          <a:sx n="79" d="100"/>
          <a:sy n="79" d="100"/>
        </p:scale>
        <p:origin x="4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8DC14-2D1D-4927-A6E1-3AE380A571BC}" type="datetimeFigureOut">
              <a:rPr lang="en-GB" smtClean="0"/>
              <a:t>04/06/2020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57CE0-21A6-41D6-A0F5-C98968B7E30B}" type="slidenum">
              <a:rPr lang="en-GB" smtClean="0"/>
              <a:t>‹#›</a:t>
            </a:fld>
            <a:endParaRPr lang="en-GB"/>
          </a:p>
        </p:txBody>
      </p:sp>
    </p:spTree>
    <p:extLst>
      <p:ext uri="{BB962C8B-B14F-4D97-AF65-F5344CB8AC3E}">
        <p14:creationId xmlns:p14="http://schemas.microsoft.com/office/powerpoint/2010/main" val="4325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https://www.youtube.com/watch?v=HWNJCuJc41E</a:t>
            </a:r>
          </a:p>
        </p:txBody>
      </p:sp>
      <p:sp>
        <p:nvSpPr>
          <p:cNvPr id="4" name="Slide Number Placeholder 3"/>
          <p:cNvSpPr>
            <a:spLocks noGrp="1"/>
          </p:cNvSpPr>
          <p:nvPr>
            <p:ph type="sldNum" sz="quarter" idx="10"/>
          </p:nvPr>
        </p:nvSpPr>
        <p:spPr/>
        <p:txBody>
          <a:bodyPr/>
          <a:lstStyle/>
          <a:p>
            <a:fld id="{2CD57CE0-21A6-41D6-A0F5-C98968B7E30B}" type="slidenum">
              <a:rPr lang="en-GB" smtClean="0"/>
              <a:t>3</a:t>
            </a:fld>
            <a:endParaRPr lang="en-GB"/>
          </a:p>
        </p:txBody>
      </p:sp>
    </p:spTree>
    <p:extLst>
      <p:ext uri="{BB962C8B-B14F-4D97-AF65-F5344CB8AC3E}">
        <p14:creationId xmlns:p14="http://schemas.microsoft.com/office/powerpoint/2010/main" val="61608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https://www.youtube.com/watch?v=ziK5wRYfhhA</a:t>
            </a:r>
          </a:p>
        </p:txBody>
      </p:sp>
      <p:sp>
        <p:nvSpPr>
          <p:cNvPr id="4" name="Slide Number Placeholder 3"/>
          <p:cNvSpPr>
            <a:spLocks noGrp="1"/>
          </p:cNvSpPr>
          <p:nvPr>
            <p:ph type="sldNum" sz="quarter" idx="10"/>
          </p:nvPr>
        </p:nvSpPr>
        <p:spPr/>
        <p:txBody>
          <a:bodyPr/>
          <a:lstStyle/>
          <a:p>
            <a:fld id="{2CD57CE0-21A6-41D6-A0F5-C98968B7E30B}" type="slidenum">
              <a:rPr lang="en-GB" smtClean="0"/>
              <a:t>19</a:t>
            </a:fld>
            <a:endParaRPr lang="en-GB"/>
          </a:p>
        </p:txBody>
      </p:sp>
    </p:spTree>
    <p:extLst>
      <p:ext uri="{BB962C8B-B14F-4D97-AF65-F5344CB8AC3E}">
        <p14:creationId xmlns:p14="http://schemas.microsoft.com/office/powerpoint/2010/main" val="31677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6/4/2020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6/4/2020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100000">
              <a:srgbClr val="7030A0"/>
            </a:gs>
          </a:gsLst>
          <a:path path="circle">
            <a:fillToRect l="50000" t="55000" r="125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6/4/2020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ziK5wRYfhhA"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HWNJCuJc41E"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Starting secondary school - </a:t>
            </a:r>
            <a:br>
              <a:rPr lang="en-GB" dirty="0"/>
            </a:br>
            <a:r>
              <a:rPr lang="en-GB" dirty="0"/>
              <a:t>Making the best start</a:t>
            </a:r>
          </a:p>
        </p:txBody>
      </p:sp>
      <p:sp>
        <p:nvSpPr>
          <p:cNvPr id="3" name="Subtitle 2"/>
          <p:cNvSpPr>
            <a:spLocks noGrp="1"/>
          </p:cNvSpPr>
          <p:nvPr>
            <p:ph type="subTitle" idx="1"/>
          </p:nvPr>
        </p:nvSpPr>
        <p:spPr/>
        <p:txBody>
          <a:bodyPr/>
          <a:lstStyle/>
          <a:p>
            <a:endParaRPr lang="en-GB" dirty="0"/>
          </a:p>
        </p:txBody>
      </p:sp>
      <p:pic>
        <p:nvPicPr>
          <p:cNvPr id="11266" name="Picture 2" descr="Image result for starting a new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8064"/>
            <a:ext cx="5334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starting a new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979" y="5124573"/>
            <a:ext cx="2800041" cy="15754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tarting secondary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240" y="4847142"/>
            <a:ext cx="2649941" cy="1490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arting second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1381" y="4881518"/>
            <a:ext cx="2548379" cy="145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0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 involved</a:t>
            </a:r>
          </a:p>
        </p:txBody>
      </p:sp>
      <p:sp>
        <p:nvSpPr>
          <p:cNvPr id="3" name="Content Placeholder 2"/>
          <p:cNvSpPr>
            <a:spLocks noGrp="1"/>
          </p:cNvSpPr>
          <p:nvPr>
            <p:ph idx="1"/>
          </p:nvPr>
        </p:nvSpPr>
        <p:spPr/>
        <p:txBody>
          <a:bodyPr>
            <a:normAutofit/>
          </a:bodyPr>
          <a:lstStyle/>
          <a:p>
            <a:pPr marL="0" indent="0" algn="ctr">
              <a:buNone/>
            </a:pPr>
            <a:r>
              <a:rPr lang="en-GB" sz="2400" dirty="0"/>
              <a:t>Try to participate in all of your lessons. Even if the answer is wrong, it is alright! You might even understand the topic better if you try. In fact, getting the answer wrong can sometimes help you understand it better. You will also enjoy your lessons more if you get fully involved. </a:t>
            </a:r>
          </a:p>
        </p:txBody>
      </p:sp>
      <p:pic>
        <p:nvPicPr>
          <p:cNvPr id="7170" name="Picture 2" descr="Image result for get invol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2" y="4747245"/>
            <a:ext cx="261937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Extra-curricular Clubs</a:t>
            </a:r>
          </a:p>
        </p:txBody>
      </p:sp>
      <p:sp>
        <p:nvSpPr>
          <p:cNvPr id="3" name="Content Placeholder 2"/>
          <p:cNvSpPr>
            <a:spLocks noGrp="1"/>
          </p:cNvSpPr>
          <p:nvPr>
            <p:ph idx="1"/>
          </p:nvPr>
        </p:nvSpPr>
        <p:spPr/>
        <p:txBody>
          <a:bodyPr>
            <a:normAutofit/>
          </a:bodyPr>
          <a:lstStyle/>
          <a:p>
            <a:pPr marL="0" indent="0" algn="ctr">
              <a:buNone/>
            </a:pPr>
            <a:r>
              <a:rPr lang="en-GB" sz="2800" dirty="0"/>
              <a:t>When the time comes, attend lunch and after school clubs that you think sound fun. It's a great way to make new friends and have something fun to do! You may try clubs and think some are not for you, the important thing is to give it a go!</a:t>
            </a:r>
          </a:p>
        </p:txBody>
      </p:sp>
      <p:pic>
        <p:nvPicPr>
          <p:cNvPr id="8194" name="Picture 2" descr="Image result for after school clu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185" y="4852416"/>
            <a:ext cx="2933454" cy="163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72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 Homework Done</a:t>
            </a:r>
          </a:p>
        </p:txBody>
      </p:sp>
      <p:sp>
        <p:nvSpPr>
          <p:cNvPr id="3" name="Content Placeholder 2"/>
          <p:cNvSpPr>
            <a:spLocks noGrp="1"/>
          </p:cNvSpPr>
          <p:nvPr>
            <p:ph idx="1"/>
          </p:nvPr>
        </p:nvSpPr>
        <p:spPr/>
        <p:txBody>
          <a:bodyPr>
            <a:normAutofit/>
          </a:bodyPr>
          <a:lstStyle/>
          <a:p>
            <a:pPr marL="0" indent="0" algn="ctr">
              <a:buNone/>
            </a:pPr>
            <a:r>
              <a:rPr lang="en-GB" sz="2400" dirty="0"/>
              <a:t>You will get more homework that you did in Primary school. It’s a good idea to get it done as soon as you get home. This will stop you forgetting about it. It will also ensure you remember more from your lessons and achieve better results! The LS department runs a homework every morning and every night after school which is free for anyone who wants to attend.</a:t>
            </a:r>
          </a:p>
        </p:txBody>
      </p:sp>
      <p:pic>
        <p:nvPicPr>
          <p:cNvPr id="9218" name="Picture 2" descr="Image result for do your ho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853" y="5300662"/>
            <a:ext cx="5762625" cy="145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44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p:txBody>
          <a:bodyPr/>
          <a:lstStyle/>
          <a:p>
            <a:pPr marL="0" indent="0" algn="ctr">
              <a:buNone/>
            </a:pPr>
            <a:r>
              <a:rPr lang="en-GB" dirty="0"/>
              <a:t>The Department of Education conducted research in 2015 and found there was a strong relationship between those that attend school and those that achieve. </a:t>
            </a:r>
          </a:p>
          <a:p>
            <a:pPr marL="0" indent="0" algn="ctr">
              <a:buNone/>
            </a:pPr>
            <a:r>
              <a:rPr lang="en-GB" dirty="0"/>
              <a:t>Your attendance target this year is 97+%</a:t>
            </a:r>
          </a:p>
          <a:p>
            <a:pPr marL="0" indent="0" algn="ctr">
              <a:buNone/>
            </a:pPr>
            <a:endParaRPr lang="en-GB" dirty="0"/>
          </a:p>
          <a:p>
            <a:pPr marL="0" indent="0">
              <a:buNone/>
            </a:pPr>
            <a:endParaRPr lang="en-GB" dirty="0"/>
          </a:p>
        </p:txBody>
      </p:sp>
      <p:pic>
        <p:nvPicPr>
          <p:cNvPr id="4" name="Picture 2" descr="Image result for attendance and attai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838" y="4189035"/>
            <a:ext cx="2970324" cy="229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22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80492"/>
            <a:ext cx="7729728" cy="1188720"/>
          </a:xfrm>
        </p:spPr>
        <p:txBody>
          <a:bodyPr/>
          <a:lstStyle/>
          <a:p>
            <a:r>
              <a:rPr lang="en-GB" dirty="0"/>
              <a:t>Behaviour</a:t>
            </a:r>
          </a:p>
        </p:txBody>
      </p:sp>
      <p:sp>
        <p:nvSpPr>
          <p:cNvPr id="3" name="Content Placeholder 2"/>
          <p:cNvSpPr>
            <a:spLocks noGrp="1"/>
          </p:cNvSpPr>
          <p:nvPr>
            <p:ph idx="1"/>
          </p:nvPr>
        </p:nvSpPr>
        <p:spPr>
          <a:xfrm>
            <a:off x="2231136" y="1876044"/>
            <a:ext cx="7729728" cy="3101983"/>
          </a:xfrm>
        </p:spPr>
        <p:txBody>
          <a:bodyPr>
            <a:normAutofit/>
          </a:bodyPr>
          <a:lstStyle/>
          <a:p>
            <a:pPr marL="0" indent="0" algn="ctr">
              <a:buNone/>
            </a:pPr>
            <a:r>
              <a:rPr lang="en-GB" sz="2000" dirty="0"/>
              <a:t>Ofsted claim that students could be losing up to 38 days of learning every year due to low-level disruption. The report identified students calling out, rocking on chairs or not having the right equipment as common problems that hamper learning and waste lesson time.</a:t>
            </a:r>
          </a:p>
          <a:p>
            <a:pPr marL="0" indent="0" algn="ctr">
              <a:buNone/>
            </a:pPr>
            <a:r>
              <a:rPr lang="en-GB" sz="2000" dirty="0"/>
              <a:t>Good behaviour could be the difference between getting the GCSEs that lead to opportunities for further learning and successful careers or leaving school with little hope of a steady job with good prospects.</a:t>
            </a:r>
          </a:p>
        </p:txBody>
      </p:sp>
      <p:pic>
        <p:nvPicPr>
          <p:cNvPr id="6" name="Picture 5"/>
          <p:cNvPicPr>
            <a:picLocks noChangeAspect="1"/>
          </p:cNvPicPr>
          <p:nvPr/>
        </p:nvPicPr>
        <p:blipFill>
          <a:blip r:embed="rId2"/>
          <a:stretch>
            <a:fillRect/>
          </a:stretch>
        </p:blipFill>
        <p:spPr>
          <a:xfrm>
            <a:off x="4330700" y="4308475"/>
            <a:ext cx="3740150" cy="2397826"/>
          </a:xfrm>
          <a:prstGeom prst="rect">
            <a:avLst/>
          </a:prstGeom>
        </p:spPr>
      </p:pic>
    </p:spTree>
    <p:extLst>
      <p:ext uri="{BB962C8B-B14F-4D97-AF65-F5344CB8AC3E}">
        <p14:creationId xmlns:p14="http://schemas.microsoft.com/office/powerpoint/2010/main" val="204896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Equipment</a:t>
            </a:r>
          </a:p>
        </p:txBody>
      </p:sp>
      <p:sp>
        <p:nvSpPr>
          <p:cNvPr id="3" name="Content Placeholder 2"/>
          <p:cNvSpPr>
            <a:spLocks noGrp="1"/>
          </p:cNvSpPr>
          <p:nvPr>
            <p:ph idx="1"/>
          </p:nvPr>
        </p:nvSpPr>
        <p:spPr/>
        <p:txBody>
          <a:bodyPr/>
          <a:lstStyle/>
          <a:p>
            <a:pPr marL="0" indent="0" algn="ctr">
              <a:buNone/>
            </a:pPr>
            <a:r>
              <a:rPr lang="en-GB" sz="2000" dirty="0"/>
              <a:t>Each lesson requires different equipment. Without that equipment you are not able to fully engage in the lesson. </a:t>
            </a:r>
          </a:p>
          <a:p>
            <a:pPr marL="0" indent="0" algn="ctr">
              <a:buNone/>
            </a:pPr>
            <a:r>
              <a:rPr lang="en-GB" sz="2000" dirty="0"/>
              <a:t>Without a pen, how can you write in English? Without your PE kit how can you participate in PE? Without your calculator, how will you answer those difficult Maths questions?</a:t>
            </a:r>
          </a:p>
          <a:p>
            <a:pPr marL="0" indent="0">
              <a:buNone/>
            </a:pPr>
            <a:endParaRPr lang="en-GB" dirty="0"/>
          </a:p>
        </p:txBody>
      </p:sp>
      <p:pic>
        <p:nvPicPr>
          <p:cNvPr id="8194" name="Picture 2" descr="Image result for be prepa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529137"/>
            <a:ext cx="3328987" cy="201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1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Uniform</a:t>
            </a:r>
          </a:p>
        </p:txBody>
      </p:sp>
      <p:sp>
        <p:nvSpPr>
          <p:cNvPr id="3" name="Content Placeholder 2"/>
          <p:cNvSpPr>
            <a:spLocks noGrp="1"/>
          </p:cNvSpPr>
          <p:nvPr>
            <p:ph idx="1"/>
          </p:nvPr>
        </p:nvSpPr>
        <p:spPr>
          <a:xfrm>
            <a:off x="900113" y="2638044"/>
            <a:ext cx="10086975" cy="3101983"/>
          </a:xfrm>
        </p:spPr>
        <p:txBody>
          <a:bodyPr>
            <a:normAutofit/>
          </a:bodyPr>
          <a:lstStyle/>
          <a:p>
            <a:pPr marL="0" indent="0" algn="ctr">
              <a:buNone/>
            </a:pPr>
            <a:r>
              <a:rPr lang="en-GB" sz="2000" dirty="0"/>
              <a:t>Remember that whether you are in school or out of school, when you are wearing our uniform you are representing the school.  Ensure you are wearing it appropriately (shirts tucked in, skirts the proper length) and make sure you are presentable. Would you get hired for a job if you wore business clothes in the same way you wear your uniform?</a:t>
            </a:r>
          </a:p>
        </p:txBody>
      </p:sp>
      <p:pic>
        <p:nvPicPr>
          <p:cNvPr id="9218" name="Picture 2" descr="Image result for be presen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533" y="4622238"/>
            <a:ext cx="3403242" cy="223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60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Ask for help</a:t>
            </a:r>
          </a:p>
        </p:txBody>
      </p:sp>
      <p:sp>
        <p:nvSpPr>
          <p:cNvPr id="3" name="Content Placeholder 2"/>
          <p:cNvSpPr>
            <a:spLocks noGrp="1"/>
          </p:cNvSpPr>
          <p:nvPr>
            <p:ph idx="1"/>
          </p:nvPr>
        </p:nvSpPr>
        <p:spPr>
          <a:xfrm>
            <a:off x="1676400" y="2308860"/>
            <a:ext cx="8839200" cy="3101983"/>
          </a:xfrm>
        </p:spPr>
        <p:txBody>
          <a:bodyPr>
            <a:normAutofit fontScale="92500"/>
          </a:bodyPr>
          <a:lstStyle/>
          <a:p>
            <a:pPr marL="0" indent="0" algn="ctr">
              <a:buNone/>
            </a:pPr>
            <a:r>
              <a:rPr lang="en-GB" sz="2800" dirty="0"/>
              <a:t>If you need help with anything next year, there are always people in school to help you! Though we are not mind readers, so if you need help then please speak to someone. Mrs Grimwood will allocate some current year 7’s and year 10’s to act as student mentors to help you to settle in September. Some of you may also have a teacher mentor allocated to you as an extra layer of support to help you to settle.</a:t>
            </a:r>
          </a:p>
        </p:txBody>
      </p:sp>
      <p:pic>
        <p:nvPicPr>
          <p:cNvPr id="4" name="Picture 2" descr="Image result for t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512" y="5187951"/>
            <a:ext cx="2968976" cy="16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12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Enjoy Yourself</a:t>
            </a:r>
          </a:p>
        </p:txBody>
      </p:sp>
      <p:sp>
        <p:nvSpPr>
          <p:cNvPr id="3" name="Content Placeholder 2"/>
          <p:cNvSpPr>
            <a:spLocks noGrp="1"/>
          </p:cNvSpPr>
          <p:nvPr>
            <p:ph idx="1"/>
          </p:nvPr>
        </p:nvSpPr>
        <p:spPr/>
        <p:txBody>
          <a:bodyPr>
            <a:normAutofit/>
          </a:bodyPr>
          <a:lstStyle/>
          <a:p>
            <a:pPr marL="0" indent="0" algn="ctr">
              <a:buNone/>
            </a:pPr>
            <a:r>
              <a:rPr lang="en-GB" sz="2800" dirty="0"/>
              <a:t>Be open to new experiences, challenges, activities and people. Secondary school can be really fun. Embrace it. Just do the best you can in all subjects and you'll get along just fine. </a:t>
            </a:r>
          </a:p>
        </p:txBody>
      </p:sp>
      <p:pic>
        <p:nvPicPr>
          <p:cNvPr id="10242" name="Picture 2" descr="Image result for enjo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357" y="4492487"/>
            <a:ext cx="2286110" cy="228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31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ziK5wRYfhhA"/>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0694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at a new school</a:t>
            </a:r>
          </a:p>
        </p:txBody>
      </p:sp>
      <p:sp>
        <p:nvSpPr>
          <p:cNvPr id="3" name="Content Placeholder 2"/>
          <p:cNvSpPr>
            <a:spLocks noGrp="1"/>
          </p:cNvSpPr>
          <p:nvPr>
            <p:ph idx="1"/>
          </p:nvPr>
        </p:nvSpPr>
        <p:spPr/>
        <p:txBody>
          <a:bodyPr/>
          <a:lstStyle/>
          <a:p>
            <a:pPr marL="0" indent="0" algn="ctr">
              <a:buNone/>
            </a:pPr>
            <a:r>
              <a:rPr lang="en-GB" sz="2400" dirty="0"/>
              <a:t>Secondary school is a big transition and it can be very difficult to get used to. However, it's also an exciting opportunity to make new friends and experience new activities.</a:t>
            </a:r>
            <a:r>
              <a:rPr lang="en-GB" dirty="0"/>
              <a:t> </a:t>
            </a:r>
          </a:p>
          <a:p>
            <a:pPr marL="0" indent="0" algn="ctr">
              <a:buNone/>
            </a:pPr>
            <a:r>
              <a:rPr lang="en-GB" sz="2400" dirty="0"/>
              <a:t>This is the start of the next step on your educational journey, so what can you do to ensure you make the best start possible?</a:t>
            </a:r>
          </a:p>
        </p:txBody>
      </p:sp>
    </p:spTree>
    <p:extLst>
      <p:ext uri="{BB962C8B-B14F-4D97-AF65-F5344CB8AC3E}">
        <p14:creationId xmlns:p14="http://schemas.microsoft.com/office/powerpoint/2010/main" val="2051433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a:t>
            </a:r>
          </a:p>
        </p:txBody>
      </p:sp>
      <p:sp>
        <p:nvSpPr>
          <p:cNvPr id="3" name="Content Placeholder 2"/>
          <p:cNvSpPr>
            <a:spLocks noGrp="1"/>
          </p:cNvSpPr>
          <p:nvPr>
            <p:ph idx="1"/>
          </p:nvPr>
        </p:nvSpPr>
        <p:spPr/>
        <p:txBody>
          <a:bodyPr>
            <a:normAutofit fontScale="92500"/>
          </a:bodyPr>
          <a:lstStyle/>
          <a:p>
            <a:pPr marL="0" indent="0" algn="ctr">
              <a:buNone/>
            </a:pPr>
            <a:r>
              <a:rPr lang="en-GB" sz="2800" dirty="0"/>
              <a:t>Do others feel they way you do about starting school?</a:t>
            </a:r>
          </a:p>
          <a:p>
            <a:pPr marL="0" indent="0" algn="ctr">
              <a:buNone/>
            </a:pPr>
            <a:endParaRPr lang="en-GB" sz="2800" dirty="0"/>
          </a:p>
          <a:p>
            <a:pPr marL="0" indent="0" algn="ctr">
              <a:buNone/>
            </a:pPr>
            <a:r>
              <a:rPr lang="en-GB" sz="2800" dirty="0"/>
              <a:t>How will you ensure you make the best start at your new school?</a:t>
            </a:r>
          </a:p>
          <a:p>
            <a:pPr marL="0" indent="0" algn="ctr">
              <a:buNone/>
            </a:pPr>
            <a:endParaRPr lang="en-GB" sz="2800" dirty="0"/>
          </a:p>
          <a:p>
            <a:pPr marL="0" indent="0" algn="ctr">
              <a:buNone/>
            </a:pPr>
            <a:r>
              <a:rPr lang="en-GB" sz="2800" dirty="0"/>
              <a:t>What do you hope to achieve at this school?</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1466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HWNJCuJc41E"/>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91455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are you feeling?</a:t>
            </a:r>
          </a:p>
        </p:txBody>
      </p:sp>
      <p:sp>
        <p:nvSpPr>
          <p:cNvPr id="3" name="Content Placeholder 2"/>
          <p:cNvSpPr>
            <a:spLocks noGrp="1"/>
          </p:cNvSpPr>
          <p:nvPr>
            <p:ph idx="1"/>
          </p:nvPr>
        </p:nvSpPr>
        <p:spPr/>
        <p:txBody>
          <a:bodyPr>
            <a:normAutofit fontScale="92500" lnSpcReduction="10000"/>
          </a:bodyPr>
          <a:lstStyle/>
          <a:p>
            <a:pPr marL="0" indent="0" algn="ctr">
              <a:buNone/>
            </a:pPr>
            <a:r>
              <a:rPr lang="en-GB" sz="2800" dirty="0"/>
              <a:t>How are you feeling about starting secondary school?</a:t>
            </a:r>
          </a:p>
          <a:p>
            <a:pPr marL="0" indent="0" algn="ctr">
              <a:buNone/>
            </a:pPr>
            <a:endParaRPr lang="en-GB" sz="2800" dirty="0"/>
          </a:p>
          <a:p>
            <a:pPr marL="0" indent="0" algn="ctr">
              <a:buNone/>
            </a:pPr>
            <a:r>
              <a:rPr lang="en-GB" sz="2800" dirty="0"/>
              <a:t>Do you feel nervous?</a:t>
            </a:r>
          </a:p>
          <a:p>
            <a:pPr marL="0" indent="0" algn="ctr">
              <a:buNone/>
            </a:pPr>
            <a:r>
              <a:rPr lang="en-GB" sz="2800" dirty="0"/>
              <a:t>Do you feel excited?</a:t>
            </a:r>
          </a:p>
          <a:p>
            <a:pPr marL="0" indent="0" algn="ctr">
              <a:buNone/>
            </a:pPr>
            <a:r>
              <a:rPr lang="en-GB" sz="2800" dirty="0"/>
              <a:t>Do you feel scared? </a:t>
            </a:r>
          </a:p>
          <a:p>
            <a:pPr marL="0" indent="0" algn="ctr">
              <a:buNone/>
            </a:pPr>
            <a:r>
              <a:rPr lang="en-GB" sz="2800" dirty="0"/>
              <a:t>Do you feel relaxed?</a:t>
            </a:r>
          </a:p>
        </p:txBody>
      </p:sp>
      <p:pic>
        <p:nvPicPr>
          <p:cNvPr id="2050" name="Picture 2" descr="Image result for starting second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32" y="3806687"/>
            <a:ext cx="3535736" cy="17227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orried emo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531" y="3169865"/>
            <a:ext cx="2458416" cy="257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6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 is normal to feel that way</a:t>
            </a:r>
          </a:p>
        </p:txBody>
      </p:sp>
      <p:sp>
        <p:nvSpPr>
          <p:cNvPr id="3" name="Content Placeholder 2"/>
          <p:cNvSpPr>
            <a:spLocks noGrp="1"/>
          </p:cNvSpPr>
          <p:nvPr>
            <p:ph idx="1"/>
          </p:nvPr>
        </p:nvSpPr>
        <p:spPr/>
        <p:txBody>
          <a:bodyPr>
            <a:normAutofit/>
          </a:bodyPr>
          <a:lstStyle/>
          <a:p>
            <a:pPr marL="0" indent="0" algn="ctr">
              <a:buNone/>
            </a:pPr>
            <a:r>
              <a:rPr lang="en-GB" sz="3200" dirty="0"/>
              <a:t>When starting a new school it is perfectly normal to feel the way you do. You are not alone and there are probably many other students that feel exactly the same way. </a:t>
            </a:r>
          </a:p>
        </p:txBody>
      </p:sp>
      <p:pic>
        <p:nvPicPr>
          <p:cNvPr id="3074" name="Picture 2" descr="Image result for same feel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497" y="4771503"/>
            <a:ext cx="3521904" cy="193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0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Secondary school</a:t>
            </a:r>
          </a:p>
        </p:txBody>
      </p:sp>
      <p:sp>
        <p:nvSpPr>
          <p:cNvPr id="3" name="Content Placeholder 2"/>
          <p:cNvSpPr>
            <a:spLocks noGrp="1"/>
          </p:cNvSpPr>
          <p:nvPr>
            <p:ph idx="1"/>
          </p:nvPr>
        </p:nvSpPr>
        <p:spPr/>
        <p:txBody>
          <a:bodyPr>
            <a:normAutofit/>
          </a:bodyPr>
          <a:lstStyle/>
          <a:p>
            <a:pPr marL="0" indent="0" algn="ctr">
              <a:buNone/>
            </a:pPr>
            <a:r>
              <a:rPr lang="en-GB" sz="2800" dirty="0"/>
              <a:t>Lets look at some top tips at making the best start possible at your new school.</a:t>
            </a:r>
          </a:p>
        </p:txBody>
      </p:sp>
      <p:pic>
        <p:nvPicPr>
          <p:cNvPr id="1026" name="Picture 2" descr="Image result for top 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209" y="3824179"/>
            <a:ext cx="4985046" cy="240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40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Try not to be scared</a:t>
            </a:r>
          </a:p>
        </p:txBody>
      </p:sp>
      <p:sp>
        <p:nvSpPr>
          <p:cNvPr id="3" name="Content Placeholder 2"/>
          <p:cNvSpPr>
            <a:spLocks noGrp="1"/>
          </p:cNvSpPr>
          <p:nvPr>
            <p:ph idx="1"/>
          </p:nvPr>
        </p:nvSpPr>
        <p:spPr/>
        <p:txBody>
          <a:bodyPr>
            <a:normAutofit/>
          </a:bodyPr>
          <a:lstStyle/>
          <a:p>
            <a:pPr marL="0" indent="0" algn="ctr">
              <a:buNone/>
            </a:pPr>
            <a:r>
              <a:rPr lang="en-GB" sz="2400" dirty="0"/>
              <a:t>Even if you are scared, try to think positive! Think about how more in-depth your favourite lessons will now be, and think of all the new friends you'll make besides your old friends. Chellaston Academy is </a:t>
            </a:r>
            <a:r>
              <a:rPr lang="en-GB" sz="2400" dirty="0" err="1"/>
              <a:t>graet</a:t>
            </a:r>
            <a:r>
              <a:rPr lang="en-GB" sz="2400" dirty="0"/>
              <a:t> and if you make the most of the opportunities on offer when you join us in September you will learn lots of new skills. </a:t>
            </a:r>
          </a:p>
        </p:txBody>
      </p:sp>
      <p:pic>
        <p:nvPicPr>
          <p:cNvPr id="4098" name="Picture 2" descr="Image result for dont be sca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435" y="5059017"/>
            <a:ext cx="1421296" cy="165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7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Talk to other students</a:t>
            </a:r>
          </a:p>
        </p:txBody>
      </p:sp>
      <p:sp>
        <p:nvSpPr>
          <p:cNvPr id="3" name="Content Placeholder 2"/>
          <p:cNvSpPr>
            <a:spLocks noGrp="1"/>
          </p:cNvSpPr>
          <p:nvPr>
            <p:ph idx="1"/>
          </p:nvPr>
        </p:nvSpPr>
        <p:spPr/>
        <p:txBody>
          <a:bodyPr>
            <a:normAutofit/>
          </a:bodyPr>
          <a:lstStyle/>
          <a:p>
            <a:pPr marL="0" indent="0" algn="ctr">
              <a:buNone/>
            </a:pPr>
            <a:r>
              <a:rPr lang="en-GB" sz="2400" dirty="0"/>
              <a:t>You will end up with many new friends and be sure to find people with similar interests to you. Many people make friends for life in Secondary school.</a:t>
            </a:r>
          </a:p>
        </p:txBody>
      </p:sp>
      <p:pic>
        <p:nvPicPr>
          <p:cNvPr id="5122" name="Picture 2" descr="Image result for talk to o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582" y="4442791"/>
            <a:ext cx="3432451" cy="228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76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 nice to others</a:t>
            </a:r>
          </a:p>
        </p:txBody>
      </p:sp>
      <p:sp>
        <p:nvSpPr>
          <p:cNvPr id="3" name="Content Placeholder 2"/>
          <p:cNvSpPr>
            <a:spLocks noGrp="1"/>
          </p:cNvSpPr>
          <p:nvPr>
            <p:ph idx="1"/>
          </p:nvPr>
        </p:nvSpPr>
        <p:spPr/>
        <p:txBody>
          <a:bodyPr>
            <a:normAutofit/>
          </a:bodyPr>
          <a:lstStyle/>
          <a:p>
            <a:pPr marL="0" indent="0" algn="ctr">
              <a:buNone/>
            </a:pPr>
            <a:r>
              <a:rPr lang="en-GB" sz="2400" dirty="0"/>
              <a:t>Try to get along with everyone. If a classmate is rude to you, walk away, and make friends with other classmates .Treat others how you would like to be treated yourself.  We do not tolerate bullies at this school! </a:t>
            </a:r>
          </a:p>
        </p:txBody>
      </p:sp>
      <p:pic>
        <p:nvPicPr>
          <p:cNvPr id="6146" name="Picture 2" descr="Image result for be nice to o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848" y="4630985"/>
            <a:ext cx="2218083" cy="221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1275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82</TotalTime>
  <Words>950</Words>
  <Application>Microsoft Office PowerPoint</Application>
  <PresentationFormat>Widescreen</PresentationFormat>
  <Paragraphs>52</Paragraphs>
  <Slides>20</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Gill Sans MT</vt:lpstr>
      <vt:lpstr>Parcel</vt:lpstr>
      <vt:lpstr>Starting secondary school -  Making the best start</vt:lpstr>
      <vt:lpstr>Starting at a new school</vt:lpstr>
      <vt:lpstr>PowerPoint Presentation</vt:lpstr>
      <vt:lpstr>How are you feeling?</vt:lpstr>
      <vt:lpstr>It is normal to feel that way</vt:lpstr>
      <vt:lpstr>Starting Secondary school</vt:lpstr>
      <vt:lpstr>Try not to be scared</vt:lpstr>
      <vt:lpstr>Talk to other students</vt:lpstr>
      <vt:lpstr>Be nice to others</vt:lpstr>
      <vt:lpstr>Get involved</vt:lpstr>
      <vt:lpstr>Extra-curricular Clubs</vt:lpstr>
      <vt:lpstr>Get Homework Done</vt:lpstr>
      <vt:lpstr>Attendance</vt:lpstr>
      <vt:lpstr>Behaviour</vt:lpstr>
      <vt:lpstr>School Equipment</vt:lpstr>
      <vt:lpstr>Uniform</vt:lpstr>
      <vt:lpstr>Ask for help</vt:lpstr>
      <vt:lpstr>Enjoy Yourself</vt:lpstr>
      <vt:lpstr>PowerPoint Presentation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survive secondary school</dc:title>
  <dc:creator>Lee Sullivan</dc:creator>
  <cp:lastModifiedBy>Mrs K Grimwood (GWD) (Staff)</cp:lastModifiedBy>
  <cp:revision>15</cp:revision>
  <dcterms:created xsi:type="dcterms:W3CDTF">2017-04-28T07:35:46Z</dcterms:created>
  <dcterms:modified xsi:type="dcterms:W3CDTF">2020-06-04T21:06:45Z</dcterms:modified>
</cp:coreProperties>
</file>