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ACC"/>
    <a:srgbClr val="DCC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774" y="-510"/>
      </p:cViewPr>
      <p:guideLst>
        <p:guide orient="horz" pos="3047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88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46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3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48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67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64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6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92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82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80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63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21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hyperlink" Target="https://www.youtube.com/watch?v=8W6P5KU5ONQ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s://www.youtube.com/watch?v=ckWi-rOxPzo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jpe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801600" cy="96012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873829" y="201168"/>
            <a:ext cx="7815444" cy="461665"/>
          </a:xfrm>
          <a:prstGeom prst="rect">
            <a:avLst/>
          </a:prstGeom>
          <a:solidFill>
            <a:srgbClr val="ADDA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3.1.4 Polymer Processes</a:t>
            </a:r>
          </a:p>
          <a:p>
            <a:pPr algn="ctr"/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Organiser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955852"/>
              </p:ext>
            </p:extLst>
          </p:nvPr>
        </p:nvGraphicFramePr>
        <p:xfrm>
          <a:off x="377952" y="840233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Shaping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Vacuum</a:t>
                      </a:r>
                      <a:r>
                        <a:rPr lang="en-GB" sz="1200" b="1" baseline="0" dirty="0"/>
                        <a:t> Forming</a:t>
                      </a:r>
                      <a:endParaRPr lang="en-GB" sz="12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Heats sheets of thermoplastics around moulds. Moulds need draft angles, air holes and rounded</a:t>
                      </a:r>
                      <a:r>
                        <a:rPr lang="en-GB" sz="1200" baseline="0" dirty="0"/>
                        <a:t> corners to work. Ideal for batch and mass production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752859"/>
              </p:ext>
            </p:extLst>
          </p:nvPr>
        </p:nvGraphicFramePr>
        <p:xfrm>
          <a:off x="4587177" y="846329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Shaping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Injection Moulding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Complex 3D shapes are made quickly for mass or continuous</a:t>
                      </a:r>
                      <a:r>
                        <a:rPr lang="en-GB" sz="1200" baseline="0" dirty="0"/>
                        <a:t> production. Tooling and set-up costs are high</a:t>
                      </a:r>
                    </a:p>
                    <a:p>
                      <a:pPr algn="ctr"/>
                      <a:endParaRPr lang="en-GB" sz="1200" baseline="0" dirty="0"/>
                    </a:p>
                    <a:p>
                      <a:pPr algn="ctr"/>
                      <a:r>
                        <a:rPr lang="en-GB" sz="600" dirty="0">
                          <a:hlinkClick r:id="rId2"/>
                        </a:rPr>
                        <a:t>https://www.youtube.com/watch?v=ckWi-rOxPzo</a:t>
                      </a:r>
                      <a:endParaRPr lang="en-GB" sz="600" dirty="0"/>
                    </a:p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170461"/>
              </p:ext>
            </p:extLst>
          </p:nvPr>
        </p:nvGraphicFramePr>
        <p:xfrm>
          <a:off x="365760" y="3772409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Shaping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/>
                        <a:t>Calendering</a:t>
                      </a:r>
                      <a:endParaRPr lang="en-GB" sz="12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Heated rollers squash and stretch polymer pellets</a:t>
                      </a:r>
                      <a:r>
                        <a:rPr lang="en-GB" sz="1200" baseline="0" dirty="0"/>
                        <a:t> to make thinner. Used for continuous production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576485"/>
              </p:ext>
            </p:extLst>
          </p:nvPr>
        </p:nvGraphicFramePr>
        <p:xfrm>
          <a:off x="365760" y="6625337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Forming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Line Bending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Heats along</a:t>
                      </a:r>
                      <a:r>
                        <a:rPr lang="en-GB" sz="1200" baseline="0" dirty="0"/>
                        <a:t> a line, on thermoplastic sheeting. Suitable for one-off and batch production, especially in schools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802596"/>
              </p:ext>
            </p:extLst>
          </p:nvPr>
        </p:nvGraphicFramePr>
        <p:xfrm>
          <a:off x="4587177" y="3760217"/>
          <a:ext cx="3700272" cy="28443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Shaping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Blow Moulding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/>
                        <a:t>Parison</a:t>
                      </a:r>
                      <a:r>
                        <a:rPr lang="en-GB" sz="1200" dirty="0"/>
                        <a:t> stretched</a:t>
                      </a:r>
                      <a:r>
                        <a:rPr lang="en-GB" sz="1200" baseline="0" dirty="0"/>
                        <a:t> to fit a mould, using hot air. High set-up costs but ideal for mass and continuous production of thin-walled components like bottles</a:t>
                      </a:r>
                    </a:p>
                    <a:p>
                      <a:pPr algn="ctr"/>
                      <a:endParaRPr lang="en-GB" sz="1200" baseline="0" dirty="0"/>
                    </a:p>
                    <a:p>
                      <a:pPr algn="ctr"/>
                      <a:r>
                        <a:rPr lang="en-GB" sz="500" dirty="0">
                          <a:hlinkClick r:id="rId3"/>
                        </a:rPr>
                        <a:t>https://www.youtube.com/watch?v=8W6P5KU5ONQ</a:t>
                      </a:r>
                      <a:endParaRPr lang="en-GB" sz="500" dirty="0"/>
                    </a:p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750877"/>
              </p:ext>
            </p:extLst>
          </p:nvPr>
        </p:nvGraphicFramePr>
        <p:xfrm>
          <a:off x="4587177" y="6613145"/>
          <a:ext cx="3700272" cy="27681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Forming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Rotational</a:t>
                      </a:r>
                      <a:r>
                        <a:rPr lang="en-GB" sz="1200" b="1" baseline="0" dirty="0"/>
                        <a:t> Moulding</a:t>
                      </a:r>
                      <a:endParaRPr lang="en-GB" sz="12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Mould filled with thermoplastic granules or powder.</a:t>
                      </a:r>
                      <a:r>
                        <a:rPr lang="en-GB" sz="1200" baseline="0" dirty="0"/>
                        <a:t> Then continuously rotated through heating and cooling chambers. Ideal for batch or mass production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901583"/>
              </p:ext>
            </p:extLst>
          </p:nvPr>
        </p:nvGraphicFramePr>
        <p:xfrm>
          <a:off x="8689785" y="834137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Shaping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Extrusion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Follows</a:t>
                      </a:r>
                      <a:r>
                        <a:rPr lang="en-GB" sz="1200" baseline="0" dirty="0"/>
                        <a:t> same process as injection moulding, but melted polymer goes through a die rather than a mould. Good for continuous production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54512"/>
              </p:ext>
            </p:extLst>
          </p:nvPr>
        </p:nvGraphicFramePr>
        <p:xfrm>
          <a:off x="8689785" y="3748025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Shaping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Compression Moulding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Polymer slug is placed in the lower mould and pressed</a:t>
                      </a:r>
                      <a:r>
                        <a:rPr lang="en-GB" sz="1200" baseline="0" dirty="0"/>
                        <a:t> into shape. Good for large-scale batch production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611635"/>
              </p:ext>
            </p:extLst>
          </p:nvPr>
        </p:nvGraphicFramePr>
        <p:xfrm>
          <a:off x="8689785" y="6600953"/>
          <a:ext cx="3700272" cy="2707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6608">
                  <a:extLst>
                    <a:ext uri="{9D8B030D-6E8A-4147-A177-3AD203B41FA5}">
                      <a16:colId xmlns:a16="http://schemas.microsoft.com/office/drawing/2014/main" val="2548444637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605422213"/>
                    </a:ext>
                  </a:extLst>
                </a:gridCol>
              </a:tblGrid>
              <a:tr h="4227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Forming Process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20595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Lamination (Lay-up)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8717916"/>
                  </a:ext>
                </a:extLst>
              </a:tr>
              <a:tr h="14939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Fibre reinforced</a:t>
                      </a:r>
                      <a:r>
                        <a:rPr lang="en-GB" sz="1200" baseline="0" dirty="0"/>
                        <a:t> composite sheets are rolled into a mould and resin cast over the top.  </a:t>
                      </a:r>
                      <a:endParaRPr lang="en-GB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516542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11913" r="3050" b="27565"/>
          <a:stretch/>
        </p:blipFill>
        <p:spPr>
          <a:xfrm>
            <a:off x="2334387" y="2582600"/>
            <a:ext cx="1560957" cy="654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17788" t="12410" r="6421" b="21662"/>
          <a:stretch/>
        </p:blipFill>
        <p:spPr>
          <a:xfrm>
            <a:off x="2505456" y="1554479"/>
            <a:ext cx="1501542" cy="7132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2144515" y="4721409"/>
            <a:ext cx="1984516" cy="12245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/>
          <a:srcRect r="50000"/>
          <a:stretch/>
        </p:blipFill>
        <p:spPr>
          <a:xfrm>
            <a:off x="2520315" y="7121857"/>
            <a:ext cx="1301877" cy="100144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7"/>
          <a:srcRect l="50000"/>
          <a:stretch/>
        </p:blipFill>
        <p:spPr>
          <a:xfrm>
            <a:off x="2450591" y="8119079"/>
            <a:ext cx="1408177" cy="1083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7313" y="1966310"/>
            <a:ext cx="1773999" cy="79517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9"/>
          <a:srcRect l="-325" t="15760" r="55532" b="2960"/>
          <a:stretch/>
        </p:blipFill>
        <p:spPr>
          <a:xfrm>
            <a:off x="6882766" y="4251865"/>
            <a:ext cx="1110044" cy="1024191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9"/>
          <a:srcRect l="45119" t="13840" r="8997" b="1680"/>
          <a:stretch/>
        </p:blipFill>
        <p:spPr>
          <a:xfrm>
            <a:off x="6857999" y="5370056"/>
            <a:ext cx="1042417" cy="9758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28816" y="7250250"/>
            <a:ext cx="1669732" cy="176268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25328" y="1938528"/>
            <a:ext cx="1615440" cy="80772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12"/>
          <a:srcRect r="26960"/>
          <a:stretch/>
        </p:blipFill>
        <p:spPr>
          <a:xfrm>
            <a:off x="10841736" y="4286052"/>
            <a:ext cx="1283208" cy="210822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25328" y="7487360"/>
            <a:ext cx="1666580" cy="13640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D2478DD-D14D-4A16-A138-0008DEFEB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" y="148915"/>
            <a:ext cx="517525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EC401DA-AB95-4EF5-AAD7-267CCF0A1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74" y="101219"/>
            <a:ext cx="213677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205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260</Words>
  <Application>Microsoft Office PowerPoint</Application>
  <PresentationFormat>A3 Paper (297x420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Mrs W Allen (ALE) (Staff)</cp:lastModifiedBy>
  <cp:revision>30</cp:revision>
  <dcterms:created xsi:type="dcterms:W3CDTF">2020-05-20T08:39:05Z</dcterms:created>
  <dcterms:modified xsi:type="dcterms:W3CDTF">2021-06-14T08:58:44Z</dcterms:modified>
</cp:coreProperties>
</file>