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4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163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99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5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075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71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743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219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37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8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3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8C8D6-7480-4249-BEED-F100A475D5F6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D694A-3DAB-4E77-9647-6807EA3A7D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B538A7B5-B32D-421E-B110-AB5B1A7CC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4D36999-26F8-45E4-AB41-D485D0B0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440012"/>
            <a:ext cx="9143999" cy="2803359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30F8DA27-CE91-4AEB-B854-6F06B5485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3563" r="8214" b="45501"/>
          <a:stretch/>
        </p:blipFill>
        <p:spPr>
          <a:xfrm flipV="1">
            <a:off x="0" y="2404067"/>
            <a:ext cx="9144000" cy="2539327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28" y="4494130"/>
            <a:ext cx="7980565" cy="775845"/>
          </a:xfrm>
        </p:spPr>
        <p:txBody>
          <a:bodyPr anchor="b">
            <a:normAutofit/>
          </a:bodyPr>
          <a:lstStyle/>
          <a:p>
            <a:r>
              <a:rPr lang="en-GB" sz="3800" dirty="0">
                <a:solidFill>
                  <a:srgbClr val="FFFFFF"/>
                </a:solidFill>
                <a:latin typeface="Algerian" panose="04020705040A02060702" pitchFamily="82" charset="0"/>
              </a:rPr>
              <a:t> A level Spanish</a:t>
            </a:r>
            <a:r>
              <a:rPr lang="en-GB" sz="3800" dirty="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F7AF4E20-3DDE-4998-96BE-44EE18254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6237"/>
          <a:stretch/>
        </p:blipFill>
        <p:spPr>
          <a:xfrm flipV="1">
            <a:off x="0" y="5616534"/>
            <a:ext cx="9143999" cy="1129775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5591" y="5265889"/>
            <a:ext cx="6872818" cy="4504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500">
                <a:solidFill>
                  <a:srgbClr val="FFFFFF"/>
                </a:solidFill>
              </a:rPr>
              <a:t>What’s it all about?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0376" y="568193"/>
            <a:ext cx="7943248" cy="2780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488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6908"/>
            <a:ext cx="8496944" cy="1459884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br>
              <a:rPr lang="en-GB" sz="3100" dirty="0">
                <a:solidFill>
                  <a:srgbClr val="FF0000"/>
                </a:solidFill>
                <a:latin typeface="Algerian" panose="04020705040A02060702" pitchFamily="82" charset="0"/>
                <a:ea typeface="+mn-ea"/>
                <a:cs typeface="+mn-cs"/>
              </a:rPr>
            </a:br>
            <a:br>
              <a:rPr lang="en-GB" sz="3100" dirty="0">
                <a:solidFill>
                  <a:srgbClr val="FF0000"/>
                </a:solidFill>
                <a:latin typeface="Algerian" panose="04020705040A02060702" pitchFamily="82" charset="0"/>
                <a:ea typeface="+mn-ea"/>
                <a:cs typeface="+mn-cs"/>
              </a:rPr>
            </a:br>
            <a:r>
              <a:rPr lang="en-GB" sz="3100" dirty="0">
                <a:solidFill>
                  <a:srgbClr val="FF0000"/>
                </a:solidFill>
                <a:latin typeface="Algerian" panose="04020705040A02060702" pitchFamily="82" charset="0"/>
                <a:ea typeface="+mn-ea"/>
                <a:cs typeface="+mn-cs"/>
              </a:rPr>
              <a:t>A 2 year course with an A level qualification from A – E  at the end of the 2 years.</a:t>
            </a:r>
            <a:br>
              <a:rPr lang="en-GB" sz="3200" dirty="0">
                <a:solidFill>
                  <a:prstClr val="black"/>
                </a:solidFill>
                <a:ea typeface="+mn-ea"/>
                <a:cs typeface="+mn-cs"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363272" cy="4597971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dirty="0"/>
              <a:t>			</a:t>
            </a:r>
            <a:r>
              <a:rPr lang="en-GB" b="1" dirty="0">
                <a:solidFill>
                  <a:srgbClr val="FF0000"/>
                </a:solidFill>
              </a:rPr>
              <a:t>3 parts to the exam………. </a:t>
            </a:r>
          </a:p>
          <a:p>
            <a:pPr marL="0" indent="0">
              <a:buNone/>
            </a:pPr>
            <a:r>
              <a:rPr lang="en-GB" sz="2800" dirty="0"/>
              <a:t>An oral ( 1 role play card and an individual research project on a topic of your choice- 30% of the final exam)</a:t>
            </a:r>
          </a:p>
          <a:p>
            <a:pPr marL="0" indent="0">
              <a:buNone/>
            </a:pPr>
            <a:r>
              <a:rPr lang="en-GB" sz="2800" dirty="0"/>
              <a:t>A listening , reading and translation paper.( 50% of the final exam)</a:t>
            </a:r>
          </a:p>
          <a:p>
            <a:pPr marL="0" indent="0">
              <a:buNone/>
            </a:pPr>
            <a:r>
              <a:rPr lang="en-GB" sz="2800" dirty="0"/>
              <a:t>An essay paper based on a novel and a film we study together over the two years.( 20% of the final exam)</a:t>
            </a:r>
          </a:p>
        </p:txBody>
      </p:sp>
    </p:spTree>
    <p:extLst>
      <p:ext uri="{BB962C8B-B14F-4D97-AF65-F5344CB8AC3E}">
        <p14:creationId xmlns:p14="http://schemas.microsoft.com/office/powerpoint/2010/main" val="3555649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  <a:latin typeface="Algerian" panose="04020705040A02060702" pitchFamily="82" charset="0"/>
              </a:rPr>
              <a:t>How many lessons per fortnight?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364" y="1600200"/>
            <a:ext cx="8363272" cy="498316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sz="2800" dirty="0"/>
              <a:t>You will have </a:t>
            </a:r>
            <a:r>
              <a:rPr lang="en-GB" sz="2800" b="1" dirty="0">
                <a:solidFill>
                  <a:srgbClr val="FF0000"/>
                </a:solidFill>
              </a:rPr>
              <a:t>10</a:t>
            </a:r>
            <a:r>
              <a:rPr lang="en-GB" sz="2800" dirty="0"/>
              <a:t> lessons a fortnight with </a:t>
            </a:r>
            <a:r>
              <a:rPr lang="en-GB" sz="2800" b="1" dirty="0">
                <a:solidFill>
                  <a:srgbClr val="FF0000"/>
                </a:solidFill>
              </a:rPr>
              <a:t>two</a:t>
            </a:r>
            <a:r>
              <a:rPr lang="en-GB" sz="2800" dirty="0"/>
              <a:t> language teachers who will teach different topics and grammar and </a:t>
            </a:r>
            <a:r>
              <a:rPr lang="en-GB" sz="2800" b="1" dirty="0">
                <a:solidFill>
                  <a:srgbClr val="FF0000"/>
                </a:solidFill>
              </a:rPr>
              <a:t>a timetabled study session</a:t>
            </a:r>
            <a:r>
              <a:rPr lang="en-GB" sz="2800" dirty="0"/>
              <a:t> in which guided work will be set.</a:t>
            </a:r>
          </a:p>
        </p:txBody>
      </p:sp>
    </p:spTree>
    <p:extLst>
      <p:ext uri="{BB962C8B-B14F-4D97-AF65-F5344CB8AC3E}">
        <p14:creationId xmlns:p14="http://schemas.microsoft.com/office/powerpoint/2010/main" val="91848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708"/>
            <a:ext cx="8229600" cy="121693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  <a:latin typeface="Algerian" panose="04020705040A02060702" pitchFamily="82" charset="0"/>
              </a:rPr>
              <a:t>What are the topics we cover in Year 12?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709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en-GB" sz="2800" dirty="0"/>
              <a:t>The changing nature of the family in Spain.</a:t>
            </a:r>
          </a:p>
          <a:p>
            <a:r>
              <a:rPr lang="en-GB" sz="2800" dirty="0"/>
              <a:t>New technology </a:t>
            </a:r>
          </a:p>
          <a:p>
            <a:r>
              <a:rPr lang="en-GB" sz="2800" dirty="0"/>
              <a:t>Gender Equality</a:t>
            </a:r>
          </a:p>
          <a:p>
            <a:r>
              <a:rPr lang="en-GB" sz="2800" dirty="0"/>
              <a:t>Influence of Celebrities</a:t>
            </a:r>
          </a:p>
          <a:p>
            <a:r>
              <a:rPr lang="en-GB" sz="2800" dirty="0"/>
              <a:t>Regional Identity in Spain</a:t>
            </a:r>
          </a:p>
          <a:p>
            <a:r>
              <a:rPr lang="en-GB" sz="2800" dirty="0"/>
              <a:t>Cultural heritage in the Spanish speaking world.</a:t>
            </a:r>
          </a:p>
          <a:p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869160"/>
            <a:ext cx="3456384" cy="15055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087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5197D-76E2-4A00-AE11-059175D5A60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GB" dirty="0"/>
              <a:t>What skills do you need for the A level course.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A9A0F-6C32-4AC6-9B0F-28A2AE9BA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As with Spanish in KS3 and 4, you will need to practise your listening, reading , writing and speaking skills.</a:t>
            </a:r>
          </a:p>
          <a:p>
            <a:pPr marL="0" indent="0">
              <a:buNone/>
            </a:pPr>
            <a:r>
              <a:rPr lang="en-GB" dirty="0"/>
              <a:t>We will also look at developing our research skills in preparation for the IRP part of the oral exam.</a:t>
            </a:r>
          </a:p>
          <a:p>
            <a:pPr marL="0" indent="0">
              <a:buNone/>
            </a:pPr>
            <a:r>
              <a:rPr lang="en-GB" dirty="0"/>
              <a:t>Above all learning a foreign language requires you to be an autonomous learner. There are lots of tips in the transition booklet to help you become an independent linguist.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774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321734"/>
            <a:ext cx="8178799" cy="1135737"/>
          </a:xfrm>
        </p:spPr>
        <p:txBody>
          <a:bodyPr>
            <a:normAutofit/>
          </a:bodyPr>
          <a:lstStyle/>
          <a:p>
            <a:r>
              <a:rPr lang="en-GB" sz="3100">
                <a:latin typeface="Algerian" panose="04020705040A02060702" pitchFamily="82" charset="0"/>
              </a:rPr>
              <a:t>What will I need to do in preparation for the course?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1" y="1782981"/>
            <a:ext cx="3006288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700"/>
              <a:t>Over the summer we will expect you to complete the research project and the exercises in the transition booklet. </a:t>
            </a:r>
          </a:p>
          <a:p>
            <a:pPr marL="0" indent="0">
              <a:buNone/>
            </a:pPr>
            <a:r>
              <a:rPr lang="en-GB" sz="1700"/>
              <a:t>Aim to look over your grammar notes from GCSE</a:t>
            </a:r>
          </a:p>
          <a:p>
            <a:pPr marL="0" indent="0">
              <a:buNone/>
            </a:pPr>
            <a:r>
              <a:rPr lang="en-GB" sz="1700"/>
              <a:t>Listen to some Spanish songs on You Tube, watch a Spanish film and try to read some extracts from Spanish magazines or newspaper but there are lots of other suggestions in the holiday booklet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760545" cy="2017580"/>
            <a:chOff x="0" y="4601497"/>
            <a:chExt cx="1014060" cy="2017580"/>
          </a:xfrm>
        </p:grpSpPr>
        <p:sp>
          <p:nvSpPr>
            <p:cNvPr id="74" name="Isosceles Triangle 73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Image result for bbc mundo images">
            <a:extLst>
              <a:ext uri="{FF2B5EF4-FFF2-40B4-BE49-F238E27FC236}">
                <a16:creationId xmlns:a16="http://schemas.microsoft.com/office/drawing/2014/main" id="{C33B5D05-70DE-4B1B-920C-378D5581E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1490" y="2805083"/>
            <a:ext cx="4689909" cy="231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7" name="Group 76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14467" y="1"/>
            <a:ext cx="729532" cy="1935307"/>
            <a:chOff x="10918968" y="713127"/>
            <a:chExt cx="1273032" cy="253283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92585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1715"/>
            <a:ext cx="8395239" cy="1143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  <a:latin typeface="Algerian" panose="04020705040A02060702" pitchFamily="82" charset="0"/>
              </a:rPr>
              <a:t>What will I need for 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95239" cy="4525963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Make sure you download the </a:t>
            </a:r>
            <a:r>
              <a:rPr lang="en-GB" sz="2400" dirty="0">
                <a:solidFill>
                  <a:srgbClr val="FF0000"/>
                </a:solidFill>
              </a:rPr>
              <a:t>word reference. com</a:t>
            </a:r>
            <a:r>
              <a:rPr lang="en-GB" sz="2400" dirty="0"/>
              <a:t> app on to your phone. This includes a verb conjugation section.</a:t>
            </a:r>
          </a:p>
          <a:p>
            <a:endParaRPr lang="en-GB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567037"/>
            <a:ext cx="2808312" cy="28083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04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373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Algerian</vt:lpstr>
      <vt:lpstr>Arial</vt:lpstr>
      <vt:lpstr>Calibri</vt:lpstr>
      <vt:lpstr>Office Theme</vt:lpstr>
      <vt:lpstr> A level Spanish.</vt:lpstr>
      <vt:lpstr>  A 2 year course with an A level qualification from A – E  at the end of the 2 years. </vt:lpstr>
      <vt:lpstr>How many lessons per fortnight?</vt:lpstr>
      <vt:lpstr>What are the topics we cover in Year 12?</vt:lpstr>
      <vt:lpstr>What skills do you need for the A level course.</vt:lpstr>
      <vt:lpstr>What will I need to do in preparation for the course?</vt:lpstr>
      <vt:lpstr>What will I need for the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A level.</dc:title>
  <dc:creator>Sarah Morley (Staff)</dc:creator>
  <cp:lastModifiedBy>Mrs S Morley (MLY) (Staff)</cp:lastModifiedBy>
  <cp:revision>12</cp:revision>
  <dcterms:created xsi:type="dcterms:W3CDTF">2020-06-05T08:51:40Z</dcterms:created>
  <dcterms:modified xsi:type="dcterms:W3CDTF">2021-06-16T11:14:39Z</dcterms:modified>
</cp:coreProperties>
</file>