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6" r:id="rId3"/>
    <p:sldId id="258" r:id="rId4"/>
    <p:sldId id="262" r:id="rId5"/>
    <p:sldId id="259" r:id="rId6"/>
    <p:sldId id="260" r:id="rId7"/>
    <p:sldId id="261" r:id="rId8"/>
    <p:sldId id="263" r:id="rId9"/>
    <p:sldId id="266" r:id="rId10"/>
    <p:sldId id="267" r:id="rId11"/>
    <p:sldId id="268" r:id="rId12"/>
    <p:sldId id="264" r:id="rId13"/>
    <p:sldId id="265" r:id="rId14"/>
    <p:sldId id="272" r:id="rId15"/>
    <p:sldId id="273" r:id="rId16"/>
    <p:sldId id="274" r:id="rId17"/>
    <p:sldId id="270" r:id="rId18"/>
    <p:sldId id="277" r:id="rId19"/>
    <p:sldId id="278" r:id="rId20"/>
    <p:sldId id="281" r:id="rId21"/>
    <p:sldId id="28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838F090-7CD5-437B-BAF8-2C3F7A498964}" type="datetimeFigureOut">
              <a:rPr lang="en-GB" smtClean="0"/>
              <a:t>24/06/2024</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433359C-5A6B-4B78-93F9-A090720E4279}" type="slidenum">
              <a:rPr lang="en-GB" smtClean="0"/>
              <a:t>‹#›</a:t>
            </a:fld>
            <a:endParaRPr lang="en-GB"/>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894000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38F090-7CD5-437B-BAF8-2C3F7A498964}" type="datetimeFigureOut">
              <a:rPr lang="en-GB" smtClean="0"/>
              <a:t>24/06/2024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159614418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38F090-7CD5-437B-BAF8-2C3F7A498964}" type="datetimeFigureOut">
              <a:rPr lang="en-GB" smtClean="0"/>
              <a:t>24/06/2024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331455388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38F090-7CD5-437B-BAF8-2C3F7A498964}" type="datetimeFigureOut">
              <a:rPr lang="en-GB" smtClean="0"/>
              <a:t>24/06/2024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277251099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838F090-7CD5-437B-BAF8-2C3F7A498964}" type="datetimeFigureOut">
              <a:rPr lang="en-GB" smtClean="0"/>
              <a:t>24/06/2024</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433359C-5A6B-4B78-93F9-A090720E4279}" type="slidenum">
              <a:rPr lang="en-GB" smtClean="0"/>
              <a:t>‹#›</a:t>
            </a:fld>
            <a:endParaRPr lang="en-GB"/>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10448296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38F090-7CD5-437B-BAF8-2C3F7A498964}" type="datetimeFigureOut">
              <a:rPr lang="en-GB" smtClean="0"/>
              <a:t>24/06/2024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1563786466"/>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38F090-7CD5-437B-BAF8-2C3F7A498964}" type="datetimeFigureOut">
              <a:rPr lang="en-GB" smtClean="0"/>
              <a:t>24/06/2024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339761819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38F090-7CD5-437B-BAF8-2C3F7A498964}" type="datetimeFigureOut">
              <a:rPr lang="en-GB" smtClean="0"/>
              <a:t>24/06/2024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2083869138"/>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38F090-7CD5-437B-BAF8-2C3F7A498964}" type="datetimeFigureOut">
              <a:rPr lang="en-GB" smtClean="0"/>
              <a:t>24/06/2024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376675464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1838F090-7CD5-437B-BAF8-2C3F7A498964}" type="datetimeFigureOut">
              <a:rPr lang="en-GB" smtClean="0"/>
              <a:t>24/06/2024</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A433359C-5A6B-4B78-93F9-A090720E4279}" type="slidenum">
              <a:rPr lang="en-GB" smtClean="0"/>
              <a:t>‹#›</a:t>
            </a:fld>
            <a:endParaRPr lang="en-GB"/>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05870851"/>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1838F090-7CD5-437B-BAF8-2C3F7A498964}" type="datetimeFigureOut">
              <a:rPr lang="en-GB" smtClean="0"/>
              <a:t>24/06/2024</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26241176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838F090-7CD5-437B-BAF8-2C3F7A498964}" type="datetimeFigureOut">
              <a:rPr lang="en-GB" smtClean="0"/>
              <a:t>24/06/2024</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433359C-5A6B-4B78-93F9-A090720E4279}" type="slidenum">
              <a:rPr lang="en-GB" smtClean="0"/>
              <a:t>‹#›</a:t>
            </a:fld>
            <a:endParaRPr lang="en-GB"/>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63100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917FBC-DFEF-CE22-C1AA-EC8BAE94B83D}"/>
              </a:ext>
            </a:extLst>
          </p:cNvPr>
          <p:cNvSpPr/>
          <p:nvPr/>
        </p:nvSpPr>
        <p:spPr>
          <a:xfrm>
            <a:off x="1325219" y="2286000"/>
            <a:ext cx="5022574" cy="871330"/>
          </a:xfrm>
          <a:prstGeom prst="rect">
            <a:avLst/>
          </a:prstGeom>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t>Unit 1: Science Fundamentals</a:t>
            </a:r>
          </a:p>
          <a:p>
            <a:pPr algn="ctr"/>
            <a:r>
              <a:rPr lang="en-GB" sz="2400" dirty="0"/>
              <a:t>Exam sat May 2025</a:t>
            </a:r>
          </a:p>
        </p:txBody>
      </p:sp>
      <p:sp>
        <p:nvSpPr>
          <p:cNvPr id="3" name="Rectangle 2">
            <a:extLst>
              <a:ext uri="{FF2B5EF4-FFF2-40B4-BE49-F238E27FC236}">
                <a16:creationId xmlns:a16="http://schemas.microsoft.com/office/drawing/2014/main" id="{45791872-C08D-7D46-63A6-6A5428DADE34}"/>
              </a:ext>
            </a:extLst>
          </p:cNvPr>
          <p:cNvSpPr/>
          <p:nvPr/>
        </p:nvSpPr>
        <p:spPr>
          <a:xfrm>
            <a:off x="6460435" y="2286000"/>
            <a:ext cx="5022574" cy="871330"/>
          </a:xfrm>
          <a:prstGeom prst="rect">
            <a:avLst/>
          </a:prstGeom>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t>Unit 2: Laboratory Techniques</a:t>
            </a:r>
          </a:p>
          <a:p>
            <a:pPr algn="ctr"/>
            <a:r>
              <a:rPr lang="en-GB" sz="2400" dirty="0"/>
              <a:t>Exam sat January 2026</a:t>
            </a:r>
          </a:p>
        </p:txBody>
      </p:sp>
      <p:sp>
        <p:nvSpPr>
          <p:cNvPr id="4" name="Rectangle 3">
            <a:extLst>
              <a:ext uri="{FF2B5EF4-FFF2-40B4-BE49-F238E27FC236}">
                <a16:creationId xmlns:a16="http://schemas.microsoft.com/office/drawing/2014/main" id="{D8B83204-2641-4CC2-E6AD-AA636D970F8C}"/>
              </a:ext>
            </a:extLst>
          </p:cNvPr>
          <p:cNvSpPr/>
          <p:nvPr/>
        </p:nvSpPr>
        <p:spPr>
          <a:xfrm>
            <a:off x="1325219" y="3793326"/>
            <a:ext cx="5022574" cy="1190372"/>
          </a:xfrm>
          <a:prstGeom prst="rect">
            <a:avLst/>
          </a:prstGeom>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t>Unit 6: Control of hazards in the lab</a:t>
            </a:r>
          </a:p>
          <a:p>
            <a:pPr algn="ctr"/>
            <a:r>
              <a:rPr lang="en-GB" sz="2400" dirty="0"/>
              <a:t>Coursework</a:t>
            </a:r>
          </a:p>
        </p:txBody>
      </p:sp>
      <p:sp>
        <p:nvSpPr>
          <p:cNvPr id="5" name="Rectangle 4">
            <a:extLst>
              <a:ext uri="{FF2B5EF4-FFF2-40B4-BE49-F238E27FC236}">
                <a16:creationId xmlns:a16="http://schemas.microsoft.com/office/drawing/2014/main" id="{4488C477-5DEA-47D6-A994-79AF04A07D51}"/>
              </a:ext>
            </a:extLst>
          </p:cNvPr>
          <p:cNvSpPr/>
          <p:nvPr/>
        </p:nvSpPr>
        <p:spPr>
          <a:xfrm>
            <a:off x="6460435" y="3793326"/>
            <a:ext cx="5022574" cy="871330"/>
          </a:xfrm>
          <a:prstGeom prst="rect">
            <a:avLst/>
          </a:prstGeom>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t>Unit 18: Microbiology</a:t>
            </a:r>
          </a:p>
          <a:p>
            <a:pPr algn="ctr"/>
            <a:r>
              <a:rPr lang="en-GB" sz="2400" dirty="0"/>
              <a:t>Coursework</a:t>
            </a:r>
          </a:p>
        </p:txBody>
      </p:sp>
      <p:sp>
        <p:nvSpPr>
          <p:cNvPr id="6" name="Rectangle 5">
            <a:extLst>
              <a:ext uri="{FF2B5EF4-FFF2-40B4-BE49-F238E27FC236}">
                <a16:creationId xmlns:a16="http://schemas.microsoft.com/office/drawing/2014/main" id="{5B62D949-4D7F-2ADF-A733-9046B2015CCD}"/>
              </a:ext>
            </a:extLst>
          </p:cNvPr>
          <p:cNvSpPr/>
          <p:nvPr/>
        </p:nvSpPr>
        <p:spPr>
          <a:xfrm>
            <a:off x="1310640" y="5058026"/>
            <a:ext cx="5037153" cy="1190373"/>
          </a:xfrm>
          <a:prstGeom prst="rect">
            <a:avLst/>
          </a:prstGeom>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t>Unit 21: Product testing techniques </a:t>
            </a:r>
          </a:p>
          <a:p>
            <a:pPr algn="ctr"/>
            <a:r>
              <a:rPr lang="en-GB" sz="2400" dirty="0"/>
              <a:t>Coursework</a:t>
            </a:r>
          </a:p>
        </p:txBody>
      </p:sp>
    </p:spTree>
    <p:extLst>
      <p:ext uri="{BB962C8B-B14F-4D97-AF65-F5344CB8AC3E}">
        <p14:creationId xmlns:p14="http://schemas.microsoft.com/office/powerpoint/2010/main" val="3371935001"/>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0039" t="20011" r="1791" b="9594"/>
          <a:stretch/>
        </p:blipFill>
        <p:spPr>
          <a:xfrm>
            <a:off x="1187115" y="625642"/>
            <a:ext cx="10170695" cy="5149516"/>
          </a:xfrm>
          <a:prstGeom prst="rect">
            <a:avLst/>
          </a:prstGeom>
        </p:spPr>
      </p:pic>
    </p:spTree>
    <p:extLst>
      <p:ext uri="{BB962C8B-B14F-4D97-AF65-F5344CB8AC3E}">
        <p14:creationId xmlns:p14="http://schemas.microsoft.com/office/powerpoint/2010/main" val="3497165941"/>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0039" t="20011" r="1791" b="9594"/>
          <a:stretch/>
        </p:blipFill>
        <p:spPr>
          <a:xfrm>
            <a:off x="1187115" y="625642"/>
            <a:ext cx="10170695" cy="5149516"/>
          </a:xfrm>
          <a:prstGeom prst="rect">
            <a:avLst/>
          </a:prstGeom>
        </p:spPr>
      </p:pic>
      <p:pic>
        <p:nvPicPr>
          <p:cNvPr id="2" name="Picture 1"/>
          <p:cNvPicPr>
            <a:picLocks noChangeAspect="1"/>
          </p:cNvPicPr>
          <p:nvPr/>
        </p:nvPicPr>
        <p:blipFill rotWithShape="1">
          <a:blip r:embed="rId3"/>
          <a:srcRect l="19793" t="18476" r="1791" b="6743"/>
          <a:stretch/>
        </p:blipFill>
        <p:spPr>
          <a:xfrm>
            <a:off x="1171072" y="465220"/>
            <a:ext cx="10202780" cy="5470359"/>
          </a:xfrm>
          <a:prstGeom prst="rect">
            <a:avLst/>
          </a:prstGeom>
        </p:spPr>
      </p:pic>
    </p:spTree>
    <p:extLst>
      <p:ext uri="{BB962C8B-B14F-4D97-AF65-F5344CB8AC3E}">
        <p14:creationId xmlns:p14="http://schemas.microsoft.com/office/powerpoint/2010/main" val="3635312281"/>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Transition work</a:t>
            </a:r>
            <a:br>
              <a:rPr lang="en-GB" sz="3200" b="1" dirty="0">
                <a:solidFill>
                  <a:schemeClr val="tx2"/>
                </a:solidFill>
                <a:latin typeface="Century Gothic" panose="020B0502020202020204" pitchFamily="34" charset="0"/>
              </a:rPr>
            </a:br>
            <a:endParaRPr lang="en-GB" sz="3200" b="1" dirty="0">
              <a:solidFill>
                <a:schemeClr val="tx2"/>
              </a:solidFill>
              <a:latin typeface="Century Gothic" panose="020B0502020202020204" pitchFamily="34" charset="0"/>
            </a:endParaRPr>
          </a:p>
          <a:p>
            <a:r>
              <a:rPr lang="en-GB" sz="2400" dirty="0">
                <a:solidFill>
                  <a:schemeClr val="tx2"/>
                </a:solidFill>
                <a:latin typeface="Century Gothic" panose="020B0502020202020204" pitchFamily="34" charset="0"/>
              </a:rPr>
              <a:t>The entry requirement is a 5 from GCSE </a:t>
            </a:r>
          </a:p>
          <a:p>
            <a:r>
              <a:rPr lang="en-GB" sz="2400" b="1" dirty="0">
                <a:solidFill>
                  <a:schemeClr val="tx2"/>
                </a:solidFill>
                <a:latin typeface="Century Gothic" panose="020B0502020202020204" pitchFamily="34" charset="0"/>
              </a:rPr>
              <a:t>We will expect you to have the knowledge you learned at GCSE.</a:t>
            </a:r>
          </a:p>
          <a:p>
            <a:r>
              <a:rPr lang="en-GB" sz="2400" dirty="0">
                <a:solidFill>
                  <a:schemeClr val="tx2"/>
                </a:solidFill>
                <a:latin typeface="Century Gothic" panose="020B0502020202020204" pitchFamily="34" charset="0"/>
              </a:rPr>
              <a:t>You </a:t>
            </a:r>
            <a:r>
              <a:rPr lang="en-GB" sz="2400" u="sng" dirty="0">
                <a:solidFill>
                  <a:schemeClr val="tx2"/>
                </a:solidFill>
                <a:latin typeface="Century Gothic" panose="020B0502020202020204" pitchFamily="34" charset="0"/>
              </a:rPr>
              <a:t>must</a:t>
            </a:r>
            <a:r>
              <a:rPr lang="en-GB" sz="2400" dirty="0">
                <a:solidFill>
                  <a:schemeClr val="tx2"/>
                </a:solidFill>
                <a:latin typeface="Century Gothic" panose="020B0502020202020204" pitchFamily="34" charset="0"/>
              </a:rPr>
              <a:t> complete the mandatory transition work in advance of September.</a:t>
            </a:r>
          </a:p>
        </p:txBody>
      </p:sp>
    </p:spTree>
    <p:extLst>
      <p:ext uri="{BB962C8B-B14F-4D97-AF65-F5344CB8AC3E}">
        <p14:creationId xmlns:p14="http://schemas.microsoft.com/office/powerpoint/2010/main" val="182030862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Contact</a:t>
            </a:r>
            <a:br>
              <a:rPr lang="en-GB" sz="3200" b="1" dirty="0">
                <a:solidFill>
                  <a:schemeClr val="tx2"/>
                </a:solidFill>
                <a:latin typeface="Century Gothic" panose="020B0502020202020204" pitchFamily="34" charset="0"/>
              </a:rPr>
            </a:br>
            <a:endParaRPr lang="en-GB" sz="3200" b="1" dirty="0">
              <a:solidFill>
                <a:schemeClr val="tx2"/>
              </a:solidFill>
              <a:latin typeface="Century Gothic" panose="020B0502020202020204" pitchFamily="34" charset="0"/>
            </a:endParaRPr>
          </a:p>
          <a:p>
            <a:pPr marL="0" indent="0" algn="ctr">
              <a:buNone/>
            </a:pPr>
            <a:r>
              <a:rPr lang="en-GB" sz="2400" dirty="0">
                <a:solidFill>
                  <a:schemeClr val="tx2"/>
                </a:solidFill>
                <a:latin typeface="Century Gothic" panose="020B0502020202020204" pitchFamily="34" charset="0"/>
              </a:rPr>
              <a:t>J.Weston@chellaston.derby.sch.uk</a:t>
            </a:r>
          </a:p>
          <a:p>
            <a:pPr marL="0" indent="0" algn="ctr">
              <a:buNone/>
            </a:pPr>
            <a:r>
              <a:rPr lang="en-GB" sz="2400" dirty="0">
                <a:solidFill>
                  <a:schemeClr val="tx2"/>
                </a:solidFill>
                <a:latin typeface="Century Gothic" panose="020B0502020202020204" pitchFamily="34" charset="0"/>
              </a:rPr>
              <a:t>H.Benn@chellaston.derby.sch.uk</a:t>
            </a:r>
          </a:p>
          <a:p>
            <a:pPr marL="0" indent="0" algn="ctr">
              <a:buNone/>
            </a:pPr>
            <a:r>
              <a:rPr lang="en-GB" sz="2400" dirty="0">
                <a:solidFill>
                  <a:schemeClr val="tx2"/>
                </a:solidFill>
                <a:latin typeface="Century Gothic" panose="020B0502020202020204" pitchFamily="34" charset="0"/>
              </a:rPr>
              <a:t>a.petrie@chellaston.derby.sch.uk (Head of Science)</a:t>
            </a:r>
          </a:p>
        </p:txBody>
      </p:sp>
    </p:spTree>
    <p:extLst>
      <p:ext uri="{BB962C8B-B14F-4D97-AF65-F5344CB8AC3E}">
        <p14:creationId xmlns:p14="http://schemas.microsoft.com/office/powerpoint/2010/main" val="4245304183"/>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fontScale="85000" lnSpcReduction="20000"/>
          </a:bodyPr>
          <a:lstStyle/>
          <a:p>
            <a:pPr marL="0" indent="0" algn="ctr">
              <a:buNone/>
            </a:pPr>
            <a:r>
              <a:rPr lang="en-GB" sz="3200" b="1" dirty="0">
                <a:solidFill>
                  <a:schemeClr val="tx2"/>
                </a:solidFill>
                <a:latin typeface="Century Gothic" panose="020B0502020202020204" pitchFamily="34" charset="0"/>
              </a:rPr>
              <a:t>Practical time – identifying ions</a:t>
            </a:r>
          </a:p>
          <a:p>
            <a:pPr lvl="0"/>
            <a:r>
              <a:rPr lang="en-GB" sz="3200" b="1" dirty="0">
                <a:solidFill>
                  <a:schemeClr val="tx2"/>
                </a:solidFill>
                <a:latin typeface="Century Gothic" panose="020B0502020202020204" pitchFamily="34" charset="0"/>
              </a:rPr>
              <a:t>(taken from Yr13 Unit 2 Laboratory techniques)</a:t>
            </a:r>
            <a:br>
              <a:rPr lang="en-GB" sz="3200" b="1" dirty="0">
                <a:solidFill>
                  <a:schemeClr val="tx2"/>
                </a:solidFill>
                <a:latin typeface="Century Gothic" panose="020B0502020202020204" pitchFamily="34" charset="0"/>
              </a:rPr>
            </a:br>
            <a:br>
              <a:rPr lang="en-GB" sz="3200" b="1" dirty="0">
                <a:solidFill>
                  <a:schemeClr val="tx2"/>
                </a:solidFill>
                <a:latin typeface="Century Gothic" panose="020B0502020202020204" pitchFamily="34" charset="0"/>
              </a:rPr>
            </a:br>
            <a:r>
              <a:rPr lang="en-GB" sz="2800" dirty="0">
                <a:solidFill>
                  <a:schemeClr val="tx2"/>
                </a:solidFill>
                <a:latin typeface="Century Gothic" panose="020B0502020202020204" pitchFamily="34" charset="0"/>
              </a:rPr>
              <a:t>LO5.1 – Techniques to identify cations and anions in samples</a:t>
            </a:r>
          </a:p>
          <a:p>
            <a:pPr marL="800100" lvl="1" indent="-342900">
              <a:buFont typeface="Arial" panose="020B0604020202020204" pitchFamily="34" charset="0"/>
              <a:buChar char="•"/>
            </a:pPr>
            <a:r>
              <a:rPr lang="en-GB" sz="2800" dirty="0">
                <a:solidFill>
                  <a:schemeClr val="tx2"/>
                </a:solidFill>
                <a:latin typeface="Century Gothic" panose="020B0502020202020204" pitchFamily="34" charset="0"/>
              </a:rPr>
              <a:t>Describe how to carry out a flame test</a:t>
            </a:r>
          </a:p>
          <a:p>
            <a:pPr marL="800100" lvl="1" indent="-342900">
              <a:buFont typeface="Arial" panose="020B0604020202020204" pitchFamily="34" charset="0"/>
              <a:buChar char="•"/>
            </a:pPr>
            <a:r>
              <a:rPr lang="en-GB" sz="2800" dirty="0">
                <a:solidFill>
                  <a:schemeClr val="tx2"/>
                </a:solidFill>
                <a:latin typeface="Century Gothic" panose="020B0502020202020204" pitchFamily="34" charset="0"/>
              </a:rPr>
              <a:t>Be able to identify barium, Ba</a:t>
            </a:r>
            <a:r>
              <a:rPr lang="en-GB" sz="2800" baseline="30000" dirty="0">
                <a:solidFill>
                  <a:schemeClr val="tx2"/>
                </a:solidFill>
                <a:latin typeface="Century Gothic" panose="020B0502020202020204" pitchFamily="34" charset="0"/>
              </a:rPr>
              <a:t>2+</a:t>
            </a:r>
            <a:r>
              <a:rPr lang="en-GB" sz="2800" dirty="0">
                <a:solidFill>
                  <a:schemeClr val="tx2"/>
                </a:solidFill>
                <a:latin typeface="Century Gothic" panose="020B0502020202020204" pitchFamily="34" charset="0"/>
              </a:rPr>
              <a:t>, Calcium Ca</a:t>
            </a:r>
            <a:r>
              <a:rPr lang="en-GB" sz="2800" baseline="30000" dirty="0">
                <a:solidFill>
                  <a:schemeClr val="tx2"/>
                </a:solidFill>
                <a:latin typeface="Century Gothic" panose="020B0502020202020204" pitchFamily="34" charset="0"/>
              </a:rPr>
              <a:t>2+</a:t>
            </a:r>
            <a:r>
              <a:rPr lang="en-GB" sz="2800" dirty="0">
                <a:solidFill>
                  <a:schemeClr val="tx2"/>
                </a:solidFill>
                <a:latin typeface="Century Gothic" panose="020B0502020202020204" pitchFamily="34" charset="0"/>
              </a:rPr>
              <a:t>, Copper, Cu</a:t>
            </a:r>
            <a:r>
              <a:rPr lang="en-GB" sz="2800" baseline="30000" dirty="0">
                <a:solidFill>
                  <a:schemeClr val="tx2"/>
                </a:solidFill>
                <a:latin typeface="Century Gothic" panose="020B0502020202020204" pitchFamily="34" charset="0"/>
              </a:rPr>
              <a:t>2+</a:t>
            </a:r>
            <a:r>
              <a:rPr lang="en-GB" sz="2800" dirty="0">
                <a:solidFill>
                  <a:schemeClr val="tx2"/>
                </a:solidFill>
                <a:latin typeface="Century Gothic" panose="020B0502020202020204" pitchFamily="34" charset="0"/>
              </a:rPr>
              <a:t>, Lithium, Li</a:t>
            </a:r>
            <a:r>
              <a:rPr lang="en-GB" sz="2800" baseline="30000" dirty="0">
                <a:solidFill>
                  <a:schemeClr val="tx2"/>
                </a:solidFill>
                <a:latin typeface="Century Gothic" panose="020B0502020202020204" pitchFamily="34" charset="0"/>
              </a:rPr>
              <a:t>+</a:t>
            </a:r>
            <a:r>
              <a:rPr lang="en-GB" sz="2800" dirty="0">
                <a:solidFill>
                  <a:schemeClr val="tx2"/>
                </a:solidFill>
                <a:latin typeface="Century Gothic" panose="020B0502020202020204" pitchFamily="34" charset="0"/>
              </a:rPr>
              <a:t>, sodium, Na</a:t>
            </a:r>
            <a:r>
              <a:rPr lang="en-GB" sz="2800" baseline="30000" dirty="0">
                <a:solidFill>
                  <a:schemeClr val="tx2"/>
                </a:solidFill>
                <a:latin typeface="Century Gothic" panose="020B0502020202020204" pitchFamily="34" charset="0"/>
              </a:rPr>
              <a:t>+</a:t>
            </a:r>
            <a:r>
              <a:rPr lang="en-GB" sz="2800" dirty="0">
                <a:solidFill>
                  <a:schemeClr val="tx2"/>
                </a:solidFill>
                <a:latin typeface="Century Gothic" panose="020B0502020202020204" pitchFamily="34" charset="0"/>
              </a:rPr>
              <a:t>, Potassium, K</a:t>
            </a:r>
            <a:r>
              <a:rPr lang="en-GB" sz="2800" baseline="30000" dirty="0">
                <a:solidFill>
                  <a:schemeClr val="tx2"/>
                </a:solidFill>
                <a:latin typeface="Century Gothic" panose="020B0502020202020204" pitchFamily="34" charset="0"/>
              </a:rPr>
              <a:t>+</a:t>
            </a:r>
            <a:r>
              <a:rPr lang="en-GB" sz="2800" dirty="0">
                <a:solidFill>
                  <a:schemeClr val="tx2"/>
                </a:solidFill>
                <a:latin typeface="Century Gothic" panose="020B0502020202020204" pitchFamily="34" charset="0"/>
              </a:rPr>
              <a:t> using flame tests.</a:t>
            </a:r>
          </a:p>
          <a:p>
            <a:pPr marL="800100" lvl="1" indent="-342900">
              <a:buFont typeface="Arial" panose="020B0604020202020204" pitchFamily="34" charset="0"/>
              <a:buChar char="•"/>
            </a:pPr>
            <a:r>
              <a:rPr lang="en-GB" sz="2800" b="0" dirty="0">
                <a:solidFill>
                  <a:schemeClr val="tx2"/>
                </a:solidFill>
                <a:latin typeface="Century Gothic" panose="020B0502020202020204" pitchFamily="34" charset="0"/>
              </a:rPr>
              <a:t>Describe how to carry out chemical tests for cations (using precipitation reactions with sodium hydroxide):</a:t>
            </a:r>
            <a:br>
              <a:rPr lang="en-GB" sz="2800" b="0" dirty="0">
                <a:solidFill>
                  <a:schemeClr val="tx2"/>
                </a:solidFill>
                <a:latin typeface="Century Gothic" panose="020B0502020202020204" pitchFamily="34" charset="0"/>
              </a:rPr>
            </a:br>
            <a:r>
              <a:rPr lang="en-GB" sz="2800" b="0" dirty="0">
                <a:solidFill>
                  <a:schemeClr val="tx2"/>
                </a:solidFill>
                <a:latin typeface="Century Gothic" panose="020B0502020202020204" pitchFamily="34" charset="0"/>
              </a:rPr>
              <a:t>Aluminium, Al</a:t>
            </a:r>
            <a:r>
              <a:rPr lang="en-GB" sz="2800" b="0" baseline="30000" dirty="0">
                <a:solidFill>
                  <a:schemeClr val="tx2"/>
                </a:solidFill>
                <a:latin typeface="Century Gothic" panose="020B0502020202020204" pitchFamily="34" charset="0"/>
              </a:rPr>
              <a:t>3+</a:t>
            </a:r>
            <a:r>
              <a:rPr lang="en-GB" sz="2800" b="0" dirty="0">
                <a:solidFill>
                  <a:schemeClr val="tx2"/>
                </a:solidFill>
                <a:latin typeface="Century Gothic" panose="020B0502020202020204" pitchFamily="34" charset="0"/>
              </a:rPr>
              <a:t>, copper, </a:t>
            </a:r>
            <a:r>
              <a:rPr lang="en-GB" sz="2800" b="0" baseline="30000" dirty="0">
                <a:solidFill>
                  <a:schemeClr val="tx2"/>
                </a:solidFill>
                <a:latin typeface="Century Gothic" panose="020B0502020202020204" pitchFamily="34" charset="0"/>
              </a:rPr>
              <a:t>2+</a:t>
            </a:r>
            <a:r>
              <a:rPr lang="en-GB" sz="2800" b="0" dirty="0">
                <a:solidFill>
                  <a:schemeClr val="tx2"/>
                </a:solidFill>
                <a:latin typeface="Century Gothic" panose="020B0502020202020204" pitchFamily="34" charset="0"/>
              </a:rPr>
              <a:t> ions, Iron (II), Fe</a:t>
            </a:r>
            <a:r>
              <a:rPr lang="en-GB" sz="2800" b="0" baseline="30000" dirty="0">
                <a:solidFill>
                  <a:schemeClr val="tx2"/>
                </a:solidFill>
                <a:latin typeface="Century Gothic" panose="020B0502020202020204" pitchFamily="34" charset="0"/>
              </a:rPr>
              <a:t>2+</a:t>
            </a:r>
            <a:r>
              <a:rPr lang="en-GB" sz="2800" b="0" dirty="0">
                <a:solidFill>
                  <a:schemeClr val="tx2"/>
                </a:solidFill>
                <a:latin typeface="Century Gothic" panose="020B0502020202020204" pitchFamily="34" charset="0"/>
              </a:rPr>
              <a:t>, Iron (III), Fe</a:t>
            </a:r>
            <a:r>
              <a:rPr lang="en-GB" sz="2800" b="0" baseline="30000" dirty="0">
                <a:solidFill>
                  <a:schemeClr val="tx2"/>
                </a:solidFill>
                <a:latin typeface="Century Gothic" panose="020B0502020202020204" pitchFamily="34" charset="0"/>
              </a:rPr>
              <a:t>3+</a:t>
            </a:r>
            <a:r>
              <a:rPr lang="en-GB" sz="2800" b="0" dirty="0">
                <a:solidFill>
                  <a:schemeClr val="tx2"/>
                </a:solidFill>
                <a:latin typeface="Century Gothic" panose="020B0502020202020204" pitchFamily="34" charset="0"/>
              </a:rPr>
              <a:t>, lead Pb</a:t>
            </a:r>
            <a:r>
              <a:rPr lang="en-GB" sz="2800" b="0" baseline="30000" dirty="0">
                <a:solidFill>
                  <a:schemeClr val="tx2"/>
                </a:solidFill>
                <a:latin typeface="Century Gothic" panose="020B0502020202020204" pitchFamily="34" charset="0"/>
              </a:rPr>
              <a:t>2+</a:t>
            </a:r>
            <a:r>
              <a:rPr lang="en-GB" sz="2800" b="0" dirty="0">
                <a:solidFill>
                  <a:schemeClr val="tx2"/>
                </a:solidFill>
                <a:latin typeface="Century Gothic" panose="020B0502020202020204" pitchFamily="34" charset="0"/>
              </a:rPr>
              <a:t>.</a:t>
            </a:r>
          </a:p>
          <a:p>
            <a:pPr marL="800100" lvl="1" indent="-342900">
              <a:buFont typeface="Arial" panose="020B0604020202020204" pitchFamily="34" charset="0"/>
              <a:buChar char="•"/>
            </a:pPr>
            <a:r>
              <a:rPr lang="en-GB" sz="2800" b="0" dirty="0">
                <a:solidFill>
                  <a:schemeClr val="tx2"/>
                </a:solidFill>
                <a:latin typeface="Century Gothic" panose="020B0502020202020204" pitchFamily="34" charset="0"/>
              </a:rPr>
              <a:t>Including the colour of the precipitates and whether they dissolve in excess NaOH(</a:t>
            </a:r>
            <a:r>
              <a:rPr lang="en-GB" sz="2800" b="0" dirty="0" err="1">
                <a:solidFill>
                  <a:schemeClr val="tx2"/>
                </a:solidFill>
                <a:latin typeface="Century Gothic" panose="020B0502020202020204" pitchFamily="34" charset="0"/>
              </a:rPr>
              <a:t>aq</a:t>
            </a:r>
            <a:r>
              <a:rPr lang="en-GB" sz="2800" b="0" dirty="0">
                <a:solidFill>
                  <a:schemeClr val="tx2"/>
                </a:solidFill>
                <a:latin typeface="Century Gothic" panose="020B0502020202020204" pitchFamily="34" charset="0"/>
              </a:rPr>
              <a:t>)</a:t>
            </a:r>
          </a:p>
          <a:p>
            <a:pPr marL="800100" lvl="1" indent="-342900">
              <a:buFont typeface="Arial" panose="020B0604020202020204" pitchFamily="34" charset="0"/>
              <a:buChar char="•"/>
            </a:pPr>
            <a:endParaRPr lang="en-GB" sz="2800" dirty="0">
              <a:latin typeface="Century Gothic" panose="020B0502020202020204" pitchFamily="34" charset="0"/>
            </a:endParaRPr>
          </a:p>
          <a:p>
            <a:pPr marL="0" indent="0" algn="ctr">
              <a:buNone/>
            </a:pPr>
            <a:endParaRPr lang="en-GB" sz="3200" b="1" dirty="0">
              <a:solidFill>
                <a:schemeClr val="tx2"/>
              </a:solidFill>
              <a:latin typeface="Century Gothic" panose="020B0502020202020204" pitchFamily="34" charset="0"/>
            </a:endParaRPr>
          </a:p>
        </p:txBody>
      </p:sp>
    </p:spTree>
    <p:extLst>
      <p:ext uri="{BB962C8B-B14F-4D97-AF65-F5344CB8AC3E}">
        <p14:creationId xmlns:p14="http://schemas.microsoft.com/office/powerpoint/2010/main" val="284830160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9224" y="297736"/>
            <a:ext cx="6689536" cy="850106"/>
          </a:xfrm>
        </p:spPr>
        <p:txBody>
          <a:bodyPr>
            <a:normAutofit/>
          </a:bodyPr>
          <a:lstStyle/>
          <a:p>
            <a:pPr algn="l"/>
            <a:r>
              <a:rPr lang="en-GB" b="1" u="sng" dirty="0">
                <a:latin typeface="Century Gothic" panose="020B0502020202020204" pitchFamily="34" charset="0"/>
              </a:rPr>
              <a:t>In the real world</a:t>
            </a:r>
          </a:p>
        </p:txBody>
      </p:sp>
      <p:sp>
        <p:nvSpPr>
          <p:cNvPr id="3" name="Content Placeholder 2"/>
          <p:cNvSpPr>
            <a:spLocks noGrp="1"/>
          </p:cNvSpPr>
          <p:nvPr>
            <p:ph idx="1"/>
          </p:nvPr>
        </p:nvSpPr>
        <p:spPr>
          <a:xfrm>
            <a:off x="1214944" y="1326168"/>
            <a:ext cx="10519856" cy="5688632"/>
          </a:xfrm>
        </p:spPr>
        <p:txBody>
          <a:bodyPr>
            <a:normAutofit/>
          </a:bodyPr>
          <a:lstStyle/>
          <a:p>
            <a:r>
              <a:rPr lang="en-GB" sz="2800" dirty="0">
                <a:solidFill>
                  <a:schemeClr val="tx2"/>
                </a:solidFill>
                <a:latin typeface="Century Gothic" panose="020B0502020202020204" pitchFamily="34" charset="0"/>
              </a:rPr>
              <a:t>Scientists working in environmental monitoring, industry, medicine and forensic science need to analyse and identify substances</a:t>
            </a:r>
          </a:p>
          <a:p>
            <a:endParaRPr lang="en-GB" sz="2800" dirty="0">
              <a:solidFill>
                <a:schemeClr val="tx2"/>
              </a:solidFill>
              <a:latin typeface="Century Gothic" panose="020B0502020202020204" pitchFamily="34" charset="0"/>
            </a:endParaRPr>
          </a:p>
          <a:p>
            <a:r>
              <a:rPr lang="en-GB" sz="2800" dirty="0">
                <a:solidFill>
                  <a:schemeClr val="tx2"/>
                </a:solidFill>
                <a:latin typeface="Century Gothic" panose="020B0502020202020204" pitchFamily="34" charset="0"/>
              </a:rPr>
              <a:t>We can use a variety of tests for positive ions:</a:t>
            </a:r>
          </a:p>
          <a:p>
            <a:pPr lvl="1"/>
            <a:r>
              <a:rPr lang="en-GB" sz="2400" dirty="0">
                <a:solidFill>
                  <a:schemeClr val="tx2"/>
                </a:solidFill>
                <a:latin typeface="Century Gothic" panose="020B0502020202020204" pitchFamily="34" charset="0"/>
              </a:rPr>
              <a:t>Precipitation Reactions</a:t>
            </a:r>
          </a:p>
          <a:p>
            <a:pPr lvl="1"/>
            <a:r>
              <a:rPr lang="en-GB" sz="2400" dirty="0">
                <a:solidFill>
                  <a:schemeClr val="tx2"/>
                </a:solidFill>
                <a:latin typeface="Century Gothic" panose="020B0502020202020204" pitchFamily="34" charset="0"/>
              </a:rPr>
              <a:t>Flame Tests</a:t>
            </a:r>
          </a:p>
          <a:p>
            <a:pPr marL="457200" lvl="1" indent="0">
              <a:buNone/>
            </a:pPr>
            <a:endParaRPr lang="en-GB" sz="2400" dirty="0">
              <a:solidFill>
                <a:schemeClr val="tx2"/>
              </a:solidFill>
              <a:latin typeface="Century Gothic" panose="020B0502020202020204" pitchFamily="34" charset="0"/>
            </a:endParaRPr>
          </a:p>
          <a:p>
            <a:pPr marL="457200" lvl="1" indent="0">
              <a:buNone/>
            </a:pPr>
            <a:r>
              <a:rPr lang="en-GB" sz="2400" dirty="0">
                <a:solidFill>
                  <a:srgbClr val="FF0000"/>
                </a:solidFill>
                <a:latin typeface="Century Gothic" panose="020B0502020202020204" pitchFamily="34" charset="0"/>
              </a:rPr>
              <a:t>What does precipitation mean?</a:t>
            </a:r>
          </a:p>
        </p:txBody>
      </p:sp>
    </p:spTree>
    <p:extLst>
      <p:ext uri="{BB962C8B-B14F-4D97-AF65-F5344CB8AC3E}">
        <p14:creationId xmlns:p14="http://schemas.microsoft.com/office/powerpoint/2010/main" val="35013732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26298"/>
            <a:ext cx="8229600" cy="810414"/>
          </a:xfrm>
        </p:spPr>
        <p:txBody>
          <a:bodyPr>
            <a:normAutofit/>
          </a:bodyPr>
          <a:lstStyle/>
          <a:p>
            <a:pPr algn="l"/>
            <a:r>
              <a:rPr lang="en-GB" sz="3200" u="sng" dirty="0">
                <a:latin typeface="Century Gothic" panose="020B0502020202020204" pitchFamily="34" charset="0"/>
              </a:rPr>
              <a:t>Flame test Method</a:t>
            </a:r>
          </a:p>
        </p:txBody>
      </p:sp>
      <p:pic>
        <p:nvPicPr>
          <p:cNvPr id="2050" name="Picture 2" descr="Flame test seque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704" y="2879109"/>
            <a:ext cx="3211914" cy="395259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2704" y="683177"/>
            <a:ext cx="10672256" cy="492443"/>
          </a:xfrm>
          <a:prstGeom prst="rect">
            <a:avLst/>
          </a:prstGeom>
          <a:noFill/>
          <a:ln>
            <a:solidFill>
              <a:schemeClr val="tx1"/>
            </a:solidFill>
          </a:ln>
        </p:spPr>
        <p:txBody>
          <a:bodyPr wrap="square" rtlCol="0">
            <a:spAutoFit/>
          </a:bodyPr>
          <a:lstStyle/>
          <a:p>
            <a:r>
              <a:rPr lang="en-GB" sz="2600" dirty="0">
                <a:latin typeface="Century Gothic" panose="020B0502020202020204" pitchFamily="34" charset="0"/>
              </a:rPr>
              <a:t>1. Dip a nichrome loop in Hydrochloric acid.</a:t>
            </a:r>
          </a:p>
        </p:txBody>
      </p:sp>
      <p:sp>
        <p:nvSpPr>
          <p:cNvPr id="7" name="TextBox 6"/>
          <p:cNvSpPr txBox="1"/>
          <p:nvPr/>
        </p:nvSpPr>
        <p:spPr>
          <a:xfrm>
            <a:off x="1072704" y="1562517"/>
            <a:ext cx="10672256" cy="892552"/>
          </a:xfrm>
          <a:prstGeom prst="rect">
            <a:avLst/>
          </a:prstGeom>
          <a:noFill/>
          <a:ln>
            <a:solidFill>
              <a:schemeClr val="tx1"/>
            </a:solidFill>
          </a:ln>
        </p:spPr>
        <p:txBody>
          <a:bodyPr wrap="square" rtlCol="0">
            <a:spAutoFit/>
          </a:bodyPr>
          <a:lstStyle/>
          <a:p>
            <a:r>
              <a:rPr lang="en-GB" sz="2600" dirty="0">
                <a:latin typeface="Century Gothic" panose="020B0502020202020204" pitchFamily="34" charset="0"/>
              </a:rPr>
              <a:t>2. Put the nichrome loop in a roaring </a:t>
            </a:r>
            <a:r>
              <a:rPr lang="en-GB" sz="2600" dirty="0" err="1">
                <a:latin typeface="Century Gothic" panose="020B0502020202020204" pitchFamily="34" charset="0"/>
              </a:rPr>
              <a:t>bunsen</a:t>
            </a:r>
            <a:r>
              <a:rPr lang="en-GB" sz="2600" dirty="0">
                <a:latin typeface="Century Gothic" panose="020B0502020202020204" pitchFamily="34" charset="0"/>
              </a:rPr>
              <a:t> flame to clean until there’s no colour.</a:t>
            </a:r>
          </a:p>
        </p:txBody>
      </p:sp>
      <p:sp>
        <p:nvSpPr>
          <p:cNvPr id="9" name="TextBox 8"/>
          <p:cNvSpPr txBox="1"/>
          <p:nvPr/>
        </p:nvSpPr>
        <p:spPr>
          <a:xfrm>
            <a:off x="4425712" y="2879109"/>
            <a:ext cx="7319248" cy="892552"/>
          </a:xfrm>
          <a:prstGeom prst="rect">
            <a:avLst/>
          </a:prstGeom>
          <a:noFill/>
          <a:ln>
            <a:solidFill>
              <a:schemeClr val="tx1"/>
            </a:solidFill>
          </a:ln>
        </p:spPr>
        <p:txBody>
          <a:bodyPr wrap="square" rtlCol="0">
            <a:spAutoFit/>
          </a:bodyPr>
          <a:lstStyle/>
          <a:p>
            <a:r>
              <a:rPr lang="en-GB" sz="2600" dirty="0">
                <a:latin typeface="Century Gothic" panose="020B0502020202020204" pitchFamily="34" charset="0"/>
              </a:rPr>
              <a:t>3. Dip the nichrome loop into the acid then into a metal compound.</a:t>
            </a:r>
          </a:p>
        </p:txBody>
      </p:sp>
      <p:sp>
        <p:nvSpPr>
          <p:cNvPr id="10" name="TextBox 9"/>
          <p:cNvSpPr txBox="1"/>
          <p:nvPr/>
        </p:nvSpPr>
        <p:spPr>
          <a:xfrm>
            <a:off x="4415552" y="4177517"/>
            <a:ext cx="7329408" cy="892552"/>
          </a:xfrm>
          <a:prstGeom prst="rect">
            <a:avLst/>
          </a:prstGeom>
          <a:noFill/>
          <a:ln>
            <a:solidFill>
              <a:schemeClr val="tx1"/>
            </a:solidFill>
          </a:ln>
        </p:spPr>
        <p:txBody>
          <a:bodyPr wrap="square" rtlCol="0">
            <a:spAutoFit/>
          </a:bodyPr>
          <a:lstStyle/>
          <a:p>
            <a:r>
              <a:rPr lang="en-GB" sz="2600" dirty="0">
                <a:latin typeface="Century Gothic" panose="020B0502020202020204" pitchFamily="34" charset="0"/>
              </a:rPr>
              <a:t>4. Put the nichrome loop with metal compound into a roaring </a:t>
            </a:r>
            <a:r>
              <a:rPr lang="en-GB" sz="2600" dirty="0" err="1">
                <a:latin typeface="Century Gothic" panose="020B0502020202020204" pitchFamily="34" charset="0"/>
              </a:rPr>
              <a:t>bunsen</a:t>
            </a:r>
            <a:r>
              <a:rPr lang="en-GB" sz="2600" dirty="0">
                <a:latin typeface="Century Gothic" panose="020B0502020202020204" pitchFamily="34" charset="0"/>
              </a:rPr>
              <a:t> flame</a:t>
            </a:r>
          </a:p>
        </p:txBody>
      </p:sp>
      <p:sp>
        <p:nvSpPr>
          <p:cNvPr id="11" name="TextBox 10"/>
          <p:cNvSpPr txBox="1"/>
          <p:nvPr/>
        </p:nvSpPr>
        <p:spPr>
          <a:xfrm>
            <a:off x="4415552" y="5504449"/>
            <a:ext cx="7329408" cy="892552"/>
          </a:xfrm>
          <a:prstGeom prst="rect">
            <a:avLst/>
          </a:prstGeom>
          <a:noFill/>
          <a:ln>
            <a:solidFill>
              <a:schemeClr val="tx1"/>
            </a:solidFill>
          </a:ln>
        </p:spPr>
        <p:txBody>
          <a:bodyPr wrap="square" rtlCol="0">
            <a:spAutoFit/>
          </a:bodyPr>
          <a:lstStyle/>
          <a:p>
            <a:pPr algn="ctr"/>
            <a:r>
              <a:rPr lang="en-GB" sz="2600" dirty="0">
                <a:latin typeface="Century Gothic" panose="020B0502020202020204" pitchFamily="34" charset="0"/>
              </a:rPr>
              <a:t>5. Record flame colour in table and repeat cleaning process and repeat</a:t>
            </a:r>
          </a:p>
        </p:txBody>
      </p:sp>
      <p:pic>
        <p:nvPicPr>
          <p:cNvPr id="3" name="Picture 2" descr="C:\Users\smith.k52\Local Settings\Temporary Internet Files\Content.IE5\Z4HRNCOW\MC900371386[1].wmf">
            <a:extLst>
              <a:ext uri="{FF2B5EF4-FFF2-40B4-BE49-F238E27FC236}">
                <a16:creationId xmlns:a16="http://schemas.microsoft.com/office/drawing/2014/main" id="{7BF60DB8-88A0-79BE-576F-CDEC5C9A20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61104" y="165169"/>
            <a:ext cx="1818742" cy="1036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42287"/>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0"/>
                                        </p:tgtEl>
                                      </p:cBhvr>
                                    </p:animEffect>
                                    <p:set>
                                      <p:cBhvr>
                                        <p:cTn id="10" dur="1" fill="hold">
                                          <p:stCondLst>
                                            <p:cond delay="499"/>
                                          </p:stCondLst>
                                        </p:cTn>
                                        <p:tgtEl>
                                          <p:spTgt spid="10"/>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7"/>
                                        </p:tgtEl>
                                      </p:cBhvr>
                                    </p:animEffect>
                                    <p:set>
                                      <p:cBhvr>
                                        <p:cTn id="16" dur="1" fill="hold">
                                          <p:stCondLst>
                                            <p:cond delay="499"/>
                                          </p:stCondLst>
                                        </p:cTn>
                                        <p:tgtEl>
                                          <p:spTgt spid="7"/>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childTnLst>
                                    <p:set>
                                      <p:cBhvr>
                                        <p:cTn id="31" dur="1" fill="hold">
                                          <p:stCondLst>
                                            <p:cond delay="0"/>
                                          </p:stCondLst>
                                        </p:cTn>
                                        <p:tgtEl>
                                          <p:spTgt spid="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1" nodeType="clickEffect">
                                  <p:stCondLst>
                                    <p:cond delay="0"/>
                                  </p:stCondLst>
                                  <p:childTnLst>
                                    <p:set>
                                      <p:cBhvr>
                                        <p:cTn id="3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9" grpId="0" animBg="1"/>
      <p:bldP spid="9" grpId="1" animBg="1"/>
      <p:bldP spid="10" grpId="0" animBg="1"/>
      <p:bldP spid="10" grpId="1" animBg="1"/>
      <p:bldP spid="11" grpId="0" animBg="1"/>
      <p:bldP spid="11"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639617" y="908721"/>
          <a:ext cx="6864423" cy="4983703"/>
        </p:xfrm>
        <a:graphic>
          <a:graphicData uri="http://schemas.openxmlformats.org/drawingml/2006/table">
            <a:tbl>
              <a:tblPr firstRow="1" bandRow="1">
                <a:tableStyleId>{5C22544A-7EE6-4342-B048-85BDC9FD1C3A}</a:tableStyleId>
              </a:tblPr>
              <a:tblGrid>
                <a:gridCol w="2288141">
                  <a:extLst>
                    <a:ext uri="{9D8B030D-6E8A-4147-A177-3AD203B41FA5}">
                      <a16:colId xmlns:a16="http://schemas.microsoft.com/office/drawing/2014/main" val="20000"/>
                    </a:ext>
                  </a:extLst>
                </a:gridCol>
                <a:gridCol w="2288141">
                  <a:extLst>
                    <a:ext uri="{9D8B030D-6E8A-4147-A177-3AD203B41FA5}">
                      <a16:colId xmlns:a16="http://schemas.microsoft.com/office/drawing/2014/main" val="20001"/>
                    </a:ext>
                  </a:extLst>
                </a:gridCol>
                <a:gridCol w="2288141">
                  <a:extLst>
                    <a:ext uri="{9D8B030D-6E8A-4147-A177-3AD203B41FA5}">
                      <a16:colId xmlns:a16="http://schemas.microsoft.com/office/drawing/2014/main" val="20002"/>
                    </a:ext>
                  </a:extLst>
                </a:gridCol>
              </a:tblGrid>
              <a:tr h="1206227">
                <a:tc>
                  <a:txBody>
                    <a:bodyPr/>
                    <a:lstStyle/>
                    <a:p>
                      <a:pPr algn="ctr"/>
                      <a:r>
                        <a:rPr lang="en-GB" sz="3200" dirty="0"/>
                        <a:t>Metal Ion</a:t>
                      </a:r>
                    </a:p>
                  </a:txBody>
                  <a:tcPr/>
                </a:tc>
                <a:tc>
                  <a:txBody>
                    <a:bodyPr/>
                    <a:lstStyle/>
                    <a:p>
                      <a:pPr algn="ctr"/>
                      <a:r>
                        <a:rPr lang="en-GB" sz="3200" dirty="0"/>
                        <a:t>Ion Charge</a:t>
                      </a:r>
                    </a:p>
                  </a:txBody>
                  <a:tcPr/>
                </a:tc>
                <a:tc>
                  <a:txBody>
                    <a:bodyPr/>
                    <a:lstStyle/>
                    <a:p>
                      <a:pPr algn="ctr"/>
                      <a:r>
                        <a:rPr lang="en-GB" sz="3200" dirty="0"/>
                        <a:t>Flame Colour</a:t>
                      </a:r>
                    </a:p>
                  </a:txBody>
                  <a:tcPr/>
                </a:tc>
                <a:extLst>
                  <a:ext uri="{0D108BD9-81ED-4DB2-BD59-A6C34878D82A}">
                    <a16:rowId xmlns:a16="http://schemas.microsoft.com/office/drawing/2014/main" val="10000"/>
                  </a:ext>
                </a:extLst>
              </a:tr>
              <a:tr h="654809">
                <a:tc>
                  <a:txBody>
                    <a:bodyPr/>
                    <a:lstStyle/>
                    <a:p>
                      <a:pPr algn="ctr"/>
                      <a:r>
                        <a:rPr lang="en-GB" sz="3200" dirty="0"/>
                        <a:t>Lithium</a:t>
                      </a:r>
                    </a:p>
                  </a:txBody>
                  <a:tcPr/>
                </a:tc>
                <a:tc>
                  <a:txBody>
                    <a:bodyPr/>
                    <a:lstStyle/>
                    <a:p>
                      <a:pPr algn="ctr"/>
                      <a:r>
                        <a:rPr lang="en-GB" sz="3200" dirty="0"/>
                        <a:t>Li</a:t>
                      </a:r>
                      <a:r>
                        <a:rPr lang="en-GB" sz="3200" baseline="30000" dirty="0"/>
                        <a:t>+</a:t>
                      </a:r>
                    </a:p>
                  </a:txBody>
                  <a:tcPr/>
                </a:tc>
                <a:tc>
                  <a:txBody>
                    <a:bodyPr/>
                    <a:lstStyle/>
                    <a:p>
                      <a:pPr algn="ctr"/>
                      <a:r>
                        <a:rPr lang="en-GB" sz="3200" dirty="0"/>
                        <a:t>Crimson</a:t>
                      </a:r>
                    </a:p>
                  </a:txBody>
                  <a:tcPr/>
                </a:tc>
                <a:extLst>
                  <a:ext uri="{0D108BD9-81ED-4DB2-BD59-A6C34878D82A}">
                    <a16:rowId xmlns:a16="http://schemas.microsoft.com/office/drawing/2014/main" val="10001"/>
                  </a:ext>
                </a:extLst>
              </a:tr>
              <a:tr h="654809">
                <a:tc>
                  <a:txBody>
                    <a:bodyPr/>
                    <a:lstStyle/>
                    <a:p>
                      <a:pPr algn="ctr"/>
                      <a:r>
                        <a:rPr lang="en-GB" sz="3200" dirty="0"/>
                        <a:t>Sodium</a:t>
                      </a:r>
                    </a:p>
                  </a:txBody>
                  <a:tcPr/>
                </a:tc>
                <a:tc>
                  <a:txBody>
                    <a:bodyPr/>
                    <a:lstStyle/>
                    <a:p>
                      <a:pPr algn="ctr"/>
                      <a:r>
                        <a:rPr lang="en-GB" sz="3200" dirty="0"/>
                        <a:t>Na</a:t>
                      </a:r>
                      <a:r>
                        <a:rPr lang="en-GB" sz="3200" baseline="30000" dirty="0"/>
                        <a:t>+</a:t>
                      </a:r>
                    </a:p>
                  </a:txBody>
                  <a:tcPr/>
                </a:tc>
                <a:tc>
                  <a:txBody>
                    <a:bodyPr/>
                    <a:lstStyle/>
                    <a:p>
                      <a:pPr algn="ctr"/>
                      <a:r>
                        <a:rPr lang="en-GB" sz="3200" dirty="0"/>
                        <a:t>Yellow</a:t>
                      </a:r>
                    </a:p>
                  </a:txBody>
                  <a:tcPr/>
                </a:tc>
                <a:extLst>
                  <a:ext uri="{0D108BD9-81ED-4DB2-BD59-A6C34878D82A}">
                    <a16:rowId xmlns:a16="http://schemas.microsoft.com/office/drawing/2014/main" val="10002"/>
                  </a:ext>
                </a:extLst>
              </a:tr>
              <a:tr h="654809">
                <a:tc>
                  <a:txBody>
                    <a:bodyPr/>
                    <a:lstStyle/>
                    <a:p>
                      <a:pPr algn="ctr"/>
                      <a:r>
                        <a:rPr lang="en-GB" sz="3200" dirty="0"/>
                        <a:t>Potassium</a:t>
                      </a:r>
                    </a:p>
                  </a:txBody>
                  <a:tcPr/>
                </a:tc>
                <a:tc>
                  <a:txBody>
                    <a:bodyPr/>
                    <a:lstStyle/>
                    <a:p>
                      <a:pPr algn="ctr"/>
                      <a:r>
                        <a:rPr lang="en-GB" sz="3200" dirty="0"/>
                        <a:t>K</a:t>
                      </a:r>
                      <a:r>
                        <a:rPr lang="en-GB" sz="3200" baseline="30000" dirty="0"/>
                        <a:t>+</a:t>
                      </a:r>
                    </a:p>
                  </a:txBody>
                  <a:tcPr/>
                </a:tc>
                <a:tc>
                  <a:txBody>
                    <a:bodyPr/>
                    <a:lstStyle/>
                    <a:p>
                      <a:pPr algn="ctr"/>
                      <a:r>
                        <a:rPr lang="en-GB" sz="3200" dirty="0"/>
                        <a:t>Lilac</a:t>
                      </a:r>
                    </a:p>
                  </a:txBody>
                  <a:tcPr/>
                </a:tc>
                <a:extLst>
                  <a:ext uri="{0D108BD9-81ED-4DB2-BD59-A6C34878D82A}">
                    <a16:rowId xmlns:a16="http://schemas.microsoft.com/office/drawing/2014/main" val="10003"/>
                  </a:ext>
                </a:extLst>
              </a:tr>
              <a:tr h="654809">
                <a:tc>
                  <a:txBody>
                    <a:bodyPr/>
                    <a:lstStyle/>
                    <a:p>
                      <a:pPr algn="ctr"/>
                      <a:r>
                        <a:rPr lang="en-GB" sz="3200" dirty="0"/>
                        <a:t>Calcium</a:t>
                      </a:r>
                    </a:p>
                  </a:txBody>
                  <a:tcPr/>
                </a:tc>
                <a:tc>
                  <a:txBody>
                    <a:bodyPr/>
                    <a:lstStyle/>
                    <a:p>
                      <a:pPr algn="ctr"/>
                      <a:r>
                        <a:rPr lang="en-GB" sz="3200" dirty="0"/>
                        <a:t>Ca</a:t>
                      </a:r>
                      <a:r>
                        <a:rPr lang="en-GB" sz="3200" baseline="30000" dirty="0"/>
                        <a:t>2+</a:t>
                      </a:r>
                    </a:p>
                  </a:txBody>
                  <a:tcPr/>
                </a:tc>
                <a:tc>
                  <a:txBody>
                    <a:bodyPr/>
                    <a:lstStyle/>
                    <a:p>
                      <a:pPr algn="ctr"/>
                      <a:r>
                        <a:rPr lang="en-GB" sz="3200" dirty="0"/>
                        <a:t>Orange-red</a:t>
                      </a:r>
                    </a:p>
                  </a:txBody>
                  <a:tcPr/>
                </a:tc>
                <a:extLst>
                  <a:ext uri="{0D108BD9-81ED-4DB2-BD59-A6C34878D82A}">
                    <a16:rowId xmlns:a16="http://schemas.microsoft.com/office/drawing/2014/main" val="10004"/>
                  </a:ext>
                </a:extLst>
              </a:tr>
              <a:tr h="327405">
                <a:tc>
                  <a:txBody>
                    <a:bodyPr/>
                    <a:lstStyle/>
                    <a:p>
                      <a:pPr algn="ctr"/>
                      <a:r>
                        <a:rPr lang="en-GB" sz="3200" dirty="0"/>
                        <a:t>Barium</a:t>
                      </a:r>
                    </a:p>
                  </a:txBody>
                  <a:tcPr/>
                </a:tc>
                <a:tc>
                  <a:txBody>
                    <a:bodyPr/>
                    <a:lstStyle/>
                    <a:p>
                      <a:pPr algn="ctr"/>
                      <a:r>
                        <a:rPr lang="en-GB" sz="3200" dirty="0"/>
                        <a:t>Ba</a:t>
                      </a:r>
                      <a:r>
                        <a:rPr lang="en-GB" sz="3200" baseline="30000" dirty="0"/>
                        <a:t>2+</a:t>
                      </a:r>
                    </a:p>
                  </a:txBody>
                  <a:tcPr/>
                </a:tc>
                <a:tc>
                  <a:txBody>
                    <a:bodyPr/>
                    <a:lstStyle/>
                    <a:p>
                      <a:pPr algn="ctr"/>
                      <a:r>
                        <a:rPr lang="en-GB" sz="3200" dirty="0"/>
                        <a:t>Pale green</a:t>
                      </a:r>
                    </a:p>
                  </a:txBody>
                  <a:tcPr/>
                </a:tc>
                <a:extLst>
                  <a:ext uri="{0D108BD9-81ED-4DB2-BD59-A6C34878D82A}">
                    <a16:rowId xmlns:a16="http://schemas.microsoft.com/office/drawing/2014/main" val="10005"/>
                  </a:ext>
                </a:extLst>
              </a:tr>
              <a:tr h="327405">
                <a:tc>
                  <a:txBody>
                    <a:bodyPr/>
                    <a:lstStyle/>
                    <a:p>
                      <a:pPr algn="ctr"/>
                      <a:r>
                        <a:rPr lang="en-GB" sz="3200" dirty="0"/>
                        <a:t>Copper </a:t>
                      </a:r>
                    </a:p>
                  </a:txBody>
                  <a:tcPr/>
                </a:tc>
                <a:tc>
                  <a:txBody>
                    <a:bodyPr/>
                    <a:lstStyle/>
                    <a:p>
                      <a:pPr algn="ctr"/>
                      <a:r>
                        <a:rPr lang="en-GB" sz="3200" baseline="0" dirty="0"/>
                        <a:t>Cu</a:t>
                      </a:r>
                      <a:r>
                        <a:rPr lang="en-GB" sz="3200" baseline="30000" dirty="0"/>
                        <a:t>2+</a:t>
                      </a:r>
                    </a:p>
                  </a:txBody>
                  <a:tcPr/>
                </a:tc>
                <a:tc>
                  <a:txBody>
                    <a:bodyPr/>
                    <a:lstStyle/>
                    <a:p>
                      <a:pPr algn="ctr"/>
                      <a:r>
                        <a:rPr lang="en-GB" sz="3200" dirty="0"/>
                        <a:t>Blue-green</a:t>
                      </a:r>
                    </a:p>
                  </a:txBody>
                  <a:tcPr/>
                </a:tc>
                <a:extLst>
                  <a:ext uri="{0D108BD9-81ED-4DB2-BD59-A6C34878D82A}">
                    <a16:rowId xmlns:a16="http://schemas.microsoft.com/office/drawing/2014/main" val="172972339"/>
                  </a:ext>
                </a:extLst>
              </a:tr>
            </a:tbl>
          </a:graphicData>
        </a:graphic>
      </p:graphicFrame>
    </p:spTree>
    <p:extLst>
      <p:ext uri="{BB962C8B-B14F-4D97-AF65-F5344CB8AC3E}">
        <p14:creationId xmlns:p14="http://schemas.microsoft.com/office/powerpoint/2010/main" val="300488250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3592" y="168320"/>
            <a:ext cx="10640888" cy="4524315"/>
          </a:xfrm>
          <a:prstGeom prst="rect">
            <a:avLst/>
          </a:prstGeom>
          <a:noFill/>
        </p:spPr>
        <p:txBody>
          <a:bodyPr wrap="square" rtlCol="0">
            <a:spAutoFit/>
          </a:bodyPr>
          <a:lstStyle/>
          <a:p>
            <a:r>
              <a:rPr lang="en-GB" sz="3200" u="sng" dirty="0">
                <a:latin typeface="Century Gothic" panose="020B0502020202020204" pitchFamily="34" charset="0"/>
              </a:rPr>
              <a:t>Precipitation reactions</a:t>
            </a:r>
          </a:p>
          <a:p>
            <a:endParaRPr lang="en-GB" sz="3200" u="sng" dirty="0">
              <a:latin typeface="Century Gothic" panose="020B0502020202020204" pitchFamily="34" charset="0"/>
            </a:endParaRPr>
          </a:p>
          <a:p>
            <a:r>
              <a:rPr lang="en-GB" sz="2800" dirty="0">
                <a:latin typeface="Century Gothic" panose="020B0502020202020204" pitchFamily="34" charset="0"/>
              </a:rPr>
              <a:t>Many metal hydroxides are insoluble and precipitate out of solution when formed.</a:t>
            </a:r>
          </a:p>
          <a:p>
            <a:endParaRPr lang="en-GB" sz="2800" dirty="0">
              <a:latin typeface="Century Gothic" panose="020B0502020202020204" pitchFamily="34" charset="0"/>
            </a:endParaRPr>
          </a:p>
          <a:p>
            <a:r>
              <a:rPr lang="en-GB" sz="2800" dirty="0">
                <a:latin typeface="Century Gothic" panose="020B0502020202020204" pitchFamily="34" charset="0"/>
              </a:rPr>
              <a:t>Some of these metal hydroxides have characteristic colours.</a:t>
            </a:r>
          </a:p>
          <a:p>
            <a:endParaRPr lang="en-GB" sz="2800" dirty="0">
              <a:latin typeface="Century Gothic" panose="020B0502020202020204" pitchFamily="34" charset="0"/>
            </a:endParaRPr>
          </a:p>
          <a:p>
            <a:r>
              <a:rPr lang="en-GB" sz="2800" dirty="0">
                <a:latin typeface="Century Gothic" panose="020B0502020202020204" pitchFamily="34" charset="0"/>
              </a:rPr>
              <a:t>You can test some unknown metal compounds by adding sodium hydroxide. If a coloured insoluble hydroxide is produced the metal can then be identified.</a:t>
            </a:r>
          </a:p>
        </p:txBody>
      </p:sp>
    </p:spTree>
    <p:extLst>
      <p:ext uri="{BB962C8B-B14F-4D97-AF65-F5344CB8AC3E}">
        <p14:creationId xmlns:p14="http://schemas.microsoft.com/office/powerpoint/2010/main" val="301829596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173" y="128488"/>
            <a:ext cx="8229600" cy="721669"/>
          </a:xfrm>
        </p:spPr>
        <p:txBody>
          <a:bodyPr>
            <a:normAutofit/>
          </a:bodyPr>
          <a:lstStyle/>
          <a:p>
            <a:pPr algn="l"/>
            <a:r>
              <a:rPr lang="en-GB" sz="3200" u="sng" dirty="0">
                <a:latin typeface="Century Gothic" panose="020B0502020202020204" pitchFamily="34" charset="0"/>
              </a:rPr>
              <a:t>Precipitation reaction – method </a:t>
            </a:r>
          </a:p>
        </p:txBody>
      </p:sp>
      <p:sp>
        <p:nvSpPr>
          <p:cNvPr id="3" name="Content Placeholder 2"/>
          <p:cNvSpPr>
            <a:spLocks noGrp="1"/>
          </p:cNvSpPr>
          <p:nvPr>
            <p:ph idx="1"/>
          </p:nvPr>
        </p:nvSpPr>
        <p:spPr>
          <a:xfrm>
            <a:off x="1192838" y="1011720"/>
            <a:ext cx="8729364" cy="4525963"/>
          </a:xfrm>
        </p:spPr>
        <p:txBody>
          <a:bodyPr>
            <a:normAutofit/>
          </a:bodyPr>
          <a:lstStyle/>
          <a:p>
            <a:r>
              <a:rPr lang="en-GB" sz="2600" dirty="0">
                <a:solidFill>
                  <a:schemeClr val="tx1"/>
                </a:solidFill>
                <a:latin typeface="Century Gothic" panose="020B0502020202020204" pitchFamily="34" charset="0"/>
              </a:rPr>
              <a:t>Add 1cm</a:t>
            </a:r>
            <a:r>
              <a:rPr lang="en-GB" sz="2600" baseline="30000" dirty="0">
                <a:solidFill>
                  <a:schemeClr val="tx1"/>
                </a:solidFill>
                <a:latin typeface="Century Gothic" panose="020B0502020202020204" pitchFamily="34" charset="0"/>
              </a:rPr>
              <a:t>3</a:t>
            </a:r>
            <a:r>
              <a:rPr lang="en-GB" sz="2600" dirty="0">
                <a:solidFill>
                  <a:schemeClr val="tx1"/>
                </a:solidFill>
                <a:latin typeface="Century Gothic" panose="020B0502020202020204" pitchFamily="34" charset="0"/>
              </a:rPr>
              <a:t> of metal compound into a test tube</a:t>
            </a:r>
          </a:p>
          <a:p>
            <a:r>
              <a:rPr lang="en-GB" sz="2600" dirty="0">
                <a:solidFill>
                  <a:schemeClr val="tx1"/>
                </a:solidFill>
                <a:latin typeface="Century Gothic" panose="020B0502020202020204" pitchFamily="34" charset="0"/>
              </a:rPr>
              <a:t>Add 1cm</a:t>
            </a:r>
            <a:r>
              <a:rPr lang="en-GB" sz="2600" baseline="30000" dirty="0">
                <a:solidFill>
                  <a:schemeClr val="tx1"/>
                </a:solidFill>
                <a:latin typeface="Century Gothic" panose="020B0502020202020204" pitchFamily="34" charset="0"/>
              </a:rPr>
              <a:t>3</a:t>
            </a:r>
            <a:r>
              <a:rPr lang="en-GB" sz="2600" dirty="0">
                <a:solidFill>
                  <a:schemeClr val="tx1"/>
                </a:solidFill>
                <a:latin typeface="Century Gothic" panose="020B0502020202020204" pitchFamily="34" charset="0"/>
              </a:rPr>
              <a:t> of NaOH into the test tube</a:t>
            </a:r>
          </a:p>
          <a:p>
            <a:r>
              <a:rPr lang="en-GB" sz="2600" dirty="0">
                <a:solidFill>
                  <a:schemeClr val="tx1"/>
                </a:solidFill>
                <a:latin typeface="Century Gothic" panose="020B0502020202020204" pitchFamily="34" charset="0"/>
              </a:rPr>
              <a:t>Agitate the tube and note the colour of the solution in your practical table</a:t>
            </a:r>
            <a:br>
              <a:rPr lang="en-GB" sz="2600" dirty="0">
                <a:solidFill>
                  <a:schemeClr val="tx1"/>
                </a:solidFill>
                <a:latin typeface="Century Gothic" panose="020B0502020202020204" pitchFamily="34" charset="0"/>
              </a:rPr>
            </a:br>
            <a:endParaRPr lang="en-GB" sz="2600" dirty="0">
              <a:solidFill>
                <a:schemeClr val="tx1"/>
              </a:solidFill>
              <a:latin typeface="Century Gothic" panose="020B0502020202020204" pitchFamily="34" charset="0"/>
            </a:endParaRPr>
          </a:p>
          <a:p>
            <a:pPr algn="ctr"/>
            <a:r>
              <a:rPr lang="en-GB" sz="2600" b="1" dirty="0">
                <a:solidFill>
                  <a:schemeClr val="tx1"/>
                </a:solidFill>
                <a:latin typeface="Century Gothic" panose="020B0502020202020204" pitchFamily="34" charset="0"/>
              </a:rPr>
              <a:t>You need to observe Iron (II) closely as it oxidises and changes to a different colour quickly</a:t>
            </a:r>
          </a:p>
        </p:txBody>
      </p:sp>
      <p:pic>
        <p:nvPicPr>
          <p:cNvPr id="5" name="Picture 2" descr="C:\Users\smith.k52\Local Settings\Temporary Internet Files\Content.IE5\Z4HRNCOW\MC90037138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98082" y="213182"/>
            <a:ext cx="1818742" cy="1036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294701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hape&#10;&#10;Description automatically generated with medium confidence">
            <a:extLst>
              <a:ext uri="{FF2B5EF4-FFF2-40B4-BE49-F238E27FC236}">
                <a16:creationId xmlns:a16="http://schemas.microsoft.com/office/drawing/2014/main" id="{B563A1BC-7AB1-4BBF-985B-E78B53F6777E}"/>
              </a:ext>
            </a:extLst>
          </p:cNvPr>
          <p:cNvPicPr>
            <a:picLocks noChangeAspect="1"/>
          </p:cNvPicPr>
          <p:nvPr/>
        </p:nvPicPr>
        <p:blipFill rotWithShape="1">
          <a:blip r:embed="rId2">
            <a:extLst>
              <a:ext uri="{28A0092B-C50C-407E-A947-70E740481C1C}">
                <a14:useLocalDpi xmlns:a14="http://schemas.microsoft.com/office/drawing/2010/main" val="0"/>
              </a:ext>
            </a:extLst>
          </a:blip>
          <a:srcRect r="6676"/>
          <a:stretch/>
        </p:blipFill>
        <p:spPr>
          <a:xfrm>
            <a:off x="1024786" y="876425"/>
            <a:ext cx="10632169" cy="5025638"/>
          </a:xfrm>
          <a:prstGeom prst="rect">
            <a:avLst/>
          </a:prstGeom>
        </p:spPr>
      </p:pic>
    </p:spTree>
    <p:extLst>
      <p:ext uri="{BB962C8B-B14F-4D97-AF65-F5344CB8AC3E}">
        <p14:creationId xmlns:p14="http://schemas.microsoft.com/office/powerpoint/2010/main" val="391176890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340C763-3BF6-98A7-1DE3-8E5E0B80505F}"/>
              </a:ext>
            </a:extLst>
          </p:cNvPr>
          <p:cNvGraphicFramePr>
            <a:graphicFrameLocks noGrp="1"/>
          </p:cNvGraphicFramePr>
          <p:nvPr>
            <p:extLst>
              <p:ext uri="{D42A27DB-BD31-4B8C-83A1-F6EECF244321}">
                <p14:modId xmlns:p14="http://schemas.microsoft.com/office/powerpoint/2010/main" val="908899385"/>
              </p:ext>
            </p:extLst>
          </p:nvPr>
        </p:nvGraphicFramePr>
        <p:xfrm>
          <a:off x="1117600" y="257985"/>
          <a:ext cx="10596880" cy="5969624"/>
        </p:xfrm>
        <a:graphic>
          <a:graphicData uri="http://schemas.openxmlformats.org/drawingml/2006/table">
            <a:tbl>
              <a:tblPr firstRow="1" firstCol="1" bandRow="1">
                <a:tableStyleId>{5C22544A-7EE6-4342-B048-85BDC9FD1C3A}</a:tableStyleId>
              </a:tblPr>
              <a:tblGrid>
                <a:gridCol w="2649220">
                  <a:extLst>
                    <a:ext uri="{9D8B030D-6E8A-4147-A177-3AD203B41FA5}">
                      <a16:colId xmlns:a16="http://schemas.microsoft.com/office/drawing/2014/main" val="354199340"/>
                    </a:ext>
                  </a:extLst>
                </a:gridCol>
                <a:gridCol w="2649220">
                  <a:extLst>
                    <a:ext uri="{9D8B030D-6E8A-4147-A177-3AD203B41FA5}">
                      <a16:colId xmlns:a16="http://schemas.microsoft.com/office/drawing/2014/main" val="1413423683"/>
                    </a:ext>
                  </a:extLst>
                </a:gridCol>
                <a:gridCol w="2649220">
                  <a:extLst>
                    <a:ext uri="{9D8B030D-6E8A-4147-A177-3AD203B41FA5}">
                      <a16:colId xmlns:a16="http://schemas.microsoft.com/office/drawing/2014/main" val="1539412083"/>
                    </a:ext>
                  </a:extLst>
                </a:gridCol>
                <a:gridCol w="2649220">
                  <a:extLst>
                    <a:ext uri="{9D8B030D-6E8A-4147-A177-3AD203B41FA5}">
                      <a16:colId xmlns:a16="http://schemas.microsoft.com/office/drawing/2014/main" val="855247957"/>
                    </a:ext>
                  </a:extLst>
                </a:gridCol>
              </a:tblGrid>
              <a:tr h="592444">
                <a:tc>
                  <a:txBody>
                    <a:bodyPr/>
                    <a:lstStyle/>
                    <a:p>
                      <a:pPr algn="ctr">
                        <a:lnSpc>
                          <a:spcPct val="107000"/>
                        </a:lnSpc>
                        <a:spcAft>
                          <a:spcPts val="800"/>
                        </a:spcAft>
                      </a:pPr>
                      <a:r>
                        <a:rPr lang="en-GB" sz="3200" kern="0" dirty="0">
                          <a:solidFill>
                            <a:schemeClr val="tx1"/>
                          </a:solidFill>
                          <a:effectLst/>
                          <a:highlight>
                            <a:srgbClr val="F6F6F6"/>
                          </a:highlight>
                          <a:latin typeface="Century Gothic" panose="020B0502020202020204" pitchFamily="34" charset="0"/>
                        </a:rPr>
                        <a:t>Metal ion</a:t>
                      </a:r>
                      <a:endParaRPr lang="en-GB" sz="3200" kern="100" dirty="0">
                        <a:solidFill>
                          <a:schemeClr val="tx1"/>
                        </a:solidFill>
                        <a:effectLst/>
                        <a:highlight>
                          <a:srgbClr val="F6F6F6"/>
                        </a:highligh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gn="ctr">
                        <a:lnSpc>
                          <a:spcPct val="107000"/>
                        </a:lnSpc>
                        <a:spcAft>
                          <a:spcPts val="800"/>
                        </a:spcAft>
                      </a:pPr>
                      <a:r>
                        <a:rPr lang="en-GB" sz="2000" kern="0" dirty="0">
                          <a:solidFill>
                            <a:schemeClr val="tx1"/>
                          </a:solidFill>
                          <a:effectLst/>
                          <a:highlight>
                            <a:srgbClr val="F6F6F6"/>
                          </a:highlight>
                          <a:latin typeface="Century Gothic" panose="020B0502020202020204" pitchFamily="34" charset="0"/>
                        </a:rPr>
                        <a:t>Result on adding NaOH or NH</a:t>
                      </a:r>
                      <a:r>
                        <a:rPr lang="en-GB" sz="2000" kern="0" baseline="-25000" dirty="0">
                          <a:solidFill>
                            <a:schemeClr val="tx1"/>
                          </a:solidFill>
                          <a:effectLst/>
                          <a:highlight>
                            <a:srgbClr val="F6F6F6"/>
                          </a:highlight>
                          <a:latin typeface="Century Gothic" panose="020B0502020202020204" pitchFamily="34" charset="0"/>
                        </a:rPr>
                        <a:t>3</a:t>
                      </a:r>
                      <a:r>
                        <a:rPr lang="en-GB" sz="2000" kern="0" dirty="0">
                          <a:solidFill>
                            <a:schemeClr val="tx1"/>
                          </a:solidFill>
                          <a:effectLst/>
                          <a:highlight>
                            <a:srgbClr val="F6F6F6"/>
                          </a:highlight>
                          <a:latin typeface="Century Gothic" panose="020B0502020202020204" pitchFamily="34" charset="0"/>
                        </a:rPr>
                        <a:t> solution</a:t>
                      </a:r>
                      <a:endParaRPr lang="en-GB" sz="2000" kern="100" dirty="0">
                        <a:solidFill>
                          <a:schemeClr val="tx1"/>
                        </a:solidFill>
                        <a:effectLst/>
                        <a:highlight>
                          <a:srgbClr val="F6F6F6"/>
                        </a:highligh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gn="ctr">
                        <a:lnSpc>
                          <a:spcPct val="107000"/>
                        </a:lnSpc>
                        <a:spcAft>
                          <a:spcPts val="800"/>
                        </a:spcAft>
                      </a:pPr>
                      <a:r>
                        <a:rPr lang="en-GB" sz="2000" kern="0" dirty="0">
                          <a:solidFill>
                            <a:schemeClr val="tx1"/>
                          </a:solidFill>
                          <a:effectLst/>
                          <a:highlight>
                            <a:srgbClr val="F6F6F6"/>
                          </a:highlight>
                          <a:latin typeface="Century Gothic" panose="020B0502020202020204" pitchFamily="34" charset="0"/>
                        </a:rPr>
                        <a:t>Ionic equation</a:t>
                      </a:r>
                      <a:endParaRPr lang="en-GB" sz="2000" kern="100" dirty="0">
                        <a:solidFill>
                          <a:schemeClr val="tx1"/>
                        </a:solidFill>
                        <a:effectLst/>
                        <a:highlight>
                          <a:srgbClr val="F6F6F6"/>
                        </a:highligh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gn="ctr">
                        <a:lnSpc>
                          <a:spcPct val="107000"/>
                        </a:lnSpc>
                        <a:spcAft>
                          <a:spcPts val="800"/>
                        </a:spcAft>
                      </a:pPr>
                      <a:r>
                        <a:rPr lang="en-GB" sz="2000" kern="0" dirty="0">
                          <a:solidFill>
                            <a:schemeClr val="tx1"/>
                          </a:solidFill>
                          <a:effectLst/>
                          <a:highlight>
                            <a:srgbClr val="F6F6F6"/>
                          </a:highlight>
                          <a:latin typeface="Century Gothic" panose="020B0502020202020204" pitchFamily="34" charset="0"/>
                        </a:rPr>
                        <a:t>Effect of adding excess NaOH solution</a:t>
                      </a:r>
                      <a:endParaRPr lang="en-GB" sz="2000" kern="100" dirty="0">
                        <a:solidFill>
                          <a:schemeClr val="tx1"/>
                        </a:solidFill>
                        <a:effectLst/>
                        <a:highlight>
                          <a:srgbClr val="F6F6F6"/>
                        </a:highligh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469723128"/>
                  </a:ext>
                </a:extLst>
              </a:tr>
              <a:tr h="592444">
                <a:tc>
                  <a:txBody>
                    <a:bodyPr/>
                    <a:lstStyle/>
                    <a:p>
                      <a:pPr>
                        <a:lnSpc>
                          <a:spcPct val="107000"/>
                        </a:lnSpc>
                        <a:spcAft>
                          <a:spcPts val="800"/>
                        </a:spcAft>
                      </a:pPr>
                      <a:r>
                        <a:rPr lang="en-GB" sz="2400" kern="0" dirty="0">
                          <a:solidFill>
                            <a:schemeClr val="tx1"/>
                          </a:solidFill>
                          <a:effectLst/>
                          <a:latin typeface="Century Gothic" panose="020B0502020202020204" pitchFamily="34" charset="0"/>
                        </a:rPr>
                        <a:t>copper(II), Cu</a:t>
                      </a:r>
                      <a:r>
                        <a:rPr lang="en-GB" sz="2400" kern="0" baseline="30000" dirty="0">
                          <a:solidFill>
                            <a:schemeClr val="tx1"/>
                          </a:solidFill>
                          <a:effectLst/>
                          <a:latin typeface="Century Gothic" panose="020B0502020202020204" pitchFamily="34" charset="0"/>
                        </a:rPr>
                        <a:t>2+</a:t>
                      </a:r>
                      <a:endParaRPr lang="en-GB" sz="2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2400" kern="0" dirty="0">
                          <a:effectLst/>
                          <a:latin typeface="Century Gothic" panose="020B0502020202020204" pitchFamily="34" charset="0"/>
                        </a:rPr>
                        <a:t>blue precipitate</a:t>
                      </a:r>
                      <a:endParaRPr lang="en-GB" sz="24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dirty="0">
                          <a:effectLst/>
                          <a:latin typeface="Century Gothic" panose="020B0502020202020204" pitchFamily="34" charset="0"/>
                        </a:rPr>
                        <a:t>Cu</a:t>
                      </a:r>
                      <a:r>
                        <a:rPr lang="en-GB" sz="1800" kern="0" baseline="30000" dirty="0">
                          <a:effectLst/>
                          <a:latin typeface="Century Gothic" panose="020B0502020202020204" pitchFamily="34" charset="0"/>
                        </a:rPr>
                        <a:t>2+</a:t>
                      </a:r>
                      <a:r>
                        <a:rPr lang="en-GB" sz="1800" kern="0" dirty="0">
                          <a:effectLst/>
                          <a:latin typeface="Century Gothic" panose="020B0502020202020204" pitchFamily="34" charset="0"/>
                        </a:rPr>
                        <a:t>(</a:t>
                      </a:r>
                      <a:r>
                        <a:rPr lang="en-GB" sz="1800" kern="0" dirty="0" err="1">
                          <a:effectLst/>
                          <a:latin typeface="Century Gothic" panose="020B0502020202020204" pitchFamily="34" charset="0"/>
                        </a:rPr>
                        <a:t>aq</a:t>
                      </a:r>
                      <a:r>
                        <a:rPr lang="en-GB" sz="1800" kern="0" dirty="0">
                          <a:effectLst/>
                          <a:latin typeface="Century Gothic" panose="020B0502020202020204" pitchFamily="34" charset="0"/>
                        </a:rPr>
                        <a:t>) + 2OH</a:t>
                      </a:r>
                      <a:r>
                        <a:rPr lang="en-GB" sz="1800" kern="0" baseline="30000" dirty="0">
                          <a:effectLst/>
                          <a:latin typeface="Century Gothic" panose="020B0502020202020204" pitchFamily="34" charset="0"/>
                        </a:rPr>
                        <a:t>-</a:t>
                      </a:r>
                      <a:r>
                        <a:rPr lang="en-GB" sz="1800" kern="0" dirty="0">
                          <a:effectLst/>
                          <a:latin typeface="Century Gothic" panose="020B0502020202020204" pitchFamily="34" charset="0"/>
                        </a:rPr>
                        <a:t>(</a:t>
                      </a:r>
                      <a:r>
                        <a:rPr lang="en-GB" sz="1800" kern="0" dirty="0" err="1">
                          <a:effectLst/>
                          <a:latin typeface="Century Gothic" panose="020B0502020202020204" pitchFamily="34" charset="0"/>
                        </a:rPr>
                        <a:t>aq</a:t>
                      </a:r>
                      <a:r>
                        <a:rPr lang="en-GB" sz="1800" kern="0" dirty="0">
                          <a:effectLst/>
                          <a:latin typeface="Century Gothic" panose="020B0502020202020204" pitchFamily="34" charset="0"/>
                        </a:rPr>
                        <a:t>) → Cu(OH)</a:t>
                      </a:r>
                      <a:r>
                        <a:rPr lang="en-GB" sz="1800" kern="0" baseline="-25000" dirty="0">
                          <a:effectLst/>
                          <a:latin typeface="Century Gothic" panose="020B0502020202020204" pitchFamily="34" charset="0"/>
                        </a:rPr>
                        <a:t>2</a:t>
                      </a:r>
                      <a:r>
                        <a:rPr lang="en-GB" sz="1800" kern="0" dirty="0">
                          <a:effectLst/>
                          <a:latin typeface="Century Gothic" panose="020B0502020202020204" pitchFamily="34" charset="0"/>
                        </a:rPr>
                        <a:t>(s)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dirty="0">
                          <a:effectLst/>
                          <a:latin typeface="Century Gothic" panose="020B0502020202020204" pitchFamily="34" charset="0"/>
                        </a:rPr>
                        <a:t>blue precipitate remains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1306684395"/>
                  </a:ext>
                </a:extLst>
              </a:tr>
              <a:tr h="592444">
                <a:tc>
                  <a:txBody>
                    <a:bodyPr/>
                    <a:lstStyle/>
                    <a:p>
                      <a:pPr>
                        <a:lnSpc>
                          <a:spcPct val="107000"/>
                        </a:lnSpc>
                        <a:spcAft>
                          <a:spcPts val="800"/>
                        </a:spcAft>
                      </a:pPr>
                      <a:r>
                        <a:rPr lang="en-GB" sz="2400" kern="0" dirty="0">
                          <a:solidFill>
                            <a:schemeClr val="tx1"/>
                          </a:solidFill>
                          <a:effectLst/>
                          <a:latin typeface="Century Gothic" panose="020B0502020202020204" pitchFamily="34" charset="0"/>
                        </a:rPr>
                        <a:t>iron(II), Fe</a:t>
                      </a:r>
                      <a:r>
                        <a:rPr lang="en-GB" sz="2400" kern="0" baseline="30000" dirty="0">
                          <a:solidFill>
                            <a:schemeClr val="tx1"/>
                          </a:solidFill>
                          <a:effectLst/>
                          <a:latin typeface="Century Gothic" panose="020B0502020202020204" pitchFamily="34" charset="0"/>
                        </a:rPr>
                        <a:t>2+</a:t>
                      </a:r>
                      <a:endParaRPr lang="en-GB" sz="2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2400" kern="0" dirty="0">
                          <a:effectLst/>
                          <a:latin typeface="Century Gothic" panose="020B0502020202020204" pitchFamily="34" charset="0"/>
                        </a:rPr>
                        <a:t>green precipitate</a:t>
                      </a:r>
                      <a:endParaRPr lang="en-GB" sz="24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dirty="0">
                          <a:effectLst/>
                          <a:latin typeface="Century Gothic" panose="020B0502020202020204" pitchFamily="34" charset="0"/>
                        </a:rPr>
                        <a:t>Fe</a:t>
                      </a:r>
                      <a:r>
                        <a:rPr lang="en-GB" sz="1800" kern="0" baseline="30000" dirty="0">
                          <a:effectLst/>
                          <a:latin typeface="Century Gothic" panose="020B0502020202020204" pitchFamily="34" charset="0"/>
                        </a:rPr>
                        <a:t>2+</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+ 2OH</a:t>
                      </a:r>
                      <a:r>
                        <a:rPr lang="en-GB" sz="1800" kern="0" baseline="30000" dirty="0">
                          <a:effectLst/>
                          <a:latin typeface="Century Gothic" panose="020B0502020202020204" pitchFamily="34" charset="0"/>
                        </a:rPr>
                        <a:t>-</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Fe(OH)</a:t>
                      </a:r>
                      <a:r>
                        <a:rPr lang="en-GB" sz="1800" kern="0" baseline="-25000" dirty="0">
                          <a:effectLst/>
                          <a:latin typeface="Century Gothic" panose="020B0502020202020204" pitchFamily="34" charset="0"/>
                        </a:rPr>
                        <a:t>2(s)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endParaRPr lang="en-GB" sz="1800" kern="0" dirty="0">
                        <a:effectLst/>
                        <a:latin typeface="Century Gothic" panose="020B0502020202020204" pitchFamily="34" charset="0"/>
                      </a:endParaRPr>
                    </a:p>
                    <a:p>
                      <a:pPr>
                        <a:lnSpc>
                          <a:spcPct val="107000"/>
                        </a:lnSpc>
                        <a:spcAft>
                          <a:spcPts val="800"/>
                        </a:spcAft>
                      </a:pPr>
                      <a:r>
                        <a:rPr lang="en-GB" sz="1800" kern="0" dirty="0">
                          <a:effectLst/>
                          <a:latin typeface="Century Gothic" panose="020B0502020202020204" pitchFamily="34" charset="0"/>
                        </a:rPr>
                        <a:t>green precipitate remains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554117044"/>
                  </a:ext>
                </a:extLst>
              </a:tr>
              <a:tr h="592444">
                <a:tc>
                  <a:txBody>
                    <a:bodyPr/>
                    <a:lstStyle/>
                    <a:p>
                      <a:pPr>
                        <a:lnSpc>
                          <a:spcPct val="107000"/>
                        </a:lnSpc>
                        <a:spcAft>
                          <a:spcPts val="800"/>
                        </a:spcAft>
                      </a:pPr>
                      <a:r>
                        <a:rPr lang="en-GB" sz="2400" kern="0" dirty="0">
                          <a:solidFill>
                            <a:schemeClr val="tx1"/>
                          </a:solidFill>
                          <a:effectLst/>
                          <a:latin typeface="Century Gothic" panose="020B0502020202020204" pitchFamily="34" charset="0"/>
                        </a:rPr>
                        <a:t>iron(III), Fe</a:t>
                      </a:r>
                      <a:r>
                        <a:rPr lang="en-GB" sz="2400" kern="0" baseline="30000" dirty="0">
                          <a:solidFill>
                            <a:schemeClr val="tx1"/>
                          </a:solidFill>
                          <a:effectLst/>
                          <a:latin typeface="Century Gothic" panose="020B0502020202020204" pitchFamily="34" charset="0"/>
                        </a:rPr>
                        <a:t>3+</a:t>
                      </a:r>
                      <a:endParaRPr lang="en-GB" sz="2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2400" kern="0" dirty="0">
                          <a:effectLst/>
                          <a:latin typeface="Century Gothic" panose="020B0502020202020204" pitchFamily="34" charset="0"/>
                        </a:rPr>
                        <a:t>brown precipitate</a:t>
                      </a:r>
                      <a:endParaRPr lang="en-GB" sz="24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dirty="0">
                          <a:effectLst/>
                          <a:latin typeface="Century Gothic" panose="020B0502020202020204" pitchFamily="34" charset="0"/>
                        </a:rPr>
                        <a:t>Fe</a:t>
                      </a:r>
                      <a:r>
                        <a:rPr lang="en-GB" sz="1800" kern="0" baseline="30000" dirty="0">
                          <a:effectLst/>
                          <a:latin typeface="Century Gothic" panose="020B0502020202020204" pitchFamily="34" charset="0"/>
                        </a:rPr>
                        <a:t>3+</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+ 3OH</a:t>
                      </a:r>
                      <a:r>
                        <a:rPr lang="en-GB" sz="1800" kern="0" baseline="30000" dirty="0">
                          <a:effectLst/>
                          <a:latin typeface="Century Gothic" panose="020B0502020202020204" pitchFamily="34" charset="0"/>
                        </a:rPr>
                        <a:t>-</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Fe(OH)</a:t>
                      </a:r>
                      <a:r>
                        <a:rPr lang="en-GB" sz="1800" kern="0" baseline="-25000" dirty="0">
                          <a:effectLst/>
                          <a:latin typeface="Century Gothic" panose="020B0502020202020204" pitchFamily="34" charset="0"/>
                        </a:rPr>
                        <a:t>3(s)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endParaRPr lang="en-GB" sz="1800" kern="0" dirty="0">
                        <a:effectLst/>
                        <a:latin typeface="Century Gothic" panose="020B0502020202020204" pitchFamily="34" charset="0"/>
                      </a:endParaRPr>
                    </a:p>
                    <a:p>
                      <a:pPr>
                        <a:lnSpc>
                          <a:spcPct val="107000"/>
                        </a:lnSpc>
                        <a:spcAft>
                          <a:spcPts val="800"/>
                        </a:spcAft>
                      </a:pPr>
                      <a:r>
                        <a:rPr lang="en-GB" sz="1800" kern="0" dirty="0">
                          <a:effectLst/>
                          <a:latin typeface="Century Gothic" panose="020B0502020202020204" pitchFamily="34" charset="0"/>
                        </a:rPr>
                        <a:t>red-brown precipitate remains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417394323"/>
                  </a:ext>
                </a:extLst>
              </a:tr>
              <a:tr h="592444">
                <a:tc>
                  <a:txBody>
                    <a:bodyPr/>
                    <a:lstStyle/>
                    <a:p>
                      <a:pPr>
                        <a:lnSpc>
                          <a:spcPct val="107000"/>
                        </a:lnSpc>
                        <a:spcAft>
                          <a:spcPts val="800"/>
                        </a:spcAft>
                      </a:pPr>
                      <a:r>
                        <a:rPr lang="en-GB" sz="2400" kern="0" dirty="0">
                          <a:solidFill>
                            <a:schemeClr val="tx1"/>
                          </a:solidFill>
                          <a:effectLst/>
                          <a:latin typeface="Century Gothic" panose="020B0502020202020204" pitchFamily="34" charset="0"/>
                        </a:rPr>
                        <a:t>Lead, Pb</a:t>
                      </a:r>
                      <a:r>
                        <a:rPr lang="en-GB" sz="2400" kern="0" baseline="30000" dirty="0">
                          <a:solidFill>
                            <a:schemeClr val="tx1"/>
                          </a:solidFill>
                          <a:effectLst/>
                          <a:latin typeface="Century Gothic" panose="020B0502020202020204" pitchFamily="34" charset="0"/>
                        </a:rPr>
                        <a:t>2+</a:t>
                      </a:r>
                      <a:endParaRPr lang="en-GB" sz="2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2400" kern="0" dirty="0">
                          <a:effectLst/>
                          <a:latin typeface="Century Gothic" panose="020B0502020202020204" pitchFamily="34" charset="0"/>
                        </a:rPr>
                        <a:t>white precipitate</a:t>
                      </a:r>
                      <a:endParaRPr lang="en-GB" sz="24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baseline="0" dirty="0">
                          <a:effectLst/>
                          <a:latin typeface="Century Gothic" panose="020B0502020202020204" pitchFamily="34" charset="0"/>
                        </a:rPr>
                        <a:t>Pb</a:t>
                      </a:r>
                      <a:r>
                        <a:rPr lang="en-GB" sz="1800" kern="0" baseline="30000" dirty="0">
                          <a:effectLst/>
                          <a:latin typeface="Century Gothic" panose="020B0502020202020204" pitchFamily="34" charset="0"/>
                        </a:rPr>
                        <a:t>2+</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+ 2OH</a:t>
                      </a:r>
                      <a:r>
                        <a:rPr lang="en-GB" sz="1800" kern="0" baseline="30000" dirty="0">
                          <a:effectLst/>
                          <a:latin typeface="Century Gothic" panose="020B0502020202020204" pitchFamily="34" charset="0"/>
                        </a:rPr>
                        <a:t>-</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Pb(OH)</a:t>
                      </a:r>
                      <a:r>
                        <a:rPr lang="en-GB" sz="1800" kern="0" baseline="-25000" dirty="0">
                          <a:effectLst/>
                          <a:latin typeface="Century Gothic" panose="020B0502020202020204" pitchFamily="34" charset="0"/>
                        </a:rPr>
                        <a:t>2(s)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endParaRPr lang="en-GB" sz="1800" kern="0" dirty="0">
                        <a:effectLst/>
                        <a:latin typeface="Century Gothic" panose="020B0502020202020204" pitchFamily="34" charset="0"/>
                      </a:endParaRPr>
                    </a:p>
                    <a:p>
                      <a:pPr>
                        <a:lnSpc>
                          <a:spcPct val="107000"/>
                        </a:lnSpc>
                        <a:spcAft>
                          <a:spcPts val="800"/>
                        </a:spcAft>
                      </a:pPr>
                      <a:r>
                        <a:rPr lang="en-GB" sz="1800" kern="0" dirty="0">
                          <a:effectLst/>
                          <a:latin typeface="Century Gothic" panose="020B0502020202020204" pitchFamily="34" charset="0"/>
                        </a:rPr>
                        <a:t>white precipitate dissolves in excess NaOH</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3235010314"/>
                  </a:ext>
                </a:extLst>
              </a:tr>
              <a:tr h="1195797">
                <a:tc>
                  <a:txBody>
                    <a:bodyPr/>
                    <a:lstStyle/>
                    <a:p>
                      <a:pPr>
                        <a:lnSpc>
                          <a:spcPct val="107000"/>
                        </a:lnSpc>
                        <a:spcAft>
                          <a:spcPts val="800"/>
                        </a:spcAft>
                      </a:pPr>
                      <a:r>
                        <a:rPr lang="en-GB" sz="2400" kern="0" dirty="0">
                          <a:solidFill>
                            <a:schemeClr val="tx1"/>
                          </a:solidFill>
                          <a:effectLst/>
                          <a:latin typeface="Century Gothic" panose="020B0502020202020204" pitchFamily="34" charset="0"/>
                        </a:rPr>
                        <a:t>aluminium, Al</a:t>
                      </a:r>
                      <a:r>
                        <a:rPr lang="en-GB" sz="2400" kern="0" baseline="30000" dirty="0">
                          <a:solidFill>
                            <a:schemeClr val="tx1"/>
                          </a:solidFill>
                          <a:effectLst/>
                          <a:latin typeface="Century Gothic" panose="020B0502020202020204" pitchFamily="34" charset="0"/>
                        </a:rPr>
                        <a:t>3+</a:t>
                      </a:r>
                      <a:endParaRPr lang="en-GB" sz="2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2400" kern="0" dirty="0">
                          <a:effectLst/>
                          <a:latin typeface="Century Gothic" panose="020B0502020202020204" pitchFamily="34" charset="0"/>
                        </a:rPr>
                        <a:t>white precipitate</a:t>
                      </a:r>
                      <a:endParaRPr lang="en-GB" sz="24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a:effectLst/>
                          <a:latin typeface="Century Gothic" panose="020B0502020202020204" pitchFamily="34" charset="0"/>
                        </a:rPr>
                        <a:t>Pb</a:t>
                      </a:r>
                      <a:r>
                        <a:rPr lang="en-GB" sz="1800" kern="0" baseline="30000">
                          <a:effectLst/>
                          <a:latin typeface="Century Gothic" panose="020B0502020202020204" pitchFamily="34" charset="0"/>
                        </a:rPr>
                        <a:t>2+</a:t>
                      </a:r>
                      <a:r>
                        <a:rPr lang="en-GB" sz="1800" kern="0" baseline="-25000">
                          <a:effectLst/>
                          <a:latin typeface="Century Gothic" panose="020B0502020202020204" pitchFamily="34" charset="0"/>
                        </a:rPr>
                        <a:t>(aq)</a:t>
                      </a:r>
                      <a:r>
                        <a:rPr lang="en-GB" sz="1800" kern="0">
                          <a:effectLst/>
                          <a:latin typeface="Century Gothic" panose="020B0502020202020204" pitchFamily="34" charset="0"/>
                        </a:rPr>
                        <a:t> + 3OH</a:t>
                      </a:r>
                      <a:r>
                        <a:rPr lang="en-GB" sz="1800" kern="0" baseline="30000">
                          <a:effectLst/>
                          <a:latin typeface="Century Gothic" panose="020B0502020202020204" pitchFamily="34" charset="0"/>
                        </a:rPr>
                        <a:t>-</a:t>
                      </a:r>
                      <a:r>
                        <a:rPr lang="en-GB" sz="1800" kern="0" baseline="-25000">
                          <a:effectLst/>
                          <a:latin typeface="Century Gothic" panose="020B0502020202020204" pitchFamily="34" charset="0"/>
                        </a:rPr>
                        <a:t>(aq)</a:t>
                      </a:r>
                      <a:r>
                        <a:rPr lang="en-GB" sz="1800" kern="0">
                          <a:effectLst/>
                          <a:latin typeface="Century Gothic" panose="020B0502020202020204" pitchFamily="34" charset="0"/>
                        </a:rPr>
                        <a:t> → Pb(OH)</a:t>
                      </a:r>
                      <a:r>
                        <a:rPr lang="en-GB" sz="1800" kern="0" baseline="-25000">
                          <a:effectLst/>
                          <a:latin typeface="Century Gothic" panose="020B0502020202020204" pitchFamily="34" charset="0"/>
                        </a:rPr>
                        <a:t>2(s)</a:t>
                      </a:r>
                      <a:endParaRPr lang="en-GB" sz="1800" kern="10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endParaRPr lang="en-GB" sz="1800" kern="0" dirty="0">
                        <a:effectLst/>
                        <a:latin typeface="Century Gothic" panose="020B0502020202020204" pitchFamily="34" charset="0"/>
                      </a:endParaRPr>
                    </a:p>
                    <a:p>
                      <a:pPr>
                        <a:lnSpc>
                          <a:spcPct val="107000"/>
                        </a:lnSpc>
                        <a:spcAft>
                          <a:spcPts val="800"/>
                        </a:spcAft>
                      </a:pPr>
                      <a:r>
                        <a:rPr lang="en-GB" sz="1800" kern="0" dirty="0">
                          <a:effectLst/>
                          <a:latin typeface="Century Gothic" panose="020B0502020202020204" pitchFamily="34" charset="0"/>
                        </a:rPr>
                        <a:t>white precipitate dissolves and a colourless solution forms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1277063568"/>
                  </a:ext>
                </a:extLst>
              </a:tr>
            </a:tbl>
          </a:graphicData>
        </a:graphic>
      </p:graphicFrame>
    </p:spTree>
    <p:extLst>
      <p:ext uri="{BB962C8B-B14F-4D97-AF65-F5344CB8AC3E}">
        <p14:creationId xmlns:p14="http://schemas.microsoft.com/office/powerpoint/2010/main" val="1551832908"/>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Contact</a:t>
            </a:r>
            <a:br>
              <a:rPr lang="en-GB" sz="3200" b="1" dirty="0">
                <a:solidFill>
                  <a:schemeClr val="tx2"/>
                </a:solidFill>
                <a:latin typeface="Century Gothic" panose="020B0502020202020204" pitchFamily="34" charset="0"/>
              </a:rPr>
            </a:br>
            <a:endParaRPr lang="en-GB" sz="3200" b="1" dirty="0">
              <a:solidFill>
                <a:schemeClr val="tx2"/>
              </a:solidFill>
              <a:latin typeface="Century Gothic" panose="020B0502020202020204" pitchFamily="34" charset="0"/>
            </a:endParaRPr>
          </a:p>
          <a:p>
            <a:pPr marL="0" indent="0" algn="ctr">
              <a:buNone/>
            </a:pPr>
            <a:r>
              <a:rPr lang="en-GB" sz="2400" dirty="0">
                <a:solidFill>
                  <a:schemeClr val="tx2"/>
                </a:solidFill>
                <a:latin typeface="Century Gothic" panose="020B0502020202020204" pitchFamily="34" charset="0"/>
              </a:rPr>
              <a:t>J.Weston@chellaston.derby.sch.uk</a:t>
            </a:r>
          </a:p>
          <a:p>
            <a:pPr marL="0" indent="0" algn="ctr">
              <a:buNone/>
            </a:pPr>
            <a:r>
              <a:rPr lang="en-GB" sz="2400" dirty="0">
                <a:solidFill>
                  <a:schemeClr val="tx2"/>
                </a:solidFill>
                <a:latin typeface="Century Gothic" panose="020B0502020202020204" pitchFamily="34" charset="0"/>
              </a:rPr>
              <a:t>H.Benn@chellaston.derby.sch.uk</a:t>
            </a:r>
          </a:p>
          <a:p>
            <a:pPr marL="0" indent="0" algn="ctr">
              <a:buNone/>
            </a:pPr>
            <a:r>
              <a:rPr lang="en-GB" sz="2400" dirty="0">
                <a:solidFill>
                  <a:schemeClr val="tx2"/>
                </a:solidFill>
                <a:latin typeface="Century Gothic" panose="020B0502020202020204" pitchFamily="34" charset="0"/>
              </a:rPr>
              <a:t>a.petrie@chellaston.derby.sch.uk (Head of Science)</a:t>
            </a:r>
          </a:p>
        </p:txBody>
      </p:sp>
    </p:spTree>
    <p:extLst>
      <p:ext uri="{BB962C8B-B14F-4D97-AF65-F5344CB8AC3E}">
        <p14:creationId xmlns:p14="http://schemas.microsoft.com/office/powerpoint/2010/main" val="318538200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235166"/>
            <a:ext cx="10178322" cy="5622833"/>
          </a:xfrm>
        </p:spPr>
        <p:txBody>
          <a:bodyPr>
            <a:normAutofit/>
          </a:bodyPr>
          <a:lstStyle/>
          <a:p>
            <a:pPr marL="0" indent="0" algn="ctr">
              <a:buNone/>
            </a:pPr>
            <a:r>
              <a:rPr lang="en-GB" sz="3200" b="1" dirty="0">
                <a:solidFill>
                  <a:schemeClr val="tx2"/>
                </a:solidFill>
                <a:latin typeface="Century Gothic" panose="020B0502020202020204" pitchFamily="34" charset="0"/>
              </a:rPr>
              <a:t>What are you signing up for?</a:t>
            </a:r>
          </a:p>
          <a:p>
            <a:r>
              <a:rPr lang="en-GB" dirty="0">
                <a:solidFill>
                  <a:schemeClr val="tx2"/>
                </a:solidFill>
                <a:latin typeface="Century Gothic" panose="020B0502020202020204" pitchFamily="34" charset="0"/>
              </a:rPr>
              <a:t>This is a vocational qualification which is equivalent to A-level</a:t>
            </a:r>
          </a:p>
          <a:p>
            <a:r>
              <a:rPr lang="en-GB" dirty="0">
                <a:solidFill>
                  <a:schemeClr val="tx2"/>
                </a:solidFill>
                <a:latin typeface="Century Gothic" panose="020B0502020202020204" pitchFamily="34" charset="0"/>
              </a:rPr>
              <a:t>The science is more context based and we are preparing you for work in a lab or other vocational setting.</a:t>
            </a:r>
          </a:p>
          <a:p>
            <a:r>
              <a:rPr lang="en-GB" dirty="0">
                <a:solidFill>
                  <a:schemeClr val="tx2"/>
                </a:solidFill>
                <a:latin typeface="Century Gothic" panose="020B0502020202020204" pitchFamily="34" charset="0"/>
              </a:rPr>
              <a:t>There will be a lot more practical! You will be expected to be hands on and doing experiments yourself, problem-solving and solution focused.</a:t>
            </a:r>
          </a:p>
          <a:p>
            <a:r>
              <a:rPr lang="en-GB" dirty="0">
                <a:solidFill>
                  <a:schemeClr val="tx2"/>
                </a:solidFill>
                <a:latin typeface="Century Gothic" panose="020B0502020202020204" pitchFamily="34" charset="0"/>
              </a:rPr>
              <a:t>You will also be expected to be more pro-active and independent than you were at GCSE. </a:t>
            </a:r>
          </a:p>
          <a:p>
            <a:r>
              <a:rPr lang="en-GB" dirty="0">
                <a:solidFill>
                  <a:schemeClr val="tx2"/>
                </a:solidFill>
                <a:latin typeface="Century Gothic" panose="020B0502020202020204" pitchFamily="34" charset="0"/>
              </a:rPr>
              <a:t>This will involve keeping your notes organised and neat, meeting deadlines and doing work outside of lesson time.</a:t>
            </a:r>
          </a:p>
          <a:p>
            <a:r>
              <a:rPr lang="en-GB" dirty="0">
                <a:solidFill>
                  <a:schemeClr val="tx2"/>
                </a:solidFill>
                <a:latin typeface="Century Gothic" panose="020B0502020202020204" pitchFamily="34" charset="0"/>
              </a:rPr>
              <a:t>In Sixth Form, for every hour of class time you are expected to do an hour of personal revision. Many pupils who achieve highly do more than this. </a:t>
            </a:r>
          </a:p>
        </p:txBody>
      </p:sp>
    </p:spTree>
    <p:extLst>
      <p:ext uri="{BB962C8B-B14F-4D97-AF65-F5344CB8AC3E}">
        <p14:creationId xmlns:p14="http://schemas.microsoft.com/office/powerpoint/2010/main" val="403745528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038318" y="2272747"/>
            <a:ext cx="3131717" cy="4310743"/>
          </a:xfrm>
        </p:spPr>
        <p:txBody>
          <a:bodyPr>
            <a:normAutofit/>
          </a:bodyPr>
          <a:lstStyle/>
          <a:p>
            <a:r>
              <a:rPr lang="en-GB" sz="2800" dirty="0">
                <a:solidFill>
                  <a:schemeClr val="tx2"/>
                </a:solidFill>
                <a:latin typeface="Century Gothic" panose="020B0502020202020204" pitchFamily="34" charset="0"/>
              </a:rPr>
              <a:t>10 hours a fortnight</a:t>
            </a:r>
          </a:p>
          <a:p>
            <a:r>
              <a:rPr lang="en-GB" sz="2800" dirty="0">
                <a:solidFill>
                  <a:schemeClr val="tx2"/>
                </a:solidFill>
                <a:latin typeface="Century Gothic" panose="020B0502020202020204" pitchFamily="34" charset="0"/>
              </a:rPr>
              <a:t>2 teachers</a:t>
            </a:r>
          </a:p>
          <a:p>
            <a:r>
              <a:rPr lang="en-GB" sz="2800" dirty="0">
                <a:solidFill>
                  <a:schemeClr val="tx2"/>
                </a:solidFill>
                <a:latin typeface="Century Gothic" panose="020B0502020202020204" pitchFamily="34" charset="0"/>
              </a:rPr>
              <a:t>2 years </a:t>
            </a:r>
          </a:p>
          <a:p>
            <a:r>
              <a:rPr lang="en-GB" sz="2800" dirty="0">
                <a:solidFill>
                  <a:schemeClr val="tx2"/>
                </a:solidFill>
                <a:latin typeface="Century Gothic" panose="020B0502020202020204" pitchFamily="34" charset="0"/>
              </a:rPr>
              <a:t>1 qualification</a:t>
            </a:r>
          </a:p>
          <a:p>
            <a:endParaRPr lang="en-GB" dirty="0">
              <a:solidFill>
                <a:schemeClr val="tx2"/>
              </a:solidFill>
              <a:latin typeface="Century Gothic" panose="020B0502020202020204" pitchFamily="34" charset="0"/>
            </a:endParaRPr>
          </a:p>
        </p:txBody>
      </p:sp>
      <p:graphicFrame>
        <p:nvGraphicFramePr>
          <p:cNvPr id="10" name="Table 10">
            <a:extLst>
              <a:ext uri="{FF2B5EF4-FFF2-40B4-BE49-F238E27FC236}">
                <a16:creationId xmlns:a16="http://schemas.microsoft.com/office/drawing/2014/main" id="{2DF792D1-0A95-7C6C-2768-5599C1AE2649}"/>
              </a:ext>
            </a:extLst>
          </p:cNvPr>
          <p:cNvGraphicFramePr>
            <a:graphicFrameLocks noGrp="1"/>
          </p:cNvGraphicFramePr>
          <p:nvPr>
            <p:extLst>
              <p:ext uri="{D42A27DB-BD31-4B8C-83A1-F6EECF244321}">
                <p14:modId xmlns:p14="http://schemas.microsoft.com/office/powerpoint/2010/main" val="3303104900"/>
              </p:ext>
            </p:extLst>
          </p:nvPr>
        </p:nvGraphicFramePr>
        <p:xfrm>
          <a:off x="3932909" y="2286000"/>
          <a:ext cx="3660586" cy="3566160"/>
        </p:xfrm>
        <a:graphic>
          <a:graphicData uri="http://schemas.openxmlformats.org/drawingml/2006/table">
            <a:tbl>
              <a:tblPr firstRow="1" bandRow="1">
                <a:tableStyleId>{5C22544A-7EE6-4342-B048-85BDC9FD1C3A}</a:tableStyleId>
              </a:tblPr>
              <a:tblGrid>
                <a:gridCol w="1830293">
                  <a:extLst>
                    <a:ext uri="{9D8B030D-6E8A-4147-A177-3AD203B41FA5}">
                      <a16:colId xmlns:a16="http://schemas.microsoft.com/office/drawing/2014/main" val="666311253"/>
                    </a:ext>
                  </a:extLst>
                </a:gridCol>
                <a:gridCol w="1830293">
                  <a:extLst>
                    <a:ext uri="{9D8B030D-6E8A-4147-A177-3AD203B41FA5}">
                      <a16:colId xmlns:a16="http://schemas.microsoft.com/office/drawing/2014/main" val="2330163162"/>
                    </a:ext>
                  </a:extLst>
                </a:gridCol>
              </a:tblGrid>
              <a:tr h="370840">
                <a:tc>
                  <a:txBody>
                    <a:bodyPr/>
                    <a:lstStyle/>
                    <a:p>
                      <a:pPr algn="ctr"/>
                      <a:r>
                        <a:rPr lang="en-GB" sz="2400" dirty="0">
                          <a:latin typeface="Century Gothic" panose="020B0502020202020204" pitchFamily="34" charset="0"/>
                        </a:rPr>
                        <a:t>CTEC Grade</a:t>
                      </a:r>
                    </a:p>
                  </a:txBody>
                  <a:tcPr/>
                </a:tc>
                <a:tc>
                  <a:txBody>
                    <a:bodyPr/>
                    <a:lstStyle/>
                    <a:p>
                      <a:pPr algn="ctr"/>
                      <a:r>
                        <a:rPr lang="en-GB" sz="2400" dirty="0">
                          <a:latin typeface="Century Gothic" panose="020B0502020202020204" pitchFamily="34" charset="0"/>
                        </a:rPr>
                        <a:t>UCAS Points</a:t>
                      </a:r>
                    </a:p>
                  </a:txBody>
                  <a:tcPr/>
                </a:tc>
                <a:extLst>
                  <a:ext uri="{0D108BD9-81ED-4DB2-BD59-A6C34878D82A}">
                    <a16:rowId xmlns:a16="http://schemas.microsoft.com/office/drawing/2014/main" val="2496592667"/>
                  </a:ext>
                </a:extLst>
              </a:tr>
              <a:tr h="370840">
                <a:tc>
                  <a:txBody>
                    <a:bodyPr/>
                    <a:lstStyle/>
                    <a:p>
                      <a:pPr algn="ctr"/>
                      <a:r>
                        <a:rPr lang="en-GB" sz="2400" dirty="0">
                          <a:latin typeface="Century Gothic" panose="020B0502020202020204" pitchFamily="34" charset="0"/>
                        </a:rPr>
                        <a:t>D*</a:t>
                      </a:r>
                    </a:p>
                  </a:txBody>
                  <a:tcPr/>
                </a:tc>
                <a:tc>
                  <a:txBody>
                    <a:bodyPr/>
                    <a:lstStyle/>
                    <a:p>
                      <a:pPr algn="ctr"/>
                      <a:r>
                        <a:rPr lang="en-GB" sz="2400" dirty="0">
                          <a:latin typeface="Century Gothic" panose="020B0502020202020204" pitchFamily="34" charset="0"/>
                        </a:rPr>
                        <a:t>56</a:t>
                      </a:r>
                    </a:p>
                  </a:txBody>
                  <a:tcPr/>
                </a:tc>
                <a:extLst>
                  <a:ext uri="{0D108BD9-81ED-4DB2-BD59-A6C34878D82A}">
                    <a16:rowId xmlns:a16="http://schemas.microsoft.com/office/drawing/2014/main" val="3892260748"/>
                  </a:ext>
                </a:extLst>
              </a:tr>
              <a:tr h="370840">
                <a:tc>
                  <a:txBody>
                    <a:bodyPr/>
                    <a:lstStyle/>
                    <a:p>
                      <a:pPr algn="ctr"/>
                      <a:r>
                        <a:rPr lang="en-GB" sz="2400" dirty="0">
                          <a:latin typeface="Century Gothic" panose="020B0502020202020204" pitchFamily="34" charset="0"/>
                        </a:rPr>
                        <a:t>D</a:t>
                      </a:r>
                    </a:p>
                  </a:txBody>
                  <a:tcPr/>
                </a:tc>
                <a:tc>
                  <a:txBody>
                    <a:bodyPr/>
                    <a:lstStyle/>
                    <a:p>
                      <a:pPr algn="ctr"/>
                      <a:r>
                        <a:rPr lang="en-GB" sz="2400" dirty="0">
                          <a:latin typeface="Century Gothic" panose="020B0502020202020204" pitchFamily="34" charset="0"/>
                        </a:rPr>
                        <a:t>48</a:t>
                      </a:r>
                    </a:p>
                  </a:txBody>
                  <a:tcPr/>
                </a:tc>
                <a:extLst>
                  <a:ext uri="{0D108BD9-81ED-4DB2-BD59-A6C34878D82A}">
                    <a16:rowId xmlns:a16="http://schemas.microsoft.com/office/drawing/2014/main" val="2662780683"/>
                  </a:ext>
                </a:extLst>
              </a:tr>
              <a:tr h="370840">
                <a:tc>
                  <a:txBody>
                    <a:bodyPr/>
                    <a:lstStyle/>
                    <a:p>
                      <a:pPr algn="ctr"/>
                      <a:endParaRPr lang="en-GB" sz="2400" dirty="0">
                        <a:latin typeface="Century Gothic" panose="020B0502020202020204" pitchFamily="34" charset="0"/>
                      </a:endParaRPr>
                    </a:p>
                  </a:txBody>
                  <a:tcPr/>
                </a:tc>
                <a:tc>
                  <a:txBody>
                    <a:bodyPr/>
                    <a:lstStyle/>
                    <a:p>
                      <a:pPr algn="ctr"/>
                      <a:endParaRPr lang="en-GB" sz="2400" dirty="0">
                        <a:latin typeface="Century Gothic" panose="020B0502020202020204" pitchFamily="34" charset="0"/>
                      </a:endParaRPr>
                    </a:p>
                  </a:txBody>
                  <a:tcPr/>
                </a:tc>
                <a:extLst>
                  <a:ext uri="{0D108BD9-81ED-4DB2-BD59-A6C34878D82A}">
                    <a16:rowId xmlns:a16="http://schemas.microsoft.com/office/drawing/2014/main" val="4282734233"/>
                  </a:ext>
                </a:extLst>
              </a:tr>
              <a:tr h="370840">
                <a:tc>
                  <a:txBody>
                    <a:bodyPr/>
                    <a:lstStyle/>
                    <a:p>
                      <a:pPr algn="ctr"/>
                      <a:r>
                        <a:rPr lang="en-GB" sz="2400" dirty="0">
                          <a:latin typeface="Century Gothic" panose="020B0502020202020204" pitchFamily="34" charset="0"/>
                        </a:rPr>
                        <a:t>M</a:t>
                      </a:r>
                    </a:p>
                  </a:txBody>
                  <a:tcPr/>
                </a:tc>
                <a:tc>
                  <a:txBody>
                    <a:bodyPr/>
                    <a:lstStyle/>
                    <a:p>
                      <a:pPr algn="ctr"/>
                      <a:r>
                        <a:rPr lang="en-GB" sz="2400" dirty="0">
                          <a:latin typeface="Century Gothic" panose="020B0502020202020204" pitchFamily="34" charset="0"/>
                        </a:rPr>
                        <a:t>32</a:t>
                      </a:r>
                    </a:p>
                  </a:txBody>
                  <a:tcPr/>
                </a:tc>
                <a:extLst>
                  <a:ext uri="{0D108BD9-81ED-4DB2-BD59-A6C34878D82A}">
                    <a16:rowId xmlns:a16="http://schemas.microsoft.com/office/drawing/2014/main" val="4142228272"/>
                  </a:ext>
                </a:extLst>
              </a:tr>
              <a:tr h="370840">
                <a:tc>
                  <a:txBody>
                    <a:bodyPr/>
                    <a:lstStyle/>
                    <a:p>
                      <a:pPr algn="ctr"/>
                      <a:endParaRPr lang="en-GB" sz="2400" dirty="0">
                        <a:latin typeface="Century Gothic" panose="020B0502020202020204" pitchFamily="34" charset="0"/>
                      </a:endParaRPr>
                    </a:p>
                  </a:txBody>
                  <a:tcPr/>
                </a:tc>
                <a:tc>
                  <a:txBody>
                    <a:bodyPr/>
                    <a:lstStyle/>
                    <a:p>
                      <a:pPr algn="ctr"/>
                      <a:endParaRPr lang="en-GB" sz="2400" dirty="0">
                        <a:latin typeface="Century Gothic" panose="020B0502020202020204" pitchFamily="34" charset="0"/>
                      </a:endParaRPr>
                    </a:p>
                  </a:txBody>
                  <a:tcPr/>
                </a:tc>
                <a:extLst>
                  <a:ext uri="{0D108BD9-81ED-4DB2-BD59-A6C34878D82A}">
                    <a16:rowId xmlns:a16="http://schemas.microsoft.com/office/drawing/2014/main" val="2306394989"/>
                  </a:ext>
                </a:extLst>
              </a:tr>
              <a:tr h="370840">
                <a:tc>
                  <a:txBody>
                    <a:bodyPr/>
                    <a:lstStyle/>
                    <a:p>
                      <a:pPr algn="ctr"/>
                      <a:r>
                        <a:rPr lang="en-GB" sz="2400" dirty="0">
                          <a:latin typeface="Century Gothic" panose="020B0502020202020204" pitchFamily="34" charset="0"/>
                        </a:rPr>
                        <a:t>P</a:t>
                      </a:r>
                    </a:p>
                  </a:txBody>
                  <a:tcPr/>
                </a:tc>
                <a:tc>
                  <a:txBody>
                    <a:bodyPr/>
                    <a:lstStyle/>
                    <a:p>
                      <a:pPr algn="ctr"/>
                      <a:r>
                        <a:rPr lang="en-GB" sz="2400" dirty="0">
                          <a:latin typeface="Century Gothic" panose="020B0502020202020204" pitchFamily="34" charset="0"/>
                        </a:rPr>
                        <a:t>16</a:t>
                      </a:r>
                    </a:p>
                  </a:txBody>
                  <a:tcPr/>
                </a:tc>
                <a:extLst>
                  <a:ext uri="{0D108BD9-81ED-4DB2-BD59-A6C34878D82A}">
                    <a16:rowId xmlns:a16="http://schemas.microsoft.com/office/drawing/2014/main" val="1587788087"/>
                  </a:ext>
                </a:extLst>
              </a:tr>
            </a:tbl>
          </a:graphicData>
        </a:graphic>
      </p:graphicFrame>
      <p:graphicFrame>
        <p:nvGraphicFramePr>
          <p:cNvPr id="11" name="Table 10">
            <a:extLst>
              <a:ext uri="{FF2B5EF4-FFF2-40B4-BE49-F238E27FC236}">
                <a16:creationId xmlns:a16="http://schemas.microsoft.com/office/drawing/2014/main" id="{2E1071FA-8219-0847-26D4-F3A3D3895780}"/>
              </a:ext>
            </a:extLst>
          </p:cNvPr>
          <p:cNvGraphicFramePr>
            <a:graphicFrameLocks noGrp="1"/>
          </p:cNvGraphicFramePr>
          <p:nvPr>
            <p:extLst>
              <p:ext uri="{D42A27DB-BD31-4B8C-83A1-F6EECF244321}">
                <p14:modId xmlns:p14="http://schemas.microsoft.com/office/powerpoint/2010/main" val="3355815068"/>
              </p:ext>
            </p:extLst>
          </p:nvPr>
        </p:nvGraphicFramePr>
        <p:xfrm>
          <a:off x="7769414" y="2287928"/>
          <a:ext cx="3660586" cy="3566160"/>
        </p:xfrm>
        <a:graphic>
          <a:graphicData uri="http://schemas.openxmlformats.org/drawingml/2006/table">
            <a:tbl>
              <a:tblPr firstRow="1" bandRow="1">
                <a:tableStyleId>{5C22544A-7EE6-4342-B048-85BDC9FD1C3A}</a:tableStyleId>
              </a:tblPr>
              <a:tblGrid>
                <a:gridCol w="1830293">
                  <a:extLst>
                    <a:ext uri="{9D8B030D-6E8A-4147-A177-3AD203B41FA5}">
                      <a16:colId xmlns:a16="http://schemas.microsoft.com/office/drawing/2014/main" val="666311253"/>
                    </a:ext>
                  </a:extLst>
                </a:gridCol>
                <a:gridCol w="1830293">
                  <a:extLst>
                    <a:ext uri="{9D8B030D-6E8A-4147-A177-3AD203B41FA5}">
                      <a16:colId xmlns:a16="http://schemas.microsoft.com/office/drawing/2014/main" val="2330163162"/>
                    </a:ext>
                  </a:extLst>
                </a:gridCol>
              </a:tblGrid>
              <a:tr h="370840">
                <a:tc>
                  <a:txBody>
                    <a:bodyPr/>
                    <a:lstStyle/>
                    <a:p>
                      <a:pPr algn="ctr"/>
                      <a:r>
                        <a:rPr lang="en-GB" sz="2400" dirty="0">
                          <a:latin typeface="Century Gothic" panose="020B0502020202020204" pitchFamily="34" charset="0"/>
                        </a:rPr>
                        <a:t>A Level Grade</a:t>
                      </a:r>
                    </a:p>
                  </a:txBody>
                  <a:tcPr/>
                </a:tc>
                <a:tc>
                  <a:txBody>
                    <a:bodyPr/>
                    <a:lstStyle/>
                    <a:p>
                      <a:pPr algn="ctr"/>
                      <a:r>
                        <a:rPr lang="en-GB" sz="2400" dirty="0">
                          <a:latin typeface="Century Gothic" panose="020B0502020202020204" pitchFamily="34" charset="0"/>
                        </a:rPr>
                        <a:t>UCAS Points</a:t>
                      </a:r>
                    </a:p>
                  </a:txBody>
                  <a:tcPr/>
                </a:tc>
                <a:extLst>
                  <a:ext uri="{0D108BD9-81ED-4DB2-BD59-A6C34878D82A}">
                    <a16:rowId xmlns:a16="http://schemas.microsoft.com/office/drawing/2014/main" val="2496592667"/>
                  </a:ext>
                </a:extLst>
              </a:tr>
              <a:tr h="370840">
                <a:tc>
                  <a:txBody>
                    <a:bodyPr/>
                    <a:lstStyle/>
                    <a:p>
                      <a:pPr algn="ctr"/>
                      <a:r>
                        <a:rPr lang="en-GB" sz="2400" dirty="0">
                          <a:latin typeface="Century Gothic" panose="020B0502020202020204" pitchFamily="34" charset="0"/>
                        </a:rPr>
                        <a:t>A*</a:t>
                      </a:r>
                    </a:p>
                  </a:txBody>
                  <a:tcPr/>
                </a:tc>
                <a:tc>
                  <a:txBody>
                    <a:bodyPr/>
                    <a:lstStyle/>
                    <a:p>
                      <a:pPr algn="ctr"/>
                      <a:r>
                        <a:rPr lang="en-GB" sz="2400" dirty="0">
                          <a:latin typeface="Century Gothic" panose="020B0502020202020204" pitchFamily="34" charset="0"/>
                        </a:rPr>
                        <a:t>56</a:t>
                      </a:r>
                    </a:p>
                  </a:txBody>
                  <a:tcPr/>
                </a:tc>
                <a:extLst>
                  <a:ext uri="{0D108BD9-81ED-4DB2-BD59-A6C34878D82A}">
                    <a16:rowId xmlns:a16="http://schemas.microsoft.com/office/drawing/2014/main" val="3892260748"/>
                  </a:ext>
                </a:extLst>
              </a:tr>
              <a:tr h="370840">
                <a:tc>
                  <a:txBody>
                    <a:bodyPr/>
                    <a:lstStyle/>
                    <a:p>
                      <a:pPr algn="ctr"/>
                      <a:r>
                        <a:rPr lang="en-GB" sz="2400" dirty="0">
                          <a:latin typeface="Century Gothic" panose="020B0502020202020204" pitchFamily="34" charset="0"/>
                        </a:rPr>
                        <a:t>A</a:t>
                      </a:r>
                    </a:p>
                  </a:txBody>
                  <a:tcPr/>
                </a:tc>
                <a:tc>
                  <a:txBody>
                    <a:bodyPr/>
                    <a:lstStyle/>
                    <a:p>
                      <a:pPr algn="ctr"/>
                      <a:r>
                        <a:rPr lang="en-GB" sz="2400" dirty="0">
                          <a:latin typeface="Century Gothic" panose="020B0502020202020204" pitchFamily="34" charset="0"/>
                        </a:rPr>
                        <a:t>48</a:t>
                      </a:r>
                    </a:p>
                  </a:txBody>
                  <a:tcPr/>
                </a:tc>
                <a:extLst>
                  <a:ext uri="{0D108BD9-81ED-4DB2-BD59-A6C34878D82A}">
                    <a16:rowId xmlns:a16="http://schemas.microsoft.com/office/drawing/2014/main" val="2662780683"/>
                  </a:ext>
                </a:extLst>
              </a:tr>
              <a:tr h="370840">
                <a:tc>
                  <a:txBody>
                    <a:bodyPr/>
                    <a:lstStyle/>
                    <a:p>
                      <a:pPr algn="ctr"/>
                      <a:r>
                        <a:rPr lang="en-GB" sz="2400" dirty="0">
                          <a:latin typeface="Century Gothic" panose="020B0502020202020204" pitchFamily="34" charset="0"/>
                        </a:rPr>
                        <a:t>B</a:t>
                      </a:r>
                    </a:p>
                  </a:txBody>
                  <a:tcPr/>
                </a:tc>
                <a:tc>
                  <a:txBody>
                    <a:bodyPr/>
                    <a:lstStyle/>
                    <a:p>
                      <a:pPr algn="ctr"/>
                      <a:r>
                        <a:rPr lang="en-GB" sz="2400" dirty="0">
                          <a:latin typeface="Century Gothic" panose="020B0502020202020204" pitchFamily="34" charset="0"/>
                        </a:rPr>
                        <a:t>40</a:t>
                      </a:r>
                    </a:p>
                  </a:txBody>
                  <a:tcPr/>
                </a:tc>
                <a:extLst>
                  <a:ext uri="{0D108BD9-81ED-4DB2-BD59-A6C34878D82A}">
                    <a16:rowId xmlns:a16="http://schemas.microsoft.com/office/drawing/2014/main" val="4142228272"/>
                  </a:ext>
                </a:extLst>
              </a:tr>
              <a:tr h="370840">
                <a:tc>
                  <a:txBody>
                    <a:bodyPr/>
                    <a:lstStyle/>
                    <a:p>
                      <a:pPr algn="ctr"/>
                      <a:r>
                        <a:rPr lang="en-GB" sz="2400" dirty="0">
                          <a:latin typeface="Century Gothic" panose="020B0502020202020204" pitchFamily="34" charset="0"/>
                        </a:rPr>
                        <a:t>C</a:t>
                      </a:r>
                    </a:p>
                  </a:txBody>
                  <a:tcPr/>
                </a:tc>
                <a:tc>
                  <a:txBody>
                    <a:bodyPr/>
                    <a:lstStyle/>
                    <a:p>
                      <a:pPr algn="ctr"/>
                      <a:r>
                        <a:rPr lang="en-GB" sz="2400" dirty="0">
                          <a:latin typeface="Century Gothic" panose="020B0502020202020204" pitchFamily="34" charset="0"/>
                        </a:rPr>
                        <a:t>32</a:t>
                      </a:r>
                    </a:p>
                  </a:txBody>
                  <a:tcPr/>
                </a:tc>
                <a:extLst>
                  <a:ext uri="{0D108BD9-81ED-4DB2-BD59-A6C34878D82A}">
                    <a16:rowId xmlns:a16="http://schemas.microsoft.com/office/drawing/2014/main" val="1587788087"/>
                  </a:ext>
                </a:extLst>
              </a:tr>
              <a:tr h="370840">
                <a:tc>
                  <a:txBody>
                    <a:bodyPr/>
                    <a:lstStyle/>
                    <a:p>
                      <a:pPr algn="ctr"/>
                      <a:r>
                        <a:rPr lang="en-GB" sz="2400" dirty="0">
                          <a:latin typeface="Century Gothic" panose="020B0502020202020204" pitchFamily="34" charset="0"/>
                        </a:rPr>
                        <a:t>D</a:t>
                      </a:r>
                    </a:p>
                  </a:txBody>
                  <a:tcPr/>
                </a:tc>
                <a:tc>
                  <a:txBody>
                    <a:bodyPr/>
                    <a:lstStyle/>
                    <a:p>
                      <a:pPr algn="ctr"/>
                      <a:r>
                        <a:rPr lang="en-GB" sz="2400" dirty="0">
                          <a:latin typeface="Century Gothic" panose="020B0502020202020204" pitchFamily="34" charset="0"/>
                        </a:rPr>
                        <a:t>24</a:t>
                      </a:r>
                    </a:p>
                  </a:txBody>
                  <a:tcPr/>
                </a:tc>
                <a:extLst>
                  <a:ext uri="{0D108BD9-81ED-4DB2-BD59-A6C34878D82A}">
                    <a16:rowId xmlns:a16="http://schemas.microsoft.com/office/drawing/2014/main" val="347047585"/>
                  </a:ext>
                </a:extLst>
              </a:tr>
              <a:tr h="370840">
                <a:tc>
                  <a:txBody>
                    <a:bodyPr/>
                    <a:lstStyle/>
                    <a:p>
                      <a:pPr algn="ctr"/>
                      <a:r>
                        <a:rPr lang="en-GB" sz="2400" dirty="0">
                          <a:latin typeface="Century Gothic" panose="020B0502020202020204" pitchFamily="34" charset="0"/>
                        </a:rPr>
                        <a:t>E</a:t>
                      </a:r>
                    </a:p>
                  </a:txBody>
                  <a:tcPr/>
                </a:tc>
                <a:tc>
                  <a:txBody>
                    <a:bodyPr/>
                    <a:lstStyle/>
                    <a:p>
                      <a:pPr algn="ctr"/>
                      <a:r>
                        <a:rPr lang="en-GB" sz="2400" dirty="0">
                          <a:latin typeface="Century Gothic" panose="020B0502020202020204" pitchFamily="34" charset="0"/>
                        </a:rPr>
                        <a:t>16</a:t>
                      </a:r>
                    </a:p>
                  </a:txBody>
                  <a:tcPr/>
                </a:tc>
                <a:extLst>
                  <a:ext uri="{0D108BD9-81ED-4DB2-BD59-A6C34878D82A}">
                    <a16:rowId xmlns:a16="http://schemas.microsoft.com/office/drawing/2014/main" val="1457162038"/>
                  </a:ext>
                </a:extLst>
              </a:tr>
            </a:tbl>
          </a:graphicData>
        </a:graphic>
      </p:graphicFrame>
    </p:spTree>
    <p:extLst>
      <p:ext uri="{BB962C8B-B14F-4D97-AF65-F5344CB8AC3E}">
        <p14:creationId xmlns:p14="http://schemas.microsoft.com/office/powerpoint/2010/main" val="202939308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Your teachers</a:t>
            </a:r>
          </a:p>
          <a:p>
            <a:pPr algn="ctr">
              <a:buFont typeface="Wingdings" panose="05000000000000000000" pitchFamily="2" charset="2"/>
              <a:buChar char="ß"/>
            </a:pPr>
            <a:r>
              <a:rPr lang="en-GB" sz="3200" dirty="0">
                <a:solidFill>
                  <a:schemeClr val="tx2"/>
                </a:solidFill>
                <a:latin typeface="Century Gothic" panose="020B0502020202020204" pitchFamily="34" charset="0"/>
                <a:sym typeface="Wingdings" panose="05000000000000000000" pitchFamily="2" charset="2"/>
              </a:rPr>
              <a:t>Mr Weston</a:t>
            </a:r>
          </a:p>
          <a:p>
            <a:pPr marL="0" indent="0" algn="ctr">
              <a:buNone/>
            </a:pPr>
            <a:r>
              <a:rPr lang="en-GB" sz="3200" dirty="0">
                <a:solidFill>
                  <a:schemeClr val="tx2"/>
                </a:solidFill>
                <a:latin typeface="Century Gothic" panose="020B0502020202020204" pitchFamily="34" charset="0"/>
                <a:sym typeface="Wingdings" panose="05000000000000000000" pitchFamily="2" charset="2"/>
              </a:rPr>
              <a:t>Dr Benn </a:t>
            </a:r>
            <a:r>
              <a:rPr lang="en-GB" sz="3200" b="1" dirty="0">
                <a:solidFill>
                  <a:schemeClr val="tx2"/>
                </a:solidFill>
                <a:latin typeface="Century Gothic" panose="020B0502020202020204" pitchFamily="34" charset="0"/>
                <a:sym typeface="Wingdings" panose="05000000000000000000" pitchFamily="2" charset="2"/>
              </a:rPr>
              <a:t></a:t>
            </a:r>
          </a:p>
          <a:p>
            <a:pPr marL="0" indent="0" algn="ctr">
              <a:buNone/>
            </a:pPr>
            <a:r>
              <a:rPr lang="en-GB" sz="2800" dirty="0">
                <a:solidFill>
                  <a:schemeClr val="tx2"/>
                </a:solidFill>
                <a:latin typeface="Century Gothic" panose="020B0502020202020204" pitchFamily="34" charset="0"/>
                <a:sym typeface="Wingdings" panose="05000000000000000000" pitchFamily="2" charset="2"/>
              </a:rPr>
              <a:t>In Yr13: Miss Petrie and Miss Winter</a:t>
            </a:r>
          </a:p>
          <a:p>
            <a:r>
              <a:rPr lang="en-GB" sz="2400" dirty="0">
                <a:solidFill>
                  <a:schemeClr val="tx2"/>
                </a:solidFill>
                <a:latin typeface="Century Gothic" panose="020B0502020202020204" pitchFamily="34" charset="0"/>
                <a:sym typeface="Wingdings" panose="05000000000000000000" pitchFamily="2" charset="2"/>
              </a:rPr>
              <a:t>We are very excited about this course and will support you to the best of our ability! </a:t>
            </a:r>
          </a:p>
          <a:p>
            <a:r>
              <a:rPr lang="en-GB" sz="2400" dirty="0">
                <a:solidFill>
                  <a:schemeClr val="tx2"/>
                </a:solidFill>
                <a:latin typeface="Century Gothic" panose="020B0502020202020204" pitchFamily="34" charset="0"/>
                <a:sym typeface="Wingdings" panose="05000000000000000000" pitchFamily="2" charset="2"/>
              </a:rPr>
              <a:t>We are always at the end of an email if you have questions and you can drop by and see us anytime.</a:t>
            </a:r>
          </a:p>
          <a:p>
            <a:r>
              <a:rPr lang="en-GB" sz="2400" dirty="0">
                <a:solidFill>
                  <a:schemeClr val="tx2"/>
                </a:solidFill>
                <a:latin typeface="Century Gothic" panose="020B0502020202020204" pitchFamily="34" charset="0"/>
                <a:sym typeface="Wingdings" panose="05000000000000000000" pitchFamily="2" charset="2"/>
              </a:rPr>
              <a:t>However, we will also have high expectations of you. This is not a course that you can skate through without doing the work.</a:t>
            </a:r>
          </a:p>
        </p:txBody>
      </p:sp>
      <p:sp>
        <p:nvSpPr>
          <p:cNvPr id="6" name="Title 5">
            <a:extLst>
              <a:ext uri="{FF2B5EF4-FFF2-40B4-BE49-F238E27FC236}">
                <a16:creationId xmlns:a16="http://schemas.microsoft.com/office/drawing/2014/main" id="{EC94C73D-C318-5026-0969-E6E021CC1A62}"/>
              </a:ext>
            </a:extLst>
          </p:cNvPr>
          <p:cNvSpPr>
            <a:spLocks noGrp="1"/>
          </p:cNvSpPr>
          <p:nvPr>
            <p:ph type="title"/>
          </p:nvPr>
        </p:nvSpPr>
        <p:spPr/>
        <p:txBody>
          <a:bodyPr/>
          <a:lstStyle/>
          <a:p>
            <a:r>
              <a:rPr lang="en-GB" b="1" dirty="0">
                <a:latin typeface="Century Gothic" panose="020B0502020202020204" pitchFamily="34" charset="0"/>
              </a:rPr>
              <a:t>Applied Science- Level 3</a:t>
            </a:r>
          </a:p>
        </p:txBody>
      </p:sp>
      <p:pic>
        <p:nvPicPr>
          <p:cNvPr id="4" name="Picture 3">
            <a:extLst>
              <a:ext uri="{FF2B5EF4-FFF2-40B4-BE49-F238E27FC236}">
                <a16:creationId xmlns:a16="http://schemas.microsoft.com/office/drawing/2014/main" id="{0A9970E7-EDC4-C1DA-5F71-D0FEA51C6573}"/>
              </a:ext>
            </a:extLst>
          </p:cNvPr>
          <p:cNvPicPr>
            <a:picLocks noChangeAspect="1"/>
          </p:cNvPicPr>
          <p:nvPr/>
        </p:nvPicPr>
        <p:blipFill rotWithShape="1">
          <a:blip r:embed="rId2"/>
          <a:srcRect b="14599"/>
          <a:stretch/>
        </p:blipFill>
        <p:spPr>
          <a:xfrm>
            <a:off x="8270133" y="1280704"/>
            <a:ext cx="1667262" cy="1940016"/>
          </a:xfrm>
          <a:prstGeom prst="rect">
            <a:avLst/>
          </a:prstGeom>
        </p:spPr>
      </p:pic>
      <p:pic>
        <p:nvPicPr>
          <p:cNvPr id="7" name="Picture 6">
            <a:extLst>
              <a:ext uri="{FF2B5EF4-FFF2-40B4-BE49-F238E27FC236}">
                <a16:creationId xmlns:a16="http://schemas.microsoft.com/office/drawing/2014/main" id="{CB2C07A3-9039-4DBD-8373-868ADE2C2F4C}"/>
              </a:ext>
            </a:extLst>
          </p:cNvPr>
          <p:cNvPicPr>
            <a:picLocks noChangeAspect="1"/>
          </p:cNvPicPr>
          <p:nvPr/>
        </p:nvPicPr>
        <p:blipFill rotWithShape="1">
          <a:blip r:embed="rId3"/>
          <a:srcRect b="14792"/>
          <a:stretch/>
        </p:blipFill>
        <p:spPr>
          <a:xfrm>
            <a:off x="3092663" y="1280705"/>
            <a:ext cx="1495634" cy="1940016"/>
          </a:xfrm>
          <a:prstGeom prst="rect">
            <a:avLst/>
          </a:prstGeom>
        </p:spPr>
      </p:pic>
    </p:spTree>
    <p:extLst>
      <p:ext uri="{BB962C8B-B14F-4D97-AF65-F5344CB8AC3E}">
        <p14:creationId xmlns:p14="http://schemas.microsoft.com/office/powerpoint/2010/main" val="143275963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107440"/>
            <a:ext cx="10178322" cy="5750560"/>
          </a:xfrm>
        </p:spPr>
        <p:txBody>
          <a:bodyPr>
            <a:normAutofit/>
          </a:bodyPr>
          <a:lstStyle/>
          <a:p>
            <a:pPr marL="0" indent="0" algn="ctr">
              <a:buNone/>
            </a:pPr>
            <a:r>
              <a:rPr lang="en-GB" sz="2400" b="1" dirty="0">
                <a:solidFill>
                  <a:schemeClr val="tx2"/>
                </a:solidFill>
                <a:latin typeface="Century Gothic" panose="020B0502020202020204" pitchFamily="34" charset="0"/>
              </a:rPr>
              <a:t>What will you be taught?</a:t>
            </a:r>
          </a:p>
          <a:p>
            <a:pPr marL="0" indent="0">
              <a:buNone/>
            </a:pPr>
            <a:r>
              <a:rPr lang="en-GB" sz="2400" b="1" dirty="0">
                <a:solidFill>
                  <a:schemeClr val="tx2"/>
                </a:solidFill>
                <a:latin typeface="Century Gothic" panose="020B0502020202020204" pitchFamily="34" charset="0"/>
              </a:rPr>
              <a:t>Year 12</a:t>
            </a:r>
          </a:p>
          <a:p>
            <a:r>
              <a:rPr lang="en-GB" sz="2400" u="sng" dirty="0">
                <a:solidFill>
                  <a:schemeClr val="tx2"/>
                </a:solidFill>
                <a:latin typeface="Century Gothic" panose="020B0502020202020204" pitchFamily="34" charset="0"/>
              </a:rPr>
              <a:t>Science Fundamentals </a:t>
            </a:r>
            <a:r>
              <a:rPr lang="en-GB" sz="2400" dirty="0">
                <a:solidFill>
                  <a:schemeClr val="tx2"/>
                </a:solidFill>
                <a:latin typeface="Century Gothic" panose="020B0502020202020204" pitchFamily="34" charset="0"/>
              </a:rPr>
              <a:t>– </a:t>
            </a:r>
            <a:br>
              <a:rPr lang="en-GB" sz="2400" dirty="0">
                <a:solidFill>
                  <a:schemeClr val="tx2"/>
                </a:solidFill>
                <a:latin typeface="Century Gothic" panose="020B0502020202020204" pitchFamily="34" charset="0"/>
              </a:rPr>
            </a:br>
            <a:r>
              <a:rPr lang="en-GB" sz="2400" dirty="0">
                <a:solidFill>
                  <a:schemeClr val="tx2"/>
                </a:solidFill>
                <a:latin typeface="Century Gothic" panose="020B0502020202020204" pitchFamily="34" charset="0"/>
              </a:rPr>
              <a:t>including chemical and biological reactions, chemical structures of elements and compounds, cell organisation and structures, carbon chemistry and the properties and uses of materials</a:t>
            </a:r>
          </a:p>
          <a:p>
            <a:endParaRPr lang="en-GB" sz="2400" dirty="0">
              <a:solidFill>
                <a:schemeClr val="tx2"/>
              </a:solidFill>
              <a:latin typeface="Century Gothic" panose="020B0502020202020204" pitchFamily="34" charset="0"/>
            </a:endParaRPr>
          </a:p>
          <a:p>
            <a:r>
              <a:rPr lang="en-GB" sz="2400" u="sng" dirty="0">
                <a:solidFill>
                  <a:schemeClr val="tx2"/>
                </a:solidFill>
                <a:latin typeface="Century Gothic" panose="020B0502020202020204" pitchFamily="34" charset="0"/>
              </a:rPr>
              <a:t>Control of Hazards in the Laboratory </a:t>
            </a:r>
            <a:r>
              <a:rPr lang="en-GB" sz="2400" dirty="0">
                <a:solidFill>
                  <a:schemeClr val="tx2"/>
                </a:solidFill>
                <a:latin typeface="Century Gothic" panose="020B0502020202020204" pitchFamily="34" charset="0"/>
              </a:rPr>
              <a:t>– </a:t>
            </a:r>
            <a:br>
              <a:rPr lang="en-GB" sz="2400" dirty="0">
                <a:solidFill>
                  <a:schemeClr val="tx2"/>
                </a:solidFill>
                <a:latin typeface="Century Gothic" panose="020B0502020202020204" pitchFamily="34" charset="0"/>
              </a:rPr>
            </a:br>
            <a:r>
              <a:rPr lang="en-GB" sz="2400" dirty="0">
                <a:solidFill>
                  <a:schemeClr val="tx2"/>
                </a:solidFill>
                <a:latin typeface="Century Gothic" panose="020B0502020202020204" pitchFamily="34" charset="0"/>
              </a:rPr>
              <a:t>including the use of health and safety procedures to minimise hazards in a laboratory and being able to design a safe functioning laboratory.</a:t>
            </a:r>
            <a:endParaRPr lang="en-GB" dirty="0"/>
          </a:p>
        </p:txBody>
      </p:sp>
    </p:spTree>
    <p:extLst>
      <p:ext uri="{BB962C8B-B14F-4D97-AF65-F5344CB8AC3E}">
        <p14:creationId xmlns:p14="http://schemas.microsoft.com/office/powerpoint/2010/main" val="1546114137"/>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204686"/>
            <a:ext cx="10178322" cy="5653313"/>
          </a:xfrm>
        </p:spPr>
        <p:txBody>
          <a:bodyPr>
            <a:normAutofit fontScale="92500" lnSpcReduction="20000"/>
          </a:bodyPr>
          <a:lstStyle/>
          <a:p>
            <a:pPr marL="0" indent="0" algn="ctr">
              <a:buNone/>
            </a:pPr>
            <a:r>
              <a:rPr lang="en-GB" sz="3200" b="1" dirty="0">
                <a:solidFill>
                  <a:schemeClr val="tx2"/>
                </a:solidFill>
                <a:latin typeface="Century Gothic" panose="020B0502020202020204" pitchFamily="34" charset="0"/>
              </a:rPr>
              <a:t>What will you be taught?</a:t>
            </a:r>
          </a:p>
          <a:p>
            <a:pPr marL="0" indent="0">
              <a:buNone/>
            </a:pPr>
            <a:r>
              <a:rPr lang="en-GB" b="1" dirty="0">
                <a:solidFill>
                  <a:schemeClr val="tx2"/>
                </a:solidFill>
                <a:latin typeface="Century Gothic" panose="020B0502020202020204" pitchFamily="34" charset="0"/>
              </a:rPr>
              <a:t>Year 13</a:t>
            </a:r>
          </a:p>
          <a:p>
            <a:r>
              <a:rPr lang="en-GB" u="sng" dirty="0">
                <a:solidFill>
                  <a:schemeClr val="tx2"/>
                </a:solidFill>
                <a:latin typeface="Century Gothic" panose="020B0502020202020204" pitchFamily="34" charset="0"/>
              </a:rPr>
              <a:t>Laboratory Techniques </a:t>
            </a:r>
            <a:r>
              <a:rPr lang="en-GB" dirty="0">
                <a:solidFill>
                  <a:schemeClr val="tx2"/>
                </a:solidFill>
                <a:latin typeface="Century Gothic" panose="020B0502020202020204" pitchFamily="34" charset="0"/>
              </a:rPr>
              <a:t>– </a:t>
            </a:r>
            <a:br>
              <a:rPr lang="en-GB" dirty="0">
                <a:solidFill>
                  <a:schemeClr val="tx2"/>
                </a:solidFill>
                <a:latin typeface="Century Gothic" panose="020B0502020202020204" pitchFamily="34" charset="0"/>
              </a:rPr>
            </a:br>
            <a:r>
              <a:rPr lang="en-GB" dirty="0">
                <a:solidFill>
                  <a:schemeClr val="tx2"/>
                </a:solidFill>
                <a:latin typeface="Century Gothic" panose="020B0502020202020204" pitchFamily="34" charset="0"/>
              </a:rPr>
              <a:t>including the importance of health and safety, using aseptic techniques, separation of substances in a mixture, examining and recording features of biological samples, cations and anions in samples. </a:t>
            </a:r>
            <a:br>
              <a:rPr lang="en-GB" dirty="0">
                <a:solidFill>
                  <a:schemeClr val="tx2"/>
                </a:solidFill>
                <a:latin typeface="Century Gothic" panose="020B0502020202020204" pitchFamily="34" charset="0"/>
              </a:rPr>
            </a:br>
            <a:endParaRPr lang="en-GB" dirty="0">
              <a:solidFill>
                <a:schemeClr val="tx2"/>
              </a:solidFill>
              <a:latin typeface="Century Gothic" panose="020B0502020202020204" pitchFamily="34" charset="0"/>
            </a:endParaRPr>
          </a:p>
          <a:p>
            <a:r>
              <a:rPr lang="en-GB" u="sng" dirty="0">
                <a:solidFill>
                  <a:schemeClr val="tx2"/>
                </a:solidFill>
                <a:latin typeface="Century Gothic" panose="020B0502020202020204" pitchFamily="34" charset="0"/>
              </a:rPr>
              <a:t>Product Testing Techniques </a:t>
            </a:r>
            <a:r>
              <a:rPr lang="en-GB" dirty="0">
                <a:solidFill>
                  <a:schemeClr val="tx2"/>
                </a:solidFill>
                <a:latin typeface="Century Gothic" panose="020B0502020202020204" pitchFamily="34" charset="0"/>
              </a:rPr>
              <a:t>– </a:t>
            </a:r>
            <a:br>
              <a:rPr lang="en-GB" dirty="0">
                <a:solidFill>
                  <a:schemeClr val="tx2"/>
                </a:solidFill>
                <a:latin typeface="Century Gothic" panose="020B0502020202020204" pitchFamily="34" charset="0"/>
              </a:rPr>
            </a:br>
            <a:r>
              <a:rPr lang="en-GB" dirty="0">
                <a:solidFill>
                  <a:schemeClr val="tx2"/>
                </a:solidFill>
                <a:latin typeface="Century Gothic" panose="020B0502020202020204" pitchFamily="34" charset="0"/>
              </a:rPr>
              <a:t>including looking at the influence of regulatory bodies on development of consumer products, how product testing determines the development of consumer products, being able to use quantitative titration techniques on consumer products and being able to use extraction and separation techniques on consumer products</a:t>
            </a:r>
            <a:br>
              <a:rPr lang="en-GB" dirty="0">
                <a:solidFill>
                  <a:schemeClr val="tx2"/>
                </a:solidFill>
                <a:latin typeface="Century Gothic" panose="020B0502020202020204" pitchFamily="34" charset="0"/>
              </a:rPr>
            </a:br>
            <a:endParaRPr lang="en-GB" dirty="0">
              <a:solidFill>
                <a:schemeClr val="tx2"/>
              </a:solidFill>
              <a:latin typeface="Century Gothic" panose="020B0502020202020204" pitchFamily="34" charset="0"/>
            </a:endParaRPr>
          </a:p>
          <a:p>
            <a:r>
              <a:rPr lang="en-GB" u="sng" dirty="0">
                <a:solidFill>
                  <a:schemeClr val="tx2"/>
                </a:solidFill>
                <a:latin typeface="Century Gothic" panose="020B0502020202020204" pitchFamily="34" charset="0"/>
              </a:rPr>
              <a:t>Microbiology</a:t>
            </a:r>
            <a:r>
              <a:rPr lang="en-GB" dirty="0">
                <a:solidFill>
                  <a:schemeClr val="tx2"/>
                </a:solidFill>
                <a:latin typeface="Century Gothic" panose="020B0502020202020204" pitchFamily="34" charset="0"/>
              </a:rPr>
              <a:t> – </a:t>
            </a:r>
            <a:br>
              <a:rPr lang="en-GB" dirty="0">
                <a:solidFill>
                  <a:schemeClr val="tx2"/>
                </a:solidFill>
                <a:latin typeface="Century Gothic" panose="020B0502020202020204" pitchFamily="34" charset="0"/>
              </a:rPr>
            </a:br>
            <a:r>
              <a:rPr lang="en-GB" dirty="0">
                <a:solidFill>
                  <a:schemeClr val="tx2"/>
                </a:solidFill>
                <a:latin typeface="Century Gothic" panose="020B0502020202020204" pitchFamily="34" charset="0"/>
              </a:rPr>
              <a:t>including being able to classify and identify microorganisms, to look at the use of microorganisms in agriculture, being able to use microbiology in food production and to understand the action of antimicrobials on microorganisms</a:t>
            </a:r>
          </a:p>
        </p:txBody>
      </p:sp>
    </p:spTree>
    <p:extLst>
      <p:ext uri="{BB962C8B-B14F-4D97-AF65-F5344CB8AC3E}">
        <p14:creationId xmlns:p14="http://schemas.microsoft.com/office/powerpoint/2010/main" val="276968156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How will you be examined?</a:t>
            </a:r>
          </a:p>
          <a:p>
            <a:pPr marL="0" indent="0" algn="ctr">
              <a:buNone/>
            </a:pPr>
            <a:endParaRPr lang="en-GB" sz="3200" b="1" dirty="0">
              <a:solidFill>
                <a:schemeClr val="tx2"/>
              </a:solidFill>
              <a:latin typeface="Century Gothic" panose="020B0502020202020204" pitchFamily="34" charset="0"/>
            </a:endParaRPr>
          </a:p>
          <a:p>
            <a:r>
              <a:rPr lang="en-GB" sz="2400" dirty="0">
                <a:solidFill>
                  <a:schemeClr val="tx2"/>
                </a:solidFill>
                <a:latin typeface="Century Gothic" panose="020B0502020202020204" pitchFamily="34" charset="0"/>
              </a:rPr>
              <a:t>Unit 1 and Unit 2 have external exams. </a:t>
            </a:r>
          </a:p>
          <a:p>
            <a:r>
              <a:rPr lang="en-GB" sz="2400" dirty="0">
                <a:solidFill>
                  <a:schemeClr val="tx2"/>
                </a:solidFill>
                <a:latin typeface="Century Gothic" panose="020B0502020202020204" pitchFamily="34" charset="0"/>
              </a:rPr>
              <a:t>You will sit the Unit 1 examination at the end of Y12 (June).</a:t>
            </a:r>
          </a:p>
          <a:p>
            <a:r>
              <a:rPr lang="en-GB" sz="2400" dirty="0">
                <a:solidFill>
                  <a:schemeClr val="tx2"/>
                </a:solidFill>
                <a:latin typeface="Century Gothic" panose="020B0502020202020204" pitchFamily="34" charset="0"/>
              </a:rPr>
              <a:t>You will sit the Unit 2 examination in January of  Y13.</a:t>
            </a:r>
          </a:p>
        </p:txBody>
      </p:sp>
    </p:spTree>
    <p:extLst>
      <p:ext uri="{BB962C8B-B14F-4D97-AF65-F5344CB8AC3E}">
        <p14:creationId xmlns:p14="http://schemas.microsoft.com/office/powerpoint/2010/main" val="665362868"/>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492132"/>
          </a:xfrm>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What do you need to get? </a:t>
            </a:r>
          </a:p>
          <a:p>
            <a:pPr marL="0" indent="0" algn="ctr">
              <a:buNone/>
            </a:pPr>
            <a:endParaRPr lang="en-GB" sz="3200" b="1" dirty="0">
              <a:solidFill>
                <a:schemeClr val="tx2"/>
              </a:solidFill>
              <a:latin typeface="Century Gothic" panose="020B0502020202020204" pitchFamily="34" charset="0"/>
            </a:endParaRPr>
          </a:p>
          <a:p>
            <a:r>
              <a:rPr lang="en-GB" sz="2400" dirty="0">
                <a:solidFill>
                  <a:schemeClr val="tx2"/>
                </a:solidFill>
                <a:latin typeface="Century Gothic" panose="020B0502020202020204" pitchFamily="34" charset="0"/>
              </a:rPr>
              <a:t>Your own </a:t>
            </a:r>
            <a:r>
              <a:rPr lang="en-GB" sz="2400" dirty="0" err="1">
                <a:solidFill>
                  <a:schemeClr val="tx2"/>
                </a:solidFill>
                <a:latin typeface="Century Gothic" panose="020B0502020202020204" pitchFamily="34" charset="0"/>
              </a:rPr>
              <a:t>labcoat</a:t>
            </a:r>
            <a:r>
              <a:rPr lang="en-GB" sz="2400" dirty="0">
                <a:solidFill>
                  <a:schemeClr val="tx2"/>
                </a:solidFill>
                <a:latin typeface="Century Gothic" panose="020B0502020202020204" pitchFamily="34" charset="0"/>
              </a:rPr>
              <a:t> and goggles! (with your name on it!!)</a:t>
            </a:r>
            <a:br>
              <a:rPr lang="en-GB" sz="2400" dirty="0">
                <a:solidFill>
                  <a:schemeClr val="tx2"/>
                </a:solidFill>
                <a:latin typeface="Century Gothic" panose="020B0502020202020204" pitchFamily="34" charset="0"/>
              </a:rPr>
            </a:br>
            <a:r>
              <a:rPr lang="en-GB" sz="2400" dirty="0">
                <a:solidFill>
                  <a:schemeClr val="tx2"/>
                </a:solidFill>
                <a:latin typeface="Century Gothic" panose="020B0502020202020204" pitchFamily="34" charset="0"/>
              </a:rPr>
              <a:t>The cheapest place you can buy these is actually Amazon! </a:t>
            </a:r>
          </a:p>
          <a:p>
            <a:pPr marL="0" indent="0">
              <a:buNone/>
            </a:pPr>
            <a:r>
              <a:rPr lang="en-GB" sz="2400" b="1" dirty="0">
                <a:solidFill>
                  <a:schemeClr val="tx2"/>
                </a:solidFill>
                <a:latin typeface="Century Gothic" panose="020B0502020202020204" pitchFamily="34" charset="0"/>
              </a:rPr>
              <a:t>Either</a:t>
            </a:r>
          </a:p>
          <a:p>
            <a:r>
              <a:rPr lang="en-GB" sz="2400" dirty="0">
                <a:solidFill>
                  <a:schemeClr val="tx2"/>
                </a:solidFill>
                <a:latin typeface="Century Gothic" panose="020B0502020202020204" pitchFamily="34" charset="0"/>
              </a:rPr>
              <a:t>A ring-binder and lined paper (it’s a good idea to have poly-pockets and subject dividers!) </a:t>
            </a:r>
          </a:p>
          <a:p>
            <a:pPr marL="0" indent="0">
              <a:buNone/>
            </a:pPr>
            <a:r>
              <a:rPr lang="en-GB" sz="2400" b="1" dirty="0">
                <a:solidFill>
                  <a:schemeClr val="tx2"/>
                </a:solidFill>
                <a:latin typeface="Century Gothic" panose="020B0502020202020204" pitchFamily="34" charset="0"/>
              </a:rPr>
              <a:t>Or</a:t>
            </a:r>
          </a:p>
          <a:p>
            <a:r>
              <a:rPr lang="en-GB" sz="2400" dirty="0">
                <a:solidFill>
                  <a:schemeClr val="tx2"/>
                </a:solidFill>
                <a:latin typeface="Century Gothic" panose="020B0502020202020204" pitchFamily="34" charset="0"/>
              </a:rPr>
              <a:t>An exercise book to keep your notes in</a:t>
            </a:r>
          </a:p>
        </p:txBody>
      </p:sp>
    </p:spTree>
    <p:extLst>
      <p:ext uri="{BB962C8B-B14F-4D97-AF65-F5344CB8AC3E}">
        <p14:creationId xmlns:p14="http://schemas.microsoft.com/office/powerpoint/2010/main" val="1869045786"/>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1062</TotalTime>
  <Words>1315</Words>
  <Application>Microsoft Office PowerPoint</Application>
  <PresentationFormat>Widescreen</PresentationFormat>
  <Paragraphs>178</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Century Gothic</vt:lpstr>
      <vt:lpstr>Gill Sans MT</vt:lpstr>
      <vt:lpstr>Impact</vt:lpstr>
      <vt:lpstr>Wingdings</vt:lpstr>
      <vt:lpstr>Badge</vt:lpstr>
      <vt:lpstr>PowerPoint Presentation</vt:lpstr>
      <vt:lpstr>PowerPoint Presentation</vt:lpstr>
      <vt:lpstr>Applied Science – level 3</vt:lpstr>
      <vt:lpstr>Applied Science – level 3</vt:lpstr>
      <vt:lpstr>Applied Science- Level 3</vt:lpstr>
      <vt:lpstr>Applied Science – level 3</vt:lpstr>
      <vt:lpstr>Applied Science – level 3</vt:lpstr>
      <vt:lpstr>Applied Science – level 3</vt:lpstr>
      <vt:lpstr>Applied Science – level 3</vt:lpstr>
      <vt:lpstr>PowerPoint Presentation</vt:lpstr>
      <vt:lpstr>PowerPoint Presentation</vt:lpstr>
      <vt:lpstr>Applied Science – level 3</vt:lpstr>
      <vt:lpstr>Applied Science – level 3</vt:lpstr>
      <vt:lpstr>Applied Science – level 3</vt:lpstr>
      <vt:lpstr>In the real world</vt:lpstr>
      <vt:lpstr>Flame test Method</vt:lpstr>
      <vt:lpstr>PowerPoint Presentation</vt:lpstr>
      <vt:lpstr>PowerPoint Presentation</vt:lpstr>
      <vt:lpstr>Precipitation reaction – method </vt:lpstr>
      <vt:lpstr>PowerPoint Presentation</vt:lpstr>
      <vt:lpstr>Applied Science – level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Science transition day</dc:title>
  <dc:creator>Emma Weir (Staff)</dc:creator>
  <cp:lastModifiedBy>Miss A Petrie (PTR) (Staff)</cp:lastModifiedBy>
  <cp:revision>19</cp:revision>
  <dcterms:created xsi:type="dcterms:W3CDTF">2021-06-11T08:13:09Z</dcterms:created>
  <dcterms:modified xsi:type="dcterms:W3CDTF">2024-06-24T06:10:26Z</dcterms:modified>
</cp:coreProperties>
</file>