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20"/>
  </p:notesMasterIdLst>
  <p:sldIdLst>
    <p:sldId id="260" r:id="rId2"/>
    <p:sldId id="261" r:id="rId3"/>
    <p:sldId id="268" r:id="rId4"/>
    <p:sldId id="270" r:id="rId5"/>
    <p:sldId id="271" r:id="rId6"/>
    <p:sldId id="272" r:id="rId7"/>
    <p:sldId id="286" r:id="rId8"/>
    <p:sldId id="273" r:id="rId9"/>
    <p:sldId id="276" r:id="rId10"/>
    <p:sldId id="277" r:id="rId11"/>
    <p:sldId id="278" r:id="rId12"/>
    <p:sldId id="280" r:id="rId13"/>
    <p:sldId id="281" r:id="rId14"/>
    <p:sldId id="282" r:id="rId15"/>
    <p:sldId id="283" r:id="rId16"/>
    <p:sldId id="284" r:id="rId17"/>
    <p:sldId id="285" r:id="rId18"/>
    <p:sldId id="269" r:id="rId1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lear Sans" panose="020B0604020202020204" charset="0"/>
      <p:regular r:id="rId25"/>
      <p:bold r:id="rId26"/>
      <p:italic r:id="rId27"/>
      <p:boldItalic r:id="rId28"/>
    </p:embeddedFont>
    <p:embeddedFont>
      <p:font typeface="Sassoon Infant Rg" panose="02000503030000020003" charset="0"/>
      <p:regular r:id="rId29"/>
      <p:bold r:id="rId30"/>
    </p:embeddedFont>
    <p:embeddedFont>
      <p:font typeface="Twinkl Light" charset="0"/>
      <p:regular r:id="rId31"/>
    </p:embeddedFont>
    <p:embeddedFont>
      <p:font typeface="Twinkl SemiBold" charset="0"/>
      <p:bold r:id="rId3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 Light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 Light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 Light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 Light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 Ligh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 Ligh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 Ligh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 Ligh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 Ligh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619"/>
    <a:srgbClr val="FF6600"/>
    <a:srgbClr val="87BD31"/>
    <a:srgbClr val="4D533B"/>
    <a:srgbClr val="4095A3"/>
    <a:srgbClr val="B2D30B"/>
    <a:srgbClr val="639FCE"/>
    <a:srgbClr val="65BA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4" autoAdjust="0"/>
    <p:restoredTop sz="92865" autoAdjust="0"/>
  </p:normalViewPr>
  <p:slideViewPr>
    <p:cSldViewPr snapToGrid="0">
      <p:cViewPr varScale="1">
        <p:scale>
          <a:sx n="48" d="100"/>
          <a:sy n="48" d="100"/>
        </p:scale>
        <p:origin x="120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68D66B-0665-481B-935A-889930A1767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CB541-9FDF-4085-8C1C-5F9FB15B190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EDECEC6-41A6-491B-8D46-78CBEBB23B8C}" type="datetimeFigureOut">
              <a:rPr lang="en-GB"/>
              <a:pPr>
                <a:defRPr/>
              </a:pPr>
              <a:t>22/06/2021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842756-C3EE-4F47-9D9F-D59ED23705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B51D0E8-9518-45ED-8AEC-CA1E2FEFEC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F7D1E-2F26-4D52-A3BB-7FC665EA8F7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509FB-CFD6-4350-803D-F62CE6DDCC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C58D7C9-DD82-4A96-917A-97ED26C9D54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9D3C17D8-6BDF-47A1-801D-603D955ED5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62AA55E-5378-4909-AC4E-F2E6C676D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Higher Ability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F45750EA-80A3-4F89-92FE-ACA279DDA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3C1E5-9D64-4349-94CC-DEE70B0A7E4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9D3C17D8-6BDF-47A1-801D-603D955ED5B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662AA55E-5378-4909-AC4E-F2E6C676D6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F45750EA-80A3-4F89-92FE-ACA279DDA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23C1E5-9D64-4349-94CC-DEE70B0A7E4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768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66EB9D73-C69D-44A6-BA9E-58CBC8107B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8F25BE48-F3E2-47BE-8779-28E19D05F5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3949302C-A85A-4B53-B43E-9FA5DA707A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72539D-DCB1-4F06-8B76-E1CFA0A17166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553B6B-68BD-44FA-95C4-05ED84952C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CE7B40-F003-4C18-AF44-8461E35AEF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669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8065D2-1603-4EA5-83BC-41B55350C8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0162FBC-64EE-4BFA-84FE-EA27AB743EAA}"/>
              </a:ext>
            </a:extLst>
          </p:cNvPr>
          <p:cNvSpPr/>
          <p:nvPr userDrawn="1"/>
        </p:nvSpPr>
        <p:spPr bwMode="auto">
          <a:xfrm>
            <a:off x="479425" y="728663"/>
            <a:ext cx="8196263" cy="1787525"/>
          </a:xfrm>
          <a:prstGeom prst="roundRect">
            <a:avLst>
              <a:gd name="adj" fmla="val 0"/>
            </a:avLst>
          </a:prstGeom>
          <a:solidFill>
            <a:srgbClr val="FFF9E7">
              <a:alpha val="95000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9A615F8-DDE7-45BD-8E8F-D7AABD039B0A}"/>
              </a:ext>
            </a:extLst>
          </p:cNvPr>
          <p:cNvSpPr/>
          <p:nvPr userDrawn="1"/>
        </p:nvSpPr>
        <p:spPr bwMode="auto">
          <a:xfrm>
            <a:off x="479425" y="2806700"/>
            <a:ext cx="8196263" cy="3324225"/>
          </a:xfrm>
          <a:prstGeom prst="roundRect">
            <a:avLst>
              <a:gd name="adj" fmla="val 0"/>
            </a:avLst>
          </a:prstGeom>
          <a:solidFill>
            <a:srgbClr val="FFF9E7">
              <a:alpha val="95000"/>
            </a:srgb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3117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AE2AB17-A093-4CDC-83C0-40E7136C84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401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799406-6D27-4DB9-9F0B-65CEDA23F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3C892DA-46BA-4C36-876A-20B6A6711FAA}"/>
              </a:ext>
            </a:extLst>
          </p:cNvPr>
          <p:cNvSpPr/>
          <p:nvPr userDrawn="1"/>
        </p:nvSpPr>
        <p:spPr bwMode="auto">
          <a:xfrm>
            <a:off x="468313" y="457200"/>
            <a:ext cx="8207375" cy="5940425"/>
          </a:xfrm>
          <a:prstGeom prst="roundRect">
            <a:avLst>
              <a:gd name="adj" fmla="val 0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6911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08C360-01F8-4393-A2B6-0D805AD4BD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A71C45-1C3C-4C04-8E15-D60EE63FF3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929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6F818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Twinkl SemiBold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Twinkl SemiBold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Twinkl SemiBold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Twinkl SemiBold" pitchFamily="2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6F8183"/>
          </a:solidFill>
          <a:latin typeface="Clear Sans" panose="020B05030302020203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6.png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8.png"/><Relationship Id="rId7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2B1A43E-1AD2-4DAC-ADEB-BFDA95B7F56E}"/>
              </a:ext>
            </a:extLst>
          </p:cNvPr>
          <p:cNvSpPr/>
          <p:nvPr/>
        </p:nvSpPr>
        <p:spPr>
          <a:xfrm>
            <a:off x="473075" y="690563"/>
            <a:ext cx="8196263" cy="1816100"/>
          </a:xfrm>
          <a:prstGeom prst="rect">
            <a:avLst/>
          </a:prstGeom>
          <a:solidFill>
            <a:srgbClr val="FF7619">
              <a:alpha val="89804"/>
            </a:srgbClr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7171" name="Title 7">
            <a:extLst>
              <a:ext uri="{FF2B5EF4-FFF2-40B4-BE49-F238E27FC236}">
                <a16:creationId xmlns:a16="http://schemas.microsoft.com/office/drawing/2014/main" id="{788D554A-6619-48EE-B74B-8FB7AFC6FB92}"/>
              </a:ext>
            </a:extLst>
          </p:cNvPr>
          <p:cNvSpPr>
            <a:spLocks/>
          </p:cNvSpPr>
          <p:nvPr/>
        </p:nvSpPr>
        <p:spPr bwMode="auto">
          <a:xfrm>
            <a:off x="698500" y="796925"/>
            <a:ext cx="7761288" cy="160337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 sz="4800" b="1">
                <a:solidFill>
                  <a:srgbClr val="FFFFFF"/>
                </a:solidFill>
                <a:latin typeface="Twinkl SemiBold" pitchFamily="2" charset="0"/>
                <a:cs typeface="Clear Sans Medium" panose="020B0603030202020304" pitchFamily="34" charset="0"/>
              </a:rPr>
              <a:t>Safety in a Lab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8">
            <a:extLst>
              <a:ext uri="{FF2B5EF4-FFF2-40B4-BE49-F238E27FC236}">
                <a16:creationId xmlns:a16="http://schemas.microsoft.com/office/drawing/2014/main" id="{A45B9ECF-54BE-4AD3-BDB9-4F766D9D8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Rules in the Lab </a:t>
            </a:r>
          </a:p>
        </p:txBody>
      </p:sp>
      <p:pic>
        <p:nvPicPr>
          <p:cNvPr id="20483" name="Picture 4">
            <a:extLst>
              <a:ext uri="{FF2B5EF4-FFF2-40B4-BE49-F238E27FC236}">
                <a16:creationId xmlns:a16="http://schemas.microsoft.com/office/drawing/2014/main" id="{5CB6E99D-278F-41E3-8775-97F3FA702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49275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484" name="Group 9">
            <a:extLst>
              <a:ext uri="{FF2B5EF4-FFF2-40B4-BE49-F238E27FC236}">
                <a16:creationId xmlns:a16="http://schemas.microsoft.com/office/drawing/2014/main" id="{87962FB7-696C-4BC6-B5E6-453C1B4691D0}"/>
              </a:ext>
            </a:extLst>
          </p:cNvPr>
          <p:cNvGrpSpPr>
            <a:grpSpLocks/>
          </p:cNvGrpSpPr>
          <p:nvPr/>
        </p:nvGrpSpPr>
        <p:grpSpPr bwMode="auto">
          <a:xfrm>
            <a:off x="3609975" y="1385888"/>
            <a:ext cx="4849813" cy="2965450"/>
            <a:chOff x="3826595" y="1484459"/>
            <a:chExt cx="4849093" cy="2964872"/>
          </a:xfrm>
        </p:grpSpPr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9B1DE15-99E7-48E8-ACF8-4B14DCE87082}"/>
                </a:ext>
              </a:extLst>
            </p:cNvPr>
            <p:cNvSpPr/>
            <p:nvPr/>
          </p:nvSpPr>
          <p:spPr>
            <a:xfrm>
              <a:off x="3826595" y="1484459"/>
              <a:ext cx="4849093" cy="2964872"/>
            </a:xfrm>
            <a:custGeom>
              <a:avLst/>
              <a:gdLst>
                <a:gd name="connsiteX0" fmla="*/ 2890707 w 4849093"/>
                <a:gd name="connsiteY0" fmla="*/ 0 h 2964872"/>
                <a:gd name="connsiteX1" fmla="*/ 4849093 w 4849093"/>
                <a:gd name="connsiteY1" fmla="*/ 1482436 h 2964872"/>
                <a:gd name="connsiteX2" fmla="*/ 2890707 w 4849093"/>
                <a:gd name="connsiteY2" fmla="*/ 2964872 h 2964872"/>
                <a:gd name="connsiteX3" fmla="*/ 1086221 w 4849093"/>
                <a:gd name="connsiteY3" fmla="*/ 2059467 h 2964872"/>
                <a:gd name="connsiteX4" fmla="*/ 1051542 w 4849093"/>
                <a:gd name="connsiteY4" fmla="*/ 1987745 h 2964872"/>
                <a:gd name="connsiteX5" fmla="*/ 1051503 w 4849093"/>
                <a:gd name="connsiteY5" fmla="*/ 1990941 h 2964872"/>
                <a:gd name="connsiteX6" fmla="*/ 0 w 4849093"/>
                <a:gd name="connsiteY6" fmla="*/ 2200561 h 2964872"/>
                <a:gd name="connsiteX7" fmla="*/ 980340 w 4849093"/>
                <a:gd name="connsiteY7" fmla="*/ 1081463 h 2964872"/>
                <a:gd name="connsiteX8" fmla="*/ 1062273 w 4849093"/>
                <a:gd name="connsiteY8" fmla="*/ 954934 h 2964872"/>
                <a:gd name="connsiteX9" fmla="*/ 1086221 w 4849093"/>
                <a:gd name="connsiteY9" fmla="*/ 905405 h 2964872"/>
                <a:gd name="connsiteX10" fmla="*/ 2890707 w 4849093"/>
                <a:gd name="connsiteY10" fmla="*/ 0 h 2964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849093" h="2964872">
                  <a:moveTo>
                    <a:pt x="2890707" y="0"/>
                  </a:moveTo>
                  <a:cubicBezTo>
                    <a:pt x="3972294" y="0"/>
                    <a:pt x="4849093" y="663709"/>
                    <a:pt x="4849093" y="1482436"/>
                  </a:cubicBezTo>
                  <a:cubicBezTo>
                    <a:pt x="4849093" y="2301163"/>
                    <a:pt x="3972294" y="2964872"/>
                    <a:pt x="2890707" y="2964872"/>
                  </a:cubicBezTo>
                  <a:cubicBezTo>
                    <a:pt x="2079517" y="2964872"/>
                    <a:pt x="1383520" y="2591536"/>
                    <a:pt x="1086221" y="2059467"/>
                  </a:cubicBezTo>
                  <a:lnTo>
                    <a:pt x="1051542" y="1987745"/>
                  </a:lnTo>
                  <a:lnTo>
                    <a:pt x="1051503" y="1990941"/>
                  </a:lnTo>
                  <a:cubicBezTo>
                    <a:pt x="987545" y="1853646"/>
                    <a:pt x="352089" y="2125925"/>
                    <a:pt x="0" y="2200561"/>
                  </a:cubicBezTo>
                  <a:cubicBezTo>
                    <a:pt x="310371" y="1836416"/>
                    <a:pt x="752010" y="1401168"/>
                    <a:pt x="980340" y="1081463"/>
                  </a:cubicBezTo>
                  <a:lnTo>
                    <a:pt x="1062273" y="954934"/>
                  </a:lnTo>
                  <a:lnTo>
                    <a:pt x="1086221" y="905405"/>
                  </a:lnTo>
                  <a:cubicBezTo>
                    <a:pt x="1383520" y="373336"/>
                    <a:pt x="2079517" y="0"/>
                    <a:pt x="2890707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/>
            </a:p>
          </p:txBody>
        </p:sp>
        <p:sp>
          <p:nvSpPr>
            <p:cNvPr id="20487" name="TextBox 6">
              <a:extLst>
                <a:ext uri="{FF2B5EF4-FFF2-40B4-BE49-F238E27FC236}">
                  <a16:creationId xmlns:a16="http://schemas.microsoft.com/office/drawing/2014/main" id="{9404E9A0-7C78-48EA-80CD-67C1F2293A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24352" y="2153490"/>
              <a:ext cx="3352800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winkl Light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winkl Light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winkl Light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winkl Light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winkl Light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 Light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 Light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 Light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winkl Light" pitchFamily="2" charset="0"/>
                </a:defRPr>
              </a:lvl9pPr>
            </a:lstStyle>
            <a:p>
              <a:pPr algn="ctr" eaLnBrk="1" hangingPunct="1"/>
              <a:r>
                <a:rPr lang="en-GB" altLang="en-US" sz="2800"/>
                <a:t>Neatly, list 5 of the most important rules in the front of your book. </a:t>
              </a:r>
            </a:p>
          </p:txBody>
        </p:sp>
      </p:grpSp>
      <p:pic>
        <p:nvPicPr>
          <p:cNvPr id="20485" name="Picture 10">
            <a:extLst>
              <a:ext uri="{FF2B5EF4-FFF2-40B4-BE49-F238E27FC236}">
                <a16:creationId xmlns:a16="http://schemas.microsoft.com/office/drawing/2014/main" id="{65785E4C-69D4-4E03-A91A-836A5A326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1798638"/>
            <a:ext cx="5087937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7">
            <a:extLst>
              <a:ext uri="{FF2B5EF4-FFF2-40B4-BE49-F238E27FC236}">
                <a16:creationId xmlns:a16="http://schemas.microsoft.com/office/drawing/2014/main" id="{9F8D5320-F76F-4637-BDF4-04CEA99B10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00" y="2355850"/>
            <a:ext cx="2503488" cy="463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>
            <a:extLst>
              <a:ext uri="{FF2B5EF4-FFF2-40B4-BE49-F238E27FC236}">
                <a16:creationId xmlns:a16="http://schemas.microsoft.com/office/drawing/2014/main" id="{BF131B38-D577-4F6A-A836-379E6B22C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Problem-Solving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F5705555-8364-4EB0-9CBD-9491ADCEA4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49275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9" name="Rectangle 10">
            <a:extLst>
              <a:ext uri="{FF2B5EF4-FFF2-40B4-BE49-F238E27FC236}">
                <a16:creationId xmlns:a16="http://schemas.microsoft.com/office/drawing/2014/main" id="{FDC38F2A-CBCD-403C-86EE-29CAD801E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316038"/>
            <a:ext cx="7775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Read the scenarios and explain what the teacher/student should do.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D62F0EE-9FB2-412F-8439-2D04B7C4D409}"/>
              </a:ext>
            </a:extLst>
          </p:cNvPr>
          <p:cNvSpPr txBox="1">
            <a:spLocks/>
          </p:cNvSpPr>
          <p:nvPr/>
        </p:nvSpPr>
        <p:spPr>
          <a:xfrm>
            <a:off x="576263" y="1790700"/>
            <a:ext cx="7991475" cy="4276725"/>
          </a:xfrm>
          <a:prstGeom prst="roundRect">
            <a:avLst>
              <a:gd name="adj" fmla="val 0"/>
            </a:avLst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r>
              <a:rPr lang="en-GB" dirty="0">
                <a:latin typeface="+mn-lt"/>
              </a:rPr>
              <a:t>You spill a chemical on the desk during a practical.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What should you do?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endParaRPr lang="en-GB" sz="800" dirty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r>
              <a:rPr lang="en-GB" dirty="0">
                <a:latin typeface="+mn-lt"/>
              </a:rPr>
              <a:t>You notice a bag in the middle of the floor.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What should you do?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endParaRPr lang="en-GB" sz="800" dirty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r>
              <a:rPr lang="en-GB" dirty="0">
                <a:latin typeface="+mn-lt"/>
              </a:rPr>
              <a:t>Your teacher notices a student sitting down at the desk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during a practical. What should they do? Why?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endParaRPr lang="en-GB" sz="800" dirty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r>
              <a:rPr lang="en-GB" dirty="0">
                <a:latin typeface="+mn-lt"/>
              </a:rPr>
              <a:t>You feel hungry during a practical.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What should you do about it?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endParaRPr lang="en-GB" sz="800" dirty="0">
              <a:latin typeface="+mn-lt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AutoNum type="arabicPeriod"/>
              <a:defRPr/>
            </a:pPr>
            <a:r>
              <a:rPr lang="en-GB" dirty="0">
                <a:latin typeface="+mn-lt"/>
              </a:rPr>
              <a:t>You drop a glass beaker on the floor during a practical. </a:t>
            </a:r>
            <a:br>
              <a:rPr lang="en-GB" dirty="0">
                <a:latin typeface="+mn-lt"/>
              </a:rPr>
            </a:br>
            <a:r>
              <a:rPr lang="en-GB" dirty="0">
                <a:latin typeface="+mn-lt"/>
              </a:rPr>
              <a:t>What should you do?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6AD13A-E572-48A0-BBD3-642992D470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3700463"/>
            <a:ext cx="6110287" cy="646112"/>
          </a:xfrm>
          <a:prstGeom prst="rect">
            <a:avLst/>
          </a:prstGeom>
          <a:solidFill>
            <a:srgbClr val="FF76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Ask the pupil to stand up and push their chair under, so if there is a spillage, the pupil can move away more easily.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01D324-BA96-475E-ADF3-4140358558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2705100"/>
            <a:ext cx="5405437" cy="646113"/>
          </a:xfrm>
          <a:prstGeom prst="rect">
            <a:avLst/>
          </a:prstGeom>
          <a:solidFill>
            <a:srgbClr val="FF76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Move the bag to either a bag storage area or place under the desk.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7C53EC-E1D5-40F8-ACDD-424E41F15C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1824038"/>
            <a:ext cx="5957887" cy="566737"/>
          </a:xfrm>
          <a:prstGeom prst="rect">
            <a:avLst/>
          </a:prstGeom>
          <a:solidFill>
            <a:srgbClr val="FF76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 bIns="144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Tell your teacher. Clear it up if they tell you to do so.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8D99E6-6D75-4EFE-9BAA-84F6CC9F4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5532438"/>
            <a:ext cx="5586412" cy="627062"/>
          </a:xfrm>
          <a:prstGeom prst="rect">
            <a:avLst/>
          </a:prstGeom>
          <a:solidFill>
            <a:srgbClr val="FF76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bIns="36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Tell your teacher. They will brush it up and place it in a glass bin.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661CB4-9073-45DC-9749-33B9330CA6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838" y="4616450"/>
            <a:ext cx="4691062" cy="646113"/>
          </a:xfrm>
          <a:prstGeom prst="rect">
            <a:avLst/>
          </a:prstGeom>
          <a:solidFill>
            <a:srgbClr val="FF76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Nothing – wait until the lesson has finished (break/lunch).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8">
            <a:extLst>
              <a:ext uri="{FF2B5EF4-FFF2-40B4-BE49-F238E27FC236}">
                <a16:creationId xmlns:a16="http://schemas.microsoft.com/office/drawing/2014/main" id="{FC70C033-A7D2-4879-8D25-E1158A4628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Hazard Symbols Quiz </a:t>
            </a:r>
          </a:p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cs typeface="Clear Sans Light" panose="020B0303030202020304" pitchFamily="34" charset="0"/>
              </a:rPr>
              <a:t>Check the Learning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CE91B2-9D50-41A7-A3E9-5A2E82F99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2698750"/>
            <a:ext cx="3382962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3600"/>
              <a:t>a) toxic 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/>
              <a:t>b) flammable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/>
              <a:t>c) irritant </a:t>
            </a:r>
          </a:p>
        </p:txBody>
      </p:sp>
      <p:pic>
        <p:nvPicPr>
          <p:cNvPr id="22532" name="Picture 5">
            <a:extLst>
              <a:ext uri="{FF2B5EF4-FFF2-40B4-BE49-F238E27FC236}">
                <a16:creationId xmlns:a16="http://schemas.microsoft.com/office/drawing/2014/main" id="{0F936826-88A4-46DA-8334-B3D794793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57213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>
            <a:extLst>
              <a:ext uri="{FF2B5EF4-FFF2-40B4-BE49-F238E27FC236}">
                <a16:creationId xmlns:a16="http://schemas.microsoft.com/office/drawing/2014/main" id="{1E9493BD-563C-4131-89FF-F893152E5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13" y="2098900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8">
            <a:extLst>
              <a:ext uri="{FF2B5EF4-FFF2-40B4-BE49-F238E27FC236}">
                <a16:creationId xmlns:a16="http://schemas.microsoft.com/office/drawing/2014/main" id="{AC950BC6-D56B-4D82-BF83-AD494835FB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Hazard Symbols Quiz </a:t>
            </a:r>
          </a:p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cs typeface="Clear Sans Light" panose="020B0303030202020304" pitchFamily="34" charset="0"/>
              </a:rPr>
              <a:t>Check the Learning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3A4AE8-FC35-4484-848E-26279D277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2698750"/>
            <a:ext cx="338296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3600"/>
              <a:t>a) toxic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/>
              <a:t>b) flammable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/>
              <a:t>c) corrosive </a:t>
            </a:r>
          </a:p>
        </p:txBody>
      </p:sp>
      <p:pic>
        <p:nvPicPr>
          <p:cNvPr id="23556" name="Picture 5">
            <a:extLst>
              <a:ext uri="{FF2B5EF4-FFF2-40B4-BE49-F238E27FC236}">
                <a16:creationId xmlns:a16="http://schemas.microsoft.com/office/drawing/2014/main" id="{08E3A2D8-48EA-4E75-8A7D-45F789790C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57213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>
            <a:extLst>
              <a:ext uri="{FF2B5EF4-FFF2-40B4-BE49-F238E27FC236}">
                <a16:creationId xmlns:a16="http://schemas.microsoft.com/office/drawing/2014/main" id="{FEFF62DA-F07F-488B-B12A-6EC5D2F98F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20" y="2145731"/>
            <a:ext cx="3601593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>
            <a:extLst>
              <a:ext uri="{FF2B5EF4-FFF2-40B4-BE49-F238E27FC236}">
                <a16:creationId xmlns:a16="http://schemas.microsoft.com/office/drawing/2014/main" id="{C4ADCE95-2884-4479-A0ED-BD3D768E5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Hazard Symbols Quiz </a:t>
            </a:r>
          </a:p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cs typeface="Clear Sans Light" panose="020B0303030202020304" pitchFamily="34" charset="0"/>
              </a:rPr>
              <a:t>Check the Learning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2F9B904-0DAF-427D-AABB-1025C06210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2698750"/>
            <a:ext cx="338296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3600" dirty="0"/>
              <a:t>a) harmful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 dirty="0"/>
              <a:t>b) flammable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 dirty="0"/>
              <a:t>c) corrosive</a:t>
            </a:r>
          </a:p>
        </p:txBody>
      </p:sp>
      <p:pic>
        <p:nvPicPr>
          <p:cNvPr id="24580" name="Picture 5">
            <a:extLst>
              <a:ext uri="{FF2B5EF4-FFF2-40B4-BE49-F238E27FC236}">
                <a16:creationId xmlns:a16="http://schemas.microsoft.com/office/drawing/2014/main" id="{E21B3073-2350-4478-87BB-DECFE5D44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57213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>
            <a:extLst>
              <a:ext uri="{FF2B5EF4-FFF2-40B4-BE49-F238E27FC236}">
                <a16:creationId xmlns:a16="http://schemas.microsoft.com/office/drawing/2014/main" id="{63FEDB7D-83E9-40FA-97A7-2BEB88828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64" y="2145731"/>
            <a:ext cx="3601549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8">
            <a:extLst>
              <a:ext uri="{FF2B5EF4-FFF2-40B4-BE49-F238E27FC236}">
                <a16:creationId xmlns:a16="http://schemas.microsoft.com/office/drawing/2014/main" id="{8310DF47-C6C3-4773-B5AB-873D4F9744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Hazard Symbols Quiz </a:t>
            </a:r>
          </a:p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cs typeface="Clear Sans Light" panose="020B0303030202020304" pitchFamily="34" charset="0"/>
              </a:rPr>
              <a:t>Check the Learning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F2F9FA-C518-426D-AC2B-048F6031D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2" y="2698750"/>
            <a:ext cx="3582987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3600" dirty="0"/>
              <a:t>a) health hazard 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 dirty="0"/>
              <a:t>b) flammable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 dirty="0"/>
              <a:t>c) explosive </a:t>
            </a:r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B6302ADE-8C15-4BC7-8C39-420134941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57213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328CDA-0DE7-40B6-88D4-B89DB79ECA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145245"/>
            <a:ext cx="3600000" cy="36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>
            <a:extLst>
              <a:ext uri="{FF2B5EF4-FFF2-40B4-BE49-F238E27FC236}">
                <a16:creationId xmlns:a16="http://schemas.microsoft.com/office/drawing/2014/main" id="{3191A631-7A6C-4895-BFBE-500F64FCC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Hazard Symbols Quiz </a:t>
            </a:r>
          </a:p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cs typeface="Clear Sans Light" panose="020B0303030202020304" pitchFamily="34" charset="0"/>
              </a:rPr>
              <a:t>Check the Learning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0B5D27-8568-4E13-93E7-8EBA93A40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2698750"/>
            <a:ext cx="3382962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GB" altLang="en-US" sz="3600"/>
              <a:t>a) harmful 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/>
              <a:t>b) explosive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/>
              <a:t>c) flammable 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C124423E-9FEE-458B-800D-41D6865C85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57213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3">
            <a:extLst>
              <a:ext uri="{FF2B5EF4-FFF2-40B4-BE49-F238E27FC236}">
                <a16:creationId xmlns:a16="http://schemas.microsoft.com/office/drawing/2014/main" id="{7159ACD7-B579-4098-A124-D9BD561414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29" y="2145731"/>
            <a:ext cx="3600000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8">
            <a:extLst>
              <a:ext uri="{FF2B5EF4-FFF2-40B4-BE49-F238E27FC236}">
                <a16:creationId xmlns:a16="http://schemas.microsoft.com/office/drawing/2014/main" id="{76491E27-8A36-43AD-BCF7-3E0F15CB89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Hazard Symbols Quiz </a:t>
            </a:r>
          </a:p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cs typeface="Clear Sans Light" panose="020B0303030202020304" pitchFamily="34" charset="0"/>
              </a:rPr>
              <a:t>Check the Learning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651633-B340-44B0-9EA4-48C31E4FB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13" y="2460625"/>
            <a:ext cx="3382962" cy="277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 sz="3600" dirty="0"/>
              <a:t>a) hazardous to the environment 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 dirty="0"/>
              <a:t>b) flammable</a:t>
            </a:r>
          </a:p>
          <a:p>
            <a:pPr eaLnBrk="1" hangingPunct="1">
              <a:lnSpc>
                <a:spcPct val="150000"/>
              </a:lnSpc>
            </a:pPr>
            <a:r>
              <a:rPr lang="en-GB" altLang="en-US" sz="3600" dirty="0"/>
              <a:t>c) explosive </a:t>
            </a: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DEB1F03A-E2B6-40A7-A85B-FCB1CD9866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0663" y="557213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2">
            <a:extLst>
              <a:ext uri="{FF2B5EF4-FFF2-40B4-BE49-F238E27FC236}">
                <a16:creationId xmlns:a16="http://schemas.microsoft.com/office/drawing/2014/main" id="{5C1F063A-DAD1-4F69-B97F-8DE330790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28" y="2045719"/>
            <a:ext cx="3600001" cy="36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983BD5D-C93F-422B-91A8-708701CF1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6445" y="6509059"/>
            <a:ext cx="4131108" cy="169277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lear Sans Light" panose="020B03030302020203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500" dirty="0">
                <a:solidFill>
                  <a:prstClr val="white">
                    <a:lumMod val="6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Photo courtesy of (@flickr.com) - granted under creative commons licence - attribution</a:t>
            </a:r>
            <a:endParaRPr lang="en-GB" altLang="en-US" sz="500" dirty="0">
              <a:solidFill>
                <a:prstClr val="white">
                  <a:lumMod val="65000"/>
                </a:prstClr>
              </a:solidFill>
              <a:latin typeface="Arial" panose="020B0604020202020204" pitchFamily="34" charset="0"/>
              <a:cs typeface="Clear Sans Light" panose="020B03030302020203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15">
            <a:extLst>
              <a:ext uri="{FF2B5EF4-FFF2-40B4-BE49-F238E27FC236}">
                <a16:creationId xmlns:a16="http://schemas.microsoft.com/office/drawing/2014/main" id="{31CB3FE1-8560-4C3F-B823-FB69EF8EB541}"/>
              </a:ext>
            </a:extLst>
          </p:cNvPr>
          <p:cNvSpPr txBox="1">
            <a:spLocks/>
          </p:cNvSpPr>
          <p:nvPr/>
        </p:nvSpPr>
        <p:spPr bwMode="auto">
          <a:xfrm>
            <a:off x="684213" y="3568700"/>
            <a:ext cx="7775575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28600" indent="-228600"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1C1C1C"/>
                </a:solidFill>
                <a:cs typeface="Arial" panose="020B0604020202020204" pitchFamily="34" charset="0"/>
              </a:rPr>
              <a:t>To identify some important safety rules in a lab.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1C1C1C"/>
                </a:solidFill>
                <a:cs typeface="Arial" panose="020B0604020202020204" pitchFamily="34" charset="0"/>
              </a:rPr>
              <a:t>To recall and identify hazard symbols.</a:t>
            </a:r>
          </a:p>
          <a:p>
            <a:pPr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rgbClr val="1C1C1C"/>
                </a:solidFill>
                <a:cs typeface="Arial" panose="020B0604020202020204" pitchFamily="34" charset="0"/>
              </a:rPr>
              <a:t>To explain how to keep yourself safe in a lab, especially during </a:t>
            </a:r>
            <a:r>
              <a:rPr lang="en-GB" altLang="en-US" dirty="0" err="1">
                <a:solidFill>
                  <a:srgbClr val="1C1C1C"/>
                </a:solidFill>
                <a:cs typeface="Arial" panose="020B0604020202020204" pitchFamily="34" charset="0"/>
              </a:rPr>
              <a:t>practicals</a:t>
            </a:r>
            <a:r>
              <a:rPr lang="en-GB" altLang="en-US" dirty="0">
                <a:solidFill>
                  <a:srgbClr val="1C1C1C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8195" name="Content Placeholder 15">
            <a:extLst>
              <a:ext uri="{FF2B5EF4-FFF2-40B4-BE49-F238E27FC236}">
                <a16:creationId xmlns:a16="http://schemas.microsoft.com/office/drawing/2014/main" id="{CDAB55C5-44EB-4A2D-A38A-37989151B9D4}"/>
              </a:ext>
            </a:extLst>
          </p:cNvPr>
          <p:cNvSpPr txBox="1">
            <a:spLocks/>
          </p:cNvSpPr>
          <p:nvPr/>
        </p:nvSpPr>
        <p:spPr bwMode="auto">
          <a:xfrm>
            <a:off x="684213" y="1506538"/>
            <a:ext cx="7775575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285750" indent="-285750"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ts val="1000"/>
              </a:spcBef>
            </a:pPr>
            <a:r>
              <a:rPr lang="en-GB" altLang="en-US" dirty="0">
                <a:latin typeface="+mn-lt"/>
                <a:cs typeface="Arial" panose="020B0604020202020204" pitchFamily="34" charset="0"/>
              </a:rPr>
              <a:t>To be able to explain how to be safe in a lab and recall some common hazard symbols and lab rules.</a:t>
            </a:r>
            <a:endParaRPr lang="en-GB" altLang="en-US" dirty="0">
              <a:solidFill>
                <a:srgbClr val="1C1C1C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8196" name="Content Placeholder 15">
            <a:extLst>
              <a:ext uri="{FF2B5EF4-FFF2-40B4-BE49-F238E27FC236}">
                <a16:creationId xmlns:a16="http://schemas.microsoft.com/office/drawing/2014/main" id="{117DDE91-FAC6-49A7-9D69-EDE73BF5CE4A}"/>
              </a:ext>
            </a:extLst>
          </p:cNvPr>
          <p:cNvSpPr txBox="1">
            <a:spLocks/>
          </p:cNvSpPr>
          <p:nvPr/>
        </p:nvSpPr>
        <p:spPr bwMode="auto">
          <a:xfrm>
            <a:off x="479425" y="728663"/>
            <a:ext cx="819626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tIns="216000" rIns="252000" bIns="180000"/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Learning Objective</a:t>
            </a:r>
          </a:p>
        </p:txBody>
      </p:sp>
      <p:sp>
        <p:nvSpPr>
          <p:cNvPr id="8197" name="Content Placeholder 15">
            <a:extLst>
              <a:ext uri="{FF2B5EF4-FFF2-40B4-BE49-F238E27FC236}">
                <a16:creationId xmlns:a16="http://schemas.microsoft.com/office/drawing/2014/main" id="{823046E5-EA40-4E57-B50E-B8D225D52547}"/>
              </a:ext>
            </a:extLst>
          </p:cNvPr>
          <p:cNvSpPr txBox="1">
            <a:spLocks/>
          </p:cNvSpPr>
          <p:nvPr/>
        </p:nvSpPr>
        <p:spPr bwMode="auto">
          <a:xfrm>
            <a:off x="479425" y="2789238"/>
            <a:ext cx="8196263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2000" tIns="216000" rIns="252000" bIns="180000"/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ea typeface="Sassoon Infant Rg" panose="02000503030000020003" pitchFamily="50" charset="0"/>
                <a:cs typeface="Sassoon Infant Rg" panose="02000503030000020003" pitchFamily="50" charset="0"/>
              </a:rPr>
              <a:t>Success Criteria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>
            <a:extLst>
              <a:ext uri="{FF2B5EF4-FFF2-40B4-BE49-F238E27FC236}">
                <a16:creationId xmlns:a16="http://schemas.microsoft.com/office/drawing/2014/main" id="{739FCC47-F661-43DF-817E-EC2F1C795B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316038"/>
            <a:ext cx="777557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>
                <a:solidFill>
                  <a:srgbClr val="0D0D0D"/>
                </a:solidFill>
                <a:cs typeface="Clear Sans Light" panose="020B0303030202020304" pitchFamily="34" charset="0"/>
              </a:rPr>
              <a:t>From the picture below, identify any hazards in the lab.</a:t>
            </a:r>
          </a:p>
          <a:p>
            <a:pPr eaLnBrk="1" hangingPunct="1"/>
            <a:endParaRPr lang="en-GB" altLang="en-US" sz="700"/>
          </a:p>
          <a:p>
            <a:pPr eaLnBrk="1" hangingPunct="1"/>
            <a:r>
              <a:rPr lang="en-GB" altLang="en-US"/>
              <a:t>Work together as a table to come up with the hazards. </a:t>
            </a:r>
          </a:p>
        </p:txBody>
      </p:sp>
      <p:sp>
        <p:nvSpPr>
          <p:cNvPr id="9219" name="Rectangle 8">
            <a:extLst>
              <a:ext uri="{FF2B5EF4-FFF2-40B4-BE49-F238E27FC236}">
                <a16:creationId xmlns:a16="http://schemas.microsoft.com/office/drawing/2014/main" id="{560D8B19-0FCA-4746-A664-1D641AF4A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Laboratory Hazards</a:t>
            </a: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FE07A835-D0BD-45F3-85C9-56D902CEB5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4451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1" name="Group 29">
            <a:extLst>
              <a:ext uri="{FF2B5EF4-FFF2-40B4-BE49-F238E27FC236}">
                <a16:creationId xmlns:a16="http://schemas.microsoft.com/office/drawing/2014/main" id="{B098B734-F49B-49C9-A0B5-31FC9413DDA6}"/>
              </a:ext>
            </a:extLst>
          </p:cNvPr>
          <p:cNvGrpSpPr>
            <a:grpSpLocks/>
          </p:cNvGrpSpPr>
          <p:nvPr/>
        </p:nvGrpSpPr>
        <p:grpSpPr bwMode="auto">
          <a:xfrm>
            <a:off x="1706563" y="2095500"/>
            <a:ext cx="5902325" cy="4071938"/>
            <a:chOff x="684212" y="2128554"/>
            <a:chExt cx="5901796" cy="4072221"/>
          </a:xfrm>
        </p:grpSpPr>
        <p:pic>
          <p:nvPicPr>
            <p:cNvPr id="9223" name="Picture 5">
              <a:extLst>
                <a:ext uri="{FF2B5EF4-FFF2-40B4-BE49-F238E27FC236}">
                  <a16:creationId xmlns:a16="http://schemas.microsoft.com/office/drawing/2014/main" id="{FB3D77E4-DE62-4B63-B1F2-C9FAB190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2" y="2128554"/>
              <a:ext cx="5758921" cy="4072221"/>
            </a:xfrm>
            <a:prstGeom prst="rect">
              <a:avLst/>
            </a:prstGeom>
            <a:noFill/>
            <a:ln w="28575">
              <a:solidFill>
                <a:srgbClr val="FF761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224" name="Picture 23">
              <a:extLst>
                <a:ext uri="{FF2B5EF4-FFF2-40B4-BE49-F238E27FC236}">
                  <a16:creationId xmlns:a16="http://schemas.microsoft.com/office/drawing/2014/main" id="{BF07CD1D-F5DB-4052-A13A-41D88F26D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914" y="2161674"/>
              <a:ext cx="1583588" cy="1655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5" name="Picture 22">
              <a:extLst>
                <a:ext uri="{FF2B5EF4-FFF2-40B4-BE49-F238E27FC236}">
                  <a16:creationId xmlns:a16="http://schemas.microsoft.com/office/drawing/2014/main" id="{DA7824E0-4A22-48CA-BF88-2212A69F9B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783" y="2166114"/>
              <a:ext cx="832395" cy="166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8">
              <a:extLst>
                <a:ext uri="{FF2B5EF4-FFF2-40B4-BE49-F238E27FC236}">
                  <a16:creationId xmlns:a16="http://schemas.microsoft.com/office/drawing/2014/main" id="{DB886250-44DB-4557-982F-B6A868908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049" y="2165508"/>
              <a:ext cx="1219352" cy="172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6">
              <a:extLst>
                <a:ext uri="{FF2B5EF4-FFF2-40B4-BE49-F238E27FC236}">
                  <a16:creationId xmlns:a16="http://schemas.microsoft.com/office/drawing/2014/main" id="{91F34906-A253-4E7B-A269-3B37586C8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109"/>
            <a:stretch>
              <a:fillRect/>
            </a:stretch>
          </p:blipFill>
          <p:spPr bwMode="auto">
            <a:xfrm>
              <a:off x="3997855" y="4064000"/>
              <a:ext cx="2447396" cy="133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19">
              <a:extLst>
                <a:ext uri="{FF2B5EF4-FFF2-40B4-BE49-F238E27FC236}">
                  <a16:creationId xmlns:a16="http://schemas.microsoft.com/office/drawing/2014/main" id="{35D483B3-F68E-4B81-985F-CCCF9EBCD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312" y="3041596"/>
              <a:ext cx="1969904" cy="139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16">
              <a:extLst>
                <a:ext uri="{FF2B5EF4-FFF2-40B4-BE49-F238E27FC236}">
                  <a16:creationId xmlns:a16="http://schemas.microsoft.com/office/drawing/2014/main" id="{85CD944C-6FE6-43A9-A24E-427225D76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310" y="3135055"/>
              <a:ext cx="1219236" cy="2267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7">
              <a:extLst>
                <a:ext uri="{FF2B5EF4-FFF2-40B4-BE49-F238E27FC236}">
                  <a16:creationId xmlns:a16="http://schemas.microsoft.com/office/drawing/2014/main" id="{F0124629-4522-431A-BD13-B495E83DC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515" y="3420464"/>
              <a:ext cx="389840" cy="46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10">
              <a:extLst>
                <a:ext uri="{FF2B5EF4-FFF2-40B4-BE49-F238E27FC236}">
                  <a16:creationId xmlns:a16="http://schemas.microsoft.com/office/drawing/2014/main" id="{5A5D48D5-E97C-40D8-B90C-1C0BD4C4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19"/>
            <a:stretch>
              <a:fillRect/>
            </a:stretch>
          </p:blipFill>
          <p:spPr bwMode="auto">
            <a:xfrm>
              <a:off x="685800" y="2912533"/>
              <a:ext cx="1931441" cy="133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11">
              <a:extLst>
                <a:ext uri="{FF2B5EF4-FFF2-40B4-BE49-F238E27FC236}">
                  <a16:creationId xmlns:a16="http://schemas.microsoft.com/office/drawing/2014/main" id="{6D256063-1199-4A2C-93AB-9D8062286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446" y="4251433"/>
              <a:ext cx="831562" cy="58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12">
              <a:extLst>
                <a:ext uri="{FF2B5EF4-FFF2-40B4-BE49-F238E27FC236}">
                  <a16:creationId xmlns:a16="http://schemas.microsoft.com/office/drawing/2014/main" id="{98FED40E-6931-4931-9318-300CE81853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691" y="3885530"/>
              <a:ext cx="516529" cy="847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9">
              <a:extLst>
                <a:ext uri="{FF2B5EF4-FFF2-40B4-BE49-F238E27FC236}">
                  <a16:creationId xmlns:a16="http://schemas.microsoft.com/office/drawing/2014/main" id="{094B1209-3AFB-41D6-B903-FF8B45FAD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3"/>
            <a:stretch>
              <a:fillRect/>
            </a:stretch>
          </p:blipFill>
          <p:spPr bwMode="auto">
            <a:xfrm>
              <a:off x="684742" y="4614333"/>
              <a:ext cx="1135575" cy="133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5" name="Picture 13">
              <a:extLst>
                <a:ext uri="{FF2B5EF4-FFF2-40B4-BE49-F238E27FC236}">
                  <a16:creationId xmlns:a16="http://schemas.microsoft.com/office/drawing/2014/main" id="{BD12BD0C-FE7B-464C-AF12-76050FC2F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02619" y="3119649"/>
              <a:ext cx="720426" cy="191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14">
              <a:extLst>
                <a:ext uri="{FF2B5EF4-FFF2-40B4-BE49-F238E27FC236}">
                  <a16:creationId xmlns:a16="http://schemas.microsoft.com/office/drawing/2014/main" id="{DAE9DDAC-3090-44BF-90C8-F646B419B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546" y="4039674"/>
              <a:ext cx="1295046" cy="183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15">
              <a:extLst>
                <a:ext uri="{FF2B5EF4-FFF2-40B4-BE49-F238E27FC236}">
                  <a16:creationId xmlns:a16="http://schemas.microsoft.com/office/drawing/2014/main" id="{1A7FBEDD-6E46-4EF9-9B45-E9E49D597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611" y="3885530"/>
              <a:ext cx="1107884" cy="2052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20">
              <a:extLst>
                <a:ext uri="{FF2B5EF4-FFF2-40B4-BE49-F238E27FC236}">
                  <a16:creationId xmlns:a16="http://schemas.microsoft.com/office/drawing/2014/main" id="{CBF8F4E5-90E7-44EB-9BDA-BAFD57612E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8" t="-3271" r="7761" b="3271"/>
            <a:stretch>
              <a:fillRect/>
            </a:stretch>
          </p:blipFill>
          <p:spPr bwMode="auto">
            <a:xfrm>
              <a:off x="5624695" y="3928234"/>
              <a:ext cx="821825" cy="46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21">
              <a:extLst>
                <a:ext uri="{FF2B5EF4-FFF2-40B4-BE49-F238E27FC236}">
                  <a16:creationId xmlns:a16="http://schemas.microsoft.com/office/drawing/2014/main" id="{3A1314F2-1A25-43DA-969B-4AF9FAE4B1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160" y="4466390"/>
              <a:ext cx="428450" cy="533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0" name="Picture 24">
              <a:extLst>
                <a:ext uri="{FF2B5EF4-FFF2-40B4-BE49-F238E27FC236}">
                  <a16:creationId xmlns:a16="http://schemas.microsoft.com/office/drawing/2014/main" id="{B75D52A5-CD67-41DC-BB6D-130488A1B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253" y="2837671"/>
              <a:ext cx="660291" cy="48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1" name="Picture 25">
              <a:extLst>
                <a:ext uri="{FF2B5EF4-FFF2-40B4-BE49-F238E27FC236}">
                  <a16:creationId xmlns:a16="http://schemas.microsoft.com/office/drawing/2014/main" id="{CAEF4D89-9D2D-459F-BDC2-823053EC9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276" y="2896252"/>
              <a:ext cx="225652" cy="475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2" name="Picture 26">
              <a:extLst>
                <a:ext uri="{FF2B5EF4-FFF2-40B4-BE49-F238E27FC236}">
                  <a16:creationId xmlns:a16="http://schemas.microsoft.com/office/drawing/2014/main" id="{33768FF9-1B67-4E7A-93A3-0A821754F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13" y="2702022"/>
              <a:ext cx="239853" cy="31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3" name="Picture 27">
              <a:extLst>
                <a:ext uri="{FF2B5EF4-FFF2-40B4-BE49-F238E27FC236}">
                  <a16:creationId xmlns:a16="http://schemas.microsoft.com/office/drawing/2014/main" id="{6414B811-BEB5-4A7E-8F5B-89C5CF762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128" y="3013862"/>
              <a:ext cx="242073" cy="357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4" name="Picture 28">
              <a:extLst>
                <a:ext uri="{FF2B5EF4-FFF2-40B4-BE49-F238E27FC236}">
                  <a16:creationId xmlns:a16="http://schemas.microsoft.com/office/drawing/2014/main" id="{37C2E233-924F-46F9-A2F3-1EB424D5B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478" y="4251139"/>
              <a:ext cx="175467" cy="2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6BAAD76C-5A6F-4968-91C7-BAC007A40570}"/>
              </a:ext>
            </a:extLst>
          </p:cNvPr>
          <p:cNvSpPr/>
          <p:nvPr/>
        </p:nvSpPr>
        <p:spPr>
          <a:xfrm>
            <a:off x="3209925" y="4976813"/>
            <a:ext cx="2811463" cy="1201737"/>
          </a:xfrm>
          <a:prstGeom prst="rect">
            <a:avLst/>
          </a:prstGeom>
          <a:solidFill>
            <a:srgbClr val="FF7619"/>
          </a:solidFill>
        </p:spPr>
        <p:txBody>
          <a:bodyPr lIns="288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j-lt"/>
              </a:rPr>
              <a:t>Extension: </a:t>
            </a:r>
            <a:r>
              <a:rPr lang="en-GB" dirty="0">
                <a:latin typeface="+mn-lt"/>
              </a:rPr>
              <a:t>Could you suggest any precautions the children could take to make the lab safer?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85E65D-0A83-46C5-96CA-052D7C976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1714500"/>
            <a:ext cx="2111375" cy="4110038"/>
          </a:xfrm>
          <a:prstGeom prst="rect">
            <a:avLst/>
          </a:prstGeom>
          <a:solidFill>
            <a:schemeClr val="bg1"/>
          </a:solidFill>
          <a:ln w="28575">
            <a:solidFill>
              <a:srgbClr val="FF7619"/>
            </a:solidFill>
            <a:miter lim="800000"/>
            <a:headEnd/>
            <a:tailEnd/>
          </a:ln>
        </p:spPr>
        <p:txBody>
          <a:bodyPr lIns="144000" tIns="108000" rIns="144000" bIns="144000"/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1. running </a:t>
            </a:r>
          </a:p>
          <a:p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2. eating </a:t>
            </a:r>
          </a:p>
          <a:p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3. sitting down during a practical</a:t>
            </a:r>
          </a:p>
          <a:p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4. bags on the desk </a:t>
            </a:r>
          </a:p>
          <a:p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5. coats on the desk </a:t>
            </a:r>
          </a:p>
          <a:p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6. no goggles on</a:t>
            </a:r>
          </a:p>
          <a:p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7. unattended practical</a:t>
            </a:r>
          </a:p>
          <a:p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8. untied hair</a:t>
            </a:r>
          </a:p>
          <a:p>
            <a:r>
              <a:rPr lang="en-GB" altLang="en-US" dirty="0">
                <a:solidFill>
                  <a:srgbClr val="000000"/>
                </a:solidFill>
                <a:cs typeface="Arial" panose="020B0604020202020204" pitchFamily="34" charset="0"/>
              </a:rPr>
              <a:t>9. putting glass in the bin</a:t>
            </a:r>
          </a:p>
        </p:txBody>
      </p:sp>
      <p:sp>
        <p:nvSpPr>
          <p:cNvPr id="10243" name="Rectangle 8">
            <a:extLst>
              <a:ext uri="{FF2B5EF4-FFF2-40B4-BE49-F238E27FC236}">
                <a16:creationId xmlns:a16="http://schemas.microsoft.com/office/drawing/2014/main" id="{08744796-7AB2-41A3-B181-D6EB14909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Laboratory Hazards Answers </a:t>
            </a:r>
          </a:p>
        </p:txBody>
      </p:sp>
      <p:pic>
        <p:nvPicPr>
          <p:cNvPr id="10244" name="Picture 30">
            <a:extLst>
              <a:ext uri="{FF2B5EF4-FFF2-40B4-BE49-F238E27FC236}">
                <a16:creationId xmlns:a16="http://schemas.microsoft.com/office/drawing/2014/main" id="{9A1AF531-CFF0-4BAB-A431-D96CE5CC4D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4451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oup 27">
            <a:extLst>
              <a:ext uri="{FF2B5EF4-FFF2-40B4-BE49-F238E27FC236}">
                <a16:creationId xmlns:a16="http://schemas.microsoft.com/office/drawing/2014/main" id="{F595DF0B-7E4F-4480-9052-1F5CC781A4CE}"/>
              </a:ext>
            </a:extLst>
          </p:cNvPr>
          <p:cNvGrpSpPr>
            <a:grpSpLocks/>
          </p:cNvGrpSpPr>
          <p:nvPr/>
        </p:nvGrpSpPr>
        <p:grpSpPr bwMode="auto">
          <a:xfrm>
            <a:off x="2773363" y="1736725"/>
            <a:ext cx="5902325" cy="4067175"/>
            <a:chOff x="684212" y="2128554"/>
            <a:chExt cx="5901796" cy="4068000"/>
          </a:xfrm>
        </p:grpSpPr>
        <p:pic>
          <p:nvPicPr>
            <p:cNvPr id="10246" name="Picture 28">
              <a:extLst>
                <a:ext uri="{FF2B5EF4-FFF2-40B4-BE49-F238E27FC236}">
                  <a16:creationId xmlns:a16="http://schemas.microsoft.com/office/drawing/2014/main" id="{AFB79713-14FB-4CE0-B2B8-AEF7CD50F2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2" y="2128554"/>
              <a:ext cx="5752952" cy="4068000"/>
            </a:xfrm>
            <a:prstGeom prst="rect">
              <a:avLst/>
            </a:prstGeom>
            <a:noFill/>
            <a:ln w="28575">
              <a:solidFill>
                <a:srgbClr val="FF7619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47" name="Picture 29">
              <a:extLst>
                <a:ext uri="{FF2B5EF4-FFF2-40B4-BE49-F238E27FC236}">
                  <a16:creationId xmlns:a16="http://schemas.microsoft.com/office/drawing/2014/main" id="{EB0214A3-F5CD-45DF-BE4B-09F372AB99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5914" y="2161674"/>
              <a:ext cx="1583588" cy="1655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54">
              <a:extLst>
                <a:ext uri="{FF2B5EF4-FFF2-40B4-BE49-F238E27FC236}">
                  <a16:creationId xmlns:a16="http://schemas.microsoft.com/office/drawing/2014/main" id="{29368C7B-0136-4497-9D26-A20C7DBF0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0783" y="2166114"/>
              <a:ext cx="832395" cy="1668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55">
              <a:extLst>
                <a:ext uri="{FF2B5EF4-FFF2-40B4-BE49-F238E27FC236}">
                  <a16:creationId xmlns:a16="http://schemas.microsoft.com/office/drawing/2014/main" id="{520275F1-3F86-4282-9F8B-D12D7A769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0049" y="2165508"/>
              <a:ext cx="1219352" cy="1724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0" name="Picture 56">
              <a:extLst>
                <a:ext uri="{FF2B5EF4-FFF2-40B4-BE49-F238E27FC236}">
                  <a16:creationId xmlns:a16="http://schemas.microsoft.com/office/drawing/2014/main" id="{5649F344-1FC7-43B7-9F0A-A4186A0D3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109"/>
            <a:stretch>
              <a:fillRect/>
            </a:stretch>
          </p:blipFill>
          <p:spPr bwMode="auto">
            <a:xfrm>
              <a:off x="3997855" y="4064000"/>
              <a:ext cx="2447396" cy="133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1" name="Picture 57">
              <a:extLst>
                <a:ext uri="{FF2B5EF4-FFF2-40B4-BE49-F238E27FC236}">
                  <a16:creationId xmlns:a16="http://schemas.microsoft.com/office/drawing/2014/main" id="{38CE9CB2-891E-4D1B-AB24-F9801FBADC1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1312" y="3041596"/>
              <a:ext cx="1969904" cy="139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2" name="Picture 58">
              <a:extLst>
                <a:ext uri="{FF2B5EF4-FFF2-40B4-BE49-F238E27FC236}">
                  <a16:creationId xmlns:a16="http://schemas.microsoft.com/office/drawing/2014/main" id="{45F07D98-3013-4DFC-AEE8-E43196E70B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6310" y="3135055"/>
              <a:ext cx="1219236" cy="2267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3" name="Picture 59">
              <a:extLst>
                <a:ext uri="{FF2B5EF4-FFF2-40B4-BE49-F238E27FC236}">
                  <a16:creationId xmlns:a16="http://schemas.microsoft.com/office/drawing/2014/main" id="{C1012A9D-E9F0-474D-85CB-36EDE4A7DF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7515" y="3420464"/>
              <a:ext cx="389840" cy="4600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60">
              <a:extLst>
                <a:ext uri="{FF2B5EF4-FFF2-40B4-BE49-F238E27FC236}">
                  <a16:creationId xmlns:a16="http://schemas.microsoft.com/office/drawing/2014/main" id="{A911CFAC-621E-41AE-8670-663A21484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319"/>
            <a:stretch>
              <a:fillRect/>
            </a:stretch>
          </p:blipFill>
          <p:spPr bwMode="auto">
            <a:xfrm>
              <a:off x="685800" y="2912533"/>
              <a:ext cx="1931441" cy="133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5" name="Picture 61">
              <a:extLst>
                <a:ext uri="{FF2B5EF4-FFF2-40B4-BE49-F238E27FC236}">
                  <a16:creationId xmlns:a16="http://schemas.microsoft.com/office/drawing/2014/main" id="{98142BDD-4D11-4E58-90EB-A043E29D20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54446" y="4251433"/>
              <a:ext cx="831562" cy="588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6" name="Picture 62">
              <a:extLst>
                <a:ext uri="{FF2B5EF4-FFF2-40B4-BE49-F238E27FC236}">
                  <a16:creationId xmlns:a16="http://schemas.microsoft.com/office/drawing/2014/main" id="{FF8CD20E-83B8-4A76-B96B-3A1540FF8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2691" y="3885530"/>
              <a:ext cx="516529" cy="847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7" name="Picture 63">
              <a:extLst>
                <a:ext uri="{FF2B5EF4-FFF2-40B4-BE49-F238E27FC236}">
                  <a16:creationId xmlns:a16="http://schemas.microsoft.com/office/drawing/2014/main" id="{FE819CD7-7665-469C-A4DB-9C21B504A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323"/>
            <a:stretch>
              <a:fillRect/>
            </a:stretch>
          </p:blipFill>
          <p:spPr bwMode="auto">
            <a:xfrm>
              <a:off x="684742" y="4614333"/>
              <a:ext cx="1135575" cy="133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8" name="Picture 64">
              <a:extLst>
                <a:ext uri="{FF2B5EF4-FFF2-40B4-BE49-F238E27FC236}">
                  <a16:creationId xmlns:a16="http://schemas.microsoft.com/office/drawing/2014/main" id="{2DA177B0-944B-4678-AF83-2164CB7A3B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02619" y="3119649"/>
              <a:ext cx="720426" cy="191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9" name="Picture 65">
              <a:extLst>
                <a:ext uri="{FF2B5EF4-FFF2-40B4-BE49-F238E27FC236}">
                  <a16:creationId xmlns:a16="http://schemas.microsoft.com/office/drawing/2014/main" id="{EBD44814-71F7-4ECB-8978-D13CBDF5EF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546" y="4039674"/>
              <a:ext cx="1295046" cy="1831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66">
              <a:extLst>
                <a:ext uri="{FF2B5EF4-FFF2-40B4-BE49-F238E27FC236}">
                  <a16:creationId xmlns:a16="http://schemas.microsoft.com/office/drawing/2014/main" id="{C2FC0EC7-F728-4602-9AD5-7DEBD25B29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611" y="3885530"/>
              <a:ext cx="1107884" cy="2052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67">
              <a:extLst>
                <a:ext uri="{FF2B5EF4-FFF2-40B4-BE49-F238E27FC236}">
                  <a16:creationId xmlns:a16="http://schemas.microsoft.com/office/drawing/2014/main" id="{9E6ACEC7-1D32-4481-9419-53C548647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8" t="-3271" r="7761" b="3271"/>
            <a:stretch>
              <a:fillRect/>
            </a:stretch>
          </p:blipFill>
          <p:spPr bwMode="auto">
            <a:xfrm>
              <a:off x="5624695" y="3928234"/>
              <a:ext cx="821825" cy="465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68">
              <a:extLst>
                <a:ext uri="{FF2B5EF4-FFF2-40B4-BE49-F238E27FC236}">
                  <a16:creationId xmlns:a16="http://schemas.microsoft.com/office/drawing/2014/main" id="{681CC08A-3AD0-49FA-974C-7526FB3B7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160" y="4466390"/>
              <a:ext cx="428450" cy="533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69">
              <a:extLst>
                <a:ext uri="{FF2B5EF4-FFF2-40B4-BE49-F238E27FC236}">
                  <a16:creationId xmlns:a16="http://schemas.microsoft.com/office/drawing/2014/main" id="{C75F2003-5E41-45AD-A337-A2D9BDEEB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3253" y="2837671"/>
              <a:ext cx="660291" cy="489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4" name="Picture 70">
              <a:extLst>
                <a:ext uri="{FF2B5EF4-FFF2-40B4-BE49-F238E27FC236}">
                  <a16:creationId xmlns:a16="http://schemas.microsoft.com/office/drawing/2014/main" id="{E0C5D804-9E60-47CE-9884-2236159A8A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276" y="2896252"/>
              <a:ext cx="225652" cy="475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5" name="Picture 71">
              <a:extLst>
                <a:ext uri="{FF2B5EF4-FFF2-40B4-BE49-F238E27FC236}">
                  <a16:creationId xmlns:a16="http://schemas.microsoft.com/office/drawing/2014/main" id="{415DE136-5685-48A9-833E-B4994B0B59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313" y="2702022"/>
              <a:ext cx="239853" cy="31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6" name="Picture 72">
              <a:extLst>
                <a:ext uri="{FF2B5EF4-FFF2-40B4-BE49-F238E27FC236}">
                  <a16:creationId xmlns:a16="http://schemas.microsoft.com/office/drawing/2014/main" id="{BBBDF855-0145-4D90-981E-508FD095B3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8128" y="3013862"/>
              <a:ext cx="242073" cy="357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7" name="Picture 73">
              <a:extLst>
                <a:ext uri="{FF2B5EF4-FFF2-40B4-BE49-F238E27FC236}">
                  <a16:creationId xmlns:a16="http://schemas.microsoft.com/office/drawing/2014/main" id="{854616FB-B8DE-40FC-BDD1-32E40BCA42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6478" y="4251139"/>
              <a:ext cx="175467" cy="2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B41346BB-6EAD-451C-9B09-44AFEBFB2F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316038"/>
            <a:ext cx="77755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What do you use a laboratory for and why is safety so important?</a:t>
            </a:r>
          </a:p>
          <a:p>
            <a:pPr eaLnBrk="1" hangingPunct="1"/>
            <a:endParaRPr lang="en-GB" altLang="en-US" sz="1100"/>
          </a:p>
          <a:p>
            <a:pPr eaLnBrk="1" hangingPunct="1"/>
            <a:r>
              <a:rPr lang="en-GB" altLang="en-US"/>
              <a:t>Discuss with your table – you have two minutes to come up with an answer. </a:t>
            </a:r>
          </a:p>
        </p:txBody>
      </p:sp>
      <p:sp>
        <p:nvSpPr>
          <p:cNvPr id="11267" name="Rectangle 8">
            <a:extLst>
              <a:ext uri="{FF2B5EF4-FFF2-40B4-BE49-F238E27FC236}">
                <a16:creationId xmlns:a16="http://schemas.microsoft.com/office/drawing/2014/main" id="{52F44720-27C1-4FBA-BF8B-B4E404FDE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Why Is Safety so Important?</a:t>
            </a:r>
          </a:p>
        </p:txBody>
      </p:sp>
      <p:pic>
        <p:nvPicPr>
          <p:cNvPr id="11268" name="Picture 3">
            <a:extLst>
              <a:ext uri="{FF2B5EF4-FFF2-40B4-BE49-F238E27FC236}">
                <a16:creationId xmlns:a16="http://schemas.microsoft.com/office/drawing/2014/main" id="{489CCD71-108D-434B-B717-A3D3393B6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49275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6CD7522-7B03-4D0B-94EB-5E2B919F7538}"/>
              </a:ext>
            </a:extLst>
          </p:cNvPr>
          <p:cNvSpPr/>
          <p:nvPr/>
        </p:nvSpPr>
        <p:spPr>
          <a:xfrm>
            <a:off x="5405438" y="2252663"/>
            <a:ext cx="3054350" cy="3417887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A Science laboratory is used for carrying out practical investigations. They involve using dangerous </a:t>
            </a:r>
            <a:r>
              <a:rPr lang="en-GB" dirty="0">
                <a:latin typeface="+mj-lt"/>
              </a:rPr>
              <a:t>chemicals</a:t>
            </a:r>
            <a:r>
              <a:rPr lang="en-GB" dirty="0">
                <a:latin typeface="+mn-lt"/>
              </a:rPr>
              <a:t> and </a:t>
            </a:r>
            <a:r>
              <a:rPr lang="en-GB" dirty="0">
                <a:latin typeface="+mj-lt"/>
              </a:rPr>
              <a:t>practical equipment </a:t>
            </a:r>
            <a:r>
              <a:rPr lang="en-GB" dirty="0">
                <a:latin typeface="+mn-lt"/>
              </a:rPr>
              <a:t>such as Bunsen burners.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Some practical equipment, such as test tubes, are easily </a:t>
            </a:r>
            <a:r>
              <a:rPr lang="en-GB" dirty="0">
                <a:latin typeface="+mj-lt"/>
              </a:rPr>
              <a:t>breakable</a:t>
            </a:r>
            <a:r>
              <a:rPr lang="en-GB" dirty="0">
                <a:latin typeface="+mn-lt"/>
              </a:rPr>
              <a:t> so care must be taken.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B50E1C-0691-4BD9-B703-5A31C2A58E2C}"/>
              </a:ext>
            </a:extLst>
          </p:cNvPr>
          <p:cNvSpPr/>
          <p:nvPr/>
        </p:nvSpPr>
        <p:spPr>
          <a:xfrm>
            <a:off x="658813" y="5448300"/>
            <a:ext cx="7265987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The safety of both pupils and teachers is very important so that no one gets </a:t>
            </a:r>
            <a:r>
              <a:rPr lang="en-GB" dirty="0">
                <a:latin typeface="+mj-lt"/>
              </a:rPr>
              <a:t>hurt.</a:t>
            </a:r>
          </a:p>
        </p:txBody>
      </p:sp>
      <p:pic>
        <p:nvPicPr>
          <p:cNvPr id="11271" name="Picture 7">
            <a:extLst>
              <a:ext uri="{FF2B5EF4-FFF2-40B4-BE49-F238E27FC236}">
                <a16:creationId xmlns:a16="http://schemas.microsoft.com/office/drawing/2014/main" id="{B07221A7-2325-4330-9148-6039CD38C3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300288"/>
            <a:ext cx="4551362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4209EEFF-86FE-4F34-8872-66D0FBE99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316038"/>
            <a:ext cx="7775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What do you think the following hazard symbols show? </a:t>
            </a:r>
          </a:p>
        </p:txBody>
      </p:sp>
      <p:sp>
        <p:nvSpPr>
          <p:cNvPr id="12291" name="Rectangle 8">
            <a:extLst>
              <a:ext uri="{FF2B5EF4-FFF2-40B4-BE49-F238E27FC236}">
                <a16:creationId xmlns:a16="http://schemas.microsoft.com/office/drawing/2014/main" id="{3848C708-6704-4DED-BD16-FCE393A7C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Hazard Symbols</a:t>
            </a:r>
          </a:p>
        </p:txBody>
      </p:sp>
      <p:pic>
        <p:nvPicPr>
          <p:cNvPr id="12297" name="Picture 13">
            <a:extLst>
              <a:ext uri="{FF2B5EF4-FFF2-40B4-BE49-F238E27FC236}">
                <a16:creationId xmlns:a16="http://schemas.microsoft.com/office/drawing/2014/main" id="{E57F4678-7262-4A63-8C50-8454C85C2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4451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22">
            <a:extLst>
              <a:ext uri="{FF2B5EF4-FFF2-40B4-BE49-F238E27FC236}">
                <a16:creationId xmlns:a16="http://schemas.microsoft.com/office/drawing/2014/main" id="{5487EF06-7911-4290-AF54-252D3A7EF7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15"/>
          <a:stretch>
            <a:fillRect/>
          </a:stretch>
        </p:blipFill>
        <p:spPr bwMode="auto">
          <a:xfrm>
            <a:off x="4944703" y="3984625"/>
            <a:ext cx="2579687" cy="287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">
            <a:extLst>
              <a:ext uri="{FF2B5EF4-FFF2-40B4-BE49-F238E27FC236}">
                <a16:creationId xmlns:a16="http://schemas.microsoft.com/office/drawing/2014/main" id="{616D7C62-9BAB-4479-BA0E-1EA1A7904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2" y="1722565"/>
            <a:ext cx="17081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9329120D-3784-4E2C-8CAF-A95E9C267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72" y="3833812"/>
            <a:ext cx="1708151" cy="17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A13D71-ACCE-4CDB-9B1B-77C1F1FA7F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90" y="1720850"/>
            <a:ext cx="1710000" cy="1710000"/>
          </a:xfrm>
          <a:prstGeom prst="rect">
            <a:avLst/>
          </a:prstGeom>
        </p:spPr>
      </p:pic>
      <p:pic>
        <p:nvPicPr>
          <p:cNvPr id="22" name="Picture 5">
            <a:extLst>
              <a:ext uri="{FF2B5EF4-FFF2-40B4-BE49-F238E27FC236}">
                <a16:creationId xmlns:a16="http://schemas.microsoft.com/office/drawing/2014/main" id="{A472C927-CF1D-464D-A659-B463421E27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03" y="1735044"/>
            <a:ext cx="170973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3">
            <a:extLst>
              <a:ext uri="{FF2B5EF4-FFF2-40B4-BE49-F238E27FC236}">
                <a16:creationId xmlns:a16="http://schemas.microsoft.com/office/drawing/2014/main" id="{A35B60D3-A952-4A20-87E8-DB7C2CB5B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17" y="1728616"/>
            <a:ext cx="17081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2" y="3833812"/>
            <a:ext cx="1708150" cy="1708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>
            <a:extLst>
              <a:ext uri="{FF2B5EF4-FFF2-40B4-BE49-F238E27FC236}">
                <a16:creationId xmlns:a16="http://schemas.microsoft.com/office/drawing/2014/main" id="{4209EEFF-86FE-4F34-8872-66D0FBE99C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316038"/>
            <a:ext cx="7775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What do you think the following hazard symbols show? </a:t>
            </a:r>
          </a:p>
        </p:txBody>
      </p:sp>
      <p:sp>
        <p:nvSpPr>
          <p:cNvPr id="12291" name="Rectangle 8">
            <a:extLst>
              <a:ext uri="{FF2B5EF4-FFF2-40B4-BE49-F238E27FC236}">
                <a16:creationId xmlns:a16="http://schemas.microsoft.com/office/drawing/2014/main" id="{3848C708-6704-4DED-BD16-FCE393A7C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Hazard Symbols</a:t>
            </a:r>
          </a:p>
        </p:txBody>
      </p:sp>
      <p:pic>
        <p:nvPicPr>
          <p:cNvPr id="12297" name="Picture 13">
            <a:extLst>
              <a:ext uri="{FF2B5EF4-FFF2-40B4-BE49-F238E27FC236}">
                <a16:creationId xmlns:a16="http://schemas.microsoft.com/office/drawing/2014/main" id="{E57F4678-7262-4A63-8C50-8454C85C2F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44513"/>
            <a:ext cx="72390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Picture 2">
            <a:extLst>
              <a:ext uri="{FF2B5EF4-FFF2-40B4-BE49-F238E27FC236}">
                <a16:creationId xmlns:a16="http://schemas.microsoft.com/office/drawing/2014/main" id="{616D7C62-9BAB-4479-BA0E-1EA1A7904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462" y="1722565"/>
            <a:ext cx="17081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5">
            <a:extLst>
              <a:ext uri="{FF2B5EF4-FFF2-40B4-BE49-F238E27FC236}">
                <a16:creationId xmlns:a16="http://schemas.microsoft.com/office/drawing/2014/main" id="{271A6C99-AA46-48EF-8179-5E7A5A2F0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703" y="1735044"/>
            <a:ext cx="1709738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>
            <a:extLst>
              <a:ext uri="{FF2B5EF4-FFF2-40B4-BE49-F238E27FC236}">
                <a16:creationId xmlns:a16="http://schemas.microsoft.com/office/drawing/2014/main" id="{42417238-0532-47C5-B4EF-85136A47D4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17" y="1728616"/>
            <a:ext cx="1708150" cy="170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9329120D-3784-4E2C-8CAF-A95E9C267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172" y="3833812"/>
            <a:ext cx="1708151" cy="17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A13D71-ACCE-4CDB-9B1B-77C1F1FA7F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390" y="1720850"/>
            <a:ext cx="1710000" cy="171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BE5CF34-9F34-4A71-BAE9-CE928E9524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933" y="3990275"/>
            <a:ext cx="1395223" cy="13952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5C231A4-635F-47BD-B832-EA572141DBE7}"/>
              </a:ext>
            </a:extLst>
          </p:cNvPr>
          <p:cNvSpPr/>
          <p:nvPr/>
        </p:nvSpPr>
        <p:spPr>
          <a:xfrm>
            <a:off x="6436441" y="4168447"/>
            <a:ext cx="2044168" cy="2434101"/>
          </a:xfrm>
          <a:prstGeom prst="rect">
            <a:avLst/>
          </a:prstGeom>
          <a:solidFill>
            <a:srgbClr val="FF7619"/>
          </a:solidFill>
          <a:ln w="28575">
            <a:solidFill>
              <a:srgbClr val="FF7619"/>
            </a:solidFill>
          </a:ln>
        </p:spPr>
        <p:txBody>
          <a:bodyPr wrap="square" lIns="144000" tIns="108000" rIns="144000" bIns="108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You might sometimes see this symbol instead of the symbol for health hazard. It means </a:t>
            </a:r>
            <a:r>
              <a:rPr lang="en-GB" b="1" dirty="0">
                <a:latin typeface="+mn-lt"/>
              </a:rPr>
              <a:t>harmful</a:t>
            </a:r>
            <a:r>
              <a:rPr lang="en-GB" dirty="0">
                <a:latin typeface="+mn-lt"/>
              </a:rPr>
              <a:t> or </a:t>
            </a:r>
            <a:r>
              <a:rPr lang="en-GB" b="1" dirty="0">
                <a:latin typeface="+mn-lt"/>
              </a:rPr>
              <a:t>irritant</a:t>
            </a:r>
            <a:r>
              <a:rPr lang="en-GB" dirty="0">
                <a:latin typeface="+mn-lt"/>
              </a:rPr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1EFE54-8C52-48F8-A86A-DEF95282C9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137" y="3443194"/>
            <a:ext cx="1768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flammable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581186-50EA-44EA-9EC4-8071EB6224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5216" y="3444452"/>
            <a:ext cx="17700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corrosive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5424612-6837-410D-9558-775D2AAE16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6541" y="3442878"/>
            <a:ext cx="1770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toxic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78C0A2-30A2-43D4-B89C-68B352D8B3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2" y="5719020"/>
            <a:ext cx="1768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health hazard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E7B22A1-C360-4B09-BCD0-B4F21D0B51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3328" y="5719020"/>
            <a:ext cx="252197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hazardous to the environment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2FCF3B5-1DF3-4E70-8494-1B814DBED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4421" y="3436766"/>
            <a:ext cx="17700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dirty="0"/>
              <a:t>explosive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62" y="3833812"/>
            <a:ext cx="1708150" cy="170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0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utoUpdateAnimBg="0"/>
      <p:bldP spid="15" grpId="0" autoUpdateAnimBg="0"/>
      <p:bldP spid="16" grpId="0" autoUpdateAnimBg="0"/>
      <p:bldP spid="18" grpId="0" autoUpdateAnimBg="0"/>
      <p:bldP spid="19" grpId="0" autoUpdateAnimBg="0"/>
      <p:bldP spid="20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9">
            <a:extLst>
              <a:ext uri="{FF2B5EF4-FFF2-40B4-BE49-F238E27FC236}">
                <a16:creationId xmlns:a16="http://schemas.microsoft.com/office/drawing/2014/main" id="{D7E8A4A0-CCE4-4067-891D-50C5A6C12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1801813"/>
            <a:ext cx="2139950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1">
            <a:extLst>
              <a:ext uri="{FF2B5EF4-FFF2-40B4-BE49-F238E27FC236}">
                <a16:creationId xmlns:a16="http://schemas.microsoft.com/office/drawing/2014/main" id="{9D80D29E-FECB-4EC1-9B77-8768E3D1C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316038"/>
            <a:ext cx="7775575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Why are hazard symbols so important? Write down your answers on a whiteboard and hold them up.</a:t>
            </a:r>
          </a:p>
          <a:p>
            <a:pPr eaLnBrk="1" hangingPunct="1"/>
            <a:endParaRPr lang="en-GB" altLang="en-US" sz="900"/>
          </a:p>
          <a:p>
            <a:pPr eaLnBrk="1" hangingPunct="1"/>
            <a:r>
              <a:rPr lang="en-GB" altLang="en-US"/>
              <a:t>You have 2 minutes.</a:t>
            </a:r>
          </a:p>
        </p:txBody>
      </p:sp>
      <p:sp>
        <p:nvSpPr>
          <p:cNvPr id="16388" name="Rectangle 8">
            <a:extLst>
              <a:ext uri="{FF2B5EF4-FFF2-40B4-BE49-F238E27FC236}">
                <a16:creationId xmlns:a16="http://schemas.microsoft.com/office/drawing/2014/main" id="{306637F0-E1E3-4479-AFB2-ECE8D80EBA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Hazard Symbols</a:t>
            </a:r>
          </a:p>
        </p:txBody>
      </p:sp>
      <p:pic>
        <p:nvPicPr>
          <p:cNvPr id="16389" name="Picture 4">
            <a:extLst>
              <a:ext uri="{FF2B5EF4-FFF2-40B4-BE49-F238E27FC236}">
                <a16:creationId xmlns:a16="http://schemas.microsoft.com/office/drawing/2014/main" id="{FD319A93-E0F9-45A4-B897-F6FF5954AB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838" y="549275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A6124C-1881-40B9-9055-434DFAE4EE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484438"/>
            <a:ext cx="4675187" cy="2157412"/>
          </a:xfrm>
          <a:prstGeom prst="rect">
            <a:avLst/>
          </a:prstGeom>
          <a:solidFill>
            <a:schemeClr val="bg1"/>
          </a:solidFill>
          <a:ln w="28575">
            <a:solidFill>
              <a:srgbClr val="FF7619"/>
            </a:solidFill>
            <a:miter lim="800000"/>
            <a:headEnd/>
            <a:tailEnd/>
          </a:ln>
        </p:spPr>
        <p:txBody>
          <a:bodyPr lIns="144000" tIns="108000" rIns="14400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eaLnBrk="1" hangingPunct="1"/>
            <a:r>
              <a:rPr lang="en-GB" altLang="en-US"/>
              <a:t>They show people how dangerous a chemical is, and what care should be taken when handling them. 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Symbols can be used all over the world and are immediately recognisable, so it doesn’t matter which language is used.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53FF8D-EC4A-4A48-9399-968FD88379E5}"/>
              </a:ext>
            </a:extLst>
          </p:cNvPr>
          <p:cNvSpPr/>
          <p:nvPr/>
        </p:nvSpPr>
        <p:spPr>
          <a:xfrm>
            <a:off x="5859463" y="3024188"/>
            <a:ext cx="2363787" cy="773112"/>
          </a:xfrm>
          <a:prstGeom prst="rect">
            <a:avLst/>
          </a:prstGeom>
          <a:solidFill>
            <a:srgbClr val="FF7619"/>
          </a:solidFill>
          <a:ln w="28575">
            <a:solidFill>
              <a:srgbClr val="FF7619"/>
            </a:solidFill>
          </a:ln>
        </p:spPr>
        <p:txBody>
          <a:bodyPr lIns="144000" tIns="108000" rIns="144000" bIns="10800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j-lt"/>
              </a:rPr>
              <a:t>Extension: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Why use symbols?</a:t>
            </a:r>
          </a:p>
        </p:txBody>
      </p:sp>
      <p:pic>
        <p:nvPicPr>
          <p:cNvPr id="16392" name="Picture 17">
            <a:extLst>
              <a:ext uri="{FF2B5EF4-FFF2-40B4-BE49-F238E27FC236}">
                <a16:creationId xmlns:a16="http://schemas.microsoft.com/office/drawing/2014/main" id="{106700E1-473B-4A8E-902E-82FA95E28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498792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19">
            <a:extLst>
              <a:ext uri="{FF2B5EF4-FFF2-40B4-BE49-F238E27FC236}">
                <a16:creationId xmlns:a16="http://schemas.microsoft.com/office/drawing/2014/main" id="{F502E79E-EF28-4709-910F-B1BD2758C4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98792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20">
            <a:extLst>
              <a:ext uri="{FF2B5EF4-FFF2-40B4-BE49-F238E27FC236}">
                <a16:creationId xmlns:a16="http://schemas.microsoft.com/office/drawing/2014/main" id="{8D472D19-3AF5-4142-A961-44C37F5CDC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498792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8ED7325-8767-4EE5-B140-2CD50757A9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200" y="4987925"/>
            <a:ext cx="1368425" cy="1368425"/>
          </a:xfrm>
          <a:prstGeom prst="rect">
            <a:avLst/>
          </a:prstGeom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14B3ABB8-A093-4AE4-9FA4-99D9371BB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434" y="4987925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733938-190F-4541-BA53-AD72892F88BA}"/>
              </a:ext>
            </a:extLst>
          </p:cNvPr>
          <p:cNvSpPr/>
          <p:nvPr/>
        </p:nvSpPr>
        <p:spPr>
          <a:xfrm>
            <a:off x="684213" y="1316038"/>
            <a:ext cx="7775575" cy="1508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From the diagrams below, work out what the rules are.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1200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Which rule do you think is the most important in a lab? Put them in order from </a:t>
            </a:r>
            <a:r>
              <a:rPr lang="en-GB" dirty="0">
                <a:latin typeface="+mj-lt"/>
              </a:rPr>
              <a:t>most</a:t>
            </a:r>
            <a:r>
              <a:rPr lang="en-GB" dirty="0">
                <a:latin typeface="+mn-lt"/>
              </a:rPr>
              <a:t> important to </a:t>
            </a:r>
            <a:r>
              <a:rPr lang="en-GB" dirty="0">
                <a:latin typeface="+mj-lt"/>
              </a:rPr>
              <a:t>least</a:t>
            </a:r>
            <a:r>
              <a:rPr lang="en-GB" dirty="0">
                <a:latin typeface="+mn-lt"/>
              </a:rPr>
              <a:t>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1200" dirty="0">
              <a:latin typeface="+mn-lt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Explain to the person next to you why you have put them in this order.</a:t>
            </a:r>
          </a:p>
        </p:txBody>
      </p:sp>
      <p:sp>
        <p:nvSpPr>
          <p:cNvPr id="18435" name="Rectangle 8">
            <a:extLst>
              <a:ext uri="{FF2B5EF4-FFF2-40B4-BE49-F238E27FC236}">
                <a16:creationId xmlns:a16="http://schemas.microsoft.com/office/drawing/2014/main" id="{6DEF6E6B-EAAB-4486-A63E-FCB38EB5AA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44513"/>
            <a:ext cx="77755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>
            <a:spAutoFit/>
          </a:bodyPr>
          <a:lstStyle>
            <a:lvl1pPr>
              <a:defRPr>
                <a:solidFill>
                  <a:schemeClr val="tx1"/>
                </a:solidFill>
                <a:latin typeface="Twinkl Light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 Light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 Light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 Light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 Light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 Light" pitchFamily="2" charset="0"/>
              </a:defRPr>
            </a:lvl9pPr>
          </a:lstStyle>
          <a:p>
            <a:pPr algn="ctr" eaLnBrk="1" hangingPunct="1"/>
            <a:r>
              <a:rPr lang="en-GB" altLang="en-US" sz="3600">
                <a:solidFill>
                  <a:srgbClr val="FF7619"/>
                </a:solidFill>
                <a:latin typeface="Twinkl SemiBold" pitchFamily="2" charset="0"/>
                <a:cs typeface="Clear Sans Light" panose="020B0303030202020304" pitchFamily="34" charset="0"/>
              </a:rPr>
              <a:t>Rules in the Lab</a:t>
            </a:r>
          </a:p>
        </p:txBody>
      </p:sp>
      <p:pic>
        <p:nvPicPr>
          <p:cNvPr id="18436" name="Picture 3">
            <a:extLst>
              <a:ext uri="{FF2B5EF4-FFF2-40B4-BE49-F238E27FC236}">
                <a16:creationId xmlns:a16="http://schemas.microsoft.com/office/drawing/2014/main" id="{588379C9-F62C-4283-85C8-6B493DB21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0" y="546100"/>
            <a:ext cx="7239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5A7B20-9C12-4A53-8FCF-3668CD511E7F}"/>
              </a:ext>
            </a:extLst>
          </p:cNvPr>
          <p:cNvSpPr txBox="1"/>
          <p:nvPr/>
        </p:nvSpPr>
        <p:spPr>
          <a:xfrm>
            <a:off x="2119313" y="6557963"/>
            <a:ext cx="49053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Image courtesy of flickr.com @(/photos/</a:t>
            </a:r>
            <a:r>
              <a:rPr lang="en-GB" sz="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epicfireworks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/3697349618)</a:t>
            </a:r>
          </a:p>
        </p:txBody>
      </p:sp>
      <p:pic>
        <p:nvPicPr>
          <p:cNvPr id="18438" name="Picture 9">
            <a:extLst>
              <a:ext uri="{FF2B5EF4-FFF2-40B4-BE49-F238E27FC236}">
                <a16:creationId xmlns:a16="http://schemas.microsoft.com/office/drawing/2014/main" id="{47BEC6C2-EC0D-45EF-99E7-E76C5C78D6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70238"/>
            <a:ext cx="1584325" cy="156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4E6B82A-ABE0-4910-91D2-87E56AA35729}"/>
              </a:ext>
            </a:extLst>
          </p:cNvPr>
          <p:cNvSpPr txBox="1"/>
          <p:nvPr/>
        </p:nvSpPr>
        <p:spPr>
          <a:xfrm>
            <a:off x="2100263" y="5291138"/>
            <a:ext cx="5441950" cy="646112"/>
          </a:xfrm>
          <a:prstGeom prst="rect">
            <a:avLst/>
          </a:prstGeom>
          <a:solidFill>
            <a:srgbClr val="FF7619"/>
          </a:solidFill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j-lt"/>
              </a:rPr>
              <a:t>Extension: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+mn-lt"/>
              </a:rPr>
              <a:t>Can you add your own rules that are not on here?</a:t>
            </a:r>
          </a:p>
        </p:txBody>
      </p:sp>
      <p:pic>
        <p:nvPicPr>
          <p:cNvPr id="18440" name="Picture 5">
            <a:extLst>
              <a:ext uri="{FF2B5EF4-FFF2-40B4-BE49-F238E27FC236}">
                <a16:creationId xmlns:a16="http://schemas.microsoft.com/office/drawing/2014/main" id="{D1902093-D4A4-42FA-A345-A97D54D00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4" r="19511"/>
          <a:stretch>
            <a:fillRect/>
          </a:stretch>
        </p:blipFill>
        <p:spPr bwMode="auto">
          <a:xfrm>
            <a:off x="6932613" y="3190875"/>
            <a:ext cx="1435100" cy="147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4">
            <a:extLst>
              <a:ext uri="{FF2B5EF4-FFF2-40B4-BE49-F238E27FC236}">
                <a16:creationId xmlns:a16="http://schemas.microsoft.com/office/drawing/2014/main" id="{E47B0861-B14D-4D4E-BE9D-75D9568C26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3194050"/>
            <a:ext cx="150812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5">
            <a:extLst>
              <a:ext uri="{FF2B5EF4-FFF2-40B4-BE49-F238E27FC236}">
                <a16:creationId xmlns:a16="http://schemas.microsoft.com/office/drawing/2014/main" id="{DE61ADDF-E491-4593-87BF-3433307132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3206750"/>
            <a:ext cx="1497012" cy="14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Twinkl">
      <a:dk1>
        <a:srgbClr val="1C1C1C"/>
      </a:dk1>
      <a:lt1>
        <a:sysClr val="window" lastClr="FFFFFF"/>
      </a:lt1>
      <a:dk2>
        <a:srgbClr val="0C0C0C"/>
      </a:dk2>
      <a:lt2>
        <a:srgbClr val="DCD8DC"/>
      </a:lt2>
      <a:accent1>
        <a:srgbClr val="E52733"/>
      </a:accent1>
      <a:accent2>
        <a:srgbClr val="E94E14"/>
      </a:accent2>
      <a:accent3>
        <a:srgbClr val="F9B000"/>
      </a:accent3>
      <a:accent4>
        <a:srgbClr val="86BD34"/>
      </a:accent4>
      <a:accent5>
        <a:srgbClr val="003F7D"/>
      </a:accent5>
      <a:accent6>
        <a:srgbClr val="65186A"/>
      </a:accent6>
      <a:hlink>
        <a:srgbClr val="6D6D6D"/>
      </a:hlink>
      <a:folHlink>
        <a:srgbClr val="B8B8B8"/>
      </a:folHlink>
    </a:clrScheme>
    <a:fontScheme name="Custom 1">
      <a:majorFont>
        <a:latin typeface="Twinkl SemiBold"/>
        <a:ea typeface=""/>
        <a:cs typeface=""/>
      </a:majorFont>
      <a:minorFont>
        <a:latin typeface="Twinkl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econdary PowerPoint Template New.pptx" id="{32E1EC1C-463D-4F51-8886-E757C53C7D28}" vid="{10FCE535-D698-4133-92AA-FC0C8D1E83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782</Words>
  <Application>Microsoft Office PowerPoint</Application>
  <PresentationFormat>On-screen Show (4:3)</PresentationFormat>
  <Paragraphs>112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Clear Sans</vt:lpstr>
      <vt:lpstr>Sassoon Infant Rg</vt:lpstr>
      <vt:lpstr>Calibri</vt:lpstr>
      <vt:lpstr>Twinkl Light</vt:lpstr>
      <vt:lpstr>Arial</vt:lpstr>
      <vt:lpstr>Twinkl SemiBold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Guidance for Video/Audio in PowerPoints</dc:title>
  <dc:creator>Liam Richards</dc:creator>
  <cp:lastModifiedBy>Mrs M Holmes (HMS) (Staff)</cp:lastModifiedBy>
  <cp:revision>43</cp:revision>
  <dcterms:created xsi:type="dcterms:W3CDTF">2017-07-07T15:15:20Z</dcterms:created>
  <dcterms:modified xsi:type="dcterms:W3CDTF">2021-06-22T14:04:46Z</dcterms:modified>
</cp:coreProperties>
</file>