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9" r:id="rId3"/>
    <p:sldId id="261" r:id="rId4"/>
    <p:sldId id="276" r:id="rId5"/>
    <p:sldId id="257" r:id="rId6"/>
    <p:sldId id="274" r:id="rId7"/>
    <p:sldId id="258" r:id="rId8"/>
    <p:sldId id="275" r:id="rId9"/>
    <p:sldId id="266" r:id="rId10"/>
    <p:sldId id="262" r:id="rId11"/>
    <p:sldId id="270" r:id="rId12"/>
    <p:sldId id="265" r:id="rId13"/>
    <p:sldId id="271" r:id="rId14"/>
    <p:sldId id="272" r:id="rId15"/>
    <p:sldId id="267" r:id="rId1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 I Walters (WLT) (Staff)" userId="72652a54-e0b3-4f57-8133-0425d4345de0" providerId="ADAL" clId="{B1C69BF5-21D5-4926-8AB3-11919EC910A5}"/>
    <pc:docChg chg="delSld modSld">
      <pc:chgData name="Mr I Walters (WLT) (Staff)" userId="72652a54-e0b3-4f57-8133-0425d4345de0" providerId="ADAL" clId="{B1C69BF5-21D5-4926-8AB3-11919EC910A5}" dt="2023-06-27T07:14:23.547" v="5" actId="2696"/>
      <pc:docMkLst>
        <pc:docMk/>
      </pc:docMkLst>
      <pc:sldChg chg="modSp mod">
        <pc:chgData name="Mr I Walters (WLT) (Staff)" userId="72652a54-e0b3-4f57-8133-0425d4345de0" providerId="ADAL" clId="{B1C69BF5-21D5-4926-8AB3-11919EC910A5}" dt="2023-06-27T07:14:13.580" v="4" actId="6549"/>
        <pc:sldMkLst>
          <pc:docMk/>
          <pc:sldMk cId="0" sldId="271"/>
        </pc:sldMkLst>
        <pc:spChg chg="mod">
          <ac:chgData name="Mr I Walters (WLT) (Staff)" userId="72652a54-e0b3-4f57-8133-0425d4345de0" providerId="ADAL" clId="{B1C69BF5-21D5-4926-8AB3-11919EC910A5}" dt="2023-06-27T07:14:13.580" v="4" actId="6549"/>
          <ac:spMkLst>
            <pc:docMk/>
            <pc:sldMk cId="0" sldId="271"/>
            <ac:spMk id="39939" creationId="{00000000-0000-0000-0000-000000000000}"/>
          </ac:spMkLst>
        </pc:spChg>
      </pc:sldChg>
      <pc:sldChg chg="del">
        <pc:chgData name="Mr I Walters (WLT) (Staff)" userId="72652a54-e0b3-4f57-8133-0425d4345de0" providerId="ADAL" clId="{B1C69BF5-21D5-4926-8AB3-11919EC910A5}" dt="2023-06-27T07:14:23.547" v="5" actId="2696"/>
        <pc:sldMkLst>
          <pc:docMk/>
          <pc:sldMk cId="0" sldId="27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5867400" cy="6858000"/>
            <a:chOff x="0" y="0"/>
            <a:chExt cx="3696" cy="4320"/>
          </a:xfrm>
        </p:grpSpPr>
        <p:sp>
          <p:nvSpPr>
            <p:cNvPr id="5123"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imes New Roman" pitchFamily="18" charset="0"/>
              </a:endParaRPr>
            </a:p>
          </p:txBody>
        </p:sp>
        <p:sp>
          <p:nvSpPr>
            <p:cNvPr id="5124"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imes New Roman" pitchFamily="18" charset="0"/>
              </a:endParaRPr>
            </a:p>
          </p:txBody>
        </p:sp>
      </p:grpSp>
      <p:grpSp>
        <p:nvGrpSpPr>
          <p:cNvPr id="5125" name="Group 5"/>
          <p:cNvGrpSpPr>
            <a:grpSpLocks/>
          </p:cNvGrpSpPr>
          <p:nvPr/>
        </p:nvGrpSpPr>
        <p:grpSpPr bwMode="auto">
          <a:xfrm>
            <a:off x="3632200" y="4889500"/>
            <a:ext cx="4876800" cy="319088"/>
            <a:chOff x="2288" y="3080"/>
            <a:chExt cx="3072" cy="201"/>
          </a:xfrm>
        </p:grpSpPr>
        <p:sp>
          <p:nvSpPr>
            <p:cNvPr id="5126"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5127"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GB" noProof="0"/>
              <a:t>Click to edit Master subtitle style</a:t>
            </a:r>
          </a:p>
        </p:txBody>
      </p:sp>
      <p:sp>
        <p:nvSpPr>
          <p:cNvPr id="5129" name="Rectangle 9"/>
          <p:cNvSpPr>
            <a:spLocks noGrp="1" noChangeArrowheads="1"/>
          </p:cNvSpPr>
          <p:nvPr>
            <p:ph type="dt" sz="quarter" idx="2"/>
          </p:nvPr>
        </p:nvSpPr>
        <p:spPr/>
        <p:txBody>
          <a:bodyPr/>
          <a:lstStyle>
            <a:lvl1pPr>
              <a:defRPr>
                <a:solidFill>
                  <a:schemeClr val="bg1"/>
                </a:solidFill>
              </a:defRPr>
            </a:lvl1pPr>
          </a:lstStyle>
          <a:p>
            <a:endParaRPr lang="en-GB"/>
          </a:p>
        </p:txBody>
      </p:sp>
      <p:sp>
        <p:nvSpPr>
          <p:cNvPr id="5130" name="Rectangle 10"/>
          <p:cNvSpPr>
            <a:spLocks noGrp="1" noChangeArrowheads="1"/>
          </p:cNvSpPr>
          <p:nvPr>
            <p:ph type="ftr" sz="quarter" idx="3"/>
          </p:nvPr>
        </p:nvSpPr>
        <p:spPr/>
        <p:txBody>
          <a:bodyPr/>
          <a:lstStyle>
            <a:lvl1pPr algn="r">
              <a:defRPr/>
            </a:lvl1pPr>
          </a:lstStyle>
          <a:p>
            <a:endParaRPr lang="en-GB"/>
          </a:p>
        </p:txBody>
      </p:sp>
      <p:sp>
        <p:nvSpPr>
          <p:cNvPr id="5131" name="Rectangle 11"/>
          <p:cNvSpPr>
            <a:spLocks noGrp="1" noChangeArrowheads="1"/>
          </p:cNvSpPr>
          <p:nvPr>
            <p:ph type="sldNum" sz="quarter" idx="4"/>
          </p:nvPr>
        </p:nvSpPr>
        <p:spPr>
          <a:xfrm>
            <a:off x="76200" y="6248400"/>
            <a:ext cx="587375" cy="488950"/>
          </a:xfrm>
        </p:spPr>
        <p:txBody>
          <a:bodyPr anchorCtr="0"/>
          <a:lstStyle>
            <a:lvl1pPr>
              <a:defRPr/>
            </a:lvl1pPr>
          </a:lstStyle>
          <a:p>
            <a:fld id="{70BEAE22-98B4-4F06-B4F0-88B453802D93}" type="slidenum">
              <a:rPr lang="en-GB"/>
              <a:pPr/>
              <a:t>‹#›</a:t>
            </a:fld>
            <a:endParaRPr lang="en-GB"/>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GB" noProof="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8AD9F3C-620E-49F8-9976-D6CB92391528}" type="slidenum">
              <a:rPr lang="en-GB"/>
              <a:pPr/>
              <a:t>‹#›</a:t>
            </a:fld>
            <a:endParaRPr lang="en-GB"/>
          </a:p>
        </p:txBody>
      </p:sp>
    </p:spTree>
    <p:extLst>
      <p:ext uri="{BB962C8B-B14F-4D97-AF65-F5344CB8AC3E}">
        <p14:creationId xmlns:p14="http://schemas.microsoft.com/office/powerpoint/2010/main" val="2461828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29AC284C-16BD-4604-B26A-070C319471F3}" type="slidenum">
              <a:rPr lang="en-GB"/>
              <a:pPr/>
              <a:t>‹#›</a:t>
            </a:fld>
            <a:endParaRPr lang="en-GB"/>
          </a:p>
        </p:txBody>
      </p:sp>
    </p:spTree>
    <p:extLst>
      <p:ext uri="{BB962C8B-B14F-4D97-AF65-F5344CB8AC3E}">
        <p14:creationId xmlns:p14="http://schemas.microsoft.com/office/powerpoint/2010/main" val="244148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13FCE865-3E1F-4EC9-BBBC-17646E11CEC0}" type="slidenum">
              <a:rPr lang="en-GB"/>
              <a:pPr/>
              <a:t>‹#›</a:t>
            </a:fld>
            <a:endParaRPr lang="en-GB"/>
          </a:p>
        </p:txBody>
      </p:sp>
    </p:spTree>
    <p:extLst>
      <p:ext uri="{BB962C8B-B14F-4D97-AF65-F5344CB8AC3E}">
        <p14:creationId xmlns:p14="http://schemas.microsoft.com/office/powerpoint/2010/main" val="4288834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839F9AB-A496-46B2-8D87-92F7A806E3A1}" type="slidenum">
              <a:rPr lang="en-GB"/>
              <a:pPr/>
              <a:t>‹#›</a:t>
            </a:fld>
            <a:endParaRPr lang="en-GB"/>
          </a:p>
        </p:txBody>
      </p:sp>
    </p:spTree>
    <p:extLst>
      <p:ext uri="{BB962C8B-B14F-4D97-AF65-F5344CB8AC3E}">
        <p14:creationId xmlns:p14="http://schemas.microsoft.com/office/powerpoint/2010/main" val="67261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789F177E-E96D-42C3-828A-6A60B6C3AEFE}" type="slidenum">
              <a:rPr lang="en-GB"/>
              <a:pPr/>
              <a:t>‹#›</a:t>
            </a:fld>
            <a:endParaRPr lang="en-GB"/>
          </a:p>
        </p:txBody>
      </p:sp>
    </p:spTree>
    <p:extLst>
      <p:ext uri="{BB962C8B-B14F-4D97-AF65-F5344CB8AC3E}">
        <p14:creationId xmlns:p14="http://schemas.microsoft.com/office/powerpoint/2010/main" val="3893699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D26F050-57D1-48CF-9EDC-B85526BAE406}" type="slidenum">
              <a:rPr lang="en-GB"/>
              <a:pPr/>
              <a:t>‹#›</a:t>
            </a:fld>
            <a:endParaRPr lang="en-GB"/>
          </a:p>
        </p:txBody>
      </p:sp>
    </p:spTree>
    <p:extLst>
      <p:ext uri="{BB962C8B-B14F-4D97-AF65-F5344CB8AC3E}">
        <p14:creationId xmlns:p14="http://schemas.microsoft.com/office/powerpoint/2010/main" val="132663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81C4B647-6EA7-405A-93F9-64F08C56AC9E}" type="slidenum">
              <a:rPr lang="en-GB"/>
              <a:pPr/>
              <a:t>‹#›</a:t>
            </a:fld>
            <a:endParaRPr lang="en-GB"/>
          </a:p>
        </p:txBody>
      </p:sp>
    </p:spTree>
    <p:extLst>
      <p:ext uri="{BB962C8B-B14F-4D97-AF65-F5344CB8AC3E}">
        <p14:creationId xmlns:p14="http://schemas.microsoft.com/office/powerpoint/2010/main" val="2407637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0DBB96D5-7B3E-4704-92A2-493FF4E00CE3}" type="slidenum">
              <a:rPr lang="en-GB"/>
              <a:pPr/>
              <a:t>‹#›</a:t>
            </a:fld>
            <a:endParaRPr lang="en-GB"/>
          </a:p>
        </p:txBody>
      </p:sp>
    </p:spTree>
    <p:extLst>
      <p:ext uri="{BB962C8B-B14F-4D97-AF65-F5344CB8AC3E}">
        <p14:creationId xmlns:p14="http://schemas.microsoft.com/office/powerpoint/2010/main" val="1627195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41E14B51-F5F7-4759-842B-491578E0DA12}" type="slidenum">
              <a:rPr lang="en-GB"/>
              <a:pPr/>
              <a:t>‹#›</a:t>
            </a:fld>
            <a:endParaRPr lang="en-GB"/>
          </a:p>
        </p:txBody>
      </p:sp>
    </p:spTree>
    <p:extLst>
      <p:ext uri="{BB962C8B-B14F-4D97-AF65-F5344CB8AC3E}">
        <p14:creationId xmlns:p14="http://schemas.microsoft.com/office/powerpoint/2010/main" val="201177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D7C5E7EB-64CE-451F-8842-08F7E571AEFA}" type="slidenum">
              <a:rPr lang="en-GB"/>
              <a:pPr/>
              <a:t>‹#›</a:t>
            </a:fld>
            <a:endParaRPr lang="en-GB"/>
          </a:p>
        </p:txBody>
      </p:sp>
    </p:spTree>
    <p:extLst>
      <p:ext uri="{BB962C8B-B14F-4D97-AF65-F5344CB8AC3E}">
        <p14:creationId xmlns:p14="http://schemas.microsoft.com/office/powerpoint/2010/main" val="1092792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7620000" cy="6858000"/>
            <a:chOff x="0" y="0"/>
            <a:chExt cx="4800" cy="4320"/>
          </a:xfrm>
        </p:grpSpPr>
        <p:grpSp>
          <p:nvGrpSpPr>
            <p:cNvPr id="4099" name="Group 3"/>
            <p:cNvGrpSpPr>
              <a:grpSpLocks/>
            </p:cNvGrpSpPr>
            <p:nvPr userDrawn="1"/>
          </p:nvGrpSpPr>
          <p:grpSpPr bwMode="auto">
            <a:xfrm>
              <a:off x="0" y="0"/>
              <a:ext cx="2016" cy="4320"/>
              <a:chOff x="0" y="0"/>
              <a:chExt cx="2016" cy="4320"/>
            </a:xfrm>
          </p:grpSpPr>
          <p:sp>
            <p:nvSpPr>
              <p:cNvPr id="4100"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01"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4102" name="Group 6"/>
            <p:cNvGrpSpPr>
              <a:grpSpLocks/>
            </p:cNvGrpSpPr>
            <p:nvPr/>
          </p:nvGrpSpPr>
          <p:grpSpPr bwMode="auto">
            <a:xfrm>
              <a:off x="144" y="1248"/>
              <a:ext cx="4656" cy="201"/>
              <a:chOff x="144" y="1248"/>
              <a:chExt cx="4656" cy="201"/>
            </a:xfrm>
          </p:grpSpPr>
          <p:sp>
            <p:nvSpPr>
              <p:cNvPr id="4103"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4104"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grpSp>
      <p:sp>
        <p:nvSpPr>
          <p:cNvPr id="4105"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t>Click to edit Master title style</a:t>
            </a:r>
          </a:p>
        </p:txBody>
      </p:sp>
      <p:sp>
        <p:nvSpPr>
          <p:cNvPr id="4106"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endParaRPr lang="en-GB"/>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endParaRPr lang="en-GB"/>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fld id="{6FF2134C-5C70-49D7-8DC2-EF860B631FE4}"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lnSpc>
          <a:spcPct val="90000"/>
        </a:lnSpc>
        <a:spcBef>
          <a:spcPct val="0"/>
        </a:spcBef>
        <a:spcAft>
          <a:spcPct val="0"/>
        </a:spcAft>
        <a:defRPr sz="3600" b="1">
          <a:solidFill>
            <a:schemeClr val="tx2"/>
          </a:solidFill>
          <a:latin typeface="+mj-lt"/>
          <a:ea typeface="+mj-ea"/>
          <a:cs typeface="+mj-cs"/>
        </a:defRPr>
      </a:lvl1pPr>
      <a:lvl2pPr algn="l" rtl="0" fontAlgn="base">
        <a:lnSpc>
          <a:spcPct val="90000"/>
        </a:lnSpc>
        <a:spcBef>
          <a:spcPct val="0"/>
        </a:spcBef>
        <a:spcAft>
          <a:spcPct val="0"/>
        </a:spcAft>
        <a:defRPr sz="3600" b="1">
          <a:solidFill>
            <a:schemeClr val="tx2"/>
          </a:solidFill>
          <a:latin typeface="Arial" charset="0"/>
        </a:defRPr>
      </a:lvl2pPr>
      <a:lvl3pPr algn="l" rtl="0" fontAlgn="base">
        <a:lnSpc>
          <a:spcPct val="90000"/>
        </a:lnSpc>
        <a:spcBef>
          <a:spcPct val="0"/>
        </a:spcBef>
        <a:spcAft>
          <a:spcPct val="0"/>
        </a:spcAft>
        <a:defRPr sz="3600" b="1">
          <a:solidFill>
            <a:schemeClr val="tx2"/>
          </a:solidFill>
          <a:latin typeface="Arial" charset="0"/>
        </a:defRPr>
      </a:lvl3pPr>
      <a:lvl4pPr algn="l" rtl="0" fontAlgn="base">
        <a:lnSpc>
          <a:spcPct val="90000"/>
        </a:lnSpc>
        <a:spcBef>
          <a:spcPct val="0"/>
        </a:spcBef>
        <a:spcAft>
          <a:spcPct val="0"/>
        </a:spcAft>
        <a:defRPr sz="3600" b="1">
          <a:solidFill>
            <a:schemeClr val="tx2"/>
          </a:solidFill>
          <a:latin typeface="Arial" charset="0"/>
        </a:defRPr>
      </a:lvl4pPr>
      <a:lvl5pPr algn="l" rtl="0" fontAlgn="base">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fontAlgn="base">
        <a:spcBef>
          <a:spcPct val="20000"/>
        </a:spcBef>
        <a:spcAft>
          <a:spcPct val="0"/>
        </a:spcAft>
        <a:buClr>
          <a:schemeClr val="tx1"/>
        </a:buClr>
        <a:buSzPct val="75000"/>
        <a:buChar char="–"/>
        <a:defRPr sz="2400">
          <a:solidFill>
            <a:schemeClr val="tx1"/>
          </a:solidFill>
          <a:latin typeface="+mn-lt"/>
        </a:defRPr>
      </a:lvl2pPr>
      <a:lvl3pPr marL="1143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fontAlgn="base">
        <a:spcBef>
          <a:spcPct val="20000"/>
        </a:spcBef>
        <a:spcAft>
          <a:spcPct val="0"/>
        </a:spcAft>
        <a:buClr>
          <a:schemeClr val="tx1"/>
        </a:buClr>
        <a:buSzPct val="80000"/>
        <a:buChar char="–"/>
        <a:defRPr>
          <a:solidFill>
            <a:schemeClr val="tx1"/>
          </a:solidFill>
          <a:latin typeface="+mn-lt"/>
        </a:defRPr>
      </a:lvl4pPr>
      <a:lvl5pPr marL="20574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p:txBody>
          <a:bodyPr/>
          <a:lstStyle/>
          <a:p>
            <a:r>
              <a:rPr lang="en-GB"/>
              <a:t>A Level Geography</a:t>
            </a:r>
          </a:p>
        </p:txBody>
      </p:sp>
      <p:sp>
        <p:nvSpPr>
          <p:cNvPr id="2051" name="Rectangle 3"/>
          <p:cNvSpPr>
            <a:spLocks noGrp="1" noChangeArrowheads="1"/>
          </p:cNvSpPr>
          <p:nvPr>
            <p:ph type="subTitle" idx="1"/>
          </p:nvPr>
        </p:nvSpPr>
        <p:spPr/>
        <p:txBody>
          <a:bodyPr/>
          <a:lstStyle/>
          <a:p>
            <a:r>
              <a:rPr lang="en-GB" dirty="0" err="1"/>
              <a:t>Chellaston</a:t>
            </a:r>
            <a:r>
              <a:rPr lang="en-GB" dirty="0"/>
              <a:t> Academy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2000"/>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2000"/>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lstStyle/>
          <a:p>
            <a:r>
              <a:rPr lang="en-GB"/>
              <a:t>Modern and fresh</a:t>
            </a:r>
          </a:p>
        </p:txBody>
      </p:sp>
      <p:sp>
        <p:nvSpPr>
          <p:cNvPr id="22531" name="Rectangle 3"/>
          <p:cNvSpPr>
            <a:spLocks noGrp="1" noChangeArrowheads="1"/>
          </p:cNvSpPr>
          <p:nvPr>
            <p:ph type="body" idx="1"/>
          </p:nvPr>
        </p:nvSpPr>
        <p:spPr/>
        <p:txBody>
          <a:bodyPr/>
          <a:lstStyle/>
          <a:p>
            <a:pPr>
              <a:lnSpc>
                <a:spcPct val="90000"/>
              </a:lnSpc>
            </a:pPr>
            <a:r>
              <a:rPr lang="en-GB" sz="2400" dirty="0"/>
              <a:t>Edexcel A Level Geography is modern, topical and cutting edge. </a:t>
            </a:r>
          </a:p>
          <a:p>
            <a:pPr>
              <a:lnSpc>
                <a:spcPct val="90000"/>
              </a:lnSpc>
              <a:buFont typeface="Wingdings" pitchFamily="2" charset="2"/>
              <a:buNone/>
            </a:pPr>
            <a:endParaRPr lang="en-GB" sz="2400" dirty="0"/>
          </a:p>
          <a:p>
            <a:pPr>
              <a:lnSpc>
                <a:spcPct val="90000"/>
              </a:lnSpc>
            </a:pPr>
            <a:r>
              <a:rPr lang="en-GB" sz="2400" dirty="0"/>
              <a:t>At </a:t>
            </a:r>
            <a:r>
              <a:rPr lang="en-GB" sz="2400" dirty="0" err="1"/>
              <a:t>Chellaston</a:t>
            </a:r>
            <a:r>
              <a:rPr lang="en-GB" sz="2400" dirty="0"/>
              <a:t> Geography is delivered by very experienced, committed teachers with an interesting and innovative approach. You will have separate teachers to deliver the Human &amp; Physical aspects of the course</a:t>
            </a:r>
          </a:p>
          <a:p>
            <a:pPr>
              <a:lnSpc>
                <a:spcPct val="90000"/>
              </a:lnSpc>
              <a:buFont typeface="Wingdings" pitchFamily="2" charset="2"/>
              <a:buNone/>
            </a:pPr>
            <a:endParaRPr lang="en-GB" sz="2400" dirty="0"/>
          </a:p>
          <a:p>
            <a:pPr>
              <a:lnSpc>
                <a:spcPct val="90000"/>
              </a:lnSpc>
            </a:pPr>
            <a:r>
              <a:rPr lang="en-GB" sz="2400" dirty="0"/>
              <a:t>Allowing everyone to achieve their potential is our only focus.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fade">
                                      <p:cBhvr>
                                        <p:cTn id="7" dur="20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fade">
                                      <p:cBhvr>
                                        <p:cTn id="12" dur="20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fade">
                                      <p:cBhvr>
                                        <p:cTn id="17" dur="20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531">
                                            <p:txEl>
                                              <p:pRg st="4" end="4"/>
                                            </p:txEl>
                                          </p:spTgt>
                                        </p:tgtEl>
                                        <p:attrNameLst>
                                          <p:attrName>style.visibility</p:attrName>
                                        </p:attrNameLst>
                                      </p:cBhvr>
                                      <p:to>
                                        <p:strVal val="visible"/>
                                      </p:to>
                                    </p:set>
                                    <p:animEffect transition="in" filter="fade">
                                      <p:cBhvr>
                                        <p:cTn id="22" dur="20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lstStyle/>
          <a:p>
            <a:r>
              <a:rPr lang="en-GB"/>
              <a:t>Expectations</a:t>
            </a:r>
          </a:p>
        </p:txBody>
      </p:sp>
      <p:sp>
        <p:nvSpPr>
          <p:cNvPr id="38915" name="Rectangle 3"/>
          <p:cNvSpPr>
            <a:spLocks noGrp="1" noChangeArrowheads="1"/>
          </p:cNvSpPr>
          <p:nvPr>
            <p:ph type="body" idx="1"/>
          </p:nvPr>
        </p:nvSpPr>
        <p:spPr/>
        <p:txBody>
          <a:bodyPr/>
          <a:lstStyle/>
          <a:p>
            <a:r>
              <a:rPr lang="en-GB" dirty="0"/>
              <a:t>Good attendance and punctuality</a:t>
            </a:r>
          </a:p>
          <a:p>
            <a:r>
              <a:rPr lang="en-GB" dirty="0"/>
              <a:t>Good commitment and effort</a:t>
            </a:r>
          </a:p>
          <a:p>
            <a:r>
              <a:rPr lang="en-GB" dirty="0"/>
              <a:t>Attend and work hard on fieldtrips</a:t>
            </a:r>
          </a:p>
          <a:p>
            <a:r>
              <a:rPr lang="en-GB" dirty="0"/>
              <a:t>Buy the course textbook </a:t>
            </a:r>
          </a:p>
          <a:p>
            <a:r>
              <a:rPr lang="en-GB" dirty="0"/>
              <a:t>Buy the revision guide and journal subscription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AutoShape 2"/>
          <p:cNvSpPr>
            <a:spLocks noGrp="1" noChangeArrowheads="1"/>
          </p:cNvSpPr>
          <p:nvPr>
            <p:ph type="title"/>
          </p:nvPr>
        </p:nvSpPr>
        <p:spPr/>
        <p:txBody>
          <a:bodyPr/>
          <a:lstStyle/>
          <a:p>
            <a:r>
              <a:rPr lang="en-GB"/>
              <a:t>Fieldwork</a:t>
            </a:r>
          </a:p>
        </p:txBody>
      </p:sp>
      <p:sp>
        <p:nvSpPr>
          <p:cNvPr id="25603" name="Rectangle 3"/>
          <p:cNvSpPr>
            <a:spLocks noGrp="1" noChangeArrowheads="1"/>
          </p:cNvSpPr>
          <p:nvPr>
            <p:ph type="body" idx="1"/>
          </p:nvPr>
        </p:nvSpPr>
        <p:spPr>
          <a:xfrm>
            <a:off x="838200" y="2362200"/>
            <a:ext cx="7693025" cy="4090988"/>
          </a:xfrm>
        </p:spPr>
        <p:txBody>
          <a:bodyPr/>
          <a:lstStyle/>
          <a:p>
            <a:pPr>
              <a:lnSpc>
                <a:spcPct val="90000"/>
              </a:lnSpc>
            </a:pPr>
            <a:r>
              <a:rPr lang="en-GB" sz="2400" dirty="0"/>
              <a:t>Fieldwork is a requirement of the new Edexcel A Level. </a:t>
            </a:r>
          </a:p>
          <a:p>
            <a:pPr marL="0" indent="0">
              <a:lnSpc>
                <a:spcPct val="90000"/>
              </a:lnSpc>
              <a:buNone/>
            </a:pPr>
            <a:endParaRPr lang="en-GB" sz="2400" dirty="0"/>
          </a:p>
          <a:p>
            <a:pPr>
              <a:lnSpc>
                <a:spcPct val="90000"/>
              </a:lnSpc>
            </a:pPr>
            <a:r>
              <a:rPr lang="en-GB" sz="2400" dirty="0"/>
              <a:t>All students must complete a minimum of 4 days of fieldwork in order to be entered for the exams. </a:t>
            </a:r>
          </a:p>
          <a:p>
            <a:pPr>
              <a:lnSpc>
                <a:spcPct val="90000"/>
              </a:lnSpc>
            </a:pPr>
            <a:endParaRPr lang="en-GB" sz="2400" dirty="0"/>
          </a:p>
          <a:p>
            <a:pPr>
              <a:lnSpc>
                <a:spcPct val="90000"/>
              </a:lnSpc>
            </a:pPr>
            <a:r>
              <a:rPr lang="en-GB" sz="2400" dirty="0"/>
              <a:t>A fieldtrip to Iceland is also offered but this is optional.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2000"/>
                                        <p:tgtEl>
                                          <p:spTgt spid="256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4" end="4"/>
                                            </p:txEl>
                                          </p:spTgt>
                                        </p:tgtEl>
                                        <p:attrNameLst>
                                          <p:attrName>style.visibility</p:attrName>
                                        </p:attrNameLst>
                                      </p:cBhvr>
                                      <p:to>
                                        <p:strVal val="visible"/>
                                      </p:to>
                                    </p:set>
                                    <p:animEffect transition="in" filter="fade">
                                      <p:cBhvr>
                                        <p:cTn id="22"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Grp="1" noChangeArrowheads="1"/>
          </p:cNvSpPr>
          <p:nvPr>
            <p:ph type="title"/>
          </p:nvPr>
        </p:nvSpPr>
        <p:spPr/>
        <p:txBody>
          <a:bodyPr/>
          <a:lstStyle/>
          <a:p>
            <a:r>
              <a:rPr lang="en-GB"/>
              <a:t>Costs involved</a:t>
            </a:r>
          </a:p>
        </p:txBody>
      </p:sp>
      <p:sp>
        <p:nvSpPr>
          <p:cNvPr id="39939" name="Rectangle 3"/>
          <p:cNvSpPr>
            <a:spLocks noGrp="1" noChangeArrowheads="1"/>
          </p:cNvSpPr>
          <p:nvPr>
            <p:ph type="body" idx="1"/>
          </p:nvPr>
        </p:nvSpPr>
        <p:spPr>
          <a:xfrm>
            <a:off x="838200" y="2362200"/>
            <a:ext cx="7693025" cy="4235450"/>
          </a:xfrm>
        </p:spPr>
        <p:txBody>
          <a:bodyPr/>
          <a:lstStyle/>
          <a:p>
            <a:pPr>
              <a:lnSpc>
                <a:spcPct val="90000"/>
              </a:lnSpc>
            </a:pPr>
            <a:r>
              <a:rPr lang="en-GB" dirty="0"/>
              <a:t>You will need to buy of at least one textbook. This could be a hard copy or a digital copy to work on your laptop/tablets/phones. (£25 for a hardcopy)</a:t>
            </a:r>
          </a:p>
          <a:p>
            <a:pPr>
              <a:lnSpc>
                <a:spcPct val="90000"/>
              </a:lnSpc>
            </a:pPr>
            <a:r>
              <a:rPr lang="en-GB" dirty="0"/>
              <a:t>Geography revision guide (£14)</a:t>
            </a:r>
          </a:p>
          <a:p>
            <a:pPr>
              <a:lnSpc>
                <a:spcPct val="90000"/>
              </a:lnSpc>
            </a:pPr>
            <a:r>
              <a:rPr lang="en-GB" dirty="0"/>
              <a:t>Subscribe to the Geographical review (£15)</a:t>
            </a:r>
          </a:p>
          <a:p>
            <a:pPr>
              <a:lnSpc>
                <a:spcPct val="90000"/>
              </a:lnSpc>
            </a:pPr>
            <a:r>
              <a:rPr lang="en-GB" dirty="0"/>
              <a:t>4 days compulsory fieldwork – Costs minimal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AutoShape 2"/>
          <p:cNvSpPr>
            <a:spLocks noGrp="1" noChangeArrowheads="1"/>
          </p:cNvSpPr>
          <p:nvPr>
            <p:ph type="title"/>
          </p:nvPr>
        </p:nvSpPr>
        <p:spPr/>
        <p:txBody>
          <a:bodyPr/>
          <a:lstStyle/>
          <a:p>
            <a:r>
              <a:rPr lang="en-GB"/>
              <a:t>Resources</a:t>
            </a:r>
          </a:p>
        </p:txBody>
      </p:sp>
      <p:sp>
        <p:nvSpPr>
          <p:cNvPr id="40963" name="Rectangle 3"/>
          <p:cNvSpPr>
            <a:spLocks noGrp="1" noChangeArrowheads="1"/>
          </p:cNvSpPr>
          <p:nvPr>
            <p:ph type="body" idx="1"/>
          </p:nvPr>
        </p:nvSpPr>
        <p:spPr/>
        <p:txBody>
          <a:bodyPr/>
          <a:lstStyle/>
          <a:p>
            <a:pPr>
              <a:buFont typeface="Wingdings" pitchFamily="2" charset="2"/>
              <a:buNone/>
            </a:pPr>
            <a:endParaRPr lang="en-GB"/>
          </a:p>
          <a:p>
            <a:pPr>
              <a:buFont typeface="Wingdings" pitchFamily="2" charset="2"/>
              <a:buNone/>
            </a:pPr>
            <a:endParaRPr lang="en-GB"/>
          </a:p>
          <a:p>
            <a:pPr>
              <a:buFont typeface="Wingdings" pitchFamily="2" charset="2"/>
              <a:buNone/>
            </a:pPr>
            <a:endParaRPr lang="en-GB"/>
          </a:p>
          <a:p>
            <a:pPr>
              <a:buFont typeface="Wingdings" pitchFamily="2" charset="2"/>
              <a:buNone/>
            </a:pPr>
            <a:endParaRPr lang="en-GB"/>
          </a:p>
          <a:p>
            <a:pPr>
              <a:buFont typeface="Wingdings" pitchFamily="2" charset="2"/>
              <a:buNone/>
            </a:pPr>
            <a:endParaRPr lang="en-GB"/>
          </a:p>
          <a:p>
            <a:pPr>
              <a:buFont typeface="Wingdings" pitchFamily="2" charset="2"/>
              <a:buNone/>
            </a:pPr>
            <a:r>
              <a:rPr lang="en-GB"/>
              <a:t>    The school will provide 2 of the core books.</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608" y="2349499"/>
            <a:ext cx="1750631" cy="230346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15816" y="2349499"/>
            <a:ext cx="1828950" cy="2303463"/>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0033" y="2375931"/>
            <a:ext cx="1803410" cy="227703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04248" y="2363632"/>
            <a:ext cx="1719035" cy="228933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62" name="Rectangle 14"/>
          <p:cNvSpPr>
            <a:spLocks noGrp="1" noChangeArrowheads="1"/>
          </p:cNvSpPr>
          <p:nvPr>
            <p:ph type="body" idx="1"/>
          </p:nvPr>
        </p:nvSpPr>
        <p:spPr/>
        <p:txBody>
          <a:bodyPr/>
          <a:lstStyle/>
          <a:p>
            <a:pPr algn="ctr">
              <a:buFont typeface="Wingdings" pitchFamily="2" charset="2"/>
              <a:buNone/>
            </a:pPr>
            <a:r>
              <a:rPr lang="en-GB"/>
              <a:t>	</a:t>
            </a:r>
          </a:p>
          <a:p>
            <a:pPr algn="ctr">
              <a:buFont typeface="Wingdings" pitchFamily="2" charset="2"/>
              <a:buNone/>
            </a:pPr>
            <a:endParaRPr lang="en-GB"/>
          </a:p>
          <a:p>
            <a:pPr algn="ctr">
              <a:buFont typeface="Wingdings" pitchFamily="2" charset="2"/>
              <a:buNone/>
            </a:pPr>
            <a:r>
              <a:rPr lang="en-GB" sz="4400" b="1"/>
              <a:t>Time for your questions???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62">
                                            <p:txEl>
                                              <p:pRg st="0" end="0"/>
                                            </p:txEl>
                                          </p:spTgt>
                                        </p:tgtEl>
                                        <p:attrNameLst>
                                          <p:attrName>style.visibility</p:attrName>
                                        </p:attrNameLst>
                                      </p:cBhvr>
                                      <p:to>
                                        <p:strVal val="visible"/>
                                      </p:to>
                                    </p:set>
                                    <p:animEffect transition="in" filter="fade">
                                      <p:cBhvr>
                                        <p:cTn id="7" dur="2000"/>
                                        <p:tgtEl>
                                          <p:spTgt spid="2766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62">
                                            <p:txEl>
                                              <p:pRg st="2" end="2"/>
                                            </p:txEl>
                                          </p:spTgt>
                                        </p:tgtEl>
                                        <p:attrNameLst>
                                          <p:attrName>style.visibility</p:attrName>
                                        </p:attrNameLst>
                                      </p:cBhvr>
                                      <p:to>
                                        <p:strVal val="visible"/>
                                      </p:to>
                                    </p:set>
                                    <p:animEffect transition="in" filter="fade">
                                      <p:cBhvr>
                                        <p:cTn id="12" dur="2000"/>
                                        <p:tgtEl>
                                          <p:spTgt spid="2766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2"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90" name="AutoShape 6"/>
          <p:cNvSpPr>
            <a:spLocks noGrp="1" noChangeArrowheads="1"/>
          </p:cNvSpPr>
          <p:nvPr>
            <p:ph type="title"/>
          </p:nvPr>
        </p:nvSpPr>
        <p:spPr/>
        <p:txBody>
          <a:bodyPr/>
          <a:lstStyle/>
          <a:p>
            <a:r>
              <a:rPr lang="en-GB"/>
              <a:t>Why is Geography so relevant?</a:t>
            </a:r>
          </a:p>
        </p:txBody>
      </p:sp>
      <p:sp>
        <p:nvSpPr>
          <p:cNvPr id="16391" name="Rectangle 7"/>
          <p:cNvSpPr>
            <a:spLocks noGrp="1" noChangeArrowheads="1"/>
          </p:cNvSpPr>
          <p:nvPr>
            <p:ph type="body" idx="1"/>
          </p:nvPr>
        </p:nvSpPr>
        <p:spPr>
          <a:xfrm>
            <a:off x="395288" y="2362200"/>
            <a:ext cx="8135937" cy="3724275"/>
          </a:xfrm>
        </p:spPr>
        <p:txBody>
          <a:bodyPr/>
          <a:lstStyle/>
          <a:p>
            <a:pPr>
              <a:buFont typeface="Wingdings" pitchFamily="2" charset="2"/>
              <a:buNone/>
            </a:pPr>
            <a:r>
              <a:rPr lang="en-GB" sz="2400"/>
              <a:t>	The world in which we live is likely to change more in the next 50 years than it ever has before. Geography explains why this is and it helps to prepare you for those changes.</a:t>
            </a:r>
          </a:p>
          <a:p>
            <a:pPr>
              <a:buFont typeface="Wingdings" pitchFamily="2" charset="2"/>
              <a:buNone/>
            </a:pPr>
            <a:endParaRPr lang="en-GB" sz="2400"/>
          </a:p>
          <a:p>
            <a:pPr>
              <a:buFont typeface="Wingdings" pitchFamily="2" charset="2"/>
              <a:buNone/>
            </a:pPr>
            <a:r>
              <a:rPr lang="en-GB" sz="3600" i="1"/>
              <a:t>	“Geography is the subject which holds the key to our future”</a:t>
            </a:r>
          </a:p>
          <a:p>
            <a:pPr algn="r">
              <a:buFont typeface="Wingdings" pitchFamily="2" charset="2"/>
              <a:buNone/>
            </a:pPr>
            <a:r>
              <a:rPr lang="en-GB" sz="2400"/>
              <a:t>Michael Palin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90"/>
                                        </p:tgtEl>
                                        <p:attrNameLst>
                                          <p:attrName>style.visibility</p:attrName>
                                        </p:attrNameLst>
                                      </p:cBhvr>
                                      <p:to>
                                        <p:strVal val="visible"/>
                                      </p:to>
                                    </p:set>
                                    <p:animEffect transition="in" filter="fade">
                                      <p:cBhvr>
                                        <p:cTn id="7" dur="2000"/>
                                        <p:tgtEl>
                                          <p:spTgt spid="163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91">
                                            <p:txEl>
                                              <p:pRg st="0" end="0"/>
                                            </p:txEl>
                                          </p:spTgt>
                                        </p:tgtEl>
                                        <p:attrNameLst>
                                          <p:attrName>style.visibility</p:attrName>
                                        </p:attrNameLst>
                                      </p:cBhvr>
                                      <p:to>
                                        <p:strVal val="visible"/>
                                      </p:to>
                                    </p:set>
                                    <p:animEffect transition="in" filter="fade">
                                      <p:cBhvr>
                                        <p:cTn id="12" dur="2000"/>
                                        <p:tgtEl>
                                          <p:spTgt spid="163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91">
                                            <p:txEl>
                                              <p:pRg st="2" end="2"/>
                                            </p:txEl>
                                          </p:spTgt>
                                        </p:tgtEl>
                                        <p:attrNameLst>
                                          <p:attrName>style.visibility</p:attrName>
                                        </p:attrNameLst>
                                      </p:cBhvr>
                                      <p:to>
                                        <p:strVal val="visible"/>
                                      </p:to>
                                    </p:set>
                                    <p:animEffect transition="in" filter="fade">
                                      <p:cBhvr>
                                        <p:cTn id="17" dur="2000"/>
                                        <p:tgtEl>
                                          <p:spTgt spid="163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91">
                                            <p:txEl>
                                              <p:pRg st="3" end="3"/>
                                            </p:txEl>
                                          </p:spTgt>
                                        </p:tgtEl>
                                        <p:attrNameLst>
                                          <p:attrName>style.visibility</p:attrName>
                                        </p:attrNameLst>
                                      </p:cBhvr>
                                      <p:to>
                                        <p:strVal val="visible"/>
                                      </p:to>
                                    </p:set>
                                    <p:animEffect transition="in" filter="fade">
                                      <p:cBhvr>
                                        <p:cTn id="22" dur="2000"/>
                                        <p:tgtEl>
                                          <p:spTgt spid="163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0" grpId="0"/>
      <p:bldP spid="16391"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r>
              <a:rPr lang="en-GB"/>
              <a:t>Geography and employment</a:t>
            </a:r>
          </a:p>
        </p:txBody>
      </p:sp>
      <p:sp>
        <p:nvSpPr>
          <p:cNvPr id="21507" name="Rectangle 3"/>
          <p:cNvSpPr>
            <a:spLocks noGrp="1" noChangeArrowheads="1"/>
          </p:cNvSpPr>
          <p:nvPr>
            <p:ph type="body" idx="1"/>
          </p:nvPr>
        </p:nvSpPr>
        <p:spPr/>
        <p:txBody>
          <a:bodyPr/>
          <a:lstStyle/>
          <a:p>
            <a:r>
              <a:rPr lang="en-US" sz="3200"/>
              <a:t>Compared to other subjects, students who have a university degree in geography are the most employable. </a:t>
            </a:r>
          </a:p>
          <a:p>
            <a:r>
              <a:rPr lang="en-US" sz="3200"/>
              <a:t>Geography trains you in the range of skills that employers want. </a:t>
            </a:r>
          </a:p>
          <a:p>
            <a:r>
              <a:rPr lang="en-US" sz="3200"/>
              <a:t>These include scientific, communication and IT skills.</a:t>
            </a:r>
            <a:endParaRPr lang="en-GB"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fade">
                                      <p:cBhvr>
                                        <p:cTn id="12" dur="2000"/>
                                        <p:tgtEl>
                                          <p:spTgt spid="215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7">
                                            <p:txEl>
                                              <p:pRg st="1" end="1"/>
                                            </p:txEl>
                                          </p:spTgt>
                                        </p:tgtEl>
                                        <p:attrNameLst>
                                          <p:attrName>style.visibility</p:attrName>
                                        </p:attrNameLst>
                                      </p:cBhvr>
                                      <p:to>
                                        <p:strVal val="visible"/>
                                      </p:to>
                                    </p:set>
                                    <p:animEffect transition="in" filter="fade">
                                      <p:cBhvr>
                                        <p:cTn id="17" dur="2000"/>
                                        <p:tgtEl>
                                          <p:spTgt spid="2150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507">
                                            <p:txEl>
                                              <p:pRg st="2" end="2"/>
                                            </p:txEl>
                                          </p:spTgt>
                                        </p:tgtEl>
                                        <p:attrNameLst>
                                          <p:attrName>style.visibility</p:attrName>
                                        </p:attrNameLst>
                                      </p:cBhvr>
                                      <p:to>
                                        <p:strVal val="visible"/>
                                      </p:to>
                                    </p:set>
                                    <p:animEffect transition="in" filter="fade">
                                      <p:cBhvr>
                                        <p:cTn id="22" dur="20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the course involves</a:t>
            </a:r>
          </a:p>
        </p:txBody>
      </p:sp>
      <p:sp>
        <p:nvSpPr>
          <p:cNvPr id="3" name="Content Placeholder 2"/>
          <p:cNvSpPr>
            <a:spLocks noGrp="1"/>
          </p:cNvSpPr>
          <p:nvPr>
            <p:ph idx="1"/>
          </p:nvPr>
        </p:nvSpPr>
        <p:spPr/>
        <p:txBody>
          <a:bodyPr/>
          <a:lstStyle/>
          <a:p>
            <a:r>
              <a:rPr lang="en-GB" dirty="0"/>
              <a:t>Year 12</a:t>
            </a:r>
          </a:p>
          <a:p>
            <a:r>
              <a:rPr lang="en-GB" dirty="0"/>
              <a:t>Physical</a:t>
            </a:r>
          </a:p>
          <a:p>
            <a:pPr lvl="1"/>
            <a:r>
              <a:rPr lang="en-GB" dirty="0"/>
              <a:t>Tectonics</a:t>
            </a:r>
          </a:p>
          <a:p>
            <a:pPr lvl="1"/>
            <a:r>
              <a:rPr lang="en-GB" dirty="0"/>
              <a:t>Coasts</a:t>
            </a:r>
          </a:p>
          <a:p>
            <a:r>
              <a:rPr lang="en-GB" dirty="0"/>
              <a:t>Human</a:t>
            </a:r>
          </a:p>
          <a:p>
            <a:pPr lvl="1"/>
            <a:r>
              <a:rPr lang="en-GB" dirty="0"/>
              <a:t>Globalisation</a:t>
            </a:r>
          </a:p>
          <a:p>
            <a:pPr lvl="1"/>
            <a:r>
              <a:rPr lang="en-GB"/>
              <a:t>Regeneration</a:t>
            </a:r>
            <a:endParaRPr lang="en-GB" dirty="0"/>
          </a:p>
          <a:p>
            <a:pPr lvl="1"/>
            <a:endParaRPr lang="en-GB" dirty="0"/>
          </a:p>
        </p:txBody>
      </p:sp>
    </p:spTree>
    <p:extLst>
      <p:ext uri="{BB962C8B-B14F-4D97-AF65-F5344CB8AC3E}">
        <p14:creationId xmlns:p14="http://schemas.microsoft.com/office/powerpoint/2010/main" val="149119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r>
              <a:rPr lang="en-GB" dirty="0"/>
              <a:t>Paper 1	</a:t>
            </a:r>
          </a:p>
        </p:txBody>
      </p:sp>
      <p:sp>
        <p:nvSpPr>
          <p:cNvPr id="2" name="Content Placeholder 1"/>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185555"/>
            <a:ext cx="6953250" cy="4610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r>
              <a:rPr lang="en-GB" dirty="0"/>
              <a:t>Paper 2	</a:t>
            </a:r>
          </a:p>
        </p:txBody>
      </p:sp>
      <p:sp>
        <p:nvSpPr>
          <p:cNvPr id="2" name="Content Placeholder 1"/>
          <p:cNvSpPr>
            <a:spLocks noGrp="1"/>
          </p:cNvSpPr>
          <p:nvPr>
            <p:ph idx="1"/>
          </p:nvPr>
        </p:nvSpPr>
        <p:spPr/>
        <p:txBody>
          <a:bodyPr/>
          <a:lstStyle/>
          <a:p>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066925"/>
            <a:ext cx="6991350" cy="479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954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fade">
                                      <p:cBhvr>
                                        <p:cTn id="7"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276872"/>
            <a:ext cx="68961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a:t>Paper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276872"/>
            <a:ext cx="6953250" cy="4210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GB" dirty="0"/>
              <a:t>Coursework</a:t>
            </a:r>
          </a:p>
        </p:txBody>
      </p:sp>
    </p:spTree>
    <p:extLst>
      <p:ext uri="{BB962C8B-B14F-4D97-AF65-F5344CB8AC3E}">
        <p14:creationId xmlns:p14="http://schemas.microsoft.com/office/powerpoint/2010/main" val="60952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lstStyle/>
          <a:p>
            <a:r>
              <a:rPr lang="en-GB" sz="3200"/>
              <a:t>Progression from GCSE Geography</a:t>
            </a:r>
          </a:p>
        </p:txBody>
      </p:sp>
      <p:sp>
        <p:nvSpPr>
          <p:cNvPr id="26627" name="Rectangle 3"/>
          <p:cNvSpPr>
            <a:spLocks noGrp="1" noChangeArrowheads="1"/>
          </p:cNvSpPr>
          <p:nvPr>
            <p:ph type="body" idx="1"/>
          </p:nvPr>
        </p:nvSpPr>
        <p:spPr/>
        <p:txBody>
          <a:bodyPr/>
          <a:lstStyle/>
          <a:p>
            <a:pPr>
              <a:buFont typeface="Wingdings" pitchFamily="2" charset="2"/>
              <a:buNone/>
            </a:pPr>
            <a:endParaRPr lang="en-GB"/>
          </a:p>
          <a:p>
            <a:r>
              <a:rPr lang="en-GB"/>
              <a:t>Edexcel Geography has been designed to work with which ever GCSE you have followed. It builds on existing knowledge and skills you all have.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26"/>
                                        </p:tgtEl>
                                        <p:attrNameLst>
                                          <p:attrName>style.visibility</p:attrName>
                                        </p:attrNameLst>
                                      </p:cBhvr>
                                      <p:to>
                                        <p:strVal val="visible"/>
                                      </p:to>
                                    </p:set>
                                    <p:animEffect transition="in" filter="fade">
                                      <p:cBhvr>
                                        <p:cTn id="7" dur="2000"/>
                                        <p:tgtEl>
                                          <p:spTgt spid="266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fade">
                                      <p:cBhvr>
                                        <p:cTn id="12" dur="20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build="p"/>
    </p:bld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627</TotalTime>
  <Words>365</Words>
  <Application>Microsoft Office PowerPoint</Application>
  <PresentationFormat>On-screen Show (4:3)</PresentationFormat>
  <Paragraphs>59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Wingdings</vt:lpstr>
      <vt:lpstr>Capsules</vt:lpstr>
      <vt:lpstr>A Level Geography</vt:lpstr>
      <vt:lpstr>Why is Geography so relevant?</vt:lpstr>
      <vt:lpstr>Geography and employment</vt:lpstr>
      <vt:lpstr>What the course involves</vt:lpstr>
      <vt:lpstr>Paper 1 </vt:lpstr>
      <vt:lpstr>Paper 2 </vt:lpstr>
      <vt:lpstr>Paper 3</vt:lpstr>
      <vt:lpstr>Coursework</vt:lpstr>
      <vt:lpstr>Progression from GCSE Geography</vt:lpstr>
      <vt:lpstr>Modern and fresh</vt:lpstr>
      <vt:lpstr>Expectations</vt:lpstr>
      <vt:lpstr>Fieldwork</vt:lpstr>
      <vt:lpstr>Costs involved</vt:lpstr>
      <vt:lpstr>Resources</vt:lpstr>
      <vt:lpstr>PowerPoint Presentation</vt:lpstr>
    </vt:vector>
  </TitlesOfParts>
  <Company>Chellaston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Geography</dc:title>
  <dc:creator>Teacher</dc:creator>
  <cp:lastModifiedBy>Mr I Walters (WLT) (Staff)</cp:lastModifiedBy>
  <cp:revision>26</cp:revision>
  <dcterms:created xsi:type="dcterms:W3CDTF">2009-02-11T06:56:42Z</dcterms:created>
  <dcterms:modified xsi:type="dcterms:W3CDTF">2023-06-27T07:14:28Z</dcterms:modified>
</cp:coreProperties>
</file>