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2"/>
  </p:notesMasterIdLst>
  <p:sldIdLst>
    <p:sldId id="259" r:id="rId2"/>
    <p:sldId id="260" r:id="rId3"/>
    <p:sldId id="265" r:id="rId4"/>
    <p:sldId id="266" r:id="rId5"/>
    <p:sldId id="267" r:id="rId6"/>
    <p:sldId id="273" r:id="rId7"/>
    <p:sldId id="275" r:id="rId8"/>
    <p:sldId id="280" r:id="rId9"/>
    <p:sldId id="261" r:id="rId10"/>
    <p:sldId id="262" r:id="rId11"/>
    <p:sldId id="272" r:id="rId12"/>
    <p:sldId id="269" r:id="rId13"/>
    <p:sldId id="263" r:id="rId14"/>
    <p:sldId id="279" r:id="rId15"/>
    <p:sldId id="276" r:id="rId16"/>
    <p:sldId id="271" r:id="rId17"/>
    <p:sldId id="270" r:id="rId18"/>
    <p:sldId id="277" r:id="rId19"/>
    <p:sldId id="278" r:id="rId20"/>
    <p:sldId id="264" r:id="rId2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CCCAC"/>
    <a:srgbClr val="5C9EE6"/>
    <a:srgbClr val="FCCA5E"/>
    <a:srgbClr val="EA5362"/>
    <a:srgbClr val="52647F"/>
    <a:srgbClr val="FFFF66"/>
    <a:srgbClr val="EDEDE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2686" autoAdjust="0"/>
  </p:normalViewPr>
  <p:slideViewPr>
    <p:cSldViewPr snapToGrid="0">
      <p:cViewPr varScale="1">
        <p:scale>
          <a:sx n="81" d="100"/>
          <a:sy n="81" d="100"/>
        </p:scale>
        <p:origin x="11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9C833-02FE-42D4-815E-FFFAF85B7232}" type="datetimeFigureOut">
              <a:rPr lang="en-GB" smtClean="0"/>
              <a:t>02/10/2020</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B48A-47C7-4ED7-B4A2-854D1C4DB8DA}" type="slidenum">
              <a:rPr lang="en-GB" smtClean="0"/>
              <a:t>‹#›</a:t>
            </a:fld>
            <a:endParaRPr lang="en-GB"/>
          </a:p>
        </p:txBody>
      </p:sp>
    </p:spTree>
    <p:extLst>
      <p:ext uri="{BB962C8B-B14F-4D97-AF65-F5344CB8AC3E}">
        <p14:creationId xmlns:p14="http://schemas.microsoft.com/office/powerpoint/2010/main" val="17382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got the brackets and semi-colons in the right place?</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letters that are capitalised correctly entered?</a:t>
            </a:r>
          </a:p>
        </p:txBody>
      </p:sp>
      <p:sp>
        <p:nvSpPr>
          <p:cNvPr id="4" name="Slide Number Placeholder 3"/>
          <p:cNvSpPr>
            <a:spLocks noGrp="1"/>
          </p:cNvSpPr>
          <p:nvPr>
            <p:ph type="sldNum" sz="quarter" idx="5"/>
          </p:nvPr>
        </p:nvSpPr>
        <p:spPr/>
        <p:txBody>
          <a:bodyPr/>
          <a:lstStyle/>
          <a:p>
            <a:fld id="{40A2B48A-47C7-4ED7-B4A2-854D1C4DB8DA}" type="slidenum">
              <a:rPr lang="en-GB" smtClean="0"/>
              <a:t>1</a:t>
            </a:fld>
            <a:endParaRPr lang="en-GB"/>
          </a:p>
        </p:txBody>
      </p:sp>
    </p:spTree>
    <p:extLst>
      <p:ext uri="{BB962C8B-B14F-4D97-AF65-F5344CB8AC3E}">
        <p14:creationId xmlns:p14="http://schemas.microsoft.com/office/powerpoint/2010/main" val="238316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10</a:t>
            </a:fld>
            <a:endParaRPr lang="en-GB"/>
          </a:p>
        </p:txBody>
      </p:sp>
    </p:spTree>
    <p:extLst>
      <p:ext uri="{BB962C8B-B14F-4D97-AF65-F5344CB8AC3E}">
        <p14:creationId xmlns:p14="http://schemas.microsoft.com/office/powerpoint/2010/main" val="356449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11</a:t>
            </a:fld>
            <a:endParaRPr lang="en-GB"/>
          </a:p>
        </p:txBody>
      </p:sp>
    </p:spTree>
    <p:extLst>
      <p:ext uri="{BB962C8B-B14F-4D97-AF65-F5344CB8AC3E}">
        <p14:creationId xmlns:p14="http://schemas.microsoft.com/office/powerpoint/2010/main" val="402648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these keywords you learned as a handy reference when you make your own programs.</a:t>
            </a:r>
          </a:p>
        </p:txBody>
      </p:sp>
      <p:sp>
        <p:nvSpPr>
          <p:cNvPr id="4" name="Slide Number Placeholder 3"/>
          <p:cNvSpPr>
            <a:spLocks noGrp="1"/>
          </p:cNvSpPr>
          <p:nvPr>
            <p:ph type="sldNum" sz="quarter" idx="5"/>
          </p:nvPr>
        </p:nvSpPr>
        <p:spPr/>
        <p:txBody>
          <a:bodyPr/>
          <a:lstStyle/>
          <a:p>
            <a:fld id="{40A2B48A-47C7-4ED7-B4A2-854D1C4DB8DA}" type="slidenum">
              <a:rPr lang="en-GB" smtClean="0"/>
              <a:t>12</a:t>
            </a:fld>
            <a:endParaRPr lang="en-GB"/>
          </a:p>
        </p:txBody>
      </p:sp>
    </p:spTree>
    <p:extLst>
      <p:ext uri="{BB962C8B-B14F-4D97-AF65-F5344CB8AC3E}">
        <p14:creationId xmlns:p14="http://schemas.microsoft.com/office/powerpoint/2010/main" val="954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13</a:t>
            </a:fld>
            <a:endParaRPr lang="en-GB"/>
          </a:p>
        </p:txBody>
      </p:sp>
    </p:spTree>
    <p:extLst>
      <p:ext uri="{BB962C8B-B14F-4D97-AF65-F5344CB8AC3E}">
        <p14:creationId xmlns:p14="http://schemas.microsoft.com/office/powerpoint/2010/main" val="2338476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14</a:t>
            </a:fld>
            <a:endParaRPr lang="en-GB"/>
          </a:p>
        </p:txBody>
      </p:sp>
    </p:spTree>
    <p:extLst>
      <p:ext uri="{BB962C8B-B14F-4D97-AF65-F5344CB8AC3E}">
        <p14:creationId xmlns:p14="http://schemas.microsoft.com/office/powerpoint/2010/main" val="626969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15</a:t>
            </a:fld>
            <a:endParaRPr lang="en-GB"/>
          </a:p>
        </p:txBody>
      </p:sp>
    </p:spTree>
    <p:extLst>
      <p:ext uri="{BB962C8B-B14F-4D97-AF65-F5344CB8AC3E}">
        <p14:creationId xmlns:p14="http://schemas.microsoft.com/office/powerpoint/2010/main" val="42730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16</a:t>
            </a:fld>
            <a:endParaRPr lang="en-GB"/>
          </a:p>
        </p:txBody>
      </p:sp>
    </p:spTree>
    <p:extLst>
      <p:ext uri="{BB962C8B-B14F-4D97-AF65-F5344CB8AC3E}">
        <p14:creationId xmlns:p14="http://schemas.microsoft.com/office/powerpoint/2010/main" val="407704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17</a:t>
            </a:fld>
            <a:endParaRPr lang="en-GB"/>
          </a:p>
        </p:txBody>
      </p:sp>
    </p:spTree>
    <p:extLst>
      <p:ext uri="{BB962C8B-B14F-4D97-AF65-F5344CB8AC3E}">
        <p14:creationId xmlns:p14="http://schemas.microsoft.com/office/powerpoint/2010/main" val="3946937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18</a:t>
            </a:fld>
            <a:endParaRPr lang="en-GB"/>
          </a:p>
        </p:txBody>
      </p:sp>
    </p:spTree>
    <p:extLst>
      <p:ext uri="{BB962C8B-B14F-4D97-AF65-F5344CB8AC3E}">
        <p14:creationId xmlns:p14="http://schemas.microsoft.com/office/powerpoint/2010/main" val="393144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You should always “white box” test your programs against a range of valid inputs to check all paths of a selection statement work.</a:t>
            </a:r>
            <a:br>
              <a:rPr lang="en-GB" dirty="0"/>
            </a:br>
            <a:r>
              <a:rPr lang="en-GB" dirty="0"/>
              <a:t>Complete the test tables above for at least two of your programs. You can add and delete columns and rows as necessary.</a:t>
            </a:r>
            <a:br>
              <a:rPr lang="en-GB" dirty="0"/>
            </a:br>
            <a:br>
              <a:rPr lang="en-GB" dirty="0"/>
            </a:br>
            <a:r>
              <a:rPr lang="en-GB" dirty="0"/>
              <a:t>E.g. for the driving test program you might want to test the following parameters:</a:t>
            </a:r>
            <a:br>
              <a:rPr lang="en-GB" dirty="0"/>
            </a:br>
            <a:r>
              <a:rPr lang="en-GB" dirty="0"/>
              <a:t>7 should be a pass (tested because it is less than 16).</a:t>
            </a:r>
            <a:br>
              <a:rPr lang="en-GB" dirty="0"/>
            </a:br>
            <a:r>
              <a:rPr lang="en-GB" dirty="0"/>
              <a:t>15 should be a pass (tested because it is less than 16 but is on the boundary).</a:t>
            </a:r>
            <a:br>
              <a:rPr lang="en-GB" dirty="0"/>
            </a:br>
            <a:r>
              <a:rPr lang="en-GB" dirty="0"/>
              <a:t>16 should be a fail (tested because it is 16).</a:t>
            </a:r>
            <a:br>
              <a:rPr lang="en-GB" dirty="0"/>
            </a:br>
            <a:r>
              <a:rPr lang="en-GB" dirty="0"/>
              <a:t>20 should be a fail (tested because it is above 16).</a:t>
            </a:r>
            <a:br>
              <a:rPr lang="en-GB" dirty="0"/>
            </a:br>
            <a:r>
              <a:rPr lang="en-GB" dirty="0"/>
              <a:t>-4 should be invalid (tested to see what happens with negative numbers). Your program probably accepts negative numbers if you didn’t think about it. There was nothing in the problem to state you can’t have a negative value, but it makes no sense! Using a test table helps you to remember these conditions.</a:t>
            </a:r>
          </a:p>
        </p:txBody>
      </p:sp>
      <p:sp>
        <p:nvSpPr>
          <p:cNvPr id="4" name="Slide Number Placeholder 3"/>
          <p:cNvSpPr>
            <a:spLocks noGrp="1"/>
          </p:cNvSpPr>
          <p:nvPr>
            <p:ph type="sldNum" sz="quarter" idx="5"/>
          </p:nvPr>
        </p:nvSpPr>
        <p:spPr/>
        <p:txBody>
          <a:bodyPr/>
          <a:lstStyle/>
          <a:p>
            <a:fld id="{40A2B48A-47C7-4ED7-B4A2-854D1C4DB8DA}" type="slidenum">
              <a:rPr lang="en-GB" smtClean="0"/>
              <a:t>19</a:t>
            </a:fld>
            <a:endParaRPr lang="en-GB"/>
          </a:p>
        </p:txBody>
      </p:sp>
    </p:spTree>
    <p:extLst>
      <p:ext uri="{BB962C8B-B14F-4D97-AF65-F5344CB8AC3E}">
        <p14:creationId xmlns:p14="http://schemas.microsoft.com/office/powerpoint/2010/main" val="228338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four times to check it definitely works for ages: 16, 17, 18 and 20.</a:t>
            </a:r>
            <a:br>
              <a:rPr lang="en-GB" dirty="0"/>
            </a:br>
            <a:r>
              <a:rPr lang="en-GB" dirty="0"/>
              <a:t>This is a more comprehensive test because 16 is a boundary test, 17 checks that equals works, 18 is a boundary test and 20 checks that &gt;17 works. Boundary tests check values closest to the condition being either true or false.</a:t>
            </a:r>
          </a:p>
          <a:p>
            <a:pPr marL="228600" indent="-228600">
              <a:buFont typeface="+mj-lt"/>
              <a:buAutoNum type="arabicPeriod"/>
            </a:pPr>
            <a:endParaRPr lang="en-GB" dirty="0"/>
          </a:p>
          <a:p>
            <a:pPr marL="228600" indent="-228600">
              <a:buFont typeface="+mj-lt"/>
              <a:buAutoNum type="arabicPeriod"/>
            </a:pPr>
            <a:r>
              <a:rPr lang="en-GB" dirty="0"/>
              <a:t>Change the program so that it outputs if a child is eligible to go on a ride at a theme park. The child must be at least 104cm tall.</a:t>
            </a:r>
          </a:p>
        </p:txBody>
      </p:sp>
      <p:sp>
        <p:nvSpPr>
          <p:cNvPr id="4" name="Slide Number Placeholder 3"/>
          <p:cNvSpPr>
            <a:spLocks noGrp="1"/>
          </p:cNvSpPr>
          <p:nvPr>
            <p:ph type="sldNum" sz="quarter" idx="5"/>
          </p:nvPr>
        </p:nvSpPr>
        <p:spPr/>
        <p:txBody>
          <a:bodyPr/>
          <a:lstStyle/>
          <a:p>
            <a:fld id="{40A2B48A-47C7-4ED7-B4A2-854D1C4DB8DA}" type="slidenum">
              <a:rPr lang="en-GB" smtClean="0"/>
              <a:t>2</a:t>
            </a:fld>
            <a:endParaRPr lang="en-GB"/>
          </a:p>
        </p:txBody>
      </p:sp>
    </p:spTree>
    <p:extLst>
      <p:ext uri="{BB962C8B-B14F-4D97-AF65-F5344CB8AC3E}">
        <p14:creationId xmlns:p14="http://schemas.microsoft.com/office/powerpoint/2010/main" val="3077991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Self assess your work by evaluating your solutions against these criteria. Enter yes or no in the “Self-assess” column.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Once you have completed the objective, show your programs to your teacher so you can review them together.</a:t>
            </a:r>
          </a:p>
        </p:txBody>
      </p:sp>
      <p:sp>
        <p:nvSpPr>
          <p:cNvPr id="4" name="Slide Number Placeholder 3"/>
          <p:cNvSpPr>
            <a:spLocks noGrp="1"/>
          </p:cNvSpPr>
          <p:nvPr>
            <p:ph type="sldNum" sz="quarter" idx="5"/>
          </p:nvPr>
        </p:nvSpPr>
        <p:spPr/>
        <p:txBody>
          <a:bodyPr/>
          <a:lstStyle/>
          <a:p>
            <a:fld id="{40A2B48A-47C7-4ED7-B4A2-854D1C4DB8DA}" type="slidenum">
              <a:rPr lang="en-GB" smtClean="0"/>
              <a:t>20</a:t>
            </a:fld>
            <a:endParaRPr lang="en-GB"/>
          </a:p>
        </p:txBody>
      </p:sp>
    </p:spTree>
    <p:extLst>
      <p:ext uri="{BB962C8B-B14F-4D97-AF65-F5344CB8AC3E}">
        <p14:creationId xmlns:p14="http://schemas.microsoft.com/office/powerpoint/2010/main" val="228338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got the brackets and semi-colons in the right place?</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letters that are capitalised correctly entered?</a:t>
            </a:r>
          </a:p>
        </p:txBody>
      </p:sp>
      <p:sp>
        <p:nvSpPr>
          <p:cNvPr id="4" name="Slide Number Placeholder 3"/>
          <p:cNvSpPr>
            <a:spLocks noGrp="1"/>
          </p:cNvSpPr>
          <p:nvPr>
            <p:ph type="sldNum" sz="quarter" idx="5"/>
          </p:nvPr>
        </p:nvSpPr>
        <p:spPr/>
        <p:txBody>
          <a:bodyPr/>
          <a:lstStyle/>
          <a:p>
            <a:fld id="{40A2B48A-47C7-4ED7-B4A2-854D1C4DB8DA}" type="slidenum">
              <a:rPr lang="en-GB" smtClean="0"/>
              <a:t>3</a:t>
            </a:fld>
            <a:endParaRPr lang="en-GB"/>
          </a:p>
        </p:txBody>
      </p:sp>
    </p:spTree>
    <p:extLst>
      <p:ext uri="{BB962C8B-B14F-4D97-AF65-F5344CB8AC3E}">
        <p14:creationId xmlns:p14="http://schemas.microsoft.com/office/powerpoint/2010/main" val="244199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is checks if a child is eligible for preschool. The child must be aged between 2 and 5 inclusive, i.e. 2, 3, 4 or 5.</a:t>
            </a:r>
          </a:p>
          <a:p>
            <a:pPr marL="228600" indent="-228600">
              <a:buFont typeface="+mj-lt"/>
              <a:buAutoNum type="arabicPeriod"/>
            </a:pPr>
            <a:endParaRPr lang="en-GB" dirty="0"/>
          </a:p>
          <a:p>
            <a:pPr marL="228600" indent="-228600">
              <a:buFont typeface="+mj-lt"/>
              <a:buAutoNum type="arabicPeriod"/>
            </a:pPr>
            <a:r>
              <a:rPr lang="en-GB" dirty="0"/>
              <a:t>Test your program works with the data: -5, 0, 1, 2, 3, 5, 7. </a:t>
            </a:r>
          </a:p>
          <a:p>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4</a:t>
            </a:fld>
            <a:endParaRPr lang="en-GB"/>
          </a:p>
        </p:txBody>
      </p:sp>
    </p:spTree>
    <p:extLst>
      <p:ext uri="{BB962C8B-B14F-4D97-AF65-F5344CB8AC3E}">
        <p14:creationId xmlns:p14="http://schemas.microsoft.com/office/powerpoint/2010/main" val="378792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got the brackets and semi-colons in the right place?</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letters that are capitalised correctly entered?</a:t>
            </a:r>
          </a:p>
        </p:txBody>
      </p:sp>
      <p:sp>
        <p:nvSpPr>
          <p:cNvPr id="4" name="Slide Number Placeholder 3"/>
          <p:cNvSpPr>
            <a:spLocks noGrp="1"/>
          </p:cNvSpPr>
          <p:nvPr>
            <p:ph type="sldNum" sz="quarter" idx="5"/>
          </p:nvPr>
        </p:nvSpPr>
        <p:spPr/>
        <p:txBody>
          <a:bodyPr/>
          <a:lstStyle/>
          <a:p>
            <a:fld id="{40A2B48A-47C7-4ED7-B4A2-854D1C4DB8DA}" type="slidenum">
              <a:rPr lang="en-GB" smtClean="0"/>
              <a:t>5</a:t>
            </a:fld>
            <a:endParaRPr lang="en-GB"/>
          </a:p>
        </p:txBody>
      </p:sp>
    </p:spTree>
    <p:extLst>
      <p:ext uri="{BB962C8B-B14F-4D97-AF65-F5344CB8AC3E}">
        <p14:creationId xmlns:p14="http://schemas.microsoft.com/office/powerpoint/2010/main" val="249333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Test the program with the data: 7, 11, 6 and 13.</a:t>
            </a:r>
          </a:p>
          <a:p>
            <a:pPr marL="228600" indent="-228600">
              <a:buFont typeface="+mj-lt"/>
              <a:buAutoNum type="arabicPeriod"/>
            </a:pPr>
            <a:endParaRPr lang="en-GB" dirty="0"/>
          </a:p>
          <a:p>
            <a:pPr marL="228600" indent="-228600">
              <a:buFont typeface="+mj-lt"/>
              <a:buAutoNum type="arabicPeriod"/>
            </a:pPr>
            <a:r>
              <a:rPr lang="en-GB" dirty="0"/>
              <a:t>Change the program so that it outputs Key Stage 1 for years 1-2, Key Stage 2 for years 3-6 and “Sixth Form” for years 12-14.</a:t>
            </a:r>
          </a:p>
          <a:p>
            <a:pPr marL="228600" indent="-228600">
              <a:buFont typeface="+mj-lt"/>
              <a:buAutoNum type="arabicPeriod"/>
            </a:pPr>
            <a:endParaRPr lang="en-GB" dirty="0"/>
          </a:p>
          <a:p>
            <a:pPr marL="228600" indent="-228600">
              <a:buFont typeface="+mj-lt"/>
              <a:buAutoNum type="arabicPeriod"/>
            </a:pPr>
            <a:r>
              <a:rPr lang="en-GB" dirty="0"/>
              <a:t>Change the program to also output “Reception” for year 0, “Error” for &lt;0 and “Post-school” for &gt;14.</a:t>
            </a:r>
          </a:p>
          <a:p>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6</a:t>
            </a:fld>
            <a:endParaRPr lang="en-GB"/>
          </a:p>
        </p:txBody>
      </p:sp>
    </p:spTree>
    <p:extLst>
      <p:ext uri="{BB962C8B-B14F-4D97-AF65-F5344CB8AC3E}">
        <p14:creationId xmlns:p14="http://schemas.microsoft.com/office/powerpoint/2010/main" val="319321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see “switch” used in exams.</a:t>
            </a:r>
          </a:p>
          <a:p>
            <a:r>
              <a:rPr lang="en-GB" dirty="0"/>
              <a:t>In many other programming language “switch” is more useful than “if” because in those languages multiple values and conditions are supported in a single case statement, e.g. case “A..C”, “D..G”, “U”.</a:t>
            </a:r>
          </a:p>
          <a:p>
            <a:r>
              <a:rPr lang="en-GB" dirty="0"/>
              <a:t>In C# the if / else if / else construct is preferred to switch by developers because the code is easier to read.</a:t>
            </a:r>
          </a:p>
        </p:txBody>
      </p:sp>
      <p:sp>
        <p:nvSpPr>
          <p:cNvPr id="4" name="Slide Number Placeholder 3"/>
          <p:cNvSpPr>
            <a:spLocks noGrp="1"/>
          </p:cNvSpPr>
          <p:nvPr>
            <p:ph type="sldNum" sz="quarter" idx="5"/>
          </p:nvPr>
        </p:nvSpPr>
        <p:spPr/>
        <p:txBody>
          <a:bodyPr/>
          <a:lstStyle/>
          <a:p>
            <a:fld id="{40A2B48A-47C7-4ED7-B4A2-854D1C4DB8DA}" type="slidenum">
              <a:rPr lang="en-GB" smtClean="0"/>
              <a:t>7</a:t>
            </a:fld>
            <a:endParaRPr lang="en-GB"/>
          </a:p>
        </p:txBody>
      </p:sp>
    </p:spTree>
    <p:extLst>
      <p:ext uri="{BB962C8B-B14F-4D97-AF65-F5344CB8AC3E}">
        <p14:creationId xmlns:p14="http://schemas.microsoft.com/office/powerpoint/2010/main" val="156169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a:t>Read the summary of the key learning points for this objective.</a:t>
            </a:r>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8</a:t>
            </a:fld>
            <a:endParaRPr lang="en-GB"/>
          </a:p>
        </p:txBody>
      </p:sp>
    </p:spTree>
    <p:extLst>
      <p:ext uri="{BB962C8B-B14F-4D97-AF65-F5344CB8AC3E}">
        <p14:creationId xmlns:p14="http://schemas.microsoft.com/office/powerpoint/2010/main" val="165494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a:t>Read the summary of the key learning points for this objective.</a:t>
            </a:r>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9</a:t>
            </a:fld>
            <a:endParaRPr lang="en-GB"/>
          </a:p>
        </p:txBody>
      </p:sp>
    </p:spTree>
    <p:extLst>
      <p:ext uri="{BB962C8B-B14F-4D97-AF65-F5344CB8AC3E}">
        <p14:creationId xmlns:p14="http://schemas.microsoft.com/office/powerpoint/2010/main" val="1456177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y">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926F341-8F47-4BED-9E04-E99FAB7E56E8}"/>
              </a:ext>
            </a:extLst>
          </p:cNvPr>
          <p:cNvSpPr txBox="1"/>
          <p:nvPr userDrawn="1"/>
        </p:nvSpPr>
        <p:spPr>
          <a:xfrm>
            <a:off x="204819" y="949533"/>
            <a:ext cx="558166"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TRY</a:t>
            </a:r>
          </a:p>
        </p:txBody>
      </p:sp>
      <p:sp>
        <p:nvSpPr>
          <p:cNvPr id="29" name="Text Placeholder 28">
            <a:extLst>
              <a:ext uri="{FF2B5EF4-FFF2-40B4-BE49-F238E27FC236}">
                <a16:creationId xmlns:a16="http://schemas.microsoft.com/office/drawing/2014/main" id="{6016EC83-4A8C-4023-877F-145F589CA988}"/>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8" name="Group 47">
            <a:extLst>
              <a:ext uri="{FF2B5EF4-FFF2-40B4-BE49-F238E27FC236}">
                <a16:creationId xmlns:a16="http://schemas.microsoft.com/office/drawing/2014/main" id="{A80DEF88-2AF1-4A23-B6F3-F91F862C93D9}"/>
              </a:ext>
            </a:extLst>
          </p:cNvPr>
          <p:cNvGrpSpPr/>
          <p:nvPr userDrawn="1"/>
        </p:nvGrpSpPr>
        <p:grpSpPr>
          <a:xfrm>
            <a:off x="6933774" y="6262469"/>
            <a:ext cx="2719872" cy="595531"/>
            <a:chOff x="6933774" y="6262469"/>
            <a:chExt cx="2719872" cy="595531"/>
          </a:xfrm>
        </p:grpSpPr>
        <p:sp>
          <p:nvSpPr>
            <p:cNvPr id="49" name="Oval 48">
              <a:extLst>
                <a:ext uri="{FF2B5EF4-FFF2-40B4-BE49-F238E27FC236}">
                  <a16:creationId xmlns:a16="http://schemas.microsoft.com/office/drawing/2014/main" id="{2A20DE62-CAAF-4B40-A9F4-85A59EFDB15B}"/>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E1A5F9B7-4F5B-4D75-98EE-F334A0EAD093}"/>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51" name="Partial Circle 50">
              <a:extLst>
                <a:ext uri="{FF2B5EF4-FFF2-40B4-BE49-F238E27FC236}">
                  <a16:creationId xmlns:a16="http://schemas.microsoft.com/office/drawing/2014/main" id="{F3E1A081-4F38-4CA0-B0C1-089E63A7B53E}"/>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Oval 51">
              <a:extLst>
                <a:ext uri="{FF2B5EF4-FFF2-40B4-BE49-F238E27FC236}">
                  <a16:creationId xmlns:a16="http://schemas.microsoft.com/office/drawing/2014/main" id="{896368C3-BA67-4A02-8DBD-B38EDB2212E6}"/>
                </a:ext>
              </a:extLst>
            </p:cNvPr>
            <p:cNvSpPr/>
            <p:nvPr userDrawn="1"/>
          </p:nvSpPr>
          <p:spPr>
            <a:xfrm>
              <a:off x="8060589" y="6294675"/>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a:t>
              </a:r>
            </a:p>
          </p:txBody>
        </p:sp>
        <p:cxnSp>
          <p:nvCxnSpPr>
            <p:cNvPr id="53" name="Straight Connector 52">
              <a:extLst>
                <a:ext uri="{FF2B5EF4-FFF2-40B4-BE49-F238E27FC236}">
                  <a16:creationId xmlns:a16="http://schemas.microsoft.com/office/drawing/2014/main" id="{9D626839-A30F-4D59-A975-5A2CAF08BF45}"/>
                </a:ext>
              </a:extLst>
            </p:cNvPr>
            <p:cNvCxnSpPr>
              <a:cxnSpLocks/>
              <a:stCxn id="52" idx="4"/>
              <a:endCxn id="54" idx="0"/>
            </p:cNvCxnSpPr>
            <p:nvPr userDrawn="1"/>
          </p:nvCxnSpPr>
          <p:spPr>
            <a:xfrm>
              <a:off x="8232039" y="6637575"/>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BA476EDE-2BEF-405A-BFB1-287B204C3060}"/>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Partial Circle 54">
              <a:extLst>
                <a:ext uri="{FF2B5EF4-FFF2-40B4-BE49-F238E27FC236}">
                  <a16:creationId xmlns:a16="http://schemas.microsoft.com/office/drawing/2014/main" id="{F81A9407-1611-4103-B91F-E0631938424B}"/>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Oval 55">
              <a:extLst>
                <a:ext uri="{FF2B5EF4-FFF2-40B4-BE49-F238E27FC236}">
                  <a16:creationId xmlns:a16="http://schemas.microsoft.com/office/drawing/2014/main" id="{3B1214FE-D1C3-4CE0-855A-8813DB5AE84D}"/>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57" name="Straight Connector 56">
              <a:extLst>
                <a:ext uri="{FF2B5EF4-FFF2-40B4-BE49-F238E27FC236}">
                  <a16:creationId xmlns:a16="http://schemas.microsoft.com/office/drawing/2014/main" id="{D378B1B2-4524-45A3-B041-82753265BBEC}"/>
                </a:ext>
              </a:extLst>
            </p:cNvPr>
            <p:cNvCxnSpPr>
              <a:cxnSpLocks/>
              <a:stCxn id="56" idx="4"/>
              <a:endCxn id="58"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9E2BDAF4-6413-4955-94C4-C1BA030ADB3D}"/>
                </a:ext>
              </a:extLst>
            </p:cNvPr>
            <p:cNvSpPr/>
            <p:nvPr userDrawn="1"/>
          </p:nvSpPr>
          <p:spPr>
            <a:xfrm>
              <a:off x="8614627"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Partial Circle 58">
              <a:extLst>
                <a:ext uri="{FF2B5EF4-FFF2-40B4-BE49-F238E27FC236}">
                  <a16:creationId xmlns:a16="http://schemas.microsoft.com/office/drawing/2014/main" id="{412730F7-DF8C-43B4-84BE-66A183C34DFE}"/>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Oval 59">
              <a:extLst>
                <a:ext uri="{FF2B5EF4-FFF2-40B4-BE49-F238E27FC236}">
                  <a16:creationId xmlns:a16="http://schemas.microsoft.com/office/drawing/2014/main" id="{C0965905-1E3B-4D02-8E31-720B0C60BFC1}"/>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61" name="Straight Connector 60">
              <a:extLst>
                <a:ext uri="{FF2B5EF4-FFF2-40B4-BE49-F238E27FC236}">
                  <a16:creationId xmlns:a16="http://schemas.microsoft.com/office/drawing/2014/main" id="{22893335-A773-4848-A091-DC8619FB6D34}"/>
                </a:ext>
              </a:extLst>
            </p:cNvPr>
            <p:cNvCxnSpPr>
              <a:cxnSpLocks/>
              <a:stCxn id="60" idx="4"/>
              <a:endCxn id="62"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EF9246D3-CDEA-4FAC-A6F2-76D6513599C5}"/>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D368D5C3-B465-414C-B1C1-20D4136714CF}"/>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64" name="Straight Connector 63">
              <a:extLst>
                <a:ext uri="{FF2B5EF4-FFF2-40B4-BE49-F238E27FC236}">
                  <a16:creationId xmlns:a16="http://schemas.microsoft.com/office/drawing/2014/main" id="{3DED3353-BE53-4C6F-9A71-393C7AE2C3F5}"/>
                </a:ext>
              </a:extLst>
            </p:cNvPr>
            <p:cNvCxnSpPr>
              <a:cxnSpLocks/>
              <a:stCxn id="63" idx="4"/>
              <a:endCxn id="65"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ABCE244-0D87-44F8-A241-11267A3F71A5}"/>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53FB9B76-A715-47C1-87CF-9AE0BFFAA49B}"/>
                </a:ext>
              </a:extLst>
            </p:cNvPr>
            <p:cNvCxnSpPr>
              <a:cxnSpLocks/>
              <a:stCxn id="54" idx="6"/>
              <a:endCxn id="58" idx="2"/>
            </p:cNvCxnSpPr>
            <p:nvPr userDrawn="1"/>
          </p:nvCxnSpPr>
          <p:spPr>
            <a:xfrm>
              <a:off x="8267758"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B20EE08-7304-42E4-8410-872BABC0F7AB}"/>
                </a:ext>
              </a:extLst>
            </p:cNvPr>
            <p:cNvCxnSpPr>
              <a:cxnSpLocks/>
              <a:stCxn id="58" idx="6"/>
              <a:endCxn id="62"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5383AE6-EE38-47E9-8A45-3990EC961778}"/>
                </a:ext>
              </a:extLst>
            </p:cNvPr>
            <p:cNvCxnSpPr>
              <a:cxnSpLocks/>
              <a:stCxn id="62" idx="6"/>
              <a:endCxn id="65"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276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vestigate">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60DE8978-0CC9-4D56-9448-8C11D6A45C70}"/>
              </a:ext>
            </a:extLst>
          </p:cNvPr>
          <p:cNvSpPr txBox="1"/>
          <p:nvPr userDrawn="1"/>
        </p:nvSpPr>
        <p:spPr>
          <a:xfrm>
            <a:off x="204819" y="949533"/>
            <a:ext cx="1564852"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INVESTIGATE</a:t>
            </a:r>
          </a:p>
        </p:txBody>
      </p:sp>
      <p:sp>
        <p:nvSpPr>
          <p:cNvPr id="54" name="Text Placeholder 28">
            <a:extLst>
              <a:ext uri="{FF2B5EF4-FFF2-40B4-BE49-F238E27FC236}">
                <a16:creationId xmlns:a16="http://schemas.microsoft.com/office/drawing/2014/main" id="{E6555AE7-DC1C-454C-8C19-89D7D5C9CA79}"/>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09" name="Group 108">
            <a:extLst>
              <a:ext uri="{FF2B5EF4-FFF2-40B4-BE49-F238E27FC236}">
                <a16:creationId xmlns:a16="http://schemas.microsoft.com/office/drawing/2014/main" id="{4FB11DC2-EDCF-4B10-A213-1689EDFB5945}"/>
              </a:ext>
            </a:extLst>
          </p:cNvPr>
          <p:cNvGrpSpPr/>
          <p:nvPr userDrawn="1"/>
        </p:nvGrpSpPr>
        <p:grpSpPr>
          <a:xfrm>
            <a:off x="6933774" y="6262469"/>
            <a:ext cx="2719872" cy="595531"/>
            <a:chOff x="6933774" y="6262469"/>
            <a:chExt cx="2719872" cy="595531"/>
          </a:xfrm>
        </p:grpSpPr>
        <p:sp>
          <p:nvSpPr>
            <p:cNvPr id="110" name="Oval 109">
              <a:extLst>
                <a:ext uri="{FF2B5EF4-FFF2-40B4-BE49-F238E27FC236}">
                  <a16:creationId xmlns:a16="http://schemas.microsoft.com/office/drawing/2014/main" id="{E3AF7011-645F-4E33-8515-5D0729BBCD4E}"/>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Box 110">
              <a:extLst>
                <a:ext uri="{FF2B5EF4-FFF2-40B4-BE49-F238E27FC236}">
                  <a16:creationId xmlns:a16="http://schemas.microsoft.com/office/drawing/2014/main" id="{7AAC4A98-353E-44A4-9858-114F95330EA9}"/>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112" name="Partial Circle 111">
              <a:extLst>
                <a:ext uri="{FF2B5EF4-FFF2-40B4-BE49-F238E27FC236}">
                  <a16:creationId xmlns:a16="http://schemas.microsoft.com/office/drawing/2014/main" id="{0CFDB33E-BC98-4E98-A6D4-FFC55E162834}"/>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3" name="Oval 112">
              <a:extLst>
                <a:ext uri="{FF2B5EF4-FFF2-40B4-BE49-F238E27FC236}">
                  <a16:creationId xmlns:a16="http://schemas.microsoft.com/office/drawing/2014/main" id="{0ECEC357-EC86-4D1A-B291-9DBDAC36B709}"/>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114" name="Straight Connector 113">
              <a:extLst>
                <a:ext uri="{FF2B5EF4-FFF2-40B4-BE49-F238E27FC236}">
                  <a16:creationId xmlns:a16="http://schemas.microsoft.com/office/drawing/2014/main" id="{6769B3DE-C8B1-44B0-8FBF-010EE030B612}"/>
                </a:ext>
              </a:extLst>
            </p:cNvPr>
            <p:cNvCxnSpPr>
              <a:cxnSpLocks/>
              <a:stCxn id="113" idx="4"/>
              <a:endCxn id="115"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AC0F457E-7925-4278-9E37-4E6F389D49DB}"/>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Partial Circle 115">
              <a:extLst>
                <a:ext uri="{FF2B5EF4-FFF2-40B4-BE49-F238E27FC236}">
                  <a16:creationId xmlns:a16="http://schemas.microsoft.com/office/drawing/2014/main" id="{BD034FEB-54DF-4FCB-8F35-8319BFA5E9B6}"/>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7" name="Oval 116">
              <a:extLst>
                <a:ext uri="{FF2B5EF4-FFF2-40B4-BE49-F238E27FC236}">
                  <a16:creationId xmlns:a16="http://schemas.microsoft.com/office/drawing/2014/main" id="{1004AE8A-D4A5-46AE-A8B6-EE15A4DF8495}"/>
                </a:ext>
              </a:extLst>
            </p:cNvPr>
            <p:cNvSpPr/>
            <p:nvPr userDrawn="1"/>
          </p:nvSpPr>
          <p:spPr>
            <a:xfrm>
              <a:off x="8477308" y="6294675"/>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a:t>
              </a:r>
            </a:p>
          </p:txBody>
        </p:sp>
        <p:cxnSp>
          <p:nvCxnSpPr>
            <p:cNvPr id="118" name="Straight Connector 117">
              <a:extLst>
                <a:ext uri="{FF2B5EF4-FFF2-40B4-BE49-F238E27FC236}">
                  <a16:creationId xmlns:a16="http://schemas.microsoft.com/office/drawing/2014/main" id="{B68B0D7D-15C3-4D74-A066-2FAF824186A0}"/>
                </a:ext>
              </a:extLst>
            </p:cNvPr>
            <p:cNvCxnSpPr>
              <a:cxnSpLocks/>
              <a:stCxn id="117" idx="4"/>
              <a:endCxn id="119" idx="0"/>
            </p:cNvCxnSpPr>
            <p:nvPr userDrawn="1"/>
          </p:nvCxnSpPr>
          <p:spPr>
            <a:xfrm>
              <a:off x="8648758" y="6637575"/>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0EB4D395-970A-44C2-8F03-EFBFC40F0899}"/>
                </a:ext>
              </a:extLst>
            </p:cNvPr>
            <p:cNvSpPr/>
            <p:nvPr userDrawn="1"/>
          </p:nvSpPr>
          <p:spPr>
            <a:xfrm>
              <a:off x="8614627"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Partial Circle 119">
              <a:extLst>
                <a:ext uri="{FF2B5EF4-FFF2-40B4-BE49-F238E27FC236}">
                  <a16:creationId xmlns:a16="http://schemas.microsoft.com/office/drawing/2014/main" id="{F4DE904F-5342-4130-A2C8-379BE982F5A9}"/>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1" name="Oval 120">
              <a:extLst>
                <a:ext uri="{FF2B5EF4-FFF2-40B4-BE49-F238E27FC236}">
                  <a16:creationId xmlns:a16="http://schemas.microsoft.com/office/drawing/2014/main" id="{BC6D1648-C828-428D-B297-D042F062AD54}"/>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122" name="Straight Connector 121">
              <a:extLst>
                <a:ext uri="{FF2B5EF4-FFF2-40B4-BE49-F238E27FC236}">
                  <a16:creationId xmlns:a16="http://schemas.microsoft.com/office/drawing/2014/main" id="{18E6C8DD-B639-4C38-A506-030FDD13ADA5}"/>
                </a:ext>
              </a:extLst>
            </p:cNvPr>
            <p:cNvCxnSpPr>
              <a:cxnSpLocks/>
              <a:stCxn id="121" idx="4"/>
              <a:endCxn id="123"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39547BC1-BB33-4B58-B131-AB76D4D968FF}"/>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86B9EA1D-2434-4C28-AC98-830C6C2558F6}"/>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125" name="Straight Connector 124">
              <a:extLst>
                <a:ext uri="{FF2B5EF4-FFF2-40B4-BE49-F238E27FC236}">
                  <a16:creationId xmlns:a16="http://schemas.microsoft.com/office/drawing/2014/main" id="{62B8204B-4543-44E4-BB5E-5ADCB697B05D}"/>
                </a:ext>
              </a:extLst>
            </p:cNvPr>
            <p:cNvCxnSpPr>
              <a:cxnSpLocks/>
              <a:stCxn id="124" idx="4"/>
              <a:endCxn id="126"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FC5FFF66-169A-4E02-9F1E-69960D7D40E4}"/>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2A71665-A50E-4EDE-BCA2-17DE7DE8E961}"/>
                </a:ext>
              </a:extLst>
            </p:cNvPr>
            <p:cNvCxnSpPr>
              <a:cxnSpLocks/>
              <a:stCxn id="115" idx="6"/>
              <a:endCxn id="119" idx="2"/>
            </p:cNvCxnSpPr>
            <p:nvPr userDrawn="1"/>
          </p:nvCxnSpPr>
          <p:spPr>
            <a:xfrm>
              <a:off x="8267758"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2C642C-F9A5-4EE6-B83D-0E9E4D99C6AA}"/>
                </a:ext>
              </a:extLst>
            </p:cNvPr>
            <p:cNvCxnSpPr>
              <a:cxnSpLocks/>
              <a:stCxn id="119" idx="6"/>
              <a:endCxn id="123"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1753C42-31E6-4747-BB67-96DCD7E604B3}"/>
                </a:ext>
              </a:extLst>
            </p:cNvPr>
            <p:cNvCxnSpPr>
              <a:cxnSpLocks/>
              <a:stCxn id="123" idx="6"/>
              <a:endCxn id="126"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958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ke">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DEC1193-FEC0-4D8B-8097-160309216E45}"/>
              </a:ext>
            </a:extLst>
          </p:cNvPr>
          <p:cNvSpPr txBox="1"/>
          <p:nvPr userDrawn="1"/>
        </p:nvSpPr>
        <p:spPr>
          <a:xfrm>
            <a:off x="204819" y="949533"/>
            <a:ext cx="827471"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MAKE</a:t>
            </a:r>
          </a:p>
        </p:txBody>
      </p:sp>
      <p:sp>
        <p:nvSpPr>
          <p:cNvPr id="30" name="Text Placeholder 28">
            <a:extLst>
              <a:ext uri="{FF2B5EF4-FFF2-40B4-BE49-F238E27FC236}">
                <a16:creationId xmlns:a16="http://schemas.microsoft.com/office/drawing/2014/main" id="{2D1FAA49-7A11-41A8-B75B-A03C17E9B1E8}"/>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2" name="Group 91">
            <a:extLst>
              <a:ext uri="{FF2B5EF4-FFF2-40B4-BE49-F238E27FC236}">
                <a16:creationId xmlns:a16="http://schemas.microsoft.com/office/drawing/2014/main" id="{F007FD92-89FA-467C-B9E0-444F3ABBD8AC}"/>
              </a:ext>
            </a:extLst>
          </p:cNvPr>
          <p:cNvGrpSpPr/>
          <p:nvPr userDrawn="1"/>
        </p:nvGrpSpPr>
        <p:grpSpPr>
          <a:xfrm>
            <a:off x="6933774" y="6262469"/>
            <a:ext cx="2719872" cy="595531"/>
            <a:chOff x="6933774" y="6262469"/>
            <a:chExt cx="2719872" cy="595531"/>
          </a:xfrm>
        </p:grpSpPr>
        <p:sp>
          <p:nvSpPr>
            <p:cNvPr id="93" name="Oval 92">
              <a:extLst>
                <a:ext uri="{FF2B5EF4-FFF2-40B4-BE49-F238E27FC236}">
                  <a16:creationId xmlns:a16="http://schemas.microsoft.com/office/drawing/2014/main" id="{72431CA2-348A-404F-99DD-7A6AAFC5EFD8}"/>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4F37C2AA-272F-4093-AE6F-4CB68B07EAC2}"/>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95" name="Partial Circle 94">
              <a:extLst>
                <a:ext uri="{FF2B5EF4-FFF2-40B4-BE49-F238E27FC236}">
                  <a16:creationId xmlns:a16="http://schemas.microsoft.com/office/drawing/2014/main" id="{1568CBDE-1861-430E-9FE8-5A906F87EA73}"/>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6" name="Oval 95">
              <a:extLst>
                <a:ext uri="{FF2B5EF4-FFF2-40B4-BE49-F238E27FC236}">
                  <a16:creationId xmlns:a16="http://schemas.microsoft.com/office/drawing/2014/main" id="{2B659F08-EAD3-4531-B6B3-D1E343F799F7}"/>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97" name="Straight Connector 96">
              <a:extLst>
                <a:ext uri="{FF2B5EF4-FFF2-40B4-BE49-F238E27FC236}">
                  <a16:creationId xmlns:a16="http://schemas.microsoft.com/office/drawing/2014/main" id="{FDF85545-0582-4506-BE84-9A57EE5E6FE8}"/>
                </a:ext>
              </a:extLst>
            </p:cNvPr>
            <p:cNvCxnSpPr>
              <a:cxnSpLocks/>
              <a:stCxn id="96" idx="4"/>
              <a:endCxn id="98"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89D897BD-D040-4392-A0D2-89054C3C2C7B}"/>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Partial Circle 98">
              <a:extLst>
                <a:ext uri="{FF2B5EF4-FFF2-40B4-BE49-F238E27FC236}">
                  <a16:creationId xmlns:a16="http://schemas.microsoft.com/office/drawing/2014/main" id="{C1F23F4B-18A2-4B61-9904-870C6C4B8D59}"/>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0" name="Oval 99">
              <a:extLst>
                <a:ext uri="{FF2B5EF4-FFF2-40B4-BE49-F238E27FC236}">
                  <a16:creationId xmlns:a16="http://schemas.microsoft.com/office/drawing/2014/main" id="{404CED33-61C9-4B96-A846-8365CAF1756B}"/>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101" name="Straight Connector 100">
              <a:extLst>
                <a:ext uri="{FF2B5EF4-FFF2-40B4-BE49-F238E27FC236}">
                  <a16:creationId xmlns:a16="http://schemas.microsoft.com/office/drawing/2014/main" id="{085ADCB1-ADE7-477E-8F14-8DF5ADDAF694}"/>
                </a:ext>
              </a:extLst>
            </p:cNvPr>
            <p:cNvCxnSpPr>
              <a:cxnSpLocks/>
              <a:stCxn id="100" idx="4"/>
              <a:endCxn id="102"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62BB89DE-1813-4801-A7AC-17E8280DF06E}"/>
                </a:ext>
              </a:extLst>
            </p:cNvPr>
            <p:cNvSpPr/>
            <p:nvPr userDrawn="1"/>
          </p:nvSpPr>
          <p:spPr>
            <a:xfrm>
              <a:off x="8614627"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Partial Circle 102">
              <a:extLst>
                <a:ext uri="{FF2B5EF4-FFF2-40B4-BE49-F238E27FC236}">
                  <a16:creationId xmlns:a16="http://schemas.microsoft.com/office/drawing/2014/main" id="{85DCC1D6-B8C8-401E-9A5E-A857BD6C48F5}"/>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4" name="Oval 103">
              <a:extLst>
                <a:ext uri="{FF2B5EF4-FFF2-40B4-BE49-F238E27FC236}">
                  <a16:creationId xmlns:a16="http://schemas.microsoft.com/office/drawing/2014/main" id="{F4E86099-1E45-4C10-9936-92EF5C61031E}"/>
                </a:ext>
              </a:extLst>
            </p:cNvPr>
            <p:cNvSpPr/>
            <p:nvPr userDrawn="1"/>
          </p:nvSpPr>
          <p:spPr>
            <a:xfrm>
              <a:off x="8894027" y="6294675"/>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a:t>
              </a:r>
            </a:p>
          </p:txBody>
        </p:sp>
        <p:cxnSp>
          <p:nvCxnSpPr>
            <p:cNvPr id="105" name="Straight Connector 104">
              <a:extLst>
                <a:ext uri="{FF2B5EF4-FFF2-40B4-BE49-F238E27FC236}">
                  <a16:creationId xmlns:a16="http://schemas.microsoft.com/office/drawing/2014/main" id="{F4319BCB-28A6-4DB7-8B5C-F31815194FDE}"/>
                </a:ext>
              </a:extLst>
            </p:cNvPr>
            <p:cNvCxnSpPr>
              <a:cxnSpLocks/>
              <a:stCxn id="104" idx="4"/>
              <a:endCxn id="106" idx="0"/>
            </p:cNvCxnSpPr>
            <p:nvPr userDrawn="1"/>
          </p:nvCxnSpPr>
          <p:spPr>
            <a:xfrm>
              <a:off x="9065477" y="6637575"/>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6E6525E3-CC91-431C-A7BD-E6A8F5174714}"/>
                </a:ext>
              </a:extLst>
            </p:cNvPr>
            <p:cNvSpPr/>
            <p:nvPr userDrawn="1"/>
          </p:nvSpPr>
          <p:spPr>
            <a:xfrm>
              <a:off x="9031346"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3CE26770-1038-4EA2-AD57-FA9A0B04735A}"/>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108" name="Straight Connector 107">
              <a:extLst>
                <a:ext uri="{FF2B5EF4-FFF2-40B4-BE49-F238E27FC236}">
                  <a16:creationId xmlns:a16="http://schemas.microsoft.com/office/drawing/2014/main" id="{D546A9DA-3B6F-4643-9F95-B32CC42F5AA8}"/>
                </a:ext>
              </a:extLst>
            </p:cNvPr>
            <p:cNvCxnSpPr>
              <a:cxnSpLocks/>
              <a:stCxn id="107" idx="4"/>
              <a:endCxn id="109"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5AF7960F-0E7B-4AEB-9230-EDC894AEF339}"/>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0" name="Straight Connector 109">
              <a:extLst>
                <a:ext uri="{FF2B5EF4-FFF2-40B4-BE49-F238E27FC236}">
                  <a16:creationId xmlns:a16="http://schemas.microsoft.com/office/drawing/2014/main" id="{1BE72E1D-A429-4417-A00C-676386444E48}"/>
                </a:ext>
              </a:extLst>
            </p:cNvPr>
            <p:cNvCxnSpPr>
              <a:cxnSpLocks/>
              <a:stCxn id="98" idx="6"/>
              <a:endCxn id="102" idx="2"/>
            </p:cNvCxnSpPr>
            <p:nvPr userDrawn="1"/>
          </p:nvCxnSpPr>
          <p:spPr>
            <a:xfrm>
              <a:off x="8267758"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99CE061-BCF5-47A3-992F-8849A9E1E9C8}"/>
                </a:ext>
              </a:extLst>
            </p:cNvPr>
            <p:cNvCxnSpPr>
              <a:cxnSpLocks/>
              <a:stCxn id="102" idx="6"/>
              <a:endCxn id="106" idx="2"/>
            </p:cNvCxnSpPr>
            <p:nvPr userDrawn="1"/>
          </p:nvCxnSpPr>
          <p:spPr>
            <a:xfrm>
              <a:off x="8684477"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134D72D-10A6-4A03-8A59-9A95E41CB29D}"/>
                </a:ext>
              </a:extLst>
            </p:cNvPr>
            <p:cNvCxnSpPr>
              <a:cxnSpLocks/>
              <a:stCxn id="106" idx="6"/>
              <a:endCxn id="109"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427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valuate">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0821199D-64CF-44EF-854E-BDF70A5954B4}"/>
              </a:ext>
            </a:extLst>
          </p:cNvPr>
          <p:cNvSpPr txBox="1"/>
          <p:nvPr userDrawn="1"/>
        </p:nvSpPr>
        <p:spPr>
          <a:xfrm>
            <a:off x="204819" y="949533"/>
            <a:ext cx="1274708"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EVALUATE</a:t>
            </a:r>
          </a:p>
        </p:txBody>
      </p:sp>
      <p:sp>
        <p:nvSpPr>
          <p:cNvPr id="53" name="Text Placeholder 28">
            <a:extLst>
              <a:ext uri="{FF2B5EF4-FFF2-40B4-BE49-F238E27FC236}">
                <a16:creationId xmlns:a16="http://schemas.microsoft.com/office/drawing/2014/main" id="{6843914E-1CE4-4F60-874E-6D83D0293F8E}"/>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1" name="Group 90">
            <a:extLst>
              <a:ext uri="{FF2B5EF4-FFF2-40B4-BE49-F238E27FC236}">
                <a16:creationId xmlns:a16="http://schemas.microsoft.com/office/drawing/2014/main" id="{4239A45F-FFC2-4462-B028-E3AB2B8CEEF9}"/>
              </a:ext>
            </a:extLst>
          </p:cNvPr>
          <p:cNvGrpSpPr/>
          <p:nvPr userDrawn="1"/>
        </p:nvGrpSpPr>
        <p:grpSpPr>
          <a:xfrm>
            <a:off x="6933774" y="6262469"/>
            <a:ext cx="2719872" cy="595531"/>
            <a:chOff x="6933774" y="6262469"/>
            <a:chExt cx="2719872" cy="595531"/>
          </a:xfrm>
        </p:grpSpPr>
        <p:sp>
          <p:nvSpPr>
            <p:cNvPr id="92" name="Oval 91">
              <a:extLst>
                <a:ext uri="{FF2B5EF4-FFF2-40B4-BE49-F238E27FC236}">
                  <a16:creationId xmlns:a16="http://schemas.microsoft.com/office/drawing/2014/main" id="{FB8648AD-5BC4-43B1-9A77-374BD75146A3}"/>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a:extLst>
                <a:ext uri="{FF2B5EF4-FFF2-40B4-BE49-F238E27FC236}">
                  <a16:creationId xmlns:a16="http://schemas.microsoft.com/office/drawing/2014/main" id="{B0750F90-CBC7-4D9A-95D6-362DFEBEB283}"/>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94" name="Partial Circle 93">
              <a:extLst>
                <a:ext uri="{FF2B5EF4-FFF2-40B4-BE49-F238E27FC236}">
                  <a16:creationId xmlns:a16="http://schemas.microsoft.com/office/drawing/2014/main" id="{80CD5C33-B754-4910-AA98-FD2FC9ACBEAE}"/>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Oval 94">
              <a:extLst>
                <a:ext uri="{FF2B5EF4-FFF2-40B4-BE49-F238E27FC236}">
                  <a16:creationId xmlns:a16="http://schemas.microsoft.com/office/drawing/2014/main" id="{4752BF87-5377-417E-A864-B002C1D930E5}"/>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96" name="Straight Connector 95">
              <a:extLst>
                <a:ext uri="{FF2B5EF4-FFF2-40B4-BE49-F238E27FC236}">
                  <a16:creationId xmlns:a16="http://schemas.microsoft.com/office/drawing/2014/main" id="{FA46F27C-77FE-4658-A74C-BE109952339E}"/>
                </a:ext>
              </a:extLst>
            </p:cNvPr>
            <p:cNvCxnSpPr>
              <a:cxnSpLocks/>
              <a:stCxn id="95" idx="4"/>
              <a:endCxn id="97"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A66021CE-7D0F-4986-9E76-EB6EDEE5C17A}"/>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Partial Circle 97">
              <a:extLst>
                <a:ext uri="{FF2B5EF4-FFF2-40B4-BE49-F238E27FC236}">
                  <a16:creationId xmlns:a16="http://schemas.microsoft.com/office/drawing/2014/main" id="{2616714F-6BE6-48BD-A4D5-2F24BF91662A}"/>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9" name="Oval 98">
              <a:extLst>
                <a:ext uri="{FF2B5EF4-FFF2-40B4-BE49-F238E27FC236}">
                  <a16:creationId xmlns:a16="http://schemas.microsoft.com/office/drawing/2014/main" id="{69D9D20B-E3ED-4D1B-8F11-73AECB3265A8}"/>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100" name="Straight Connector 99">
              <a:extLst>
                <a:ext uri="{FF2B5EF4-FFF2-40B4-BE49-F238E27FC236}">
                  <a16:creationId xmlns:a16="http://schemas.microsoft.com/office/drawing/2014/main" id="{ADE42F33-C034-4547-963D-8B9CDB694681}"/>
                </a:ext>
              </a:extLst>
            </p:cNvPr>
            <p:cNvCxnSpPr>
              <a:cxnSpLocks/>
              <a:stCxn id="99" idx="4"/>
              <a:endCxn id="101"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1890DBCE-CC60-4285-A3E6-7733DCBEE2F1}"/>
                </a:ext>
              </a:extLst>
            </p:cNvPr>
            <p:cNvSpPr/>
            <p:nvPr userDrawn="1"/>
          </p:nvSpPr>
          <p:spPr>
            <a:xfrm>
              <a:off x="8614627"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Partial Circle 101">
              <a:extLst>
                <a:ext uri="{FF2B5EF4-FFF2-40B4-BE49-F238E27FC236}">
                  <a16:creationId xmlns:a16="http://schemas.microsoft.com/office/drawing/2014/main" id="{F13FCCFD-4EC4-4D67-BB43-6131016D0FD0}"/>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3" name="Oval 102">
              <a:extLst>
                <a:ext uri="{FF2B5EF4-FFF2-40B4-BE49-F238E27FC236}">
                  <a16:creationId xmlns:a16="http://schemas.microsoft.com/office/drawing/2014/main" id="{C1B236CE-43E9-49D5-8B62-39A47DF161BE}"/>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104" name="Straight Connector 103">
              <a:extLst>
                <a:ext uri="{FF2B5EF4-FFF2-40B4-BE49-F238E27FC236}">
                  <a16:creationId xmlns:a16="http://schemas.microsoft.com/office/drawing/2014/main" id="{C255231F-D62D-4D47-BDDE-28434746680C}"/>
                </a:ext>
              </a:extLst>
            </p:cNvPr>
            <p:cNvCxnSpPr>
              <a:cxnSpLocks/>
              <a:stCxn id="103" idx="4"/>
              <a:endCxn id="105"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C4B3AEE5-A33A-4D2A-944B-C085517DDE7E}"/>
                </a:ext>
              </a:extLst>
            </p:cNvPr>
            <p:cNvSpPr/>
            <p:nvPr userDrawn="1"/>
          </p:nvSpPr>
          <p:spPr>
            <a:xfrm>
              <a:off x="9031346"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9AAB38C8-FB0D-4AA9-9BDC-EF16F516BC44}"/>
                </a:ext>
              </a:extLst>
            </p:cNvPr>
            <p:cNvSpPr/>
            <p:nvPr userDrawn="1"/>
          </p:nvSpPr>
          <p:spPr>
            <a:xfrm>
              <a:off x="9310746" y="6291941"/>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a:t>
              </a:r>
            </a:p>
          </p:txBody>
        </p:sp>
        <p:cxnSp>
          <p:nvCxnSpPr>
            <p:cNvPr id="107" name="Straight Connector 106">
              <a:extLst>
                <a:ext uri="{FF2B5EF4-FFF2-40B4-BE49-F238E27FC236}">
                  <a16:creationId xmlns:a16="http://schemas.microsoft.com/office/drawing/2014/main" id="{D8342AA3-3152-4AC4-937B-3D2164CAEAA3}"/>
                </a:ext>
              </a:extLst>
            </p:cNvPr>
            <p:cNvCxnSpPr>
              <a:cxnSpLocks/>
              <a:stCxn id="106" idx="4"/>
              <a:endCxn id="108" idx="0"/>
            </p:cNvCxnSpPr>
            <p:nvPr userDrawn="1"/>
          </p:nvCxnSpPr>
          <p:spPr>
            <a:xfrm>
              <a:off x="9482196" y="6634841"/>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FC36FFBD-E77B-4F07-9C25-CC005DE6D032}"/>
                </a:ext>
              </a:extLst>
            </p:cNvPr>
            <p:cNvSpPr/>
            <p:nvPr userDrawn="1"/>
          </p:nvSpPr>
          <p:spPr>
            <a:xfrm>
              <a:off x="9448065" y="678541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9" name="Straight Connector 108">
              <a:extLst>
                <a:ext uri="{FF2B5EF4-FFF2-40B4-BE49-F238E27FC236}">
                  <a16:creationId xmlns:a16="http://schemas.microsoft.com/office/drawing/2014/main" id="{674D637A-B92A-4343-8395-E6414B07F5D9}"/>
                </a:ext>
              </a:extLst>
            </p:cNvPr>
            <p:cNvCxnSpPr>
              <a:cxnSpLocks/>
              <a:stCxn id="97" idx="6"/>
              <a:endCxn id="101" idx="2"/>
            </p:cNvCxnSpPr>
            <p:nvPr userDrawn="1"/>
          </p:nvCxnSpPr>
          <p:spPr>
            <a:xfrm>
              <a:off x="8267758"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FA8DF3F-3E81-4BFF-9F1B-2427F535F49E}"/>
                </a:ext>
              </a:extLst>
            </p:cNvPr>
            <p:cNvCxnSpPr>
              <a:cxnSpLocks/>
              <a:stCxn id="101" idx="6"/>
              <a:endCxn id="105" idx="2"/>
            </p:cNvCxnSpPr>
            <p:nvPr userDrawn="1"/>
          </p:nvCxnSpPr>
          <p:spPr>
            <a:xfrm>
              <a:off x="8684477"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C542BC-53C2-4F0B-AE72-06119CE67A66}"/>
                </a:ext>
              </a:extLst>
            </p:cNvPr>
            <p:cNvCxnSpPr>
              <a:cxnSpLocks/>
              <a:stCxn id="105" idx="6"/>
              <a:endCxn id="108" idx="2"/>
            </p:cNvCxnSpPr>
            <p:nvPr userDrawn="1"/>
          </p:nvCxnSpPr>
          <p:spPr>
            <a:xfrm flipV="1">
              <a:off x="9101196" y="6820341"/>
              <a:ext cx="346869" cy="2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6179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048042-B34F-4B2D-A812-8C4AD244DBB9}"/>
              </a:ext>
            </a:extLst>
          </p:cNvPr>
          <p:cNvSpPr/>
          <p:nvPr/>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cxnSp>
        <p:nvCxnSpPr>
          <p:cNvPr id="8" name="Straight Connector 7">
            <a:extLst>
              <a:ext uri="{FF2B5EF4-FFF2-40B4-BE49-F238E27FC236}">
                <a16:creationId xmlns:a16="http://schemas.microsoft.com/office/drawing/2014/main" id="{F1C823CE-9AF6-4D76-A695-2AF8B3752C1A}"/>
              </a:ext>
            </a:extLst>
          </p:cNvPr>
          <p:cNvCxnSpPr>
            <a:cxnSpLocks/>
          </p:cNvCxnSpPr>
          <p:nvPr/>
        </p:nvCxnSpPr>
        <p:spPr>
          <a:xfrm>
            <a:off x="0" y="678024"/>
            <a:ext cx="990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4009A8-0A7A-408C-A06E-28DB683FF575}"/>
              </a:ext>
            </a:extLst>
          </p:cNvPr>
          <p:cNvSpPr txBox="1"/>
          <p:nvPr/>
        </p:nvSpPr>
        <p:spPr>
          <a:xfrm>
            <a:off x="89525" y="146551"/>
            <a:ext cx="1369286" cy="317459"/>
          </a:xfrm>
          <a:prstGeom prst="rect">
            <a:avLst/>
          </a:prstGeom>
          <a:noFill/>
        </p:spPr>
        <p:txBody>
          <a:bodyPr wrap="none" rtlCol="0">
            <a:spAutoFit/>
          </a:bodyPr>
          <a:lstStyle/>
          <a:p>
            <a:r>
              <a:rPr lang="en-GB" sz="1463" b="1" dirty="0">
                <a:latin typeface="+mj-lt"/>
              </a:rPr>
              <a:t>[Header text]</a:t>
            </a:r>
          </a:p>
        </p:txBody>
      </p:sp>
      <p:grpSp>
        <p:nvGrpSpPr>
          <p:cNvPr id="10" name="Group 9">
            <a:extLst>
              <a:ext uri="{FF2B5EF4-FFF2-40B4-BE49-F238E27FC236}">
                <a16:creationId xmlns:a16="http://schemas.microsoft.com/office/drawing/2014/main" id="{7981AA10-9F9A-42B8-A5DF-2E39A374E85F}"/>
              </a:ext>
            </a:extLst>
          </p:cNvPr>
          <p:cNvGrpSpPr/>
          <p:nvPr/>
        </p:nvGrpSpPr>
        <p:grpSpPr>
          <a:xfrm>
            <a:off x="8521408" y="100848"/>
            <a:ext cx="1329894" cy="476316"/>
            <a:chOff x="10487885" y="222750"/>
            <a:chExt cx="1636793" cy="476316"/>
          </a:xfrm>
        </p:grpSpPr>
        <p:pic>
          <p:nvPicPr>
            <p:cNvPr id="11" name="Picture 10" descr="A close up of ware&#10;&#10;Description automatically generated">
              <a:extLst>
                <a:ext uri="{FF2B5EF4-FFF2-40B4-BE49-F238E27FC236}">
                  <a16:creationId xmlns:a16="http://schemas.microsoft.com/office/drawing/2014/main" id="{BFDF4789-A602-4A9B-86BD-09994AD35F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12" name="TextBox 11">
              <a:extLst>
                <a:ext uri="{FF2B5EF4-FFF2-40B4-BE49-F238E27FC236}">
                  <a16:creationId xmlns:a16="http://schemas.microsoft.com/office/drawing/2014/main" id="{2EBC4DFA-497E-4C66-AD9B-0A94D24C784F}"/>
                </a:ext>
              </a:extLst>
            </p:cNvPr>
            <p:cNvSpPr txBox="1"/>
            <p:nvPr/>
          </p:nvSpPr>
          <p:spPr>
            <a:xfrm>
              <a:off x="10964201" y="330103"/>
              <a:ext cx="1160477" cy="229935"/>
            </a:xfrm>
            <a:prstGeom prst="rect">
              <a:avLst/>
            </a:prstGeom>
            <a:noFill/>
          </p:spPr>
          <p:txBody>
            <a:bodyPr wrap="none" rtlCol="0">
              <a:spAutoFit/>
            </a:bodyPr>
            <a:lstStyle/>
            <a:p>
              <a:r>
                <a:rPr lang="en-GB" sz="894" dirty="0" err="1">
                  <a:latin typeface="+mj-lt"/>
                </a:rPr>
                <a:t>Craig’n’Dave</a:t>
              </a:r>
              <a:endParaRPr lang="en-GB" sz="894" dirty="0">
                <a:latin typeface="+mj-lt"/>
              </a:endParaRPr>
            </a:p>
          </p:txBody>
        </p:sp>
      </p:grpSp>
      <p:sp>
        <p:nvSpPr>
          <p:cNvPr id="13" name="Rectangle 12">
            <a:extLst>
              <a:ext uri="{FF2B5EF4-FFF2-40B4-BE49-F238E27FC236}">
                <a16:creationId xmlns:a16="http://schemas.microsoft.com/office/drawing/2014/main" id="{E4ACA9EC-E6BA-4D71-951B-10855D77D3B1}"/>
              </a:ext>
            </a:extLst>
          </p:cNvPr>
          <p:cNvSpPr/>
          <p:nvPr userDrawn="1"/>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4" name="Straight Connector 13">
            <a:extLst>
              <a:ext uri="{FF2B5EF4-FFF2-40B4-BE49-F238E27FC236}">
                <a16:creationId xmlns:a16="http://schemas.microsoft.com/office/drawing/2014/main" id="{2973E5C6-7FE1-432F-973F-99FBAF916B4E}"/>
              </a:ext>
            </a:extLst>
          </p:cNvPr>
          <p:cNvCxnSpPr>
            <a:cxnSpLocks/>
          </p:cNvCxnSpPr>
          <p:nvPr userDrawn="1"/>
        </p:nvCxnSpPr>
        <p:spPr>
          <a:xfrm>
            <a:off x="0" y="678024"/>
            <a:ext cx="990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0E46AD-1B76-4B96-B918-1A82087F35F9}"/>
              </a:ext>
            </a:extLst>
          </p:cNvPr>
          <p:cNvSpPr txBox="1"/>
          <p:nvPr userDrawn="1"/>
        </p:nvSpPr>
        <p:spPr>
          <a:xfrm>
            <a:off x="89525" y="146550"/>
            <a:ext cx="3135795" cy="369332"/>
          </a:xfrm>
          <a:prstGeom prst="rect">
            <a:avLst/>
          </a:prstGeom>
          <a:noFill/>
        </p:spPr>
        <p:txBody>
          <a:bodyPr wrap="none" rtlCol="0">
            <a:spAutoFit/>
          </a:bodyPr>
          <a:lstStyle/>
          <a:p>
            <a:r>
              <a:rPr lang="en-GB" sz="1800" b="1" dirty="0">
                <a:solidFill>
                  <a:schemeClr val="tx1"/>
                </a:solidFill>
                <a:latin typeface="+mj-lt"/>
              </a:rPr>
              <a:t>Learn how to use selection</a:t>
            </a:r>
          </a:p>
        </p:txBody>
      </p:sp>
      <p:grpSp>
        <p:nvGrpSpPr>
          <p:cNvPr id="19" name="Group 18">
            <a:extLst>
              <a:ext uri="{FF2B5EF4-FFF2-40B4-BE49-F238E27FC236}">
                <a16:creationId xmlns:a16="http://schemas.microsoft.com/office/drawing/2014/main" id="{5C10271A-6868-4D26-8D86-A5E051F31663}"/>
              </a:ext>
            </a:extLst>
          </p:cNvPr>
          <p:cNvGrpSpPr/>
          <p:nvPr userDrawn="1"/>
        </p:nvGrpSpPr>
        <p:grpSpPr>
          <a:xfrm>
            <a:off x="8267649" y="88592"/>
            <a:ext cx="1593930" cy="476316"/>
            <a:chOff x="10487885" y="222750"/>
            <a:chExt cx="1593930" cy="476316"/>
          </a:xfrm>
        </p:grpSpPr>
        <p:pic>
          <p:nvPicPr>
            <p:cNvPr id="20" name="Picture 19" descr="A close up of ware&#10;&#10;Description automatically generated">
              <a:extLst>
                <a:ext uri="{FF2B5EF4-FFF2-40B4-BE49-F238E27FC236}">
                  <a16:creationId xmlns:a16="http://schemas.microsoft.com/office/drawing/2014/main" id="{7243483D-ABB4-481A-A743-F91953B6D17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21" name="TextBox 20">
              <a:extLst>
                <a:ext uri="{FF2B5EF4-FFF2-40B4-BE49-F238E27FC236}">
                  <a16:creationId xmlns:a16="http://schemas.microsoft.com/office/drawing/2014/main" id="{65878A0F-2376-461D-AFC6-0B919F3BF72B}"/>
                </a:ext>
              </a:extLst>
            </p:cNvPr>
            <p:cNvSpPr txBox="1"/>
            <p:nvPr userDrawn="1"/>
          </p:nvSpPr>
          <p:spPr>
            <a:xfrm>
              <a:off x="10964201" y="330103"/>
              <a:ext cx="1117614" cy="261610"/>
            </a:xfrm>
            <a:prstGeom prst="rect">
              <a:avLst/>
            </a:prstGeom>
            <a:noFill/>
          </p:spPr>
          <p:txBody>
            <a:bodyPr wrap="none" rtlCol="0">
              <a:spAutoFit/>
            </a:bodyPr>
            <a:lstStyle/>
            <a:p>
              <a:r>
                <a:rPr lang="en-GB" sz="1100" dirty="0" err="1">
                  <a:latin typeface="+mj-lt"/>
                </a:rPr>
                <a:t>Craig’n’Dave</a:t>
              </a:r>
              <a:endParaRPr lang="en-GB" sz="1100" dirty="0">
                <a:latin typeface="+mj-lt"/>
              </a:endParaRPr>
            </a:p>
          </p:txBody>
        </p:sp>
      </p:grpSp>
    </p:spTree>
    <p:extLst>
      <p:ext uri="{BB962C8B-B14F-4D97-AF65-F5344CB8AC3E}">
        <p14:creationId xmlns:p14="http://schemas.microsoft.com/office/powerpoint/2010/main" val="28173848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l" defTabSz="742950" rtl="0" eaLnBrk="1" latinLnBrk="0" hangingPunct="1">
        <a:lnSpc>
          <a:spcPct val="90000"/>
        </a:lnSpc>
        <a:spcBef>
          <a:spcPct val="0"/>
        </a:spcBef>
        <a:buNone/>
        <a:defRPr sz="3575" kern="1200">
          <a:solidFill>
            <a:schemeClr val="accent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rgbClr val="595959"/>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rgbClr val="595959"/>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595959"/>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r>
              <a:rPr lang="en-GB" sz="1800" dirty="0">
                <a:solidFill>
                  <a:schemeClr val="tx1"/>
                </a:solidFill>
              </a:rPr>
              <a:t>Sample program: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Selection commands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return eligibility to drive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CheckAge</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Age)</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(Age &gt;= 17)</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"You are old enough to learn to drive a car."</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else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"You are not old enough to learn to drive a car."</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CheckAge</a:t>
            </a:r>
            <a:r>
              <a:rPr lang="en-GB" dirty="0">
                <a:solidFill>
                  <a:srgbClr val="000000"/>
                </a:solidFill>
                <a:latin typeface="Consolas" panose="020B0609020204030204" pitchFamily="49" charset="0"/>
              </a:rPr>
              <a:t>(14);</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p:txBody>
      </p:sp>
    </p:spTree>
    <p:extLst>
      <p:ext uri="{BB962C8B-B14F-4D97-AF65-F5344CB8AC3E}">
        <p14:creationId xmlns:p14="http://schemas.microsoft.com/office/powerpoint/2010/main" val="148688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3" y="1388917"/>
            <a:ext cx="4736307" cy="5308766"/>
          </a:xfrm>
        </p:spPr>
        <p:txBody>
          <a:bodyPr/>
          <a:lstStyle/>
          <a:p>
            <a:r>
              <a:rPr lang="en-GB" sz="1800" dirty="0">
                <a:solidFill>
                  <a:schemeClr val="tx1"/>
                </a:solidFill>
              </a:rPr>
              <a:t>Program comprehension:</a:t>
            </a:r>
          </a:p>
          <a:p>
            <a:pPr>
              <a:lnSpc>
                <a:spcPct val="100000"/>
              </a:lnSpc>
              <a:spcBef>
                <a:spcPts val="0"/>
              </a:spcBef>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Sample(</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Hz)</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(Hz == 44100)</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"CD quality"</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(Hz &lt; 44100)</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"Low quality"</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(Hz &gt; 44100)</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"Compress"</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Sample(48000);</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graphicFrame>
        <p:nvGraphicFramePr>
          <p:cNvPr id="2" name="Table 3">
            <a:extLst>
              <a:ext uri="{FF2B5EF4-FFF2-40B4-BE49-F238E27FC236}">
                <a16:creationId xmlns:a16="http://schemas.microsoft.com/office/drawing/2014/main" id="{31935F5B-3D21-4377-B35C-A011E7E37024}"/>
              </a:ext>
            </a:extLst>
          </p:cNvPr>
          <p:cNvGraphicFramePr>
            <a:graphicFrameLocks noGrp="1"/>
          </p:cNvGraphicFramePr>
          <p:nvPr>
            <p:extLst>
              <p:ext uri="{D42A27DB-BD31-4B8C-83A1-F6EECF244321}">
                <p14:modId xmlns:p14="http://schemas.microsoft.com/office/powerpoint/2010/main" val="1340594706"/>
              </p:ext>
            </p:extLst>
          </p:nvPr>
        </p:nvGraphicFramePr>
        <p:xfrm>
          <a:off x="5001583" y="1388917"/>
          <a:ext cx="4694866" cy="2225040"/>
        </p:xfrm>
        <a:graphic>
          <a:graphicData uri="http://schemas.openxmlformats.org/drawingml/2006/table">
            <a:tbl>
              <a:tblPr bandRow="1">
                <a:tableStyleId>{7DF18680-E054-41AD-8BC1-D1AEF772440D}</a:tableStyleId>
              </a:tblPr>
              <a:tblGrid>
                <a:gridCol w="903917">
                  <a:extLst>
                    <a:ext uri="{9D8B030D-6E8A-4147-A177-3AD203B41FA5}">
                      <a16:colId xmlns:a16="http://schemas.microsoft.com/office/drawing/2014/main" val="310575128"/>
                    </a:ext>
                  </a:extLst>
                </a:gridCol>
                <a:gridCol w="3790949">
                  <a:extLst>
                    <a:ext uri="{9D8B030D-6E8A-4147-A177-3AD203B41FA5}">
                      <a16:colId xmlns:a16="http://schemas.microsoft.com/office/drawing/2014/main" val="3128593494"/>
                    </a:ext>
                  </a:extLst>
                </a:gridCol>
              </a:tblGrid>
              <a:tr h="370840">
                <a:tc>
                  <a:txBody>
                    <a:bodyPr/>
                    <a:lstStyle/>
                    <a:p>
                      <a:pPr algn="ctr"/>
                      <a:r>
                        <a:rPr lang="en-GB" sz="1100" b="1" dirty="0">
                          <a:solidFill>
                            <a:srgbClr val="52647F"/>
                          </a:solidFill>
                        </a:rPr>
                        <a:t>ITEM</a:t>
                      </a:r>
                    </a:p>
                  </a:txBody>
                  <a:tcPr anchor="ctr"/>
                </a:tc>
                <a:tc>
                  <a:txBody>
                    <a:bodyPr/>
                    <a:lstStyle/>
                    <a:p>
                      <a:r>
                        <a:rPr lang="en-GB" sz="1100" dirty="0">
                          <a:solidFill>
                            <a:srgbClr val="595959"/>
                          </a:solidFill>
                        </a:rPr>
                        <a:t>Identify a selection statement in the program.</a:t>
                      </a:r>
                    </a:p>
                  </a:txBody>
                  <a:tcPr anchor="ctr"/>
                </a:tc>
                <a:extLst>
                  <a:ext uri="{0D108BD9-81ED-4DB2-BD59-A6C34878D82A}">
                    <a16:rowId xmlns:a16="http://schemas.microsoft.com/office/drawing/2014/main" val="2913547773"/>
                  </a:ext>
                </a:extLst>
              </a:tr>
              <a:tr h="370840">
                <a:tc rowSpan="5">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Identify a condition in the program.</a:t>
                      </a:r>
                    </a:p>
                  </a:txBody>
                  <a:tcPr anchor="ctr"/>
                </a:tc>
                <a:extLst>
                  <a:ext uri="{0D108BD9-81ED-4DB2-BD59-A6C34878D82A}">
                    <a16:rowId xmlns:a16="http://schemas.microsoft.com/office/drawing/2014/main" val="2838044706"/>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2313685"/>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Identify a logical operator in the program.</a:t>
                      </a:r>
                    </a:p>
                  </a:txBody>
                  <a:tcPr anchor="ctr"/>
                </a:tc>
                <a:extLst>
                  <a:ext uri="{0D108BD9-81ED-4DB2-BD59-A6C34878D82A}">
                    <a16:rowId xmlns:a16="http://schemas.microsoft.com/office/drawing/2014/main" val="2737538228"/>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536024738"/>
                  </a:ext>
                </a:extLst>
              </a:tr>
            </a:tbl>
          </a:graphicData>
        </a:graphic>
      </p:graphicFrame>
      <p:grpSp>
        <p:nvGrpSpPr>
          <p:cNvPr id="4" name="Group 3">
            <a:extLst>
              <a:ext uri="{FF2B5EF4-FFF2-40B4-BE49-F238E27FC236}">
                <a16:creationId xmlns:a16="http://schemas.microsoft.com/office/drawing/2014/main" id="{1072F5BD-A8C3-4C0A-B1B6-DEB974FFAF88}"/>
              </a:ext>
            </a:extLst>
          </p:cNvPr>
          <p:cNvGrpSpPr/>
          <p:nvPr/>
        </p:nvGrpSpPr>
        <p:grpSpPr>
          <a:xfrm>
            <a:off x="5070475" y="1845785"/>
            <a:ext cx="782293" cy="586596"/>
            <a:chOff x="1161909" y="2594055"/>
            <a:chExt cx="782293" cy="586596"/>
          </a:xfrm>
        </p:grpSpPr>
        <p:sp>
          <p:nvSpPr>
            <p:cNvPr id="5" name="Freeform 78">
              <a:extLst>
                <a:ext uri="{FF2B5EF4-FFF2-40B4-BE49-F238E27FC236}">
                  <a16:creationId xmlns:a16="http://schemas.microsoft.com/office/drawing/2014/main" id="{53825C86-7EFB-4A2F-9E7F-53BDD90F5DC1}"/>
                </a:ext>
              </a:extLst>
            </p:cNvPr>
            <p:cNvSpPr>
              <a:spLocks noChangeArrowheads="1"/>
            </p:cNvSpPr>
            <p:nvPr/>
          </p:nvSpPr>
          <p:spPr bwMode="auto">
            <a:xfrm>
              <a:off x="1168886"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rgbClr val="52647F"/>
            </a:solidFill>
            <a:ln w="12700">
              <a:solidFill>
                <a:schemeClr val="bg1"/>
              </a:solidFill>
            </a:ln>
            <a:effectLst/>
          </p:spPr>
          <p:txBody>
            <a:bodyPr wrap="square" anchor="ctr">
              <a:noAutofit/>
            </a:bodyPr>
            <a:lstStyle/>
            <a:p>
              <a:endParaRPr lang="en-US"/>
            </a:p>
          </p:txBody>
        </p:sp>
        <p:sp>
          <p:nvSpPr>
            <p:cNvPr id="6" name="Freeform 76">
              <a:extLst>
                <a:ext uri="{FF2B5EF4-FFF2-40B4-BE49-F238E27FC236}">
                  <a16:creationId xmlns:a16="http://schemas.microsoft.com/office/drawing/2014/main" id="{F2111630-B162-42DA-B962-CDD6AB2A84A5}"/>
                </a:ext>
              </a:extLst>
            </p:cNvPr>
            <p:cNvSpPr>
              <a:spLocks noChangeArrowheads="1"/>
            </p:cNvSpPr>
            <p:nvPr/>
          </p:nvSpPr>
          <p:spPr bwMode="auto">
            <a:xfrm>
              <a:off x="1704346"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7" name="Freeform 73">
              <a:extLst>
                <a:ext uri="{FF2B5EF4-FFF2-40B4-BE49-F238E27FC236}">
                  <a16:creationId xmlns:a16="http://schemas.microsoft.com/office/drawing/2014/main" id="{E6A8EF87-FE07-4A05-B079-63038187C660}"/>
                </a:ext>
              </a:extLst>
            </p:cNvPr>
            <p:cNvSpPr>
              <a:spLocks noChangeArrowheads="1"/>
            </p:cNvSpPr>
            <p:nvPr/>
          </p:nvSpPr>
          <p:spPr bwMode="auto">
            <a:xfrm>
              <a:off x="1362446"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8" name="Freeform 71">
              <a:extLst>
                <a:ext uri="{FF2B5EF4-FFF2-40B4-BE49-F238E27FC236}">
                  <a16:creationId xmlns:a16="http://schemas.microsoft.com/office/drawing/2014/main" id="{3307A2BC-D997-4302-BDD7-EFD201F0861F}"/>
                </a:ext>
              </a:extLst>
            </p:cNvPr>
            <p:cNvSpPr>
              <a:spLocks noChangeArrowheads="1"/>
            </p:cNvSpPr>
            <p:nvPr/>
          </p:nvSpPr>
          <p:spPr bwMode="auto">
            <a:xfrm>
              <a:off x="1161909"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9" name="Freeform 132">
              <a:extLst>
                <a:ext uri="{FF2B5EF4-FFF2-40B4-BE49-F238E27FC236}">
                  <a16:creationId xmlns:a16="http://schemas.microsoft.com/office/drawing/2014/main" id="{979F02AD-2593-4032-9040-A0D4B086294C}"/>
                </a:ext>
              </a:extLst>
            </p:cNvPr>
            <p:cNvSpPr>
              <a:spLocks noChangeArrowheads="1"/>
            </p:cNvSpPr>
            <p:nvPr/>
          </p:nvSpPr>
          <p:spPr bwMode="auto">
            <a:xfrm>
              <a:off x="1426655"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10" name="Freeform 93">
              <a:extLst>
                <a:ext uri="{FF2B5EF4-FFF2-40B4-BE49-F238E27FC236}">
                  <a16:creationId xmlns:a16="http://schemas.microsoft.com/office/drawing/2014/main" id="{741ECB5E-5441-4B1A-9E8D-9672BFF6B550}"/>
                </a:ext>
              </a:extLst>
            </p:cNvPr>
            <p:cNvSpPr/>
            <p:nvPr/>
          </p:nvSpPr>
          <p:spPr>
            <a:xfrm>
              <a:off x="1636879"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graphicFrame>
        <p:nvGraphicFramePr>
          <p:cNvPr id="12" name="Table 3">
            <a:extLst>
              <a:ext uri="{FF2B5EF4-FFF2-40B4-BE49-F238E27FC236}">
                <a16:creationId xmlns:a16="http://schemas.microsoft.com/office/drawing/2014/main" id="{B9EFE2B3-DDEA-4499-808D-96E2D30420BF}"/>
              </a:ext>
            </a:extLst>
          </p:cNvPr>
          <p:cNvGraphicFramePr>
            <a:graphicFrameLocks noGrp="1"/>
          </p:cNvGraphicFramePr>
          <p:nvPr>
            <p:extLst>
              <p:ext uri="{D42A27DB-BD31-4B8C-83A1-F6EECF244321}">
                <p14:modId xmlns:p14="http://schemas.microsoft.com/office/powerpoint/2010/main" val="1808447560"/>
              </p:ext>
            </p:extLst>
          </p:nvPr>
        </p:nvGraphicFramePr>
        <p:xfrm>
          <a:off x="5001583" y="3790967"/>
          <a:ext cx="4725511" cy="2336800"/>
        </p:xfrm>
        <a:graphic>
          <a:graphicData uri="http://schemas.openxmlformats.org/drawingml/2006/table">
            <a:tbl>
              <a:tblPr bandRow="1">
                <a:tableStyleId>{7DF18680-E054-41AD-8BC1-D1AEF772440D}</a:tableStyleId>
              </a:tblPr>
              <a:tblGrid>
                <a:gridCol w="903605">
                  <a:extLst>
                    <a:ext uri="{9D8B030D-6E8A-4147-A177-3AD203B41FA5}">
                      <a16:colId xmlns:a16="http://schemas.microsoft.com/office/drawing/2014/main" val="310575128"/>
                    </a:ext>
                  </a:extLst>
                </a:gridCol>
                <a:gridCol w="3821906">
                  <a:extLst>
                    <a:ext uri="{9D8B030D-6E8A-4147-A177-3AD203B41FA5}">
                      <a16:colId xmlns:a16="http://schemas.microsoft.com/office/drawing/2014/main" val="3128593494"/>
                    </a:ext>
                  </a:extLst>
                </a:gridCol>
              </a:tblGrid>
              <a:tr h="370840">
                <a:tc>
                  <a:txBody>
                    <a:bodyPr/>
                    <a:lstStyle/>
                    <a:p>
                      <a:pPr algn="ctr"/>
                      <a:r>
                        <a:rPr lang="en-GB" sz="1100" b="1" dirty="0">
                          <a:solidFill>
                            <a:srgbClr val="EA5362"/>
                          </a:solidFill>
                        </a:rPr>
                        <a:t>STRUCTURE</a:t>
                      </a:r>
                    </a:p>
                  </a:txBody>
                  <a:tcPr anchor="ctr"/>
                </a:tc>
                <a:tc>
                  <a:txBody>
                    <a:bodyPr/>
                    <a:lstStyle/>
                    <a:p>
                      <a:r>
                        <a:rPr lang="en-GB" sz="1100" dirty="0">
                          <a:solidFill>
                            <a:srgbClr val="595959"/>
                          </a:solidFill>
                        </a:rPr>
                        <a:t>When Hz is 64000, which line is executed after line 8?</a:t>
                      </a:r>
                    </a:p>
                  </a:txBody>
                  <a:tcPr anchor="ctr"/>
                </a:tc>
                <a:extLst>
                  <a:ext uri="{0D108BD9-81ED-4DB2-BD59-A6C34878D82A}">
                    <a16:rowId xmlns:a16="http://schemas.microsoft.com/office/drawing/2014/main" val="2913547773"/>
                  </a:ext>
                </a:extLst>
              </a:tr>
              <a:tr h="370840">
                <a:tc rowSpan="5">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pPr algn="ctr"/>
                      <a:endParaRPr lang="en-GB" sz="1100" dirty="0">
                        <a:solidFill>
                          <a:srgbClr val="EA5362"/>
                        </a:solidFill>
                      </a:endParaRPr>
                    </a:p>
                  </a:txBody>
                  <a:tcPr anchor="ctr"/>
                </a:tc>
                <a:tc>
                  <a:txBody>
                    <a:bodyPr/>
                    <a:lstStyle/>
                    <a:p>
                      <a:r>
                        <a:rPr lang="en-GB" sz="1100" dirty="0">
                          <a:solidFill>
                            <a:srgbClr val="595959"/>
                          </a:solidFill>
                        </a:rPr>
                        <a:t>What symbols are used to indicate the beginning and end of a program branch?</a:t>
                      </a:r>
                      <a:endParaRPr lang="en-GB" sz="1100" i="0" dirty="0">
                        <a:solidFill>
                          <a:srgbClr val="595959"/>
                        </a:solidFill>
                      </a:endParaRPr>
                    </a:p>
                  </a:txBody>
                  <a:tcPr anchor="ctr"/>
                </a:tc>
                <a:extLst>
                  <a:ext uri="{0D108BD9-81ED-4DB2-BD59-A6C34878D82A}">
                    <a16:rowId xmlns:a16="http://schemas.microsoft.com/office/drawing/2014/main" val="2987107061"/>
                  </a:ext>
                </a:extLst>
              </a:tr>
              <a:tr h="370840">
                <a:tc vMerge="1">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3104920499"/>
                  </a:ext>
                </a:extLst>
              </a:tr>
              <a:tr h="370840">
                <a:tc vMerge="1">
                  <a:txBody>
                    <a:bodyPr/>
                    <a:lstStyle/>
                    <a:p>
                      <a:pPr algn="ctr"/>
                      <a:endParaRPr lang="en-GB" sz="1100" dirty="0">
                        <a:solidFill>
                          <a:srgbClr val="EA5362"/>
                        </a:solidFill>
                      </a:endParaRPr>
                    </a:p>
                  </a:txBody>
                  <a:tcPr anchor="ctr"/>
                </a:tc>
                <a:tc>
                  <a:txBody>
                    <a:bodyPr/>
                    <a:lstStyle/>
                    <a:p>
                      <a:r>
                        <a:rPr lang="en-GB" sz="1100" i="0" dirty="0">
                          <a:solidFill>
                            <a:srgbClr val="595959"/>
                          </a:solidFill>
                        </a:rPr>
                        <a:t>If Sample returned the string instead of outputting it, what would line 10 be changed to?</a:t>
                      </a:r>
                    </a:p>
                  </a:txBody>
                  <a:tcPr anchor="ctr"/>
                </a:tc>
                <a:extLst>
                  <a:ext uri="{0D108BD9-81ED-4DB2-BD59-A6C34878D82A}">
                    <a16:rowId xmlns:a16="http://schemas.microsoft.com/office/drawing/2014/main" val="738435122"/>
                  </a:ext>
                </a:extLst>
              </a:tr>
              <a:tr h="370840">
                <a:tc vMerge="1">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3137656249"/>
                  </a:ext>
                </a:extLst>
              </a:tr>
            </a:tbl>
          </a:graphicData>
        </a:graphic>
      </p:graphicFrame>
      <p:grpSp>
        <p:nvGrpSpPr>
          <p:cNvPr id="13" name="Group 12">
            <a:extLst>
              <a:ext uri="{FF2B5EF4-FFF2-40B4-BE49-F238E27FC236}">
                <a16:creationId xmlns:a16="http://schemas.microsoft.com/office/drawing/2014/main" id="{0B774129-BB02-4E57-B30C-4FAA93B4F792}"/>
              </a:ext>
            </a:extLst>
          </p:cNvPr>
          <p:cNvGrpSpPr/>
          <p:nvPr/>
        </p:nvGrpSpPr>
        <p:grpSpPr>
          <a:xfrm>
            <a:off x="5070475" y="4318080"/>
            <a:ext cx="782293" cy="586596"/>
            <a:chOff x="2618060" y="2594055"/>
            <a:chExt cx="782293" cy="586596"/>
          </a:xfrm>
        </p:grpSpPr>
        <p:sp>
          <p:nvSpPr>
            <p:cNvPr id="14" name="Freeform 78">
              <a:extLst>
                <a:ext uri="{FF2B5EF4-FFF2-40B4-BE49-F238E27FC236}">
                  <a16:creationId xmlns:a16="http://schemas.microsoft.com/office/drawing/2014/main" id="{3DA74905-6803-415F-B720-04E50D686D46}"/>
                </a:ext>
              </a:extLst>
            </p:cNvPr>
            <p:cNvSpPr>
              <a:spLocks noChangeArrowheads="1"/>
            </p:cNvSpPr>
            <p:nvPr/>
          </p:nvSpPr>
          <p:spPr bwMode="auto">
            <a:xfrm>
              <a:off x="2625037"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15" name="Freeform 76">
              <a:extLst>
                <a:ext uri="{FF2B5EF4-FFF2-40B4-BE49-F238E27FC236}">
                  <a16:creationId xmlns:a16="http://schemas.microsoft.com/office/drawing/2014/main" id="{BE285A2E-AF7E-4817-B2E7-A1E7DB8D6EF3}"/>
                </a:ext>
              </a:extLst>
            </p:cNvPr>
            <p:cNvSpPr>
              <a:spLocks noChangeArrowheads="1"/>
            </p:cNvSpPr>
            <p:nvPr/>
          </p:nvSpPr>
          <p:spPr bwMode="auto">
            <a:xfrm>
              <a:off x="3160497"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16" name="Freeform 73">
              <a:extLst>
                <a:ext uri="{FF2B5EF4-FFF2-40B4-BE49-F238E27FC236}">
                  <a16:creationId xmlns:a16="http://schemas.microsoft.com/office/drawing/2014/main" id="{5B120CBA-2DD2-4F70-9DE6-075B08051104}"/>
                </a:ext>
              </a:extLst>
            </p:cNvPr>
            <p:cNvSpPr>
              <a:spLocks noChangeArrowheads="1"/>
            </p:cNvSpPr>
            <p:nvPr/>
          </p:nvSpPr>
          <p:spPr bwMode="auto">
            <a:xfrm>
              <a:off x="2818597"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17" name="Freeform 71">
              <a:extLst>
                <a:ext uri="{FF2B5EF4-FFF2-40B4-BE49-F238E27FC236}">
                  <a16:creationId xmlns:a16="http://schemas.microsoft.com/office/drawing/2014/main" id="{EED73524-7B8B-44C3-AA22-7185C55A9D18}"/>
                </a:ext>
              </a:extLst>
            </p:cNvPr>
            <p:cNvSpPr>
              <a:spLocks noChangeArrowheads="1"/>
            </p:cNvSpPr>
            <p:nvPr/>
          </p:nvSpPr>
          <p:spPr bwMode="auto">
            <a:xfrm>
              <a:off x="2618060"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18" name="Freeform 132">
              <a:extLst>
                <a:ext uri="{FF2B5EF4-FFF2-40B4-BE49-F238E27FC236}">
                  <a16:creationId xmlns:a16="http://schemas.microsoft.com/office/drawing/2014/main" id="{10D61EF5-472C-4D59-B085-570BB0BB60B9}"/>
                </a:ext>
              </a:extLst>
            </p:cNvPr>
            <p:cNvSpPr>
              <a:spLocks noChangeArrowheads="1"/>
            </p:cNvSpPr>
            <p:nvPr/>
          </p:nvSpPr>
          <p:spPr bwMode="auto">
            <a:xfrm>
              <a:off x="2882806"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rgbClr val="EA5362"/>
            </a:solidFill>
            <a:ln w="12700">
              <a:solidFill>
                <a:schemeClr val="bg1"/>
              </a:solidFill>
            </a:ln>
            <a:effectLst/>
          </p:spPr>
          <p:txBody>
            <a:bodyPr wrap="square" anchor="ctr">
              <a:noAutofit/>
            </a:bodyPr>
            <a:lstStyle/>
            <a:p>
              <a:endParaRPr lang="en-US" dirty="0"/>
            </a:p>
          </p:txBody>
        </p:sp>
        <p:sp>
          <p:nvSpPr>
            <p:cNvPr id="19" name="Freeform 93">
              <a:extLst>
                <a:ext uri="{FF2B5EF4-FFF2-40B4-BE49-F238E27FC236}">
                  <a16:creationId xmlns:a16="http://schemas.microsoft.com/office/drawing/2014/main" id="{97855C83-4940-49AC-BB90-F1699E670733}"/>
                </a:ext>
              </a:extLst>
            </p:cNvPr>
            <p:cNvSpPr/>
            <p:nvPr/>
          </p:nvSpPr>
          <p:spPr>
            <a:xfrm>
              <a:off x="3093030"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spTree>
    <p:extLst>
      <p:ext uri="{BB962C8B-B14F-4D97-AF65-F5344CB8AC3E}">
        <p14:creationId xmlns:p14="http://schemas.microsoft.com/office/powerpoint/2010/main" val="260668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3">
            <a:extLst>
              <a:ext uri="{FF2B5EF4-FFF2-40B4-BE49-F238E27FC236}">
                <a16:creationId xmlns:a16="http://schemas.microsoft.com/office/drawing/2014/main" id="{B9EFE2B3-DDEA-4499-808D-96E2D30420BF}"/>
              </a:ext>
            </a:extLst>
          </p:cNvPr>
          <p:cNvGraphicFramePr>
            <a:graphicFrameLocks noGrp="1"/>
          </p:cNvGraphicFramePr>
          <p:nvPr>
            <p:extLst>
              <p:ext uri="{D42A27DB-BD31-4B8C-83A1-F6EECF244321}">
                <p14:modId xmlns:p14="http://schemas.microsoft.com/office/powerpoint/2010/main" val="281638036"/>
              </p:ext>
            </p:extLst>
          </p:nvPr>
        </p:nvGraphicFramePr>
        <p:xfrm>
          <a:off x="5001583" y="3790967"/>
          <a:ext cx="4725511" cy="1595120"/>
        </p:xfrm>
        <a:graphic>
          <a:graphicData uri="http://schemas.openxmlformats.org/drawingml/2006/table">
            <a:tbl>
              <a:tblPr bandRow="1">
                <a:tableStyleId>{7DF18680-E054-41AD-8BC1-D1AEF772440D}</a:tableStyleId>
              </a:tblPr>
              <a:tblGrid>
                <a:gridCol w="903605">
                  <a:extLst>
                    <a:ext uri="{9D8B030D-6E8A-4147-A177-3AD203B41FA5}">
                      <a16:colId xmlns:a16="http://schemas.microsoft.com/office/drawing/2014/main" val="310575128"/>
                    </a:ext>
                  </a:extLst>
                </a:gridCol>
                <a:gridCol w="3821906">
                  <a:extLst>
                    <a:ext uri="{9D8B030D-6E8A-4147-A177-3AD203B41FA5}">
                      <a16:colId xmlns:a16="http://schemas.microsoft.com/office/drawing/2014/main" val="3128593494"/>
                    </a:ext>
                  </a:extLst>
                </a:gridCol>
              </a:tblGrid>
              <a:tr h="370840">
                <a:tc>
                  <a:txBody>
                    <a:bodyPr/>
                    <a:lstStyle/>
                    <a:p>
                      <a:pPr algn="ctr"/>
                      <a:r>
                        <a:rPr lang="en-GB" sz="1100" b="1" dirty="0">
                          <a:solidFill>
                            <a:srgbClr val="4CCCAC"/>
                          </a:solidFill>
                        </a:rPr>
                        <a:t>RELATION</a:t>
                      </a:r>
                    </a:p>
                  </a:txBody>
                  <a:tcPr anchor="ctr"/>
                </a:tc>
                <a:tc>
                  <a:txBody>
                    <a:bodyPr/>
                    <a:lstStyle/>
                    <a:p>
                      <a:r>
                        <a:rPr lang="en-GB" sz="1100" dirty="0">
                          <a:solidFill>
                            <a:srgbClr val="595959"/>
                          </a:solidFill>
                        </a:rPr>
                        <a:t>What will be the affect on the output from the program if lines 8-11 are swapped around with lines 12-15?</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pPr algn="ctr"/>
                      <a:endParaRPr lang="en-GB" sz="1100" dirty="0">
                        <a:solidFill>
                          <a:srgbClr val="EA5362"/>
                        </a:solidFill>
                      </a:endParaRPr>
                    </a:p>
                  </a:txBody>
                  <a:tcPr anchor="ctr"/>
                </a:tc>
                <a:tc>
                  <a:txBody>
                    <a:bodyPr/>
                    <a:lstStyle/>
                    <a:p>
                      <a:r>
                        <a:rPr lang="en-GB" sz="1100" dirty="0">
                          <a:solidFill>
                            <a:srgbClr val="595959"/>
                          </a:solidFill>
                        </a:rPr>
                        <a:t>What would be the implication of changing line 12 to be:</a:t>
                      </a:r>
                      <a:br>
                        <a:rPr lang="en-GB" sz="1100" dirty="0">
                          <a:solidFill>
                            <a:srgbClr val="595959"/>
                          </a:solidFill>
                        </a:rPr>
                      </a:br>
                      <a:r>
                        <a:rPr lang="en-GB" sz="1100" dirty="0">
                          <a:solidFill>
                            <a:srgbClr val="595959"/>
                          </a:solidFill>
                        </a:rPr>
                        <a:t>if (Hz &lt;= 44100) instead?</a:t>
                      </a:r>
                      <a:endParaRPr lang="en-GB" sz="1100" i="0" dirty="0">
                        <a:solidFill>
                          <a:srgbClr val="595959"/>
                        </a:solidFill>
                      </a:endParaRPr>
                    </a:p>
                  </a:txBody>
                  <a:tcPr anchor="ctr"/>
                </a:tc>
                <a:extLst>
                  <a:ext uri="{0D108BD9-81ED-4DB2-BD59-A6C34878D82A}">
                    <a16:rowId xmlns:a16="http://schemas.microsoft.com/office/drawing/2014/main" val="2987107061"/>
                  </a:ext>
                </a:extLst>
              </a:tr>
              <a:tr h="370840">
                <a:tc vMerge="1">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3104920499"/>
                  </a:ext>
                </a:extLst>
              </a:tr>
            </a:tbl>
          </a:graphicData>
        </a:graphic>
      </p:graphicFrame>
      <p:grpSp>
        <p:nvGrpSpPr>
          <p:cNvPr id="41" name="Group 40">
            <a:extLst>
              <a:ext uri="{FF2B5EF4-FFF2-40B4-BE49-F238E27FC236}">
                <a16:creationId xmlns:a16="http://schemas.microsoft.com/office/drawing/2014/main" id="{9EF34D7B-4C24-455E-8E8D-854914B5A282}"/>
              </a:ext>
            </a:extLst>
          </p:cNvPr>
          <p:cNvGrpSpPr/>
          <p:nvPr/>
        </p:nvGrpSpPr>
        <p:grpSpPr>
          <a:xfrm>
            <a:off x="5082481" y="4315589"/>
            <a:ext cx="782293" cy="586596"/>
            <a:chOff x="6986513" y="2594055"/>
            <a:chExt cx="782293" cy="586596"/>
          </a:xfrm>
        </p:grpSpPr>
        <p:sp>
          <p:nvSpPr>
            <p:cNvPr id="42" name="Freeform 78">
              <a:extLst>
                <a:ext uri="{FF2B5EF4-FFF2-40B4-BE49-F238E27FC236}">
                  <a16:creationId xmlns:a16="http://schemas.microsoft.com/office/drawing/2014/main" id="{CF393AB3-3625-412A-8D6B-0BAB2FA9A01F}"/>
                </a:ext>
              </a:extLst>
            </p:cNvPr>
            <p:cNvSpPr>
              <a:spLocks noChangeArrowheads="1"/>
            </p:cNvSpPr>
            <p:nvPr/>
          </p:nvSpPr>
          <p:spPr bwMode="auto">
            <a:xfrm>
              <a:off x="6993490"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43" name="Freeform 76">
              <a:extLst>
                <a:ext uri="{FF2B5EF4-FFF2-40B4-BE49-F238E27FC236}">
                  <a16:creationId xmlns:a16="http://schemas.microsoft.com/office/drawing/2014/main" id="{60B8D071-474C-4DBE-B103-BAFA20FA7F3F}"/>
                </a:ext>
              </a:extLst>
            </p:cNvPr>
            <p:cNvSpPr>
              <a:spLocks noChangeArrowheads="1"/>
            </p:cNvSpPr>
            <p:nvPr/>
          </p:nvSpPr>
          <p:spPr bwMode="auto">
            <a:xfrm>
              <a:off x="7528950"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44" name="Freeform 73">
              <a:extLst>
                <a:ext uri="{FF2B5EF4-FFF2-40B4-BE49-F238E27FC236}">
                  <a16:creationId xmlns:a16="http://schemas.microsoft.com/office/drawing/2014/main" id="{5F18E5DC-6C62-41A0-885A-7FF9A437A511}"/>
                </a:ext>
              </a:extLst>
            </p:cNvPr>
            <p:cNvSpPr>
              <a:spLocks noChangeArrowheads="1"/>
            </p:cNvSpPr>
            <p:nvPr/>
          </p:nvSpPr>
          <p:spPr bwMode="auto">
            <a:xfrm>
              <a:off x="7187050"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rgbClr val="4CCCAC"/>
            </a:solidFill>
            <a:ln w="12700">
              <a:solidFill>
                <a:schemeClr val="bg1"/>
              </a:solidFill>
            </a:ln>
            <a:effectLst/>
          </p:spPr>
          <p:txBody>
            <a:bodyPr wrap="square" anchor="ctr">
              <a:noAutofit/>
            </a:bodyPr>
            <a:lstStyle/>
            <a:p>
              <a:endParaRPr lang="en-US"/>
            </a:p>
          </p:txBody>
        </p:sp>
        <p:sp>
          <p:nvSpPr>
            <p:cNvPr id="45" name="Freeform 71">
              <a:extLst>
                <a:ext uri="{FF2B5EF4-FFF2-40B4-BE49-F238E27FC236}">
                  <a16:creationId xmlns:a16="http://schemas.microsoft.com/office/drawing/2014/main" id="{C40D5D16-6180-4B76-B133-28F3DD01B2DE}"/>
                </a:ext>
              </a:extLst>
            </p:cNvPr>
            <p:cNvSpPr>
              <a:spLocks noChangeArrowheads="1"/>
            </p:cNvSpPr>
            <p:nvPr/>
          </p:nvSpPr>
          <p:spPr bwMode="auto">
            <a:xfrm>
              <a:off x="6986513"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46" name="Freeform 132">
              <a:extLst>
                <a:ext uri="{FF2B5EF4-FFF2-40B4-BE49-F238E27FC236}">
                  <a16:creationId xmlns:a16="http://schemas.microsoft.com/office/drawing/2014/main" id="{EC8CAFA9-55C2-4E88-A437-DD2FE6A894B4}"/>
                </a:ext>
              </a:extLst>
            </p:cNvPr>
            <p:cNvSpPr>
              <a:spLocks noChangeArrowheads="1"/>
            </p:cNvSpPr>
            <p:nvPr/>
          </p:nvSpPr>
          <p:spPr bwMode="auto">
            <a:xfrm>
              <a:off x="7251259"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47" name="Freeform 93">
              <a:extLst>
                <a:ext uri="{FF2B5EF4-FFF2-40B4-BE49-F238E27FC236}">
                  <a16:creationId xmlns:a16="http://schemas.microsoft.com/office/drawing/2014/main" id="{50E9AE56-8E43-45FB-B62E-AF6236BD1F47}"/>
                </a:ext>
              </a:extLst>
            </p:cNvPr>
            <p:cNvSpPr/>
            <p:nvPr/>
          </p:nvSpPr>
          <p:spPr>
            <a:xfrm>
              <a:off x="7461483"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graphicFrame>
        <p:nvGraphicFramePr>
          <p:cNvPr id="19" name="Table 3">
            <a:extLst>
              <a:ext uri="{FF2B5EF4-FFF2-40B4-BE49-F238E27FC236}">
                <a16:creationId xmlns:a16="http://schemas.microsoft.com/office/drawing/2014/main" id="{4867E28F-177E-4BE7-867D-063974E2C912}"/>
              </a:ext>
            </a:extLst>
          </p:cNvPr>
          <p:cNvGraphicFramePr>
            <a:graphicFrameLocks noGrp="1"/>
          </p:cNvGraphicFramePr>
          <p:nvPr>
            <p:extLst>
              <p:ext uri="{D42A27DB-BD31-4B8C-83A1-F6EECF244321}">
                <p14:modId xmlns:p14="http://schemas.microsoft.com/office/powerpoint/2010/main" val="918292798"/>
              </p:ext>
            </p:extLst>
          </p:nvPr>
        </p:nvGraphicFramePr>
        <p:xfrm>
          <a:off x="5001583" y="1388954"/>
          <a:ext cx="4725511" cy="2280920"/>
        </p:xfrm>
        <a:graphic>
          <a:graphicData uri="http://schemas.openxmlformats.org/drawingml/2006/table">
            <a:tbl>
              <a:tblPr bandRow="1">
                <a:tableStyleId>{7DF18680-E054-41AD-8BC1-D1AEF772440D}</a:tableStyleId>
              </a:tblPr>
              <a:tblGrid>
                <a:gridCol w="903605">
                  <a:extLst>
                    <a:ext uri="{9D8B030D-6E8A-4147-A177-3AD203B41FA5}">
                      <a16:colId xmlns:a16="http://schemas.microsoft.com/office/drawing/2014/main" val="310575128"/>
                    </a:ext>
                  </a:extLst>
                </a:gridCol>
                <a:gridCol w="3821906">
                  <a:extLst>
                    <a:ext uri="{9D8B030D-6E8A-4147-A177-3AD203B41FA5}">
                      <a16:colId xmlns:a16="http://schemas.microsoft.com/office/drawing/2014/main" val="3128593494"/>
                    </a:ext>
                  </a:extLst>
                </a:gridCol>
              </a:tblGrid>
              <a:tr h="370840">
                <a:tc>
                  <a:txBody>
                    <a:bodyPr/>
                    <a:lstStyle/>
                    <a:p>
                      <a:pPr algn="ctr"/>
                      <a:r>
                        <a:rPr lang="en-GB" sz="1100" b="1" dirty="0">
                          <a:solidFill>
                            <a:srgbClr val="5C9EE6"/>
                          </a:solidFill>
                        </a:rPr>
                        <a:t>REASON</a:t>
                      </a:r>
                    </a:p>
                  </a:txBody>
                  <a:tcPr anchor="ctr"/>
                </a:tc>
                <a:tc>
                  <a:txBody>
                    <a:bodyPr/>
                    <a:lstStyle/>
                    <a:p>
                      <a:r>
                        <a:rPr lang="en-GB" sz="1100" dirty="0">
                          <a:solidFill>
                            <a:srgbClr val="595959"/>
                          </a:solidFill>
                        </a:rPr>
                        <a:t>Why wouldn’t a switch work very well with this program?</a:t>
                      </a:r>
                    </a:p>
                  </a:txBody>
                  <a:tcPr anchor="ctr"/>
                </a:tc>
                <a:extLst>
                  <a:ext uri="{0D108BD9-81ED-4DB2-BD59-A6C34878D82A}">
                    <a16:rowId xmlns:a16="http://schemas.microsoft.com/office/drawing/2014/main" val="2913547773"/>
                  </a:ext>
                </a:extLst>
              </a:tr>
              <a:tr h="370840">
                <a:tc rowSpan="5">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pPr algn="ctr"/>
                      <a:endParaRPr lang="en-GB" sz="1100" dirty="0">
                        <a:solidFill>
                          <a:srgbClr val="EA5362"/>
                        </a:solidFill>
                      </a:endParaRPr>
                    </a:p>
                  </a:txBody>
                  <a:tcPr anchor="ctr"/>
                </a:tc>
                <a:tc>
                  <a:txBody>
                    <a:bodyPr/>
                    <a:lstStyle/>
                    <a:p>
                      <a:r>
                        <a:rPr lang="en-GB" sz="1100" i="0" dirty="0">
                          <a:solidFill>
                            <a:srgbClr val="595959"/>
                          </a:solidFill>
                        </a:rPr>
                        <a:t>Why is == used instead of = in line 8?</a:t>
                      </a:r>
                    </a:p>
                  </a:txBody>
                  <a:tcPr anchor="ctr"/>
                </a:tc>
                <a:extLst>
                  <a:ext uri="{0D108BD9-81ED-4DB2-BD59-A6C34878D82A}">
                    <a16:rowId xmlns:a16="http://schemas.microsoft.com/office/drawing/2014/main" val="2987107061"/>
                  </a:ext>
                </a:extLst>
              </a:tr>
              <a:tr h="370840">
                <a:tc vMerge="1">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3104920499"/>
                  </a:ext>
                </a:extLst>
              </a:tr>
              <a:tr h="370840">
                <a:tc vMerge="1">
                  <a:txBody>
                    <a:bodyPr/>
                    <a:lstStyle/>
                    <a:p>
                      <a:pPr algn="ctr"/>
                      <a:endParaRPr lang="en-GB" sz="1100" dirty="0">
                        <a:solidFill>
                          <a:srgbClr val="EA5362"/>
                        </a:solidFill>
                      </a:endParaRPr>
                    </a:p>
                  </a:txBody>
                  <a:tcPr anchor="ctr"/>
                </a:tc>
                <a:tc>
                  <a:txBody>
                    <a:bodyPr/>
                    <a:lstStyle/>
                    <a:p>
                      <a:r>
                        <a:rPr lang="en-GB" sz="1100" i="0" dirty="0">
                          <a:solidFill>
                            <a:srgbClr val="595959"/>
                          </a:solidFill>
                        </a:rPr>
                        <a:t>What advantage would there be to using “else if” instead of “if” in lines 12 and 16?</a:t>
                      </a:r>
                    </a:p>
                  </a:txBody>
                  <a:tcPr anchor="ctr"/>
                </a:tc>
                <a:extLst>
                  <a:ext uri="{0D108BD9-81ED-4DB2-BD59-A6C34878D82A}">
                    <a16:rowId xmlns:a16="http://schemas.microsoft.com/office/drawing/2014/main" val="396520344"/>
                  </a:ext>
                </a:extLst>
              </a:tr>
              <a:tr h="370840">
                <a:tc vMerge="1">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1964688564"/>
                  </a:ext>
                </a:extLst>
              </a:tr>
            </a:tbl>
          </a:graphicData>
        </a:graphic>
      </p:graphicFrame>
      <p:grpSp>
        <p:nvGrpSpPr>
          <p:cNvPr id="34" name="Group 33">
            <a:extLst>
              <a:ext uri="{FF2B5EF4-FFF2-40B4-BE49-F238E27FC236}">
                <a16:creationId xmlns:a16="http://schemas.microsoft.com/office/drawing/2014/main" id="{210626A3-D313-46F0-914A-2E5DBAE97C33}"/>
              </a:ext>
            </a:extLst>
          </p:cNvPr>
          <p:cNvGrpSpPr/>
          <p:nvPr/>
        </p:nvGrpSpPr>
        <p:grpSpPr>
          <a:xfrm>
            <a:off x="5082556" y="1913576"/>
            <a:ext cx="782293" cy="586596"/>
            <a:chOff x="5530362" y="2594055"/>
            <a:chExt cx="782293" cy="586596"/>
          </a:xfrm>
        </p:grpSpPr>
        <p:sp>
          <p:nvSpPr>
            <p:cNvPr id="35" name="Freeform 78">
              <a:extLst>
                <a:ext uri="{FF2B5EF4-FFF2-40B4-BE49-F238E27FC236}">
                  <a16:creationId xmlns:a16="http://schemas.microsoft.com/office/drawing/2014/main" id="{98D42FFC-5800-40F1-A7C2-4E67AD816E04}"/>
                </a:ext>
              </a:extLst>
            </p:cNvPr>
            <p:cNvSpPr>
              <a:spLocks noChangeArrowheads="1"/>
            </p:cNvSpPr>
            <p:nvPr/>
          </p:nvSpPr>
          <p:spPr bwMode="auto">
            <a:xfrm>
              <a:off x="5537339"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6" name="Freeform 76">
              <a:extLst>
                <a:ext uri="{FF2B5EF4-FFF2-40B4-BE49-F238E27FC236}">
                  <a16:creationId xmlns:a16="http://schemas.microsoft.com/office/drawing/2014/main" id="{4AE3026E-9319-4BE5-AC0B-272936B3D452}"/>
                </a:ext>
              </a:extLst>
            </p:cNvPr>
            <p:cNvSpPr>
              <a:spLocks noChangeArrowheads="1"/>
            </p:cNvSpPr>
            <p:nvPr/>
          </p:nvSpPr>
          <p:spPr bwMode="auto">
            <a:xfrm>
              <a:off x="6072799"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7" name="Freeform 73">
              <a:extLst>
                <a:ext uri="{FF2B5EF4-FFF2-40B4-BE49-F238E27FC236}">
                  <a16:creationId xmlns:a16="http://schemas.microsoft.com/office/drawing/2014/main" id="{9F2E583E-D150-4313-AC81-8388084B684E}"/>
                </a:ext>
              </a:extLst>
            </p:cNvPr>
            <p:cNvSpPr>
              <a:spLocks noChangeArrowheads="1"/>
            </p:cNvSpPr>
            <p:nvPr/>
          </p:nvSpPr>
          <p:spPr bwMode="auto">
            <a:xfrm>
              <a:off x="5730899"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8" name="Freeform 71">
              <a:extLst>
                <a:ext uri="{FF2B5EF4-FFF2-40B4-BE49-F238E27FC236}">
                  <a16:creationId xmlns:a16="http://schemas.microsoft.com/office/drawing/2014/main" id="{AE5859EC-B34E-4260-A38A-9BD24EAC6905}"/>
                </a:ext>
              </a:extLst>
            </p:cNvPr>
            <p:cNvSpPr>
              <a:spLocks noChangeArrowheads="1"/>
            </p:cNvSpPr>
            <p:nvPr/>
          </p:nvSpPr>
          <p:spPr bwMode="auto">
            <a:xfrm>
              <a:off x="5530362"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rgbClr val="5C9EE6"/>
            </a:solidFill>
            <a:ln w="12700">
              <a:solidFill>
                <a:schemeClr val="bg1"/>
              </a:solidFill>
            </a:ln>
            <a:effectLst/>
          </p:spPr>
          <p:txBody>
            <a:bodyPr wrap="square" anchor="ctr">
              <a:noAutofit/>
            </a:bodyPr>
            <a:lstStyle/>
            <a:p>
              <a:endParaRPr lang="en-US" dirty="0"/>
            </a:p>
          </p:txBody>
        </p:sp>
        <p:sp>
          <p:nvSpPr>
            <p:cNvPr id="39" name="Freeform 132">
              <a:extLst>
                <a:ext uri="{FF2B5EF4-FFF2-40B4-BE49-F238E27FC236}">
                  <a16:creationId xmlns:a16="http://schemas.microsoft.com/office/drawing/2014/main" id="{DDF8A2AC-E618-453A-8935-857A72C7A9D1}"/>
                </a:ext>
              </a:extLst>
            </p:cNvPr>
            <p:cNvSpPr>
              <a:spLocks noChangeArrowheads="1"/>
            </p:cNvSpPr>
            <p:nvPr/>
          </p:nvSpPr>
          <p:spPr bwMode="auto">
            <a:xfrm>
              <a:off x="5795108"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40" name="Freeform 93">
              <a:extLst>
                <a:ext uri="{FF2B5EF4-FFF2-40B4-BE49-F238E27FC236}">
                  <a16:creationId xmlns:a16="http://schemas.microsoft.com/office/drawing/2014/main" id="{62C64C74-9B6F-4677-A66E-B67909B97035}"/>
                </a:ext>
              </a:extLst>
            </p:cNvPr>
            <p:cNvSpPr/>
            <p:nvPr/>
          </p:nvSpPr>
          <p:spPr>
            <a:xfrm>
              <a:off x="6005332"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3" y="1388916"/>
            <a:ext cx="4736307" cy="5320641"/>
          </a:xfrm>
        </p:spPr>
        <p:txBody>
          <a:bodyPr/>
          <a:lstStyle/>
          <a:p>
            <a:r>
              <a:rPr lang="en-GB" sz="1800" dirty="0">
                <a:solidFill>
                  <a:schemeClr val="tx1"/>
                </a:solidFill>
              </a:rPr>
              <a:t>Program comprehension:</a:t>
            </a:r>
          </a:p>
          <a:p>
            <a:pPr>
              <a:lnSpc>
                <a:spcPct val="100000"/>
              </a:lnSpc>
              <a:spcBef>
                <a:spcPts val="0"/>
              </a:spcBef>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Sample(</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Hz)</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(Hz == 44100)</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"CD quality"</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(Hz &lt; 44100)</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"Low quality"</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(Hz &gt; 44100)</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"Compress"</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Sample(48000);</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33204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8"/>
            <a:ext cx="9436952" cy="386720"/>
          </a:xfrm>
        </p:spPr>
        <p:txBody>
          <a:bodyPr/>
          <a:lstStyle/>
          <a:p>
            <a:r>
              <a:rPr lang="en-GB" sz="1800" dirty="0">
                <a:solidFill>
                  <a:schemeClr val="tx1"/>
                </a:solidFill>
              </a:rPr>
              <a:t>Keywords introduced in this objective:</a:t>
            </a:r>
          </a:p>
        </p:txBody>
      </p:sp>
      <p:graphicFrame>
        <p:nvGraphicFramePr>
          <p:cNvPr id="2" name="Table 3">
            <a:extLst>
              <a:ext uri="{FF2B5EF4-FFF2-40B4-BE49-F238E27FC236}">
                <a16:creationId xmlns:a16="http://schemas.microsoft.com/office/drawing/2014/main" id="{F6D2A5B3-3A36-4EFF-BAE2-66877BC8848F}"/>
              </a:ext>
            </a:extLst>
          </p:cNvPr>
          <p:cNvGraphicFramePr>
            <a:graphicFrameLocks noGrp="1"/>
          </p:cNvGraphicFramePr>
          <p:nvPr>
            <p:extLst>
              <p:ext uri="{D42A27DB-BD31-4B8C-83A1-F6EECF244321}">
                <p14:modId xmlns:p14="http://schemas.microsoft.com/office/powerpoint/2010/main" val="673783693"/>
              </p:ext>
            </p:extLst>
          </p:nvPr>
        </p:nvGraphicFramePr>
        <p:xfrm>
          <a:off x="216694" y="1886884"/>
          <a:ext cx="9525399" cy="3662680"/>
        </p:xfrm>
        <a:graphic>
          <a:graphicData uri="http://schemas.openxmlformats.org/drawingml/2006/table">
            <a:tbl>
              <a:tblPr bandRow="1">
                <a:tableStyleId>{00A15C55-8517-42AA-B614-E9B94910E393}</a:tableStyleId>
              </a:tblPr>
              <a:tblGrid>
                <a:gridCol w="2942142">
                  <a:extLst>
                    <a:ext uri="{9D8B030D-6E8A-4147-A177-3AD203B41FA5}">
                      <a16:colId xmlns:a16="http://schemas.microsoft.com/office/drawing/2014/main" val="2641042804"/>
                    </a:ext>
                  </a:extLst>
                </a:gridCol>
                <a:gridCol w="6583257">
                  <a:extLst>
                    <a:ext uri="{9D8B030D-6E8A-4147-A177-3AD203B41FA5}">
                      <a16:colId xmlns:a16="http://schemas.microsoft.com/office/drawing/2014/main" val="2254272094"/>
                    </a:ext>
                  </a:extLst>
                </a:gridCol>
              </a:tblGrid>
              <a:tr h="370840">
                <a:tc>
                  <a:txBody>
                    <a:bodyPr/>
                    <a:lstStyle/>
                    <a:p>
                      <a:r>
                        <a:rPr lang="en-GB" sz="1100" dirty="0">
                          <a:solidFill>
                            <a:srgbClr val="595959"/>
                          </a:solidFill>
                          <a:latin typeface="Consolas" panose="020B0609020204030204" pitchFamily="49" charset="0"/>
                        </a:rPr>
                        <a:t>if (X == "Craig" || X == "Dave")</a:t>
                      </a:r>
                      <a:br>
                        <a:rPr lang="en-GB" sz="1100" dirty="0">
                          <a:solidFill>
                            <a:srgbClr val="595959"/>
                          </a:solidFill>
                          <a:latin typeface="Consolas" panose="020B0609020204030204" pitchFamily="49" charset="0"/>
                        </a:rPr>
                      </a:br>
                      <a:r>
                        <a:rPr lang="en-GB" sz="1100" dirty="0">
                          <a:solidFill>
                            <a:srgbClr val="595959"/>
                          </a:solidFill>
                          <a:latin typeface="Consolas" panose="020B0609020204030204" pitchFamily="49" charset="0"/>
                        </a:rPr>
                        <a:t>{</a:t>
                      </a:r>
                    </a:p>
                    <a:p>
                      <a:r>
                        <a:rPr lang="en-GB" sz="1100" i="1" dirty="0">
                          <a:solidFill>
                            <a:srgbClr val="595959"/>
                          </a:solidFill>
                          <a:latin typeface="Consolas" panose="020B0609020204030204" pitchFamily="49" charset="0"/>
                        </a:rPr>
                        <a:t>  commands</a:t>
                      </a:r>
                      <a:br>
                        <a:rPr lang="en-GB" sz="1100" dirty="0">
                          <a:solidFill>
                            <a:srgbClr val="595959"/>
                          </a:solidFill>
                          <a:latin typeface="Consolas" panose="020B0609020204030204" pitchFamily="49" charset="0"/>
                        </a:rPr>
                      </a:br>
                      <a:r>
                        <a:rPr lang="en-GB" sz="1100" dirty="0">
                          <a:solidFill>
                            <a:srgbClr val="595959"/>
                          </a:solidFill>
                          <a:latin typeface="Consolas" panose="020B0609020204030204" pitchFamily="49" charset="0"/>
                        </a:rPr>
                        <a:t>}</a:t>
                      </a:r>
                    </a:p>
                    <a:p>
                      <a:endParaRPr lang="en-GB" sz="1100" dirty="0">
                        <a:solidFill>
                          <a:srgbClr val="595959"/>
                        </a:solidFill>
                        <a:latin typeface="Consolas" panose="020B0609020204030204" pitchFamily="49" charset="0"/>
                      </a:endParaRPr>
                    </a:p>
                    <a:p>
                      <a:r>
                        <a:rPr lang="en-GB" sz="1100" dirty="0">
                          <a:solidFill>
                            <a:srgbClr val="595959"/>
                          </a:solidFill>
                          <a:latin typeface="Consolas" panose="020B0609020204030204" pitchFamily="49" charset="0"/>
                        </a:rPr>
                        <a:t>if ((Y &gt; 6 &amp;&amp; Y &lt; 10) || Z != 1)</a:t>
                      </a:r>
                    </a:p>
                    <a:p>
                      <a:r>
                        <a:rPr lang="en-GB" sz="1100" dirty="0">
                          <a:solidFill>
                            <a:srgbClr val="595959"/>
                          </a:solidFill>
                          <a:latin typeface="Consolas" panose="020B0609020204030204" pitchFamily="49" charset="0"/>
                        </a:rPr>
                        <a:t>{</a:t>
                      </a:r>
                    </a:p>
                    <a:p>
                      <a:r>
                        <a:rPr lang="en-GB" sz="1100" i="1" dirty="0">
                          <a:solidFill>
                            <a:srgbClr val="595959"/>
                          </a:solidFill>
                          <a:latin typeface="Consolas" panose="020B0609020204030204" pitchFamily="49" charset="0"/>
                        </a:rPr>
                        <a:t>  commands</a:t>
                      </a:r>
                    </a:p>
                    <a:p>
                      <a:r>
                        <a:rPr lang="en-GB" sz="1100" dirty="0">
                          <a:solidFill>
                            <a:srgbClr val="595959"/>
                          </a:solidFill>
                          <a:latin typeface="Consolas" panose="020B0609020204030204" pitchFamily="49" charset="0"/>
                        </a:rPr>
                        <a:t>}</a:t>
                      </a:r>
                    </a:p>
                  </a:txBody>
                  <a:tcPr/>
                </a:tc>
                <a:tc>
                  <a:txBody>
                    <a:bodyPr/>
                    <a:lstStyle/>
                    <a:p>
                      <a:r>
                        <a:rPr lang="en-GB" sz="1100" dirty="0">
                          <a:solidFill>
                            <a:srgbClr val="595959"/>
                          </a:solidFill>
                          <a:latin typeface="+mn-lt"/>
                        </a:rPr>
                        <a:t>Branches to a sequence of instructions based on the condition.</a:t>
                      </a:r>
                    </a:p>
                    <a:p>
                      <a:r>
                        <a:rPr lang="en-GB" sz="1100" dirty="0">
                          <a:solidFill>
                            <a:srgbClr val="595959"/>
                          </a:solidFill>
                          <a:latin typeface="+mn-lt"/>
                        </a:rPr>
                        <a:t>In this situation if X is Craig or X is Dave.</a:t>
                      </a:r>
                    </a:p>
                    <a:p>
                      <a:endParaRPr lang="en-GB" sz="1100" dirty="0">
                        <a:solidFill>
                          <a:srgbClr val="595959"/>
                        </a:solidFill>
                        <a:latin typeface="+mn-lt"/>
                      </a:endParaRPr>
                    </a:p>
                    <a:p>
                      <a:endParaRPr lang="en-GB" sz="1100" dirty="0">
                        <a:solidFill>
                          <a:srgbClr val="595959"/>
                        </a:solidFill>
                        <a:latin typeface="+mn-lt"/>
                      </a:endParaRPr>
                    </a:p>
                    <a:p>
                      <a:endParaRPr lang="en-GB" sz="1100" dirty="0">
                        <a:solidFill>
                          <a:srgbClr val="595959"/>
                        </a:solidFill>
                        <a:latin typeface="+mn-lt"/>
                      </a:endParaRPr>
                    </a:p>
                    <a:p>
                      <a:r>
                        <a:rPr lang="en-GB" sz="1100" dirty="0">
                          <a:solidFill>
                            <a:srgbClr val="595959"/>
                          </a:solidFill>
                          <a:latin typeface="+mn-lt"/>
                        </a:rPr>
                        <a:t>Multiple conditions can be used with brackets. This means if Y is between 7 and 9 and Z is not 1…</a:t>
                      </a:r>
                    </a:p>
                    <a:p>
                      <a:endParaRPr lang="en-GB" sz="1100" dirty="0">
                        <a:solidFill>
                          <a:srgbClr val="595959"/>
                        </a:solidFill>
                        <a:latin typeface="+mn-lt"/>
                      </a:endParaRPr>
                    </a:p>
                    <a:p>
                      <a:r>
                        <a:rPr lang="en-GB" sz="1100" dirty="0">
                          <a:solidFill>
                            <a:srgbClr val="595959"/>
                          </a:solidFill>
                          <a:latin typeface="+mn-lt"/>
                        </a:rPr>
                        <a:t>You can also combine the condition and statement on one line like this: if (X == </a:t>
                      </a:r>
                      <a:r>
                        <a:rPr lang="en-GB" sz="1100" dirty="0">
                          <a:solidFill>
                            <a:srgbClr val="595959"/>
                          </a:solidFill>
                          <a:latin typeface="Consolas" panose="020B0609020204030204" pitchFamily="49" charset="0"/>
                        </a:rPr>
                        <a:t>"</a:t>
                      </a:r>
                      <a:r>
                        <a:rPr lang="en-GB" sz="1100" dirty="0">
                          <a:solidFill>
                            <a:srgbClr val="595959"/>
                          </a:solidFill>
                          <a:latin typeface="+mn-lt"/>
                        </a:rPr>
                        <a:t>Craig</a:t>
                      </a:r>
                      <a:r>
                        <a:rPr lang="en-GB" sz="1100" dirty="0">
                          <a:solidFill>
                            <a:srgbClr val="595959"/>
                          </a:solidFill>
                          <a:latin typeface="Consolas" panose="020B0609020204030204" pitchFamily="49" charset="0"/>
                        </a:rPr>
                        <a:t>") { </a:t>
                      </a:r>
                      <a:r>
                        <a:rPr lang="en-GB" sz="1100" i="1" dirty="0">
                          <a:solidFill>
                            <a:srgbClr val="595959"/>
                          </a:solidFill>
                          <a:latin typeface="Consolas" panose="020B0609020204030204" pitchFamily="49" charset="0"/>
                        </a:rPr>
                        <a:t>commands</a:t>
                      </a:r>
                      <a:r>
                        <a:rPr lang="en-GB" sz="1100" dirty="0">
                          <a:solidFill>
                            <a:srgbClr val="595959"/>
                          </a:solidFill>
                          <a:latin typeface="Consolas" panose="020B0609020204030204" pitchFamily="49" charset="0"/>
                        </a:rPr>
                        <a:t> }</a:t>
                      </a:r>
                      <a:endParaRPr lang="en-GB" sz="1100" dirty="0">
                        <a:solidFill>
                          <a:srgbClr val="595959"/>
                        </a:solidFill>
                        <a:latin typeface="+mn-lt"/>
                      </a:endParaRPr>
                    </a:p>
                  </a:txBody>
                  <a:tcPr/>
                </a:tc>
                <a:extLst>
                  <a:ext uri="{0D108BD9-81ED-4DB2-BD59-A6C34878D82A}">
                    <a16:rowId xmlns:a16="http://schemas.microsoft.com/office/drawing/2014/main" val="122701039"/>
                  </a:ext>
                </a:extLst>
              </a:tr>
              <a:tr h="370840">
                <a:tc>
                  <a:txBody>
                    <a:bodyPr/>
                    <a:lstStyle/>
                    <a:p>
                      <a:r>
                        <a:rPr lang="en-GB" sz="1100" i="0" dirty="0">
                          <a:solidFill>
                            <a:srgbClr val="595959"/>
                          </a:solidFill>
                          <a:latin typeface="Consolas" panose="020B0609020204030204" pitchFamily="49" charset="0"/>
                        </a:rPr>
                        <a:t>else if</a:t>
                      </a:r>
                    </a:p>
                  </a:txBody>
                  <a:tcPr/>
                </a:tc>
                <a:tc>
                  <a:txBody>
                    <a:bodyPr/>
                    <a:lstStyle/>
                    <a:p>
                      <a:r>
                        <a:rPr lang="en-GB" sz="1100" dirty="0">
                          <a:solidFill>
                            <a:srgbClr val="595959"/>
                          </a:solidFill>
                          <a:latin typeface="+mn-lt"/>
                        </a:rPr>
                        <a:t>Allows if statements to be nested. If the previous if / elseif is false, execute this selection.</a:t>
                      </a:r>
                    </a:p>
                  </a:txBody>
                  <a:tcPr/>
                </a:tc>
                <a:extLst>
                  <a:ext uri="{0D108BD9-81ED-4DB2-BD59-A6C34878D82A}">
                    <a16:rowId xmlns:a16="http://schemas.microsoft.com/office/drawing/2014/main" val="3591079862"/>
                  </a:ext>
                </a:extLst>
              </a:tr>
              <a:tr h="370840">
                <a:tc>
                  <a:txBody>
                    <a:bodyPr/>
                    <a:lstStyle/>
                    <a:p>
                      <a:r>
                        <a:rPr lang="en-GB" sz="1100" i="0" dirty="0">
                          <a:solidFill>
                            <a:srgbClr val="595959"/>
                          </a:solidFill>
                          <a:latin typeface="Consolas" panose="020B0609020204030204" pitchFamily="49" charset="0"/>
                        </a:rPr>
                        <a:t>else</a:t>
                      </a:r>
                    </a:p>
                  </a:txBody>
                  <a:tcPr/>
                </a:tc>
                <a:tc>
                  <a:txBody>
                    <a:bodyPr/>
                    <a:lstStyle/>
                    <a:p>
                      <a:r>
                        <a:rPr lang="en-GB" sz="1100" dirty="0">
                          <a:solidFill>
                            <a:srgbClr val="595959"/>
                          </a:solidFill>
                          <a:latin typeface="+mn-lt"/>
                        </a:rPr>
                        <a:t>Catches all other possibilities when the condition is false.</a:t>
                      </a:r>
                      <a:br>
                        <a:rPr lang="en-GB" sz="1100" dirty="0">
                          <a:solidFill>
                            <a:srgbClr val="595959"/>
                          </a:solidFill>
                          <a:latin typeface="+mn-lt"/>
                        </a:rPr>
                      </a:br>
                      <a:r>
                        <a:rPr lang="en-GB" sz="1100" dirty="0">
                          <a:solidFill>
                            <a:srgbClr val="595959"/>
                          </a:solidFill>
                          <a:latin typeface="+mn-lt"/>
                        </a:rPr>
                        <a:t>It is good practice to ensure all possible outcomes are handled to avoid run-time errors.</a:t>
                      </a:r>
                    </a:p>
                  </a:txBody>
                  <a:tcPr/>
                </a:tc>
                <a:extLst>
                  <a:ext uri="{0D108BD9-81ED-4DB2-BD59-A6C34878D82A}">
                    <a16:rowId xmlns:a16="http://schemas.microsoft.com/office/drawing/2014/main" val="1195040873"/>
                  </a:ext>
                </a:extLst>
              </a:tr>
              <a:tr h="370840">
                <a:tc>
                  <a:txBody>
                    <a:bodyPr/>
                    <a:lstStyle/>
                    <a:p>
                      <a:r>
                        <a:rPr lang="en-GB" sz="1100">
                          <a:solidFill>
                            <a:srgbClr val="595959"/>
                          </a:solidFill>
                          <a:latin typeface="Consolas" panose="020B0609020204030204" pitchFamily="49" charset="0"/>
                        </a:rPr>
                        <a:t>switch (X)</a:t>
                      </a:r>
                      <a:endParaRPr lang="en-GB" sz="1100" dirty="0">
                        <a:solidFill>
                          <a:srgbClr val="595959"/>
                        </a:solidFill>
                        <a:latin typeface="Consolas" panose="020B0609020204030204" pitchFamily="49" charset="0"/>
                      </a:endParaRPr>
                    </a:p>
                    <a:p>
                      <a:r>
                        <a:rPr lang="en-GB" sz="1100" dirty="0">
                          <a:solidFill>
                            <a:srgbClr val="595959"/>
                          </a:solidFill>
                          <a:latin typeface="Consolas" panose="020B0609020204030204" pitchFamily="49" charset="0"/>
                        </a:rPr>
                        <a:t>{</a:t>
                      </a:r>
                      <a:br>
                        <a:rPr lang="en-GB" sz="1100" dirty="0">
                          <a:solidFill>
                            <a:srgbClr val="595959"/>
                          </a:solidFill>
                          <a:latin typeface="Consolas" panose="020B0609020204030204" pitchFamily="49" charset="0"/>
                        </a:rPr>
                      </a:br>
                      <a:r>
                        <a:rPr lang="en-GB" sz="1100" dirty="0">
                          <a:solidFill>
                            <a:srgbClr val="595959"/>
                          </a:solidFill>
                          <a:latin typeface="Consolas" panose="020B0609020204030204" pitchFamily="49" charset="0"/>
                        </a:rPr>
                        <a:t>  case 1:</a:t>
                      </a:r>
                      <a:br>
                        <a:rPr lang="en-GB" sz="1100" dirty="0">
                          <a:solidFill>
                            <a:srgbClr val="595959"/>
                          </a:solidFill>
                          <a:latin typeface="Consolas" panose="020B0609020204030204" pitchFamily="49" charset="0"/>
                        </a:rPr>
                      </a:br>
                      <a:r>
                        <a:rPr lang="en-GB" sz="1100" dirty="0">
                          <a:solidFill>
                            <a:srgbClr val="595959"/>
                          </a:solidFill>
                          <a:latin typeface="Consolas" panose="020B0609020204030204" pitchFamily="49" charset="0"/>
                        </a:rPr>
                        <a:t>  case 5:</a:t>
                      </a:r>
                      <a:br>
                        <a:rPr lang="en-GB" sz="1100" dirty="0">
                          <a:solidFill>
                            <a:srgbClr val="595959"/>
                          </a:solidFill>
                          <a:latin typeface="Consolas" panose="020B0609020204030204" pitchFamily="49" charset="0"/>
                        </a:rPr>
                      </a:br>
                      <a:r>
                        <a:rPr lang="en-GB" sz="1100" dirty="0">
                          <a:solidFill>
                            <a:srgbClr val="595959"/>
                          </a:solidFill>
                          <a:latin typeface="Consolas" panose="020B0609020204030204" pitchFamily="49" charset="0"/>
                        </a:rPr>
                        <a:t>    </a:t>
                      </a:r>
                      <a:r>
                        <a:rPr lang="en-GB" sz="1100" i="1" dirty="0">
                          <a:solidFill>
                            <a:srgbClr val="595959"/>
                          </a:solidFill>
                          <a:latin typeface="Consolas" panose="020B0609020204030204" pitchFamily="49" charset="0"/>
                        </a:rPr>
                        <a:t>commands</a:t>
                      </a:r>
                    </a:p>
                    <a:p>
                      <a:r>
                        <a:rPr lang="en-GB" sz="1100" dirty="0">
                          <a:solidFill>
                            <a:srgbClr val="595959"/>
                          </a:solidFill>
                          <a:latin typeface="Consolas" panose="020B0609020204030204" pitchFamily="49" charset="0"/>
                        </a:rPr>
                        <a:t>    break;</a:t>
                      </a:r>
                    </a:p>
                    <a:p>
                      <a:r>
                        <a:rPr lang="en-GB" sz="1100" dirty="0">
                          <a:solidFill>
                            <a:srgbClr val="595959"/>
                          </a:solidFill>
                          <a:latin typeface="Consolas" panose="020B0609020204030204" pitchFamily="49" charset="0"/>
                        </a:rPr>
                        <a:t>}</a:t>
                      </a:r>
                    </a:p>
                  </a:txBody>
                  <a:tcPr/>
                </a:tc>
                <a:tc>
                  <a:txBody>
                    <a:bodyPr/>
                    <a:lstStyle/>
                    <a:p>
                      <a:r>
                        <a:rPr lang="en-GB" sz="1100" dirty="0">
                          <a:solidFill>
                            <a:srgbClr val="595959"/>
                          </a:solidFill>
                          <a:latin typeface="+mn-lt"/>
                        </a:rPr>
                        <a:t>An alternative to multiple else if commands.</a:t>
                      </a:r>
                      <a:br>
                        <a:rPr lang="en-GB" sz="1100" dirty="0">
                          <a:solidFill>
                            <a:srgbClr val="595959"/>
                          </a:solidFill>
                          <a:latin typeface="+mn-lt"/>
                        </a:rPr>
                      </a:br>
                      <a:r>
                        <a:rPr lang="en-GB" sz="1100" dirty="0">
                          <a:solidFill>
                            <a:srgbClr val="595959"/>
                          </a:solidFill>
                          <a:latin typeface="+mn-lt"/>
                        </a:rPr>
                        <a:t>The equivalent would be:</a:t>
                      </a:r>
                      <a:br>
                        <a:rPr lang="en-GB" sz="1100" dirty="0">
                          <a:solidFill>
                            <a:srgbClr val="595959"/>
                          </a:solidFill>
                          <a:latin typeface="+mn-lt"/>
                        </a:rPr>
                      </a:br>
                      <a:r>
                        <a:rPr lang="en-GB" sz="1100" dirty="0">
                          <a:solidFill>
                            <a:srgbClr val="595959"/>
                          </a:solidFill>
                          <a:latin typeface="Consolas" panose="020B0609020204030204" pitchFamily="49" charset="0"/>
                        </a:rPr>
                        <a:t>if (X == 1 || X == 5)</a:t>
                      </a:r>
                      <a:br>
                        <a:rPr lang="en-GB" sz="1100" dirty="0">
                          <a:solidFill>
                            <a:srgbClr val="595959"/>
                          </a:solidFill>
                          <a:latin typeface="Consolas" panose="020B0609020204030204" pitchFamily="49" charset="0"/>
                        </a:rPr>
                      </a:br>
                      <a:r>
                        <a:rPr lang="en-GB" sz="1100" dirty="0">
                          <a:solidFill>
                            <a:srgbClr val="595959"/>
                          </a:solidFill>
                          <a:latin typeface="Consolas" panose="020B0609020204030204" pitchFamily="49" charset="0"/>
                        </a:rPr>
                        <a:t>{</a:t>
                      </a:r>
                    </a:p>
                    <a:p>
                      <a:r>
                        <a:rPr lang="en-GB" sz="1100" dirty="0">
                          <a:solidFill>
                            <a:srgbClr val="595959"/>
                          </a:solidFill>
                          <a:latin typeface="Consolas" panose="020B0609020204030204" pitchFamily="49" charset="0"/>
                        </a:rPr>
                        <a:t>}</a:t>
                      </a:r>
                    </a:p>
                  </a:txBody>
                  <a:tcPr/>
                </a:tc>
                <a:extLst>
                  <a:ext uri="{0D108BD9-81ED-4DB2-BD59-A6C34878D82A}">
                    <a16:rowId xmlns:a16="http://schemas.microsoft.com/office/drawing/2014/main" val="793727995"/>
                  </a:ext>
                </a:extLst>
              </a:tr>
            </a:tbl>
          </a:graphicData>
        </a:graphic>
      </p:graphicFrame>
    </p:spTree>
    <p:extLst>
      <p:ext uri="{BB962C8B-B14F-4D97-AF65-F5344CB8AC3E}">
        <p14:creationId xmlns:p14="http://schemas.microsoft.com/office/powerpoint/2010/main" val="2285888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2965893" cy="4758506"/>
          </a:xfrm>
        </p:spPr>
        <p:txBody>
          <a:bodyPr/>
          <a:lstStyle/>
          <a:p>
            <a:r>
              <a:rPr lang="en-GB" sz="1800" dirty="0">
                <a:solidFill>
                  <a:schemeClr val="tx1"/>
                </a:solidFill>
              </a:rPr>
              <a:t>Driving test problem:</a:t>
            </a:r>
          </a:p>
          <a:p>
            <a:r>
              <a:rPr lang="en-GB" dirty="0"/>
              <a:t>1 point.</a:t>
            </a:r>
          </a:p>
          <a:p>
            <a:r>
              <a:rPr lang="en-GB" dirty="0"/>
              <a:t>Write a subroutine that outputs “pass” if a parameter called </a:t>
            </a:r>
            <a:r>
              <a:rPr lang="en-GB" dirty="0" err="1"/>
              <a:t>MinorFaults</a:t>
            </a:r>
            <a:r>
              <a:rPr lang="en-GB" dirty="0"/>
              <a:t> is less than 16, or “fail” if it is greater than 15.</a:t>
            </a:r>
          </a:p>
          <a:p>
            <a:endParaRPr lang="en-GB" dirty="0"/>
          </a:p>
        </p:txBody>
      </p:sp>
      <p:pic>
        <p:nvPicPr>
          <p:cNvPr id="13" name="Graphic 12">
            <a:extLst>
              <a:ext uri="{FF2B5EF4-FFF2-40B4-BE49-F238E27FC236}">
                <a16:creationId xmlns:a16="http://schemas.microsoft.com/office/drawing/2014/main" id="{33037376-540C-4E9A-B228-AB11B8E8C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263734"/>
            <a:ext cx="1080000" cy="1080000"/>
          </a:xfrm>
          <a:prstGeom prst="rect">
            <a:avLst/>
          </a:prstGeom>
        </p:spPr>
      </p:pic>
      <p:sp>
        <p:nvSpPr>
          <p:cNvPr id="9" name="Freeform 63">
            <a:extLst>
              <a:ext uri="{FF2B5EF4-FFF2-40B4-BE49-F238E27FC236}">
                <a16:creationId xmlns:a16="http://schemas.microsoft.com/office/drawing/2014/main" id="{E8217680-8D22-47BD-8AED-C8CEECC0F191}"/>
              </a:ext>
            </a:extLst>
          </p:cNvPr>
          <p:cNvSpPr>
            <a:spLocks noEditPoints="1"/>
          </p:cNvSpPr>
          <p:nvPr/>
        </p:nvSpPr>
        <p:spPr bwMode="auto">
          <a:xfrm>
            <a:off x="4619501" y="907635"/>
            <a:ext cx="3835730" cy="1721479"/>
          </a:xfrm>
          <a:custGeom>
            <a:avLst/>
            <a:gdLst>
              <a:gd name="T0" fmla="*/ 34 w 3887"/>
              <a:gd name="T1" fmla="*/ 1266 h 1753"/>
              <a:gd name="T2" fmla="*/ 130 w 3887"/>
              <a:gd name="T3" fmla="*/ 1265 h 1753"/>
              <a:gd name="T4" fmla="*/ 198 w 3887"/>
              <a:gd name="T5" fmla="*/ 1292 h 1753"/>
              <a:gd name="T6" fmla="*/ 223 w 3887"/>
              <a:gd name="T7" fmla="*/ 1315 h 1753"/>
              <a:gd name="T8" fmla="*/ 257 w 3887"/>
              <a:gd name="T9" fmla="*/ 1322 h 1753"/>
              <a:gd name="T10" fmla="*/ 301 w 3887"/>
              <a:gd name="T11" fmla="*/ 1276 h 1753"/>
              <a:gd name="T12" fmla="*/ 338 w 3887"/>
              <a:gd name="T13" fmla="*/ 1333 h 1753"/>
              <a:gd name="T14" fmla="*/ 401 w 3887"/>
              <a:gd name="T15" fmla="*/ 1302 h 1753"/>
              <a:gd name="T16" fmla="*/ 477 w 3887"/>
              <a:gd name="T17" fmla="*/ 1328 h 1753"/>
              <a:gd name="T18" fmla="*/ 538 w 3887"/>
              <a:gd name="T19" fmla="*/ 1328 h 1753"/>
              <a:gd name="T20" fmla="*/ 580 w 3887"/>
              <a:gd name="T21" fmla="*/ 1357 h 1753"/>
              <a:gd name="T22" fmla="*/ 639 w 3887"/>
              <a:gd name="T23" fmla="*/ 1336 h 1753"/>
              <a:gd name="T24" fmla="*/ 691 w 3887"/>
              <a:gd name="T25" fmla="*/ 1374 h 1753"/>
              <a:gd name="T26" fmla="*/ 738 w 3887"/>
              <a:gd name="T27" fmla="*/ 1386 h 1753"/>
              <a:gd name="T28" fmla="*/ 824 w 3887"/>
              <a:gd name="T29" fmla="*/ 1401 h 1753"/>
              <a:gd name="T30" fmla="*/ 893 w 3887"/>
              <a:gd name="T31" fmla="*/ 1412 h 1753"/>
              <a:gd name="T32" fmla="*/ 991 w 3887"/>
              <a:gd name="T33" fmla="*/ 1385 h 1753"/>
              <a:gd name="T34" fmla="*/ 1043 w 3887"/>
              <a:gd name="T35" fmla="*/ 1424 h 1753"/>
              <a:gd name="T36" fmla="*/ 1106 w 3887"/>
              <a:gd name="T37" fmla="*/ 1422 h 1753"/>
              <a:gd name="T38" fmla="*/ 1164 w 3887"/>
              <a:gd name="T39" fmla="*/ 1512 h 1753"/>
              <a:gd name="T40" fmla="*/ 1244 w 3887"/>
              <a:gd name="T41" fmla="*/ 1456 h 1753"/>
              <a:gd name="T42" fmla="*/ 1334 w 3887"/>
              <a:gd name="T43" fmla="*/ 1469 h 1753"/>
              <a:gd name="T44" fmla="*/ 1401 w 3887"/>
              <a:gd name="T45" fmla="*/ 1468 h 1753"/>
              <a:gd name="T46" fmla="*/ 1461 w 3887"/>
              <a:gd name="T47" fmla="*/ 1486 h 1753"/>
              <a:gd name="T48" fmla="*/ 1520 w 3887"/>
              <a:gd name="T49" fmla="*/ 1471 h 1753"/>
              <a:gd name="T50" fmla="*/ 1565 w 3887"/>
              <a:gd name="T51" fmla="*/ 1503 h 1753"/>
              <a:gd name="T52" fmla="*/ 1632 w 3887"/>
              <a:gd name="T53" fmla="*/ 1458 h 1753"/>
              <a:gd name="T54" fmla="*/ 1694 w 3887"/>
              <a:gd name="T55" fmla="*/ 1438 h 1753"/>
              <a:gd name="T56" fmla="*/ 1735 w 3887"/>
              <a:gd name="T57" fmla="*/ 1409 h 1753"/>
              <a:gd name="T58" fmla="*/ 1837 w 3887"/>
              <a:gd name="T59" fmla="*/ 1448 h 1753"/>
              <a:gd name="T60" fmla="*/ 1872 w 3887"/>
              <a:gd name="T61" fmla="*/ 1431 h 1753"/>
              <a:gd name="T62" fmla="*/ 1901 w 3887"/>
              <a:gd name="T63" fmla="*/ 1447 h 1753"/>
              <a:gd name="T64" fmla="*/ 1937 w 3887"/>
              <a:gd name="T65" fmla="*/ 1477 h 1753"/>
              <a:gd name="T66" fmla="*/ 2020 w 3887"/>
              <a:gd name="T67" fmla="*/ 1536 h 1753"/>
              <a:gd name="T68" fmla="*/ 2053 w 3887"/>
              <a:gd name="T69" fmla="*/ 1510 h 1753"/>
              <a:gd name="T70" fmla="*/ 2104 w 3887"/>
              <a:gd name="T71" fmla="*/ 1499 h 1753"/>
              <a:gd name="T72" fmla="*/ 2189 w 3887"/>
              <a:gd name="T73" fmla="*/ 1612 h 1753"/>
              <a:gd name="T74" fmla="*/ 2291 w 3887"/>
              <a:gd name="T75" fmla="*/ 1590 h 1753"/>
              <a:gd name="T76" fmla="*/ 2338 w 3887"/>
              <a:gd name="T77" fmla="*/ 1559 h 1753"/>
              <a:gd name="T78" fmla="*/ 2397 w 3887"/>
              <a:gd name="T79" fmla="*/ 1540 h 1753"/>
              <a:gd name="T80" fmla="*/ 2463 w 3887"/>
              <a:gd name="T81" fmla="*/ 1556 h 1753"/>
              <a:gd name="T82" fmla="*/ 2521 w 3887"/>
              <a:gd name="T83" fmla="*/ 1531 h 1753"/>
              <a:gd name="T84" fmla="*/ 2589 w 3887"/>
              <a:gd name="T85" fmla="*/ 1552 h 1753"/>
              <a:gd name="T86" fmla="*/ 2655 w 3887"/>
              <a:gd name="T87" fmla="*/ 1571 h 1753"/>
              <a:gd name="T88" fmla="*/ 2690 w 3887"/>
              <a:gd name="T89" fmla="*/ 1542 h 1753"/>
              <a:gd name="T90" fmla="*/ 2726 w 3887"/>
              <a:gd name="T91" fmla="*/ 1554 h 1753"/>
              <a:gd name="T92" fmla="*/ 2802 w 3887"/>
              <a:gd name="T93" fmla="*/ 1590 h 1753"/>
              <a:gd name="T94" fmla="*/ 2870 w 3887"/>
              <a:gd name="T95" fmla="*/ 1551 h 1753"/>
              <a:gd name="T96" fmla="*/ 2918 w 3887"/>
              <a:gd name="T97" fmla="*/ 1531 h 1753"/>
              <a:gd name="T98" fmla="*/ 2969 w 3887"/>
              <a:gd name="T99" fmla="*/ 1506 h 1753"/>
              <a:gd name="T100" fmla="*/ 3030 w 3887"/>
              <a:gd name="T101" fmla="*/ 1505 h 1753"/>
              <a:gd name="T102" fmla="*/ 3140 w 3887"/>
              <a:gd name="T103" fmla="*/ 1490 h 1753"/>
              <a:gd name="T104" fmla="*/ 3180 w 3887"/>
              <a:gd name="T105" fmla="*/ 1512 h 1753"/>
              <a:gd name="T106" fmla="*/ 3225 w 3887"/>
              <a:gd name="T107" fmla="*/ 1522 h 1753"/>
              <a:gd name="T108" fmla="*/ 3316 w 3887"/>
              <a:gd name="T109" fmla="*/ 1587 h 1753"/>
              <a:gd name="T110" fmla="*/ 3379 w 3887"/>
              <a:gd name="T111" fmla="*/ 1645 h 1753"/>
              <a:gd name="T112" fmla="*/ 3470 w 3887"/>
              <a:gd name="T113" fmla="*/ 1698 h 1753"/>
              <a:gd name="T114" fmla="*/ 3553 w 3887"/>
              <a:gd name="T115" fmla="*/ 1709 h 1753"/>
              <a:gd name="T116" fmla="*/ 3666 w 3887"/>
              <a:gd name="T117" fmla="*/ 1711 h 1753"/>
              <a:gd name="T118" fmla="*/ 3738 w 3887"/>
              <a:gd name="T119" fmla="*/ 1729 h 1753"/>
              <a:gd name="T120" fmla="*/ 3821 w 3887"/>
              <a:gd name="T121" fmla="*/ 1746 h 1753"/>
              <a:gd name="T122" fmla="*/ 1107 w 3887"/>
              <a:gd name="T123" fmla="*/ 1422 h 1753"/>
              <a:gd name="T124" fmla="*/ 3712 w 3887"/>
              <a:gd name="T125" fmla="*/ 170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87" h="1753">
                <a:moveTo>
                  <a:pt x="0" y="0"/>
                </a:moveTo>
                <a:cubicBezTo>
                  <a:pt x="0" y="1241"/>
                  <a:pt x="0" y="1241"/>
                  <a:pt x="0" y="1241"/>
                </a:cubicBezTo>
                <a:cubicBezTo>
                  <a:pt x="3" y="1242"/>
                  <a:pt x="6" y="1242"/>
                  <a:pt x="9" y="1242"/>
                </a:cubicBezTo>
                <a:cubicBezTo>
                  <a:pt x="9" y="1243"/>
                  <a:pt x="9" y="1244"/>
                  <a:pt x="9" y="1245"/>
                </a:cubicBezTo>
                <a:cubicBezTo>
                  <a:pt x="16" y="1250"/>
                  <a:pt x="29" y="1235"/>
                  <a:pt x="31" y="1253"/>
                </a:cubicBezTo>
                <a:cubicBezTo>
                  <a:pt x="31" y="1253"/>
                  <a:pt x="31" y="1253"/>
                  <a:pt x="31" y="1253"/>
                </a:cubicBezTo>
                <a:cubicBezTo>
                  <a:pt x="28" y="1252"/>
                  <a:pt x="25" y="1249"/>
                  <a:pt x="23" y="1251"/>
                </a:cubicBezTo>
                <a:cubicBezTo>
                  <a:pt x="19" y="1254"/>
                  <a:pt x="24" y="1256"/>
                  <a:pt x="24" y="1259"/>
                </a:cubicBezTo>
                <a:cubicBezTo>
                  <a:pt x="25" y="1264"/>
                  <a:pt x="24" y="1271"/>
                  <a:pt x="34" y="1266"/>
                </a:cubicBezTo>
                <a:cubicBezTo>
                  <a:pt x="34" y="1266"/>
                  <a:pt x="34" y="1266"/>
                  <a:pt x="34" y="1266"/>
                </a:cubicBezTo>
                <a:cubicBezTo>
                  <a:pt x="41" y="1263"/>
                  <a:pt x="49" y="1264"/>
                  <a:pt x="56" y="1267"/>
                </a:cubicBezTo>
                <a:cubicBezTo>
                  <a:pt x="61" y="1267"/>
                  <a:pt x="67" y="1269"/>
                  <a:pt x="72" y="1265"/>
                </a:cubicBezTo>
                <a:cubicBezTo>
                  <a:pt x="79" y="1265"/>
                  <a:pt x="85" y="1263"/>
                  <a:pt x="89" y="1258"/>
                </a:cubicBezTo>
                <a:cubicBezTo>
                  <a:pt x="91" y="1261"/>
                  <a:pt x="93" y="1264"/>
                  <a:pt x="97" y="1260"/>
                </a:cubicBezTo>
                <a:cubicBezTo>
                  <a:pt x="100" y="1256"/>
                  <a:pt x="103" y="1252"/>
                  <a:pt x="105" y="1248"/>
                </a:cubicBezTo>
                <a:cubicBezTo>
                  <a:pt x="107" y="1246"/>
                  <a:pt x="110" y="1246"/>
                  <a:pt x="113" y="1244"/>
                </a:cubicBezTo>
                <a:cubicBezTo>
                  <a:pt x="113" y="1243"/>
                  <a:pt x="113" y="1243"/>
                  <a:pt x="113" y="1243"/>
                </a:cubicBezTo>
                <a:cubicBezTo>
                  <a:pt x="115" y="1244"/>
                  <a:pt x="116" y="1244"/>
                  <a:pt x="118" y="1243"/>
                </a:cubicBezTo>
                <a:cubicBezTo>
                  <a:pt x="130" y="1238"/>
                  <a:pt x="132" y="1244"/>
                  <a:pt x="130" y="1254"/>
                </a:cubicBezTo>
                <a:cubicBezTo>
                  <a:pt x="130" y="1257"/>
                  <a:pt x="130" y="1259"/>
                  <a:pt x="130" y="1265"/>
                </a:cubicBezTo>
                <a:cubicBezTo>
                  <a:pt x="141" y="1249"/>
                  <a:pt x="144" y="1261"/>
                  <a:pt x="149" y="1267"/>
                </a:cubicBezTo>
                <a:cubicBezTo>
                  <a:pt x="149" y="1268"/>
                  <a:pt x="151" y="1268"/>
                  <a:pt x="152" y="1268"/>
                </a:cubicBezTo>
                <a:cubicBezTo>
                  <a:pt x="152" y="1271"/>
                  <a:pt x="154" y="1272"/>
                  <a:pt x="156" y="1271"/>
                </a:cubicBezTo>
                <a:cubicBezTo>
                  <a:pt x="157" y="1274"/>
                  <a:pt x="159" y="1277"/>
                  <a:pt x="160" y="1281"/>
                </a:cubicBezTo>
                <a:cubicBezTo>
                  <a:pt x="160" y="1281"/>
                  <a:pt x="160" y="1282"/>
                  <a:pt x="161" y="1283"/>
                </a:cubicBezTo>
                <a:cubicBezTo>
                  <a:pt x="166" y="1283"/>
                  <a:pt x="171" y="1282"/>
                  <a:pt x="176" y="1281"/>
                </a:cubicBezTo>
                <a:cubicBezTo>
                  <a:pt x="176" y="1281"/>
                  <a:pt x="176" y="1281"/>
                  <a:pt x="176" y="1281"/>
                </a:cubicBezTo>
                <a:cubicBezTo>
                  <a:pt x="176" y="1292"/>
                  <a:pt x="185" y="1295"/>
                  <a:pt x="191" y="1301"/>
                </a:cubicBezTo>
                <a:cubicBezTo>
                  <a:pt x="191" y="1301"/>
                  <a:pt x="192" y="1300"/>
                  <a:pt x="192" y="1299"/>
                </a:cubicBezTo>
                <a:cubicBezTo>
                  <a:pt x="192" y="1295"/>
                  <a:pt x="195" y="1294"/>
                  <a:pt x="198" y="1292"/>
                </a:cubicBezTo>
                <a:cubicBezTo>
                  <a:pt x="198" y="1292"/>
                  <a:pt x="198" y="1292"/>
                  <a:pt x="198" y="1292"/>
                </a:cubicBezTo>
                <a:cubicBezTo>
                  <a:pt x="200" y="1292"/>
                  <a:pt x="202" y="1292"/>
                  <a:pt x="204" y="1292"/>
                </a:cubicBezTo>
                <a:cubicBezTo>
                  <a:pt x="204" y="1292"/>
                  <a:pt x="204" y="1292"/>
                  <a:pt x="204" y="1292"/>
                </a:cubicBezTo>
                <a:cubicBezTo>
                  <a:pt x="204" y="1292"/>
                  <a:pt x="204" y="1292"/>
                  <a:pt x="204" y="1292"/>
                </a:cubicBezTo>
                <a:cubicBezTo>
                  <a:pt x="207" y="1294"/>
                  <a:pt x="209" y="1295"/>
                  <a:pt x="211" y="1296"/>
                </a:cubicBezTo>
                <a:cubicBezTo>
                  <a:pt x="211" y="1296"/>
                  <a:pt x="211" y="1296"/>
                  <a:pt x="211" y="1296"/>
                </a:cubicBezTo>
                <a:cubicBezTo>
                  <a:pt x="209" y="1303"/>
                  <a:pt x="215" y="1307"/>
                  <a:pt x="216" y="1312"/>
                </a:cubicBezTo>
                <a:cubicBezTo>
                  <a:pt x="214" y="1314"/>
                  <a:pt x="210" y="1315"/>
                  <a:pt x="211" y="1317"/>
                </a:cubicBezTo>
                <a:cubicBezTo>
                  <a:pt x="213" y="1322"/>
                  <a:pt x="218" y="1318"/>
                  <a:pt x="222" y="1319"/>
                </a:cubicBezTo>
                <a:cubicBezTo>
                  <a:pt x="223" y="1318"/>
                  <a:pt x="224" y="1316"/>
                  <a:pt x="223" y="1315"/>
                </a:cubicBezTo>
                <a:cubicBezTo>
                  <a:pt x="227" y="1314"/>
                  <a:pt x="227" y="1309"/>
                  <a:pt x="229" y="1307"/>
                </a:cubicBezTo>
                <a:cubicBezTo>
                  <a:pt x="230" y="1306"/>
                  <a:pt x="231" y="1305"/>
                  <a:pt x="232" y="1304"/>
                </a:cubicBezTo>
                <a:cubicBezTo>
                  <a:pt x="232" y="1303"/>
                  <a:pt x="233" y="1302"/>
                  <a:pt x="233" y="1301"/>
                </a:cubicBezTo>
                <a:cubicBezTo>
                  <a:pt x="233" y="1301"/>
                  <a:pt x="233" y="1301"/>
                  <a:pt x="233" y="1301"/>
                </a:cubicBezTo>
                <a:cubicBezTo>
                  <a:pt x="242" y="1302"/>
                  <a:pt x="243" y="1311"/>
                  <a:pt x="247" y="1317"/>
                </a:cubicBezTo>
                <a:cubicBezTo>
                  <a:pt x="248" y="1318"/>
                  <a:pt x="248" y="1318"/>
                  <a:pt x="248" y="1318"/>
                </a:cubicBezTo>
                <a:cubicBezTo>
                  <a:pt x="248" y="1318"/>
                  <a:pt x="248" y="1318"/>
                  <a:pt x="248" y="1318"/>
                </a:cubicBezTo>
                <a:cubicBezTo>
                  <a:pt x="247" y="1325"/>
                  <a:pt x="243" y="1334"/>
                  <a:pt x="257" y="1331"/>
                </a:cubicBezTo>
                <a:cubicBezTo>
                  <a:pt x="257" y="1330"/>
                  <a:pt x="257" y="1329"/>
                  <a:pt x="257" y="1328"/>
                </a:cubicBezTo>
                <a:cubicBezTo>
                  <a:pt x="257" y="1326"/>
                  <a:pt x="257" y="1324"/>
                  <a:pt x="257" y="1322"/>
                </a:cubicBezTo>
                <a:cubicBezTo>
                  <a:pt x="257" y="1322"/>
                  <a:pt x="257" y="1322"/>
                  <a:pt x="257" y="1322"/>
                </a:cubicBezTo>
                <a:cubicBezTo>
                  <a:pt x="262" y="1319"/>
                  <a:pt x="265" y="1315"/>
                  <a:pt x="264" y="1309"/>
                </a:cubicBezTo>
                <a:cubicBezTo>
                  <a:pt x="265" y="1307"/>
                  <a:pt x="266" y="1305"/>
                  <a:pt x="268" y="1303"/>
                </a:cubicBezTo>
                <a:cubicBezTo>
                  <a:pt x="278" y="1302"/>
                  <a:pt x="278" y="1295"/>
                  <a:pt x="278" y="1287"/>
                </a:cubicBezTo>
                <a:cubicBezTo>
                  <a:pt x="278" y="1287"/>
                  <a:pt x="278" y="1287"/>
                  <a:pt x="278" y="1287"/>
                </a:cubicBezTo>
                <a:cubicBezTo>
                  <a:pt x="278" y="1287"/>
                  <a:pt x="278" y="1287"/>
                  <a:pt x="278" y="1287"/>
                </a:cubicBezTo>
                <a:cubicBezTo>
                  <a:pt x="278" y="1287"/>
                  <a:pt x="279" y="1286"/>
                  <a:pt x="279" y="1285"/>
                </a:cubicBezTo>
                <a:cubicBezTo>
                  <a:pt x="279" y="1285"/>
                  <a:pt x="279" y="1285"/>
                  <a:pt x="279" y="1285"/>
                </a:cubicBezTo>
                <a:cubicBezTo>
                  <a:pt x="284" y="1287"/>
                  <a:pt x="290" y="1288"/>
                  <a:pt x="294" y="1282"/>
                </a:cubicBezTo>
                <a:cubicBezTo>
                  <a:pt x="297" y="1280"/>
                  <a:pt x="299" y="1278"/>
                  <a:pt x="301" y="1276"/>
                </a:cubicBezTo>
                <a:cubicBezTo>
                  <a:pt x="304" y="1272"/>
                  <a:pt x="308" y="1271"/>
                  <a:pt x="314" y="1271"/>
                </a:cubicBezTo>
                <a:cubicBezTo>
                  <a:pt x="323" y="1270"/>
                  <a:pt x="324" y="1280"/>
                  <a:pt x="328" y="1283"/>
                </a:cubicBezTo>
                <a:cubicBezTo>
                  <a:pt x="326" y="1285"/>
                  <a:pt x="325" y="1288"/>
                  <a:pt x="324" y="1291"/>
                </a:cubicBezTo>
                <a:cubicBezTo>
                  <a:pt x="324" y="1292"/>
                  <a:pt x="324" y="1294"/>
                  <a:pt x="325" y="1295"/>
                </a:cubicBezTo>
                <a:cubicBezTo>
                  <a:pt x="332" y="1301"/>
                  <a:pt x="328" y="1308"/>
                  <a:pt x="329" y="1315"/>
                </a:cubicBezTo>
                <a:cubicBezTo>
                  <a:pt x="330" y="1322"/>
                  <a:pt x="331" y="1322"/>
                  <a:pt x="337" y="1317"/>
                </a:cubicBezTo>
                <a:cubicBezTo>
                  <a:pt x="337" y="1318"/>
                  <a:pt x="337" y="1318"/>
                  <a:pt x="337" y="1318"/>
                </a:cubicBezTo>
                <a:cubicBezTo>
                  <a:pt x="338" y="1319"/>
                  <a:pt x="338" y="1319"/>
                  <a:pt x="339" y="1320"/>
                </a:cubicBezTo>
                <a:cubicBezTo>
                  <a:pt x="338" y="1321"/>
                  <a:pt x="337" y="1322"/>
                  <a:pt x="337" y="1323"/>
                </a:cubicBezTo>
                <a:cubicBezTo>
                  <a:pt x="334" y="1327"/>
                  <a:pt x="332" y="1331"/>
                  <a:pt x="338" y="1333"/>
                </a:cubicBezTo>
                <a:cubicBezTo>
                  <a:pt x="338" y="1333"/>
                  <a:pt x="338" y="1333"/>
                  <a:pt x="338" y="1333"/>
                </a:cubicBezTo>
                <a:cubicBezTo>
                  <a:pt x="340" y="1338"/>
                  <a:pt x="345" y="1340"/>
                  <a:pt x="348" y="1344"/>
                </a:cubicBezTo>
                <a:cubicBezTo>
                  <a:pt x="351" y="1346"/>
                  <a:pt x="354" y="1348"/>
                  <a:pt x="358" y="1347"/>
                </a:cubicBezTo>
                <a:cubicBezTo>
                  <a:pt x="360" y="1344"/>
                  <a:pt x="361" y="1340"/>
                  <a:pt x="365" y="1338"/>
                </a:cubicBezTo>
                <a:cubicBezTo>
                  <a:pt x="367" y="1336"/>
                  <a:pt x="369" y="1334"/>
                  <a:pt x="371" y="1332"/>
                </a:cubicBezTo>
                <a:cubicBezTo>
                  <a:pt x="372" y="1331"/>
                  <a:pt x="373" y="1330"/>
                  <a:pt x="373" y="1329"/>
                </a:cubicBezTo>
                <a:cubicBezTo>
                  <a:pt x="378" y="1329"/>
                  <a:pt x="383" y="1331"/>
                  <a:pt x="387" y="1329"/>
                </a:cubicBezTo>
                <a:cubicBezTo>
                  <a:pt x="389" y="1327"/>
                  <a:pt x="390" y="1325"/>
                  <a:pt x="392" y="1323"/>
                </a:cubicBezTo>
                <a:cubicBezTo>
                  <a:pt x="395" y="1319"/>
                  <a:pt x="402" y="1317"/>
                  <a:pt x="404" y="1311"/>
                </a:cubicBezTo>
                <a:cubicBezTo>
                  <a:pt x="404" y="1308"/>
                  <a:pt x="403" y="1305"/>
                  <a:pt x="401" y="1302"/>
                </a:cubicBezTo>
                <a:cubicBezTo>
                  <a:pt x="402" y="1302"/>
                  <a:pt x="403" y="1301"/>
                  <a:pt x="404" y="1299"/>
                </a:cubicBezTo>
                <a:cubicBezTo>
                  <a:pt x="404" y="1299"/>
                  <a:pt x="404" y="1298"/>
                  <a:pt x="404" y="1297"/>
                </a:cubicBezTo>
                <a:cubicBezTo>
                  <a:pt x="406" y="1297"/>
                  <a:pt x="407" y="1296"/>
                  <a:pt x="409" y="1296"/>
                </a:cubicBezTo>
                <a:cubicBezTo>
                  <a:pt x="416" y="1299"/>
                  <a:pt x="418" y="1304"/>
                  <a:pt x="415" y="1312"/>
                </a:cubicBezTo>
                <a:cubicBezTo>
                  <a:pt x="418" y="1312"/>
                  <a:pt x="421" y="1312"/>
                  <a:pt x="424" y="1313"/>
                </a:cubicBezTo>
                <a:cubicBezTo>
                  <a:pt x="424" y="1313"/>
                  <a:pt x="424" y="1313"/>
                  <a:pt x="424" y="1313"/>
                </a:cubicBezTo>
                <a:cubicBezTo>
                  <a:pt x="426" y="1313"/>
                  <a:pt x="428" y="1313"/>
                  <a:pt x="430" y="1313"/>
                </a:cubicBezTo>
                <a:cubicBezTo>
                  <a:pt x="431" y="1313"/>
                  <a:pt x="432" y="1313"/>
                  <a:pt x="432" y="1313"/>
                </a:cubicBezTo>
                <a:cubicBezTo>
                  <a:pt x="446" y="1318"/>
                  <a:pt x="460" y="1324"/>
                  <a:pt x="474" y="1329"/>
                </a:cubicBezTo>
                <a:cubicBezTo>
                  <a:pt x="475" y="1329"/>
                  <a:pt x="476" y="1328"/>
                  <a:pt x="477" y="1328"/>
                </a:cubicBezTo>
                <a:cubicBezTo>
                  <a:pt x="478" y="1330"/>
                  <a:pt x="479" y="1331"/>
                  <a:pt x="481" y="1332"/>
                </a:cubicBezTo>
                <a:cubicBezTo>
                  <a:pt x="474" y="1355"/>
                  <a:pt x="491" y="1347"/>
                  <a:pt x="501" y="1349"/>
                </a:cubicBezTo>
                <a:cubicBezTo>
                  <a:pt x="501" y="1349"/>
                  <a:pt x="501" y="1349"/>
                  <a:pt x="501" y="1349"/>
                </a:cubicBezTo>
                <a:cubicBezTo>
                  <a:pt x="502" y="1349"/>
                  <a:pt x="503" y="1349"/>
                  <a:pt x="504" y="1350"/>
                </a:cubicBezTo>
                <a:cubicBezTo>
                  <a:pt x="509" y="1347"/>
                  <a:pt x="513" y="1344"/>
                  <a:pt x="517" y="1341"/>
                </a:cubicBezTo>
                <a:cubicBezTo>
                  <a:pt x="518" y="1340"/>
                  <a:pt x="518" y="1339"/>
                  <a:pt x="518" y="1338"/>
                </a:cubicBezTo>
                <a:cubicBezTo>
                  <a:pt x="521" y="1337"/>
                  <a:pt x="525" y="1336"/>
                  <a:pt x="528" y="1335"/>
                </a:cubicBezTo>
                <a:cubicBezTo>
                  <a:pt x="527" y="1334"/>
                  <a:pt x="528" y="1333"/>
                  <a:pt x="528" y="1332"/>
                </a:cubicBezTo>
                <a:cubicBezTo>
                  <a:pt x="528" y="1332"/>
                  <a:pt x="528" y="1332"/>
                  <a:pt x="528" y="1332"/>
                </a:cubicBezTo>
                <a:cubicBezTo>
                  <a:pt x="531" y="1331"/>
                  <a:pt x="535" y="1329"/>
                  <a:pt x="538" y="1328"/>
                </a:cubicBezTo>
                <a:cubicBezTo>
                  <a:pt x="542" y="1330"/>
                  <a:pt x="547" y="1330"/>
                  <a:pt x="547" y="1335"/>
                </a:cubicBezTo>
                <a:cubicBezTo>
                  <a:pt x="547" y="1348"/>
                  <a:pt x="554" y="1341"/>
                  <a:pt x="559" y="1340"/>
                </a:cubicBezTo>
                <a:cubicBezTo>
                  <a:pt x="559" y="1340"/>
                  <a:pt x="559" y="1340"/>
                  <a:pt x="559" y="1340"/>
                </a:cubicBezTo>
                <a:cubicBezTo>
                  <a:pt x="561" y="1343"/>
                  <a:pt x="563" y="1343"/>
                  <a:pt x="566" y="1341"/>
                </a:cubicBezTo>
                <a:cubicBezTo>
                  <a:pt x="566" y="1341"/>
                  <a:pt x="566" y="1341"/>
                  <a:pt x="566" y="1341"/>
                </a:cubicBezTo>
                <a:cubicBezTo>
                  <a:pt x="570" y="1344"/>
                  <a:pt x="574" y="1347"/>
                  <a:pt x="578" y="1351"/>
                </a:cubicBezTo>
                <a:cubicBezTo>
                  <a:pt x="578" y="1351"/>
                  <a:pt x="578" y="1351"/>
                  <a:pt x="578" y="1351"/>
                </a:cubicBezTo>
                <a:cubicBezTo>
                  <a:pt x="576" y="1352"/>
                  <a:pt x="573" y="1353"/>
                  <a:pt x="573" y="1353"/>
                </a:cubicBezTo>
                <a:cubicBezTo>
                  <a:pt x="574" y="1358"/>
                  <a:pt x="577" y="1356"/>
                  <a:pt x="580" y="1357"/>
                </a:cubicBezTo>
                <a:cubicBezTo>
                  <a:pt x="580" y="1357"/>
                  <a:pt x="580" y="1357"/>
                  <a:pt x="580" y="1357"/>
                </a:cubicBezTo>
                <a:cubicBezTo>
                  <a:pt x="590" y="1360"/>
                  <a:pt x="592" y="1350"/>
                  <a:pt x="597" y="1346"/>
                </a:cubicBezTo>
                <a:cubicBezTo>
                  <a:pt x="597" y="1346"/>
                  <a:pt x="597" y="1346"/>
                  <a:pt x="597" y="1346"/>
                </a:cubicBezTo>
                <a:cubicBezTo>
                  <a:pt x="597" y="1346"/>
                  <a:pt x="597" y="1346"/>
                  <a:pt x="597" y="1346"/>
                </a:cubicBezTo>
                <a:cubicBezTo>
                  <a:pt x="598" y="1346"/>
                  <a:pt x="598" y="1346"/>
                  <a:pt x="598" y="1346"/>
                </a:cubicBezTo>
                <a:cubicBezTo>
                  <a:pt x="599" y="1346"/>
                  <a:pt x="600" y="1347"/>
                  <a:pt x="600" y="1347"/>
                </a:cubicBezTo>
                <a:cubicBezTo>
                  <a:pt x="602" y="1348"/>
                  <a:pt x="603" y="1348"/>
                  <a:pt x="605" y="1347"/>
                </a:cubicBezTo>
                <a:cubicBezTo>
                  <a:pt x="605" y="1347"/>
                  <a:pt x="606" y="1347"/>
                  <a:pt x="607" y="1347"/>
                </a:cubicBezTo>
                <a:cubicBezTo>
                  <a:pt x="609" y="1346"/>
                  <a:pt x="611" y="1346"/>
                  <a:pt x="613" y="1346"/>
                </a:cubicBezTo>
                <a:cubicBezTo>
                  <a:pt x="616" y="1342"/>
                  <a:pt x="618" y="1337"/>
                  <a:pt x="621" y="1332"/>
                </a:cubicBezTo>
                <a:cubicBezTo>
                  <a:pt x="628" y="1329"/>
                  <a:pt x="634" y="1327"/>
                  <a:pt x="639" y="1336"/>
                </a:cubicBezTo>
                <a:cubicBezTo>
                  <a:pt x="638" y="1337"/>
                  <a:pt x="638" y="1337"/>
                  <a:pt x="638" y="1337"/>
                </a:cubicBezTo>
                <a:cubicBezTo>
                  <a:pt x="639" y="1339"/>
                  <a:pt x="639" y="1339"/>
                  <a:pt x="639" y="1339"/>
                </a:cubicBezTo>
                <a:cubicBezTo>
                  <a:pt x="638" y="1340"/>
                  <a:pt x="638" y="1340"/>
                  <a:pt x="638" y="1340"/>
                </a:cubicBezTo>
                <a:cubicBezTo>
                  <a:pt x="639" y="1341"/>
                  <a:pt x="639" y="1341"/>
                  <a:pt x="639" y="1341"/>
                </a:cubicBezTo>
                <a:cubicBezTo>
                  <a:pt x="634" y="1352"/>
                  <a:pt x="634" y="1363"/>
                  <a:pt x="636" y="1375"/>
                </a:cubicBezTo>
                <a:cubicBezTo>
                  <a:pt x="643" y="1370"/>
                  <a:pt x="636" y="1358"/>
                  <a:pt x="648" y="1358"/>
                </a:cubicBezTo>
                <a:cubicBezTo>
                  <a:pt x="656" y="1358"/>
                  <a:pt x="662" y="1354"/>
                  <a:pt x="667" y="1349"/>
                </a:cubicBezTo>
                <a:cubicBezTo>
                  <a:pt x="668" y="1348"/>
                  <a:pt x="669" y="1346"/>
                  <a:pt x="669" y="1345"/>
                </a:cubicBezTo>
                <a:cubicBezTo>
                  <a:pt x="673" y="1353"/>
                  <a:pt x="678" y="1359"/>
                  <a:pt x="683" y="1366"/>
                </a:cubicBezTo>
                <a:cubicBezTo>
                  <a:pt x="684" y="1370"/>
                  <a:pt x="687" y="1373"/>
                  <a:pt x="691" y="1374"/>
                </a:cubicBezTo>
                <a:cubicBezTo>
                  <a:pt x="693" y="1375"/>
                  <a:pt x="695" y="1375"/>
                  <a:pt x="698" y="1374"/>
                </a:cubicBezTo>
                <a:cubicBezTo>
                  <a:pt x="702" y="1373"/>
                  <a:pt x="704" y="1370"/>
                  <a:pt x="707" y="1368"/>
                </a:cubicBezTo>
                <a:cubicBezTo>
                  <a:pt x="709" y="1361"/>
                  <a:pt x="716" y="1360"/>
                  <a:pt x="720" y="1356"/>
                </a:cubicBezTo>
                <a:cubicBezTo>
                  <a:pt x="721" y="1356"/>
                  <a:pt x="721" y="1356"/>
                  <a:pt x="721" y="1356"/>
                </a:cubicBezTo>
                <a:cubicBezTo>
                  <a:pt x="722" y="1357"/>
                  <a:pt x="723" y="1358"/>
                  <a:pt x="724" y="1360"/>
                </a:cubicBezTo>
                <a:cubicBezTo>
                  <a:pt x="724" y="1361"/>
                  <a:pt x="724" y="1362"/>
                  <a:pt x="725" y="1363"/>
                </a:cubicBezTo>
                <a:cubicBezTo>
                  <a:pt x="725" y="1364"/>
                  <a:pt x="726" y="1366"/>
                  <a:pt x="727" y="1367"/>
                </a:cubicBezTo>
                <a:cubicBezTo>
                  <a:pt x="728" y="1368"/>
                  <a:pt x="729" y="1369"/>
                  <a:pt x="730" y="1370"/>
                </a:cubicBezTo>
                <a:cubicBezTo>
                  <a:pt x="731" y="1371"/>
                  <a:pt x="732" y="1373"/>
                  <a:pt x="733" y="1375"/>
                </a:cubicBezTo>
                <a:cubicBezTo>
                  <a:pt x="734" y="1379"/>
                  <a:pt x="736" y="1383"/>
                  <a:pt x="738" y="1386"/>
                </a:cubicBezTo>
                <a:cubicBezTo>
                  <a:pt x="740" y="1389"/>
                  <a:pt x="742" y="1391"/>
                  <a:pt x="744" y="1393"/>
                </a:cubicBezTo>
                <a:cubicBezTo>
                  <a:pt x="746" y="1394"/>
                  <a:pt x="747" y="1394"/>
                  <a:pt x="749" y="1394"/>
                </a:cubicBezTo>
                <a:cubicBezTo>
                  <a:pt x="755" y="1394"/>
                  <a:pt x="760" y="1391"/>
                  <a:pt x="764" y="1387"/>
                </a:cubicBezTo>
                <a:cubicBezTo>
                  <a:pt x="766" y="1384"/>
                  <a:pt x="767" y="1380"/>
                  <a:pt x="768" y="1377"/>
                </a:cubicBezTo>
                <a:cubicBezTo>
                  <a:pt x="774" y="1379"/>
                  <a:pt x="777" y="1383"/>
                  <a:pt x="781" y="1387"/>
                </a:cubicBezTo>
                <a:cubicBezTo>
                  <a:pt x="782" y="1389"/>
                  <a:pt x="783" y="1391"/>
                  <a:pt x="783" y="1393"/>
                </a:cubicBezTo>
                <a:cubicBezTo>
                  <a:pt x="785" y="1395"/>
                  <a:pt x="788" y="1396"/>
                  <a:pt x="790" y="1396"/>
                </a:cubicBezTo>
                <a:cubicBezTo>
                  <a:pt x="790" y="1397"/>
                  <a:pt x="790" y="1397"/>
                  <a:pt x="790" y="1397"/>
                </a:cubicBezTo>
                <a:cubicBezTo>
                  <a:pt x="790" y="1399"/>
                  <a:pt x="790" y="1400"/>
                  <a:pt x="791" y="1402"/>
                </a:cubicBezTo>
                <a:cubicBezTo>
                  <a:pt x="802" y="1413"/>
                  <a:pt x="813" y="1409"/>
                  <a:pt x="824" y="1401"/>
                </a:cubicBezTo>
                <a:cubicBezTo>
                  <a:pt x="826" y="1399"/>
                  <a:pt x="828" y="1397"/>
                  <a:pt x="831" y="1395"/>
                </a:cubicBezTo>
                <a:cubicBezTo>
                  <a:pt x="838" y="1386"/>
                  <a:pt x="846" y="1394"/>
                  <a:pt x="853" y="1394"/>
                </a:cubicBezTo>
                <a:cubicBezTo>
                  <a:pt x="853" y="1393"/>
                  <a:pt x="853" y="1393"/>
                  <a:pt x="853" y="1393"/>
                </a:cubicBezTo>
                <a:cubicBezTo>
                  <a:pt x="855" y="1392"/>
                  <a:pt x="857" y="1392"/>
                  <a:pt x="858" y="1390"/>
                </a:cubicBezTo>
                <a:cubicBezTo>
                  <a:pt x="865" y="1390"/>
                  <a:pt x="871" y="1394"/>
                  <a:pt x="875" y="1399"/>
                </a:cubicBezTo>
                <a:cubicBezTo>
                  <a:pt x="879" y="1405"/>
                  <a:pt x="883" y="1409"/>
                  <a:pt x="891" y="1408"/>
                </a:cubicBezTo>
                <a:cubicBezTo>
                  <a:pt x="891" y="1409"/>
                  <a:pt x="892" y="1409"/>
                  <a:pt x="893" y="1409"/>
                </a:cubicBezTo>
                <a:cubicBezTo>
                  <a:pt x="893" y="1409"/>
                  <a:pt x="893" y="1409"/>
                  <a:pt x="893" y="1409"/>
                </a:cubicBezTo>
                <a:cubicBezTo>
                  <a:pt x="893" y="1411"/>
                  <a:pt x="893" y="1411"/>
                  <a:pt x="893" y="1411"/>
                </a:cubicBezTo>
                <a:cubicBezTo>
                  <a:pt x="893" y="1412"/>
                  <a:pt x="893" y="1412"/>
                  <a:pt x="893" y="1412"/>
                </a:cubicBezTo>
                <a:cubicBezTo>
                  <a:pt x="894" y="1413"/>
                  <a:pt x="895" y="1414"/>
                  <a:pt x="896" y="1416"/>
                </a:cubicBezTo>
                <a:cubicBezTo>
                  <a:pt x="898" y="1417"/>
                  <a:pt x="901" y="1418"/>
                  <a:pt x="902" y="1415"/>
                </a:cubicBezTo>
                <a:cubicBezTo>
                  <a:pt x="905" y="1412"/>
                  <a:pt x="907" y="1410"/>
                  <a:pt x="909" y="1407"/>
                </a:cubicBezTo>
                <a:cubicBezTo>
                  <a:pt x="913" y="1410"/>
                  <a:pt x="918" y="1409"/>
                  <a:pt x="923" y="1408"/>
                </a:cubicBezTo>
                <a:cubicBezTo>
                  <a:pt x="924" y="1408"/>
                  <a:pt x="924" y="1407"/>
                  <a:pt x="925" y="1407"/>
                </a:cubicBezTo>
                <a:cubicBezTo>
                  <a:pt x="927" y="1400"/>
                  <a:pt x="928" y="1393"/>
                  <a:pt x="930" y="1385"/>
                </a:cubicBezTo>
                <a:cubicBezTo>
                  <a:pt x="934" y="1386"/>
                  <a:pt x="931" y="1400"/>
                  <a:pt x="940" y="1390"/>
                </a:cubicBezTo>
                <a:cubicBezTo>
                  <a:pt x="946" y="1398"/>
                  <a:pt x="952" y="1406"/>
                  <a:pt x="964" y="1400"/>
                </a:cubicBezTo>
                <a:cubicBezTo>
                  <a:pt x="968" y="1396"/>
                  <a:pt x="971" y="1390"/>
                  <a:pt x="978" y="1388"/>
                </a:cubicBezTo>
                <a:cubicBezTo>
                  <a:pt x="982" y="1387"/>
                  <a:pt x="987" y="1388"/>
                  <a:pt x="991" y="1385"/>
                </a:cubicBezTo>
                <a:cubicBezTo>
                  <a:pt x="991" y="1387"/>
                  <a:pt x="991" y="1390"/>
                  <a:pt x="991" y="1392"/>
                </a:cubicBezTo>
                <a:cubicBezTo>
                  <a:pt x="994" y="1393"/>
                  <a:pt x="998" y="1394"/>
                  <a:pt x="999" y="1396"/>
                </a:cubicBezTo>
                <a:cubicBezTo>
                  <a:pt x="1000" y="1401"/>
                  <a:pt x="993" y="1398"/>
                  <a:pt x="992" y="1402"/>
                </a:cubicBezTo>
                <a:cubicBezTo>
                  <a:pt x="993" y="1405"/>
                  <a:pt x="995" y="1409"/>
                  <a:pt x="996" y="1412"/>
                </a:cubicBezTo>
                <a:cubicBezTo>
                  <a:pt x="1000" y="1410"/>
                  <a:pt x="1000" y="1404"/>
                  <a:pt x="1006" y="1403"/>
                </a:cubicBezTo>
                <a:cubicBezTo>
                  <a:pt x="1006" y="1406"/>
                  <a:pt x="1006" y="1409"/>
                  <a:pt x="1006" y="1412"/>
                </a:cubicBezTo>
                <a:cubicBezTo>
                  <a:pt x="1010" y="1417"/>
                  <a:pt x="1015" y="1419"/>
                  <a:pt x="1021" y="1417"/>
                </a:cubicBezTo>
                <a:cubicBezTo>
                  <a:pt x="1021" y="1417"/>
                  <a:pt x="1021" y="1417"/>
                  <a:pt x="1021" y="1417"/>
                </a:cubicBezTo>
                <a:cubicBezTo>
                  <a:pt x="1029" y="1415"/>
                  <a:pt x="1036" y="1419"/>
                  <a:pt x="1043" y="1420"/>
                </a:cubicBezTo>
                <a:cubicBezTo>
                  <a:pt x="1043" y="1421"/>
                  <a:pt x="1043" y="1423"/>
                  <a:pt x="1043" y="1424"/>
                </a:cubicBezTo>
                <a:cubicBezTo>
                  <a:pt x="1048" y="1424"/>
                  <a:pt x="1052" y="1424"/>
                  <a:pt x="1057" y="1424"/>
                </a:cubicBezTo>
                <a:cubicBezTo>
                  <a:pt x="1058" y="1423"/>
                  <a:pt x="1058" y="1423"/>
                  <a:pt x="1058" y="1423"/>
                </a:cubicBezTo>
                <a:cubicBezTo>
                  <a:pt x="1058" y="1423"/>
                  <a:pt x="1058" y="1423"/>
                  <a:pt x="1058" y="1423"/>
                </a:cubicBezTo>
                <a:cubicBezTo>
                  <a:pt x="1068" y="1414"/>
                  <a:pt x="1065" y="1431"/>
                  <a:pt x="1071" y="1430"/>
                </a:cubicBezTo>
                <a:cubicBezTo>
                  <a:pt x="1072" y="1430"/>
                  <a:pt x="1073" y="1429"/>
                  <a:pt x="1074" y="1429"/>
                </a:cubicBezTo>
                <a:cubicBezTo>
                  <a:pt x="1071" y="1413"/>
                  <a:pt x="1082" y="1415"/>
                  <a:pt x="1091" y="1414"/>
                </a:cubicBezTo>
                <a:cubicBezTo>
                  <a:pt x="1092" y="1414"/>
                  <a:pt x="1093" y="1415"/>
                  <a:pt x="1094" y="1415"/>
                </a:cubicBezTo>
                <a:cubicBezTo>
                  <a:pt x="1094" y="1416"/>
                  <a:pt x="1094" y="1417"/>
                  <a:pt x="1095" y="1418"/>
                </a:cubicBezTo>
                <a:cubicBezTo>
                  <a:pt x="1094" y="1421"/>
                  <a:pt x="1096" y="1423"/>
                  <a:pt x="1099" y="1424"/>
                </a:cubicBezTo>
                <a:cubicBezTo>
                  <a:pt x="1101" y="1424"/>
                  <a:pt x="1104" y="1423"/>
                  <a:pt x="1106" y="1422"/>
                </a:cubicBezTo>
                <a:cubicBezTo>
                  <a:pt x="1108" y="1433"/>
                  <a:pt x="1113" y="1442"/>
                  <a:pt x="1120" y="1451"/>
                </a:cubicBezTo>
                <a:cubicBezTo>
                  <a:pt x="1122" y="1449"/>
                  <a:pt x="1123" y="1447"/>
                  <a:pt x="1125" y="1446"/>
                </a:cubicBezTo>
                <a:cubicBezTo>
                  <a:pt x="1126" y="1446"/>
                  <a:pt x="1127" y="1446"/>
                  <a:pt x="1127" y="1446"/>
                </a:cubicBezTo>
                <a:cubicBezTo>
                  <a:pt x="1129" y="1448"/>
                  <a:pt x="1130" y="1450"/>
                  <a:pt x="1131" y="1452"/>
                </a:cubicBezTo>
                <a:cubicBezTo>
                  <a:pt x="1140" y="1456"/>
                  <a:pt x="1144" y="1463"/>
                  <a:pt x="1140" y="1472"/>
                </a:cubicBezTo>
                <a:cubicBezTo>
                  <a:pt x="1138" y="1478"/>
                  <a:pt x="1137" y="1483"/>
                  <a:pt x="1144" y="1485"/>
                </a:cubicBezTo>
                <a:cubicBezTo>
                  <a:pt x="1147" y="1485"/>
                  <a:pt x="1149" y="1485"/>
                  <a:pt x="1151" y="1485"/>
                </a:cubicBezTo>
                <a:cubicBezTo>
                  <a:pt x="1155" y="1493"/>
                  <a:pt x="1145" y="1504"/>
                  <a:pt x="1155" y="1511"/>
                </a:cubicBezTo>
                <a:cubicBezTo>
                  <a:pt x="1154" y="1514"/>
                  <a:pt x="1152" y="1516"/>
                  <a:pt x="1156" y="1518"/>
                </a:cubicBezTo>
                <a:cubicBezTo>
                  <a:pt x="1158" y="1516"/>
                  <a:pt x="1161" y="1514"/>
                  <a:pt x="1164" y="1512"/>
                </a:cubicBezTo>
                <a:cubicBezTo>
                  <a:pt x="1167" y="1519"/>
                  <a:pt x="1174" y="1513"/>
                  <a:pt x="1178" y="1516"/>
                </a:cubicBezTo>
                <a:cubicBezTo>
                  <a:pt x="1176" y="1525"/>
                  <a:pt x="1197" y="1526"/>
                  <a:pt x="1185" y="1539"/>
                </a:cubicBezTo>
                <a:cubicBezTo>
                  <a:pt x="1193" y="1541"/>
                  <a:pt x="1192" y="1534"/>
                  <a:pt x="1195" y="1532"/>
                </a:cubicBezTo>
                <a:cubicBezTo>
                  <a:pt x="1194" y="1527"/>
                  <a:pt x="1197" y="1524"/>
                  <a:pt x="1200" y="1520"/>
                </a:cubicBezTo>
                <a:cubicBezTo>
                  <a:pt x="1199" y="1520"/>
                  <a:pt x="1199" y="1520"/>
                  <a:pt x="1199" y="1520"/>
                </a:cubicBezTo>
                <a:cubicBezTo>
                  <a:pt x="1201" y="1516"/>
                  <a:pt x="1204" y="1512"/>
                  <a:pt x="1207" y="1508"/>
                </a:cubicBezTo>
                <a:cubicBezTo>
                  <a:pt x="1208" y="1504"/>
                  <a:pt x="1209" y="1500"/>
                  <a:pt x="1211" y="1495"/>
                </a:cubicBezTo>
                <a:cubicBezTo>
                  <a:pt x="1211" y="1494"/>
                  <a:pt x="1211" y="1493"/>
                  <a:pt x="1212" y="1492"/>
                </a:cubicBezTo>
                <a:cubicBezTo>
                  <a:pt x="1219" y="1485"/>
                  <a:pt x="1221" y="1474"/>
                  <a:pt x="1226" y="1465"/>
                </a:cubicBezTo>
                <a:cubicBezTo>
                  <a:pt x="1229" y="1456"/>
                  <a:pt x="1240" y="1465"/>
                  <a:pt x="1244" y="1456"/>
                </a:cubicBezTo>
                <a:cubicBezTo>
                  <a:pt x="1244" y="1455"/>
                  <a:pt x="1244" y="1455"/>
                  <a:pt x="1244" y="1455"/>
                </a:cubicBezTo>
                <a:cubicBezTo>
                  <a:pt x="1246" y="1455"/>
                  <a:pt x="1248" y="1454"/>
                  <a:pt x="1250" y="1452"/>
                </a:cubicBezTo>
                <a:cubicBezTo>
                  <a:pt x="1250" y="1457"/>
                  <a:pt x="1249" y="1461"/>
                  <a:pt x="1256" y="1463"/>
                </a:cubicBezTo>
                <a:cubicBezTo>
                  <a:pt x="1262" y="1464"/>
                  <a:pt x="1269" y="1466"/>
                  <a:pt x="1274" y="1462"/>
                </a:cubicBezTo>
                <a:cubicBezTo>
                  <a:pt x="1275" y="1466"/>
                  <a:pt x="1278" y="1469"/>
                  <a:pt x="1281" y="1471"/>
                </a:cubicBezTo>
                <a:cubicBezTo>
                  <a:pt x="1283" y="1471"/>
                  <a:pt x="1284" y="1472"/>
                  <a:pt x="1286" y="1472"/>
                </a:cubicBezTo>
                <a:cubicBezTo>
                  <a:pt x="1298" y="1473"/>
                  <a:pt x="1307" y="1481"/>
                  <a:pt x="1316" y="1488"/>
                </a:cubicBezTo>
                <a:cubicBezTo>
                  <a:pt x="1320" y="1488"/>
                  <a:pt x="1322" y="1486"/>
                  <a:pt x="1324" y="1483"/>
                </a:cubicBezTo>
                <a:cubicBezTo>
                  <a:pt x="1325" y="1481"/>
                  <a:pt x="1325" y="1479"/>
                  <a:pt x="1325" y="1477"/>
                </a:cubicBezTo>
                <a:cubicBezTo>
                  <a:pt x="1329" y="1475"/>
                  <a:pt x="1330" y="1471"/>
                  <a:pt x="1334" y="1469"/>
                </a:cubicBezTo>
                <a:cubicBezTo>
                  <a:pt x="1338" y="1466"/>
                  <a:pt x="1341" y="1463"/>
                  <a:pt x="1340" y="1458"/>
                </a:cubicBezTo>
                <a:cubicBezTo>
                  <a:pt x="1342" y="1460"/>
                  <a:pt x="1343" y="1462"/>
                  <a:pt x="1346" y="1462"/>
                </a:cubicBezTo>
                <a:cubicBezTo>
                  <a:pt x="1349" y="1461"/>
                  <a:pt x="1349" y="1459"/>
                  <a:pt x="1348" y="1456"/>
                </a:cubicBezTo>
                <a:cubicBezTo>
                  <a:pt x="1361" y="1455"/>
                  <a:pt x="1374" y="1453"/>
                  <a:pt x="1386" y="1452"/>
                </a:cubicBezTo>
                <a:cubicBezTo>
                  <a:pt x="1386" y="1452"/>
                  <a:pt x="1386" y="1452"/>
                  <a:pt x="1386" y="1452"/>
                </a:cubicBezTo>
                <a:cubicBezTo>
                  <a:pt x="1388" y="1454"/>
                  <a:pt x="1390" y="1457"/>
                  <a:pt x="1392" y="1460"/>
                </a:cubicBezTo>
                <a:cubicBezTo>
                  <a:pt x="1397" y="1458"/>
                  <a:pt x="1398" y="1461"/>
                  <a:pt x="1398" y="1465"/>
                </a:cubicBezTo>
                <a:cubicBezTo>
                  <a:pt x="1399" y="1465"/>
                  <a:pt x="1400" y="1465"/>
                  <a:pt x="1401" y="1465"/>
                </a:cubicBezTo>
                <a:cubicBezTo>
                  <a:pt x="1401" y="1465"/>
                  <a:pt x="1401" y="1465"/>
                  <a:pt x="1401" y="1465"/>
                </a:cubicBezTo>
                <a:cubicBezTo>
                  <a:pt x="1401" y="1466"/>
                  <a:pt x="1401" y="1467"/>
                  <a:pt x="1401" y="1468"/>
                </a:cubicBezTo>
                <a:cubicBezTo>
                  <a:pt x="1418" y="1464"/>
                  <a:pt x="1426" y="1478"/>
                  <a:pt x="1435" y="1487"/>
                </a:cubicBezTo>
                <a:cubicBezTo>
                  <a:pt x="1435" y="1487"/>
                  <a:pt x="1435" y="1487"/>
                  <a:pt x="1435" y="1487"/>
                </a:cubicBezTo>
                <a:cubicBezTo>
                  <a:pt x="1434" y="1487"/>
                  <a:pt x="1433" y="1487"/>
                  <a:pt x="1432" y="1487"/>
                </a:cubicBezTo>
                <a:cubicBezTo>
                  <a:pt x="1422" y="1491"/>
                  <a:pt x="1433" y="1495"/>
                  <a:pt x="1431" y="1499"/>
                </a:cubicBezTo>
                <a:cubicBezTo>
                  <a:pt x="1430" y="1500"/>
                  <a:pt x="1429" y="1502"/>
                  <a:pt x="1428" y="1503"/>
                </a:cubicBezTo>
                <a:cubicBezTo>
                  <a:pt x="1428" y="1510"/>
                  <a:pt x="1434" y="1505"/>
                  <a:pt x="1437" y="1506"/>
                </a:cubicBezTo>
                <a:cubicBezTo>
                  <a:pt x="1437" y="1506"/>
                  <a:pt x="1437" y="1506"/>
                  <a:pt x="1437" y="1506"/>
                </a:cubicBezTo>
                <a:cubicBezTo>
                  <a:pt x="1437" y="1508"/>
                  <a:pt x="1438" y="1510"/>
                  <a:pt x="1439" y="1512"/>
                </a:cubicBezTo>
                <a:cubicBezTo>
                  <a:pt x="1447" y="1506"/>
                  <a:pt x="1451" y="1498"/>
                  <a:pt x="1454" y="1489"/>
                </a:cubicBezTo>
                <a:cubicBezTo>
                  <a:pt x="1456" y="1488"/>
                  <a:pt x="1459" y="1487"/>
                  <a:pt x="1461" y="1486"/>
                </a:cubicBezTo>
                <a:cubicBezTo>
                  <a:pt x="1463" y="1484"/>
                  <a:pt x="1466" y="1482"/>
                  <a:pt x="1469" y="1482"/>
                </a:cubicBezTo>
                <a:cubicBezTo>
                  <a:pt x="1469" y="1483"/>
                  <a:pt x="1469" y="1485"/>
                  <a:pt x="1470" y="1486"/>
                </a:cubicBezTo>
                <a:cubicBezTo>
                  <a:pt x="1471" y="1489"/>
                  <a:pt x="1471" y="1493"/>
                  <a:pt x="1476" y="1492"/>
                </a:cubicBezTo>
                <a:cubicBezTo>
                  <a:pt x="1483" y="1487"/>
                  <a:pt x="1483" y="1495"/>
                  <a:pt x="1486" y="1497"/>
                </a:cubicBezTo>
                <a:cubicBezTo>
                  <a:pt x="1488" y="1497"/>
                  <a:pt x="1489" y="1496"/>
                  <a:pt x="1489" y="1494"/>
                </a:cubicBezTo>
                <a:cubicBezTo>
                  <a:pt x="1490" y="1494"/>
                  <a:pt x="1490" y="1494"/>
                  <a:pt x="1491" y="1494"/>
                </a:cubicBezTo>
                <a:cubicBezTo>
                  <a:pt x="1494" y="1491"/>
                  <a:pt x="1495" y="1487"/>
                  <a:pt x="1499" y="1484"/>
                </a:cubicBezTo>
                <a:cubicBezTo>
                  <a:pt x="1500" y="1484"/>
                  <a:pt x="1501" y="1483"/>
                  <a:pt x="1501" y="1481"/>
                </a:cubicBezTo>
                <a:cubicBezTo>
                  <a:pt x="1505" y="1476"/>
                  <a:pt x="1512" y="1474"/>
                  <a:pt x="1516" y="1469"/>
                </a:cubicBezTo>
                <a:cubicBezTo>
                  <a:pt x="1517" y="1471"/>
                  <a:pt x="1518" y="1472"/>
                  <a:pt x="1520" y="1471"/>
                </a:cubicBezTo>
                <a:cubicBezTo>
                  <a:pt x="1530" y="1482"/>
                  <a:pt x="1536" y="1482"/>
                  <a:pt x="1544" y="1470"/>
                </a:cubicBezTo>
                <a:cubicBezTo>
                  <a:pt x="1544" y="1470"/>
                  <a:pt x="1544" y="1470"/>
                  <a:pt x="1544" y="1470"/>
                </a:cubicBezTo>
                <a:cubicBezTo>
                  <a:pt x="1546" y="1474"/>
                  <a:pt x="1549" y="1477"/>
                  <a:pt x="1549" y="1482"/>
                </a:cubicBezTo>
                <a:cubicBezTo>
                  <a:pt x="1552" y="1492"/>
                  <a:pt x="1545" y="1499"/>
                  <a:pt x="1541" y="1506"/>
                </a:cubicBezTo>
                <a:cubicBezTo>
                  <a:pt x="1540" y="1507"/>
                  <a:pt x="1541" y="1509"/>
                  <a:pt x="1541" y="1510"/>
                </a:cubicBezTo>
                <a:cubicBezTo>
                  <a:pt x="1543" y="1511"/>
                  <a:pt x="1544" y="1512"/>
                  <a:pt x="1545" y="1512"/>
                </a:cubicBezTo>
                <a:cubicBezTo>
                  <a:pt x="1549" y="1513"/>
                  <a:pt x="1551" y="1512"/>
                  <a:pt x="1554" y="1511"/>
                </a:cubicBezTo>
                <a:cubicBezTo>
                  <a:pt x="1555" y="1510"/>
                  <a:pt x="1556" y="1510"/>
                  <a:pt x="1557" y="1510"/>
                </a:cubicBezTo>
                <a:cubicBezTo>
                  <a:pt x="1560" y="1511"/>
                  <a:pt x="1563" y="1511"/>
                  <a:pt x="1565" y="1504"/>
                </a:cubicBezTo>
                <a:cubicBezTo>
                  <a:pt x="1565" y="1503"/>
                  <a:pt x="1565" y="1503"/>
                  <a:pt x="1565" y="1503"/>
                </a:cubicBezTo>
                <a:cubicBezTo>
                  <a:pt x="1566" y="1503"/>
                  <a:pt x="1568" y="1503"/>
                  <a:pt x="1569" y="1504"/>
                </a:cubicBezTo>
                <a:cubicBezTo>
                  <a:pt x="1573" y="1509"/>
                  <a:pt x="1577" y="1514"/>
                  <a:pt x="1584" y="1514"/>
                </a:cubicBezTo>
                <a:cubicBezTo>
                  <a:pt x="1588" y="1513"/>
                  <a:pt x="1593" y="1513"/>
                  <a:pt x="1597" y="1511"/>
                </a:cubicBezTo>
                <a:cubicBezTo>
                  <a:pt x="1598" y="1510"/>
                  <a:pt x="1599" y="1508"/>
                  <a:pt x="1599" y="1506"/>
                </a:cubicBezTo>
                <a:cubicBezTo>
                  <a:pt x="1599" y="1505"/>
                  <a:pt x="1600" y="1504"/>
                  <a:pt x="1600" y="1504"/>
                </a:cubicBezTo>
                <a:cubicBezTo>
                  <a:pt x="1603" y="1498"/>
                  <a:pt x="1611" y="1496"/>
                  <a:pt x="1610" y="1488"/>
                </a:cubicBezTo>
                <a:cubicBezTo>
                  <a:pt x="1609" y="1487"/>
                  <a:pt x="1609" y="1487"/>
                  <a:pt x="1609" y="1487"/>
                </a:cubicBezTo>
                <a:cubicBezTo>
                  <a:pt x="1612" y="1486"/>
                  <a:pt x="1614" y="1484"/>
                  <a:pt x="1617" y="1481"/>
                </a:cubicBezTo>
                <a:cubicBezTo>
                  <a:pt x="1617" y="1479"/>
                  <a:pt x="1617" y="1476"/>
                  <a:pt x="1617" y="1473"/>
                </a:cubicBezTo>
                <a:cubicBezTo>
                  <a:pt x="1622" y="1468"/>
                  <a:pt x="1627" y="1463"/>
                  <a:pt x="1632" y="1458"/>
                </a:cubicBezTo>
                <a:cubicBezTo>
                  <a:pt x="1633" y="1456"/>
                  <a:pt x="1634" y="1454"/>
                  <a:pt x="1635" y="1452"/>
                </a:cubicBezTo>
                <a:cubicBezTo>
                  <a:pt x="1635" y="1452"/>
                  <a:pt x="1635" y="1452"/>
                  <a:pt x="1635" y="1452"/>
                </a:cubicBezTo>
                <a:cubicBezTo>
                  <a:pt x="1638" y="1455"/>
                  <a:pt x="1641" y="1456"/>
                  <a:pt x="1645" y="1455"/>
                </a:cubicBezTo>
                <a:cubicBezTo>
                  <a:pt x="1655" y="1454"/>
                  <a:pt x="1655" y="1463"/>
                  <a:pt x="1659" y="1468"/>
                </a:cubicBezTo>
                <a:cubicBezTo>
                  <a:pt x="1666" y="1467"/>
                  <a:pt x="1670" y="1462"/>
                  <a:pt x="1673" y="1456"/>
                </a:cubicBezTo>
                <a:cubicBezTo>
                  <a:pt x="1673" y="1455"/>
                  <a:pt x="1673" y="1454"/>
                  <a:pt x="1673" y="1454"/>
                </a:cubicBezTo>
                <a:cubicBezTo>
                  <a:pt x="1678" y="1450"/>
                  <a:pt x="1684" y="1447"/>
                  <a:pt x="1687" y="1442"/>
                </a:cubicBezTo>
                <a:cubicBezTo>
                  <a:pt x="1687" y="1441"/>
                  <a:pt x="1687" y="1441"/>
                  <a:pt x="1688" y="1441"/>
                </a:cubicBezTo>
                <a:cubicBezTo>
                  <a:pt x="1688" y="1441"/>
                  <a:pt x="1689" y="1441"/>
                  <a:pt x="1690" y="1441"/>
                </a:cubicBezTo>
                <a:cubicBezTo>
                  <a:pt x="1691" y="1440"/>
                  <a:pt x="1693" y="1439"/>
                  <a:pt x="1694" y="1438"/>
                </a:cubicBezTo>
                <a:cubicBezTo>
                  <a:pt x="1694" y="1437"/>
                  <a:pt x="1695" y="1435"/>
                  <a:pt x="1696" y="1433"/>
                </a:cubicBezTo>
                <a:cubicBezTo>
                  <a:pt x="1698" y="1432"/>
                  <a:pt x="1699" y="1431"/>
                  <a:pt x="1700" y="1430"/>
                </a:cubicBezTo>
                <a:cubicBezTo>
                  <a:pt x="1701" y="1422"/>
                  <a:pt x="1705" y="1416"/>
                  <a:pt x="1711" y="1411"/>
                </a:cubicBezTo>
                <a:cubicBezTo>
                  <a:pt x="1711" y="1411"/>
                  <a:pt x="1711" y="1411"/>
                  <a:pt x="1711" y="1411"/>
                </a:cubicBezTo>
                <a:cubicBezTo>
                  <a:pt x="1713" y="1415"/>
                  <a:pt x="1715" y="1418"/>
                  <a:pt x="1717" y="1421"/>
                </a:cubicBezTo>
                <a:cubicBezTo>
                  <a:pt x="1718" y="1420"/>
                  <a:pt x="1719" y="1419"/>
                  <a:pt x="1721" y="1418"/>
                </a:cubicBezTo>
                <a:cubicBezTo>
                  <a:pt x="1722" y="1417"/>
                  <a:pt x="1724" y="1416"/>
                  <a:pt x="1724" y="1414"/>
                </a:cubicBezTo>
                <a:cubicBezTo>
                  <a:pt x="1725" y="1414"/>
                  <a:pt x="1725" y="1414"/>
                  <a:pt x="1725" y="1414"/>
                </a:cubicBezTo>
                <a:cubicBezTo>
                  <a:pt x="1729" y="1413"/>
                  <a:pt x="1732" y="1411"/>
                  <a:pt x="1734" y="1408"/>
                </a:cubicBezTo>
                <a:cubicBezTo>
                  <a:pt x="1735" y="1409"/>
                  <a:pt x="1735" y="1409"/>
                  <a:pt x="1735" y="1409"/>
                </a:cubicBezTo>
                <a:cubicBezTo>
                  <a:pt x="1735" y="1409"/>
                  <a:pt x="1734" y="1410"/>
                  <a:pt x="1734" y="1411"/>
                </a:cubicBezTo>
                <a:cubicBezTo>
                  <a:pt x="1733" y="1421"/>
                  <a:pt x="1742" y="1420"/>
                  <a:pt x="1748" y="1423"/>
                </a:cubicBezTo>
                <a:cubicBezTo>
                  <a:pt x="1750" y="1428"/>
                  <a:pt x="1754" y="1430"/>
                  <a:pt x="1759" y="1431"/>
                </a:cubicBezTo>
                <a:cubicBezTo>
                  <a:pt x="1765" y="1438"/>
                  <a:pt x="1771" y="1442"/>
                  <a:pt x="1774" y="1429"/>
                </a:cubicBezTo>
                <a:cubicBezTo>
                  <a:pt x="1774" y="1427"/>
                  <a:pt x="1774" y="1426"/>
                  <a:pt x="1774" y="1425"/>
                </a:cubicBezTo>
                <a:cubicBezTo>
                  <a:pt x="1782" y="1415"/>
                  <a:pt x="1793" y="1416"/>
                  <a:pt x="1803" y="1427"/>
                </a:cubicBezTo>
                <a:cubicBezTo>
                  <a:pt x="1803" y="1428"/>
                  <a:pt x="1803" y="1428"/>
                  <a:pt x="1803" y="1429"/>
                </a:cubicBezTo>
                <a:cubicBezTo>
                  <a:pt x="1802" y="1434"/>
                  <a:pt x="1799" y="1441"/>
                  <a:pt x="1806" y="1443"/>
                </a:cubicBezTo>
                <a:cubicBezTo>
                  <a:pt x="1814" y="1445"/>
                  <a:pt x="1818" y="1439"/>
                  <a:pt x="1820" y="1431"/>
                </a:cubicBezTo>
                <a:cubicBezTo>
                  <a:pt x="1829" y="1433"/>
                  <a:pt x="1824" y="1449"/>
                  <a:pt x="1837" y="1448"/>
                </a:cubicBezTo>
                <a:cubicBezTo>
                  <a:pt x="1837" y="1449"/>
                  <a:pt x="1838" y="1450"/>
                  <a:pt x="1839" y="1450"/>
                </a:cubicBezTo>
                <a:cubicBezTo>
                  <a:pt x="1842" y="1451"/>
                  <a:pt x="1844" y="1451"/>
                  <a:pt x="1846" y="1450"/>
                </a:cubicBezTo>
                <a:cubicBezTo>
                  <a:pt x="1847" y="1450"/>
                  <a:pt x="1847" y="1449"/>
                  <a:pt x="1848" y="1449"/>
                </a:cubicBezTo>
                <a:cubicBezTo>
                  <a:pt x="1850" y="1449"/>
                  <a:pt x="1851" y="1449"/>
                  <a:pt x="1853" y="1450"/>
                </a:cubicBezTo>
                <a:cubicBezTo>
                  <a:pt x="1856" y="1449"/>
                  <a:pt x="1859" y="1449"/>
                  <a:pt x="1862" y="1449"/>
                </a:cubicBezTo>
                <a:cubicBezTo>
                  <a:pt x="1863" y="1449"/>
                  <a:pt x="1863" y="1448"/>
                  <a:pt x="1863" y="1447"/>
                </a:cubicBezTo>
                <a:cubicBezTo>
                  <a:pt x="1865" y="1447"/>
                  <a:pt x="1866" y="1447"/>
                  <a:pt x="1867" y="1446"/>
                </a:cubicBezTo>
                <a:cubicBezTo>
                  <a:pt x="1871" y="1443"/>
                  <a:pt x="1872" y="1438"/>
                  <a:pt x="1872" y="1434"/>
                </a:cubicBezTo>
                <a:cubicBezTo>
                  <a:pt x="1872" y="1433"/>
                  <a:pt x="1872" y="1432"/>
                  <a:pt x="1872" y="1431"/>
                </a:cubicBezTo>
                <a:cubicBezTo>
                  <a:pt x="1872" y="1431"/>
                  <a:pt x="1872" y="1431"/>
                  <a:pt x="1872" y="1431"/>
                </a:cubicBezTo>
                <a:cubicBezTo>
                  <a:pt x="1872" y="1431"/>
                  <a:pt x="1872" y="1431"/>
                  <a:pt x="1872" y="1431"/>
                </a:cubicBezTo>
                <a:cubicBezTo>
                  <a:pt x="1873" y="1430"/>
                  <a:pt x="1874" y="1430"/>
                  <a:pt x="1874" y="1429"/>
                </a:cubicBezTo>
                <a:cubicBezTo>
                  <a:pt x="1877" y="1427"/>
                  <a:pt x="1880" y="1429"/>
                  <a:pt x="1883" y="1431"/>
                </a:cubicBezTo>
                <a:cubicBezTo>
                  <a:pt x="1886" y="1433"/>
                  <a:pt x="1888" y="1435"/>
                  <a:pt x="1891" y="1436"/>
                </a:cubicBezTo>
                <a:cubicBezTo>
                  <a:pt x="1891" y="1436"/>
                  <a:pt x="1891" y="1436"/>
                  <a:pt x="1891" y="1436"/>
                </a:cubicBezTo>
                <a:cubicBezTo>
                  <a:pt x="1891" y="1436"/>
                  <a:pt x="1891" y="1436"/>
                  <a:pt x="1891" y="1436"/>
                </a:cubicBezTo>
                <a:cubicBezTo>
                  <a:pt x="1890" y="1448"/>
                  <a:pt x="1891" y="1460"/>
                  <a:pt x="1895" y="1471"/>
                </a:cubicBezTo>
                <a:cubicBezTo>
                  <a:pt x="1897" y="1471"/>
                  <a:pt x="1898" y="1471"/>
                  <a:pt x="1899" y="1471"/>
                </a:cubicBezTo>
                <a:cubicBezTo>
                  <a:pt x="1906" y="1464"/>
                  <a:pt x="1900" y="1456"/>
                  <a:pt x="1901" y="1449"/>
                </a:cubicBezTo>
                <a:cubicBezTo>
                  <a:pt x="1901" y="1448"/>
                  <a:pt x="1901" y="1448"/>
                  <a:pt x="1901" y="1447"/>
                </a:cubicBezTo>
                <a:cubicBezTo>
                  <a:pt x="1902" y="1446"/>
                  <a:pt x="1903" y="1444"/>
                  <a:pt x="1904" y="1442"/>
                </a:cubicBezTo>
                <a:cubicBezTo>
                  <a:pt x="1904" y="1441"/>
                  <a:pt x="1905" y="1441"/>
                  <a:pt x="1906" y="1440"/>
                </a:cubicBezTo>
                <a:cubicBezTo>
                  <a:pt x="1906" y="1441"/>
                  <a:pt x="1906" y="1441"/>
                  <a:pt x="1906" y="1441"/>
                </a:cubicBezTo>
                <a:cubicBezTo>
                  <a:pt x="1908" y="1443"/>
                  <a:pt x="1908" y="1446"/>
                  <a:pt x="1908" y="1449"/>
                </a:cubicBezTo>
                <a:cubicBezTo>
                  <a:pt x="1909" y="1460"/>
                  <a:pt x="1914" y="1462"/>
                  <a:pt x="1922" y="1458"/>
                </a:cubicBezTo>
                <a:cubicBezTo>
                  <a:pt x="1922" y="1459"/>
                  <a:pt x="1922" y="1461"/>
                  <a:pt x="1922" y="1463"/>
                </a:cubicBezTo>
                <a:cubicBezTo>
                  <a:pt x="1923" y="1465"/>
                  <a:pt x="1924" y="1467"/>
                  <a:pt x="1925" y="1469"/>
                </a:cubicBezTo>
                <a:cubicBezTo>
                  <a:pt x="1927" y="1470"/>
                  <a:pt x="1930" y="1470"/>
                  <a:pt x="1931" y="1473"/>
                </a:cubicBezTo>
                <a:cubicBezTo>
                  <a:pt x="1931" y="1473"/>
                  <a:pt x="1931" y="1473"/>
                  <a:pt x="1931" y="1473"/>
                </a:cubicBezTo>
                <a:cubicBezTo>
                  <a:pt x="1933" y="1474"/>
                  <a:pt x="1935" y="1476"/>
                  <a:pt x="1937" y="1477"/>
                </a:cubicBezTo>
                <a:cubicBezTo>
                  <a:pt x="1938" y="1478"/>
                  <a:pt x="1939" y="1479"/>
                  <a:pt x="1940" y="1481"/>
                </a:cubicBezTo>
                <a:cubicBezTo>
                  <a:pt x="1955" y="1482"/>
                  <a:pt x="1948" y="1495"/>
                  <a:pt x="1952" y="1503"/>
                </a:cubicBezTo>
                <a:cubicBezTo>
                  <a:pt x="1952" y="1503"/>
                  <a:pt x="1952" y="1503"/>
                  <a:pt x="1952" y="1503"/>
                </a:cubicBezTo>
                <a:cubicBezTo>
                  <a:pt x="1954" y="1504"/>
                  <a:pt x="1956" y="1503"/>
                  <a:pt x="1958" y="1502"/>
                </a:cubicBezTo>
                <a:cubicBezTo>
                  <a:pt x="1968" y="1494"/>
                  <a:pt x="1974" y="1501"/>
                  <a:pt x="1979" y="1509"/>
                </a:cubicBezTo>
                <a:cubicBezTo>
                  <a:pt x="1980" y="1511"/>
                  <a:pt x="1981" y="1514"/>
                  <a:pt x="1982" y="1517"/>
                </a:cubicBezTo>
                <a:cubicBezTo>
                  <a:pt x="1987" y="1519"/>
                  <a:pt x="1988" y="1513"/>
                  <a:pt x="1992" y="1512"/>
                </a:cubicBezTo>
                <a:cubicBezTo>
                  <a:pt x="1992" y="1515"/>
                  <a:pt x="1992" y="1518"/>
                  <a:pt x="1992" y="1521"/>
                </a:cubicBezTo>
                <a:cubicBezTo>
                  <a:pt x="1996" y="1524"/>
                  <a:pt x="2002" y="1523"/>
                  <a:pt x="2005" y="1528"/>
                </a:cubicBezTo>
                <a:cubicBezTo>
                  <a:pt x="2010" y="1529"/>
                  <a:pt x="2017" y="1530"/>
                  <a:pt x="2020" y="1536"/>
                </a:cubicBezTo>
                <a:cubicBezTo>
                  <a:pt x="2020" y="1536"/>
                  <a:pt x="2020" y="1537"/>
                  <a:pt x="2021" y="1537"/>
                </a:cubicBezTo>
                <a:cubicBezTo>
                  <a:pt x="2021" y="1537"/>
                  <a:pt x="2022" y="1537"/>
                  <a:pt x="2023" y="1536"/>
                </a:cubicBezTo>
                <a:cubicBezTo>
                  <a:pt x="2023" y="1536"/>
                  <a:pt x="2023" y="1536"/>
                  <a:pt x="2023" y="1536"/>
                </a:cubicBezTo>
                <a:cubicBezTo>
                  <a:pt x="2029" y="1534"/>
                  <a:pt x="2035" y="1532"/>
                  <a:pt x="2038" y="1527"/>
                </a:cubicBezTo>
                <a:cubicBezTo>
                  <a:pt x="2041" y="1521"/>
                  <a:pt x="2045" y="1516"/>
                  <a:pt x="2045" y="1509"/>
                </a:cubicBezTo>
                <a:cubicBezTo>
                  <a:pt x="2045" y="1509"/>
                  <a:pt x="2045" y="1508"/>
                  <a:pt x="2045" y="1507"/>
                </a:cubicBezTo>
                <a:cubicBezTo>
                  <a:pt x="2047" y="1508"/>
                  <a:pt x="2049" y="1507"/>
                  <a:pt x="2051" y="1506"/>
                </a:cubicBezTo>
                <a:cubicBezTo>
                  <a:pt x="2051" y="1505"/>
                  <a:pt x="2051" y="1505"/>
                  <a:pt x="2052" y="1504"/>
                </a:cubicBezTo>
                <a:cubicBezTo>
                  <a:pt x="2053" y="1505"/>
                  <a:pt x="2053" y="1507"/>
                  <a:pt x="2053" y="1509"/>
                </a:cubicBezTo>
                <a:cubicBezTo>
                  <a:pt x="2053" y="1510"/>
                  <a:pt x="2053" y="1510"/>
                  <a:pt x="2053" y="1510"/>
                </a:cubicBezTo>
                <a:cubicBezTo>
                  <a:pt x="2053" y="1510"/>
                  <a:pt x="2054" y="1510"/>
                  <a:pt x="2054" y="1511"/>
                </a:cubicBezTo>
                <a:cubicBezTo>
                  <a:pt x="2055" y="1511"/>
                  <a:pt x="2055" y="1511"/>
                  <a:pt x="2055" y="1511"/>
                </a:cubicBezTo>
                <a:cubicBezTo>
                  <a:pt x="2056" y="1518"/>
                  <a:pt x="2058" y="1523"/>
                  <a:pt x="2066" y="1524"/>
                </a:cubicBezTo>
                <a:cubicBezTo>
                  <a:pt x="2072" y="1522"/>
                  <a:pt x="2072" y="1516"/>
                  <a:pt x="2075" y="1512"/>
                </a:cubicBezTo>
                <a:cubicBezTo>
                  <a:pt x="2076" y="1511"/>
                  <a:pt x="2076" y="1510"/>
                  <a:pt x="2077" y="1509"/>
                </a:cubicBezTo>
                <a:cubicBezTo>
                  <a:pt x="2082" y="1507"/>
                  <a:pt x="2087" y="1508"/>
                  <a:pt x="2092" y="1505"/>
                </a:cubicBezTo>
                <a:cubicBezTo>
                  <a:pt x="2093" y="1505"/>
                  <a:pt x="2093" y="1504"/>
                  <a:pt x="2093" y="1503"/>
                </a:cubicBezTo>
                <a:cubicBezTo>
                  <a:pt x="2098" y="1502"/>
                  <a:pt x="2099" y="1510"/>
                  <a:pt x="2104" y="1509"/>
                </a:cubicBezTo>
                <a:cubicBezTo>
                  <a:pt x="2104" y="1508"/>
                  <a:pt x="2105" y="1507"/>
                  <a:pt x="2105" y="1506"/>
                </a:cubicBezTo>
                <a:cubicBezTo>
                  <a:pt x="2105" y="1504"/>
                  <a:pt x="2105" y="1502"/>
                  <a:pt x="2104" y="1499"/>
                </a:cubicBezTo>
                <a:cubicBezTo>
                  <a:pt x="2104" y="1499"/>
                  <a:pt x="2104" y="1499"/>
                  <a:pt x="2104" y="1499"/>
                </a:cubicBezTo>
                <a:cubicBezTo>
                  <a:pt x="2106" y="1498"/>
                  <a:pt x="2107" y="1498"/>
                  <a:pt x="2108" y="1497"/>
                </a:cubicBezTo>
                <a:cubicBezTo>
                  <a:pt x="2109" y="1502"/>
                  <a:pt x="2109" y="1508"/>
                  <a:pt x="2112" y="1512"/>
                </a:cubicBezTo>
                <a:cubicBezTo>
                  <a:pt x="2122" y="1523"/>
                  <a:pt x="2135" y="1532"/>
                  <a:pt x="2140" y="1548"/>
                </a:cubicBezTo>
                <a:cubicBezTo>
                  <a:pt x="2140" y="1548"/>
                  <a:pt x="2140" y="1549"/>
                  <a:pt x="2141" y="1549"/>
                </a:cubicBezTo>
                <a:cubicBezTo>
                  <a:pt x="2145" y="1552"/>
                  <a:pt x="2149" y="1550"/>
                  <a:pt x="2153" y="1549"/>
                </a:cubicBezTo>
                <a:cubicBezTo>
                  <a:pt x="2146" y="1566"/>
                  <a:pt x="2159" y="1573"/>
                  <a:pt x="2169" y="1581"/>
                </a:cubicBezTo>
                <a:cubicBezTo>
                  <a:pt x="2169" y="1581"/>
                  <a:pt x="2169" y="1581"/>
                  <a:pt x="2169" y="1581"/>
                </a:cubicBezTo>
                <a:cubicBezTo>
                  <a:pt x="2166" y="1591"/>
                  <a:pt x="2174" y="1599"/>
                  <a:pt x="2173" y="1608"/>
                </a:cubicBezTo>
                <a:cubicBezTo>
                  <a:pt x="2176" y="1622"/>
                  <a:pt x="2183" y="1616"/>
                  <a:pt x="2189" y="1612"/>
                </a:cubicBezTo>
                <a:cubicBezTo>
                  <a:pt x="2193" y="1611"/>
                  <a:pt x="2197" y="1608"/>
                  <a:pt x="2201" y="1607"/>
                </a:cubicBezTo>
                <a:cubicBezTo>
                  <a:pt x="2206" y="1612"/>
                  <a:pt x="2212" y="1616"/>
                  <a:pt x="2213" y="1624"/>
                </a:cubicBezTo>
                <a:cubicBezTo>
                  <a:pt x="2218" y="1626"/>
                  <a:pt x="2221" y="1622"/>
                  <a:pt x="2224" y="1619"/>
                </a:cubicBezTo>
                <a:cubicBezTo>
                  <a:pt x="2230" y="1623"/>
                  <a:pt x="2233" y="1616"/>
                  <a:pt x="2238" y="1615"/>
                </a:cubicBezTo>
                <a:cubicBezTo>
                  <a:pt x="2242" y="1614"/>
                  <a:pt x="2245" y="1606"/>
                  <a:pt x="2251" y="1611"/>
                </a:cubicBezTo>
                <a:cubicBezTo>
                  <a:pt x="2251" y="1618"/>
                  <a:pt x="2262" y="1612"/>
                  <a:pt x="2261" y="1620"/>
                </a:cubicBezTo>
                <a:cubicBezTo>
                  <a:pt x="2268" y="1622"/>
                  <a:pt x="2273" y="1618"/>
                  <a:pt x="2277" y="1612"/>
                </a:cubicBezTo>
                <a:cubicBezTo>
                  <a:pt x="2279" y="1611"/>
                  <a:pt x="2279" y="1609"/>
                  <a:pt x="2278" y="1606"/>
                </a:cubicBezTo>
                <a:cubicBezTo>
                  <a:pt x="2278" y="1606"/>
                  <a:pt x="2278" y="1606"/>
                  <a:pt x="2278" y="1606"/>
                </a:cubicBezTo>
                <a:cubicBezTo>
                  <a:pt x="2285" y="1603"/>
                  <a:pt x="2290" y="1598"/>
                  <a:pt x="2291" y="1590"/>
                </a:cubicBezTo>
                <a:cubicBezTo>
                  <a:pt x="2291" y="1590"/>
                  <a:pt x="2291" y="1589"/>
                  <a:pt x="2291" y="1588"/>
                </a:cubicBezTo>
                <a:cubicBezTo>
                  <a:pt x="2293" y="1587"/>
                  <a:pt x="2293" y="1586"/>
                  <a:pt x="2292" y="1584"/>
                </a:cubicBezTo>
                <a:cubicBezTo>
                  <a:pt x="2291" y="1584"/>
                  <a:pt x="2291" y="1584"/>
                  <a:pt x="2291" y="1584"/>
                </a:cubicBezTo>
                <a:cubicBezTo>
                  <a:pt x="2298" y="1579"/>
                  <a:pt x="2305" y="1575"/>
                  <a:pt x="2308" y="1567"/>
                </a:cubicBezTo>
                <a:cubicBezTo>
                  <a:pt x="2309" y="1566"/>
                  <a:pt x="2309" y="1565"/>
                  <a:pt x="2310" y="1564"/>
                </a:cubicBezTo>
                <a:cubicBezTo>
                  <a:pt x="2311" y="1563"/>
                  <a:pt x="2313" y="1562"/>
                  <a:pt x="2315" y="1560"/>
                </a:cubicBezTo>
                <a:cubicBezTo>
                  <a:pt x="2316" y="1560"/>
                  <a:pt x="2317" y="1559"/>
                  <a:pt x="2318" y="1558"/>
                </a:cubicBezTo>
                <a:cubicBezTo>
                  <a:pt x="2319" y="1557"/>
                  <a:pt x="2319" y="1556"/>
                  <a:pt x="2319" y="1555"/>
                </a:cubicBezTo>
                <a:cubicBezTo>
                  <a:pt x="2319" y="1555"/>
                  <a:pt x="2319" y="1555"/>
                  <a:pt x="2319" y="1555"/>
                </a:cubicBezTo>
                <a:cubicBezTo>
                  <a:pt x="2326" y="1554"/>
                  <a:pt x="2332" y="1554"/>
                  <a:pt x="2338" y="1559"/>
                </a:cubicBezTo>
                <a:cubicBezTo>
                  <a:pt x="2338" y="1559"/>
                  <a:pt x="2338" y="1559"/>
                  <a:pt x="2338" y="1559"/>
                </a:cubicBezTo>
                <a:cubicBezTo>
                  <a:pt x="2339" y="1558"/>
                  <a:pt x="2339" y="1557"/>
                  <a:pt x="2339" y="1555"/>
                </a:cubicBezTo>
                <a:cubicBezTo>
                  <a:pt x="2342" y="1556"/>
                  <a:pt x="2345" y="1557"/>
                  <a:pt x="2348" y="1558"/>
                </a:cubicBezTo>
                <a:cubicBezTo>
                  <a:pt x="2351" y="1557"/>
                  <a:pt x="2353" y="1555"/>
                  <a:pt x="2353" y="1552"/>
                </a:cubicBezTo>
                <a:cubicBezTo>
                  <a:pt x="2354" y="1549"/>
                  <a:pt x="2354" y="1546"/>
                  <a:pt x="2354" y="1543"/>
                </a:cubicBezTo>
                <a:cubicBezTo>
                  <a:pt x="2355" y="1543"/>
                  <a:pt x="2356" y="1543"/>
                  <a:pt x="2356" y="1543"/>
                </a:cubicBezTo>
                <a:cubicBezTo>
                  <a:pt x="2366" y="1546"/>
                  <a:pt x="2374" y="1543"/>
                  <a:pt x="2381" y="1535"/>
                </a:cubicBezTo>
                <a:cubicBezTo>
                  <a:pt x="2385" y="1533"/>
                  <a:pt x="2386" y="1539"/>
                  <a:pt x="2390" y="1539"/>
                </a:cubicBezTo>
                <a:cubicBezTo>
                  <a:pt x="2391" y="1538"/>
                  <a:pt x="2392" y="1537"/>
                  <a:pt x="2393" y="1535"/>
                </a:cubicBezTo>
                <a:cubicBezTo>
                  <a:pt x="2394" y="1537"/>
                  <a:pt x="2395" y="1539"/>
                  <a:pt x="2397" y="1540"/>
                </a:cubicBezTo>
                <a:cubicBezTo>
                  <a:pt x="2398" y="1542"/>
                  <a:pt x="2399" y="1545"/>
                  <a:pt x="2399" y="1547"/>
                </a:cubicBezTo>
                <a:cubicBezTo>
                  <a:pt x="2403" y="1549"/>
                  <a:pt x="2406" y="1548"/>
                  <a:pt x="2409" y="1546"/>
                </a:cubicBezTo>
                <a:cubicBezTo>
                  <a:pt x="2415" y="1542"/>
                  <a:pt x="2417" y="1537"/>
                  <a:pt x="2416" y="1530"/>
                </a:cubicBezTo>
                <a:cubicBezTo>
                  <a:pt x="2424" y="1532"/>
                  <a:pt x="2431" y="1533"/>
                  <a:pt x="2438" y="1530"/>
                </a:cubicBezTo>
                <a:cubicBezTo>
                  <a:pt x="2439" y="1531"/>
                  <a:pt x="2440" y="1532"/>
                  <a:pt x="2441" y="1534"/>
                </a:cubicBezTo>
                <a:cubicBezTo>
                  <a:pt x="2441" y="1536"/>
                  <a:pt x="2441" y="1539"/>
                  <a:pt x="2440" y="1542"/>
                </a:cubicBezTo>
                <a:cubicBezTo>
                  <a:pt x="2442" y="1547"/>
                  <a:pt x="2439" y="1552"/>
                  <a:pt x="2443" y="1556"/>
                </a:cubicBezTo>
                <a:cubicBezTo>
                  <a:pt x="2445" y="1555"/>
                  <a:pt x="2447" y="1554"/>
                  <a:pt x="2449" y="1553"/>
                </a:cubicBezTo>
                <a:cubicBezTo>
                  <a:pt x="2450" y="1553"/>
                  <a:pt x="2451" y="1553"/>
                  <a:pt x="2452" y="1553"/>
                </a:cubicBezTo>
                <a:cubicBezTo>
                  <a:pt x="2455" y="1556"/>
                  <a:pt x="2460" y="1554"/>
                  <a:pt x="2463" y="1556"/>
                </a:cubicBezTo>
                <a:cubicBezTo>
                  <a:pt x="2467" y="1556"/>
                  <a:pt x="2469" y="1559"/>
                  <a:pt x="2471" y="1561"/>
                </a:cubicBezTo>
                <a:cubicBezTo>
                  <a:pt x="2471" y="1562"/>
                  <a:pt x="2471" y="1563"/>
                  <a:pt x="2471" y="1564"/>
                </a:cubicBezTo>
                <a:cubicBezTo>
                  <a:pt x="2475" y="1569"/>
                  <a:pt x="2478" y="1572"/>
                  <a:pt x="2484" y="1567"/>
                </a:cubicBezTo>
                <a:cubicBezTo>
                  <a:pt x="2489" y="1562"/>
                  <a:pt x="2500" y="1567"/>
                  <a:pt x="2501" y="1556"/>
                </a:cubicBezTo>
                <a:cubicBezTo>
                  <a:pt x="2501" y="1555"/>
                  <a:pt x="2502" y="1555"/>
                  <a:pt x="2502" y="1554"/>
                </a:cubicBezTo>
                <a:cubicBezTo>
                  <a:pt x="2503" y="1550"/>
                  <a:pt x="2503" y="1545"/>
                  <a:pt x="2502" y="1541"/>
                </a:cubicBezTo>
                <a:cubicBezTo>
                  <a:pt x="2502" y="1540"/>
                  <a:pt x="2502" y="1540"/>
                  <a:pt x="2502" y="1540"/>
                </a:cubicBezTo>
                <a:cubicBezTo>
                  <a:pt x="2503" y="1539"/>
                  <a:pt x="2503" y="1537"/>
                  <a:pt x="2504" y="1536"/>
                </a:cubicBezTo>
                <a:cubicBezTo>
                  <a:pt x="2505" y="1535"/>
                  <a:pt x="2505" y="1533"/>
                  <a:pt x="2506" y="1531"/>
                </a:cubicBezTo>
                <a:cubicBezTo>
                  <a:pt x="2511" y="1534"/>
                  <a:pt x="2516" y="1534"/>
                  <a:pt x="2521" y="1531"/>
                </a:cubicBezTo>
                <a:cubicBezTo>
                  <a:pt x="2521" y="1534"/>
                  <a:pt x="2525" y="1534"/>
                  <a:pt x="2528" y="1535"/>
                </a:cubicBezTo>
                <a:cubicBezTo>
                  <a:pt x="2530" y="1538"/>
                  <a:pt x="2532" y="1540"/>
                  <a:pt x="2534" y="1542"/>
                </a:cubicBezTo>
                <a:cubicBezTo>
                  <a:pt x="2539" y="1540"/>
                  <a:pt x="2543" y="1543"/>
                  <a:pt x="2545" y="1547"/>
                </a:cubicBezTo>
                <a:cubicBezTo>
                  <a:pt x="2544" y="1548"/>
                  <a:pt x="2543" y="1549"/>
                  <a:pt x="2542" y="1550"/>
                </a:cubicBezTo>
                <a:cubicBezTo>
                  <a:pt x="2542" y="1552"/>
                  <a:pt x="2543" y="1554"/>
                  <a:pt x="2546" y="1554"/>
                </a:cubicBezTo>
                <a:cubicBezTo>
                  <a:pt x="2547" y="1555"/>
                  <a:pt x="2548" y="1555"/>
                  <a:pt x="2549" y="1555"/>
                </a:cubicBezTo>
                <a:cubicBezTo>
                  <a:pt x="2551" y="1557"/>
                  <a:pt x="2551" y="1563"/>
                  <a:pt x="2557" y="1560"/>
                </a:cubicBezTo>
                <a:cubicBezTo>
                  <a:pt x="2557" y="1559"/>
                  <a:pt x="2558" y="1558"/>
                  <a:pt x="2558" y="1557"/>
                </a:cubicBezTo>
                <a:cubicBezTo>
                  <a:pt x="2568" y="1564"/>
                  <a:pt x="2578" y="1572"/>
                  <a:pt x="2587" y="1556"/>
                </a:cubicBezTo>
                <a:cubicBezTo>
                  <a:pt x="2588" y="1555"/>
                  <a:pt x="2588" y="1553"/>
                  <a:pt x="2589" y="1552"/>
                </a:cubicBezTo>
                <a:cubicBezTo>
                  <a:pt x="2592" y="1553"/>
                  <a:pt x="2596" y="1556"/>
                  <a:pt x="2600" y="1556"/>
                </a:cubicBezTo>
                <a:cubicBezTo>
                  <a:pt x="2600" y="1556"/>
                  <a:pt x="2600" y="1556"/>
                  <a:pt x="2600" y="1556"/>
                </a:cubicBezTo>
                <a:cubicBezTo>
                  <a:pt x="2601" y="1556"/>
                  <a:pt x="2602" y="1556"/>
                  <a:pt x="2603" y="1556"/>
                </a:cubicBezTo>
                <a:cubicBezTo>
                  <a:pt x="2603" y="1556"/>
                  <a:pt x="2603" y="1556"/>
                  <a:pt x="2603" y="1556"/>
                </a:cubicBezTo>
                <a:cubicBezTo>
                  <a:pt x="2612" y="1558"/>
                  <a:pt x="2611" y="1567"/>
                  <a:pt x="2615" y="1573"/>
                </a:cubicBezTo>
                <a:cubicBezTo>
                  <a:pt x="2617" y="1574"/>
                  <a:pt x="2621" y="1576"/>
                  <a:pt x="2622" y="1575"/>
                </a:cubicBezTo>
                <a:cubicBezTo>
                  <a:pt x="2636" y="1567"/>
                  <a:pt x="2642" y="1577"/>
                  <a:pt x="2648" y="1587"/>
                </a:cubicBezTo>
                <a:cubicBezTo>
                  <a:pt x="2650" y="1587"/>
                  <a:pt x="2652" y="1586"/>
                  <a:pt x="2653" y="1585"/>
                </a:cubicBezTo>
                <a:cubicBezTo>
                  <a:pt x="2657" y="1581"/>
                  <a:pt x="2657" y="1577"/>
                  <a:pt x="2655" y="1572"/>
                </a:cubicBezTo>
                <a:cubicBezTo>
                  <a:pt x="2655" y="1571"/>
                  <a:pt x="2655" y="1571"/>
                  <a:pt x="2655" y="1571"/>
                </a:cubicBezTo>
                <a:cubicBezTo>
                  <a:pt x="2656" y="1569"/>
                  <a:pt x="2658" y="1568"/>
                  <a:pt x="2660" y="1566"/>
                </a:cubicBezTo>
                <a:cubicBezTo>
                  <a:pt x="2664" y="1564"/>
                  <a:pt x="2667" y="1560"/>
                  <a:pt x="2663" y="1555"/>
                </a:cubicBezTo>
                <a:cubicBezTo>
                  <a:pt x="2663" y="1554"/>
                  <a:pt x="2662" y="1553"/>
                  <a:pt x="2661" y="1553"/>
                </a:cubicBezTo>
                <a:cubicBezTo>
                  <a:pt x="2661" y="1552"/>
                  <a:pt x="2661" y="1552"/>
                  <a:pt x="2661" y="1551"/>
                </a:cubicBezTo>
                <a:cubicBezTo>
                  <a:pt x="2661" y="1551"/>
                  <a:pt x="2661" y="1551"/>
                  <a:pt x="2661" y="1551"/>
                </a:cubicBezTo>
                <a:cubicBezTo>
                  <a:pt x="2662" y="1550"/>
                  <a:pt x="2662" y="1550"/>
                  <a:pt x="2663" y="1549"/>
                </a:cubicBezTo>
                <a:cubicBezTo>
                  <a:pt x="2663" y="1551"/>
                  <a:pt x="2664" y="1554"/>
                  <a:pt x="2665" y="1556"/>
                </a:cubicBezTo>
                <a:cubicBezTo>
                  <a:pt x="2669" y="1559"/>
                  <a:pt x="2671" y="1557"/>
                  <a:pt x="2673" y="1554"/>
                </a:cubicBezTo>
                <a:cubicBezTo>
                  <a:pt x="2676" y="1551"/>
                  <a:pt x="2680" y="1548"/>
                  <a:pt x="2683" y="1545"/>
                </a:cubicBezTo>
                <a:cubicBezTo>
                  <a:pt x="2685" y="1541"/>
                  <a:pt x="2687" y="1541"/>
                  <a:pt x="2690" y="1542"/>
                </a:cubicBezTo>
                <a:cubicBezTo>
                  <a:pt x="2691" y="1540"/>
                  <a:pt x="2693" y="1539"/>
                  <a:pt x="2694" y="1537"/>
                </a:cubicBezTo>
                <a:cubicBezTo>
                  <a:pt x="2695" y="1537"/>
                  <a:pt x="2697" y="1537"/>
                  <a:pt x="2699" y="1537"/>
                </a:cubicBezTo>
                <a:cubicBezTo>
                  <a:pt x="2699" y="1537"/>
                  <a:pt x="2699" y="1537"/>
                  <a:pt x="2699" y="1537"/>
                </a:cubicBezTo>
                <a:cubicBezTo>
                  <a:pt x="2699" y="1539"/>
                  <a:pt x="2700" y="1541"/>
                  <a:pt x="2700" y="1543"/>
                </a:cubicBezTo>
                <a:cubicBezTo>
                  <a:pt x="2708" y="1545"/>
                  <a:pt x="2715" y="1542"/>
                  <a:pt x="2722" y="1538"/>
                </a:cubicBezTo>
                <a:cubicBezTo>
                  <a:pt x="2722" y="1538"/>
                  <a:pt x="2722" y="1538"/>
                  <a:pt x="2722" y="1538"/>
                </a:cubicBezTo>
                <a:cubicBezTo>
                  <a:pt x="2722" y="1539"/>
                  <a:pt x="2722" y="1540"/>
                  <a:pt x="2722" y="1541"/>
                </a:cubicBezTo>
                <a:cubicBezTo>
                  <a:pt x="2722" y="1541"/>
                  <a:pt x="2722" y="1541"/>
                  <a:pt x="2722" y="1541"/>
                </a:cubicBezTo>
                <a:cubicBezTo>
                  <a:pt x="2722" y="1541"/>
                  <a:pt x="2721" y="1542"/>
                  <a:pt x="2720" y="1542"/>
                </a:cubicBezTo>
                <a:cubicBezTo>
                  <a:pt x="2720" y="1548"/>
                  <a:pt x="2721" y="1553"/>
                  <a:pt x="2726" y="1554"/>
                </a:cubicBezTo>
                <a:cubicBezTo>
                  <a:pt x="2735" y="1557"/>
                  <a:pt x="2735" y="1564"/>
                  <a:pt x="2736" y="1571"/>
                </a:cubicBezTo>
                <a:cubicBezTo>
                  <a:pt x="2737" y="1572"/>
                  <a:pt x="2738" y="1573"/>
                  <a:pt x="2739" y="1575"/>
                </a:cubicBezTo>
                <a:cubicBezTo>
                  <a:pt x="2742" y="1577"/>
                  <a:pt x="2746" y="1578"/>
                  <a:pt x="2749" y="1581"/>
                </a:cubicBezTo>
                <a:cubicBezTo>
                  <a:pt x="2750" y="1582"/>
                  <a:pt x="2751" y="1583"/>
                  <a:pt x="2751" y="1584"/>
                </a:cubicBezTo>
                <a:cubicBezTo>
                  <a:pt x="2762" y="1580"/>
                  <a:pt x="2768" y="1590"/>
                  <a:pt x="2777" y="1592"/>
                </a:cubicBezTo>
                <a:cubicBezTo>
                  <a:pt x="2780" y="1594"/>
                  <a:pt x="2784" y="1593"/>
                  <a:pt x="2786" y="1596"/>
                </a:cubicBezTo>
                <a:cubicBezTo>
                  <a:pt x="2786" y="1600"/>
                  <a:pt x="2789" y="1601"/>
                  <a:pt x="2792" y="1603"/>
                </a:cubicBezTo>
                <a:cubicBezTo>
                  <a:pt x="2794" y="1601"/>
                  <a:pt x="2795" y="1598"/>
                  <a:pt x="2796" y="1596"/>
                </a:cubicBezTo>
                <a:cubicBezTo>
                  <a:pt x="2796" y="1595"/>
                  <a:pt x="2797" y="1595"/>
                  <a:pt x="2797" y="1594"/>
                </a:cubicBezTo>
                <a:cubicBezTo>
                  <a:pt x="2799" y="1593"/>
                  <a:pt x="2801" y="1592"/>
                  <a:pt x="2802" y="1590"/>
                </a:cubicBezTo>
                <a:cubicBezTo>
                  <a:pt x="2804" y="1587"/>
                  <a:pt x="2807" y="1586"/>
                  <a:pt x="2809" y="1583"/>
                </a:cubicBezTo>
                <a:cubicBezTo>
                  <a:pt x="2809" y="1583"/>
                  <a:pt x="2809" y="1583"/>
                  <a:pt x="2809" y="1583"/>
                </a:cubicBezTo>
                <a:cubicBezTo>
                  <a:pt x="2814" y="1580"/>
                  <a:pt x="2819" y="1576"/>
                  <a:pt x="2824" y="1574"/>
                </a:cubicBezTo>
                <a:cubicBezTo>
                  <a:pt x="2827" y="1571"/>
                  <a:pt x="2832" y="1568"/>
                  <a:pt x="2832" y="1563"/>
                </a:cubicBezTo>
                <a:cubicBezTo>
                  <a:pt x="2832" y="1562"/>
                  <a:pt x="2832" y="1560"/>
                  <a:pt x="2831" y="1559"/>
                </a:cubicBezTo>
                <a:cubicBezTo>
                  <a:pt x="2832" y="1559"/>
                  <a:pt x="2832" y="1559"/>
                  <a:pt x="2832" y="1559"/>
                </a:cubicBezTo>
                <a:cubicBezTo>
                  <a:pt x="2833" y="1558"/>
                  <a:pt x="2833" y="1557"/>
                  <a:pt x="2834" y="1556"/>
                </a:cubicBezTo>
                <a:cubicBezTo>
                  <a:pt x="2835" y="1559"/>
                  <a:pt x="2837" y="1561"/>
                  <a:pt x="2840" y="1562"/>
                </a:cubicBezTo>
                <a:cubicBezTo>
                  <a:pt x="2847" y="1564"/>
                  <a:pt x="2854" y="1564"/>
                  <a:pt x="2861" y="1562"/>
                </a:cubicBezTo>
                <a:cubicBezTo>
                  <a:pt x="2865" y="1559"/>
                  <a:pt x="2869" y="1557"/>
                  <a:pt x="2870" y="1551"/>
                </a:cubicBezTo>
                <a:cubicBezTo>
                  <a:pt x="2870" y="1551"/>
                  <a:pt x="2869" y="1550"/>
                  <a:pt x="2869" y="1550"/>
                </a:cubicBezTo>
                <a:cubicBezTo>
                  <a:pt x="2875" y="1548"/>
                  <a:pt x="2876" y="1544"/>
                  <a:pt x="2873" y="1539"/>
                </a:cubicBezTo>
                <a:cubicBezTo>
                  <a:pt x="2874" y="1539"/>
                  <a:pt x="2875" y="1539"/>
                  <a:pt x="2876" y="1539"/>
                </a:cubicBezTo>
                <a:cubicBezTo>
                  <a:pt x="2886" y="1534"/>
                  <a:pt x="2893" y="1524"/>
                  <a:pt x="2905" y="1521"/>
                </a:cubicBezTo>
                <a:cubicBezTo>
                  <a:pt x="2906" y="1521"/>
                  <a:pt x="2906" y="1521"/>
                  <a:pt x="2906" y="1521"/>
                </a:cubicBezTo>
                <a:cubicBezTo>
                  <a:pt x="2906" y="1523"/>
                  <a:pt x="2906" y="1524"/>
                  <a:pt x="2905" y="1526"/>
                </a:cubicBezTo>
                <a:cubicBezTo>
                  <a:pt x="2909" y="1526"/>
                  <a:pt x="2910" y="1524"/>
                  <a:pt x="2911" y="1522"/>
                </a:cubicBezTo>
                <a:cubicBezTo>
                  <a:pt x="2912" y="1522"/>
                  <a:pt x="2913" y="1522"/>
                  <a:pt x="2914" y="1522"/>
                </a:cubicBezTo>
                <a:cubicBezTo>
                  <a:pt x="2915" y="1522"/>
                  <a:pt x="2915" y="1521"/>
                  <a:pt x="2916" y="1521"/>
                </a:cubicBezTo>
                <a:cubicBezTo>
                  <a:pt x="2917" y="1524"/>
                  <a:pt x="2918" y="1527"/>
                  <a:pt x="2918" y="1531"/>
                </a:cubicBezTo>
                <a:cubicBezTo>
                  <a:pt x="2922" y="1534"/>
                  <a:pt x="2920" y="1539"/>
                  <a:pt x="2920" y="1543"/>
                </a:cubicBezTo>
                <a:cubicBezTo>
                  <a:pt x="2926" y="1536"/>
                  <a:pt x="2923" y="1527"/>
                  <a:pt x="2925" y="1519"/>
                </a:cubicBezTo>
                <a:cubicBezTo>
                  <a:pt x="2925" y="1519"/>
                  <a:pt x="2925" y="1519"/>
                  <a:pt x="2925" y="1519"/>
                </a:cubicBezTo>
                <a:cubicBezTo>
                  <a:pt x="2927" y="1519"/>
                  <a:pt x="2929" y="1519"/>
                  <a:pt x="2931" y="1519"/>
                </a:cubicBezTo>
                <a:cubicBezTo>
                  <a:pt x="2936" y="1508"/>
                  <a:pt x="2942" y="1512"/>
                  <a:pt x="2948" y="1519"/>
                </a:cubicBezTo>
                <a:cubicBezTo>
                  <a:pt x="2948" y="1521"/>
                  <a:pt x="2949" y="1522"/>
                  <a:pt x="2951" y="1520"/>
                </a:cubicBezTo>
                <a:cubicBezTo>
                  <a:pt x="2951" y="1520"/>
                  <a:pt x="2951" y="1520"/>
                  <a:pt x="2951" y="1520"/>
                </a:cubicBezTo>
                <a:cubicBezTo>
                  <a:pt x="2959" y="1522"/>
                  <a:pt x="2961" y="1513"/>
                  <a:pt x="2967" y="1512"/>
                </a:cubicBezTo>
                <a:cubicBezTo>
                  <a:pt x="2968" y="1510"/>
                  <a:pt x="2969" y="1509"/>
                  <a:pt x="2969" y="1507"/>
                </a:cubicBezTo>
                <a:cubicBezTo>
                  <a:pt x="2969" y="1507"/>
                  <a:pt x="2969" y="1506"/>
                  <a:pt x="2969" y="1506"/>
                </a:cubicBezTo>
                <a:cubicBezTo>
                  <a:pt x="2970" y="1503"/>
                  <a:pt x="2971" y="1500"/>
                  <a:pt x="2969" y="1498"/>
                </a:cubicBezTo>
                <a:cubicBezTo>
                  <a:pt x="2970" y="1497"/>
                  <a:pt x="2970" y="1497"/>
                  <a:pt x="2970" y="1497"/>
                </a:cubicBezTo>
                <a:cubicBezTo>
                  <a:pt x="2971" y="1495"/>
                  <a:pt x="2972" y="1493"/>
                  <a:pt x="2972" y="1490"/>
                </a:cubicBezTo>
                <a:cubicBezTo>
                  <a:pt x="2971" y="1489"/>
                  <a:pt x="2971" y="1488"/>
                  <a:pt x="2971" y="1487"/>
                </a:cubicBezTo>
                <a:cubicBezTo>
                  <a:pt x="2975" y="1488"/>
                  <a:pt x="2980" y="1485"/>
                  <a:pt x="2984" y="1485"/>
                </a:cubicBezTo>
                <a:cubicBezTo>
                  <a:pt x="2996" y="1497"/>
                  <a:pt x="3004" y="1490"/>
                  <a:pt x="3012" y="1482"/>
                </a:cubicBezTo>
                <a:cubicBezTo>
                  <a:pt x="3011" y="1485"/>
                  <a:pt x="3013" y="1488"/>
                  <a:pt x="3016" y="1490"/>
                </a:cubicBezTo>
                <a:cubicBezTo>
                  <a:pt x="3018" y="1490"/>
                  <a:pt x="3019" y="1490"/>
                  <a:pt x="3020" y="1491"/>
                </a:cubicBezTo>
                <a:cubicBezTo>
                  <a:pt x="3020" y="1494"/>
                  <a:pt x="3018" y="1498"/>
                  <a:pt x="3019" y="1502"/>
                </a:cubicBezTo>
                <a:cubicBezTo>
                  <a:pt x="3022" y="1504"/>
                  <a:pt x="3025" y="1509"/>
                  <a:pt x="3030" y="1505"/>
                </a:cubicBezTo>
                <a:cubicBezTo>
                  <a:pt x="3037" y="1497"/>
                  <a:pt x="3048" y="1498"/>
                  <a:pt x="3057" y="1496"/>
                </a:cubicBezTo>
                <a:cubicBezTo>
                  <a:pt x="3057" y="1498"/>
                  <a:pt x="3057" y="1499"/>
                  <a:pt x="3057" y="1501"/>
                </a:cubicBezTo>
                <a:cubicBezTo>
                  <a:pt x="3068" y="1501"/>
                  <a:pt x="3077" y="1495"/>
                  <a:pt x="3086" y="1490"/>
                </a:cubicBezTo>
                <a:cubicBezTo>
                  <a:pt x="3088" y="1492"/>
                  <a:pt x="3090" y="1494"/>
                  <a:pt x="3092" y="1496"/>
                </a:cubicBezTo>
                <a:cubicBezTo>
                  <a:pt x="3094" y="1493"/>
                  <a:pt x="3096" y="1488"/>
                  <a:pt x="3102" y="1491"/>
                </a:cubicBezTo>
                <a:cubicBezTo>
                  <a:pt x="3103" y="1491"/>
                  <a:pt x="3104" y="1491"/>
                  <a:pt x="3105" y="1492"/>
                </a:cubicBezTo>
                <a:cubicBezTo>
                  <a:pt x="3106" y="1494"/>
                  <a:pt x="3109" y="1495"/>
                  <a:pt x="3111" y="1495"/>
                </a:cubicBezTo>
                <a:cubicBezTo>
                  <a:pt x="3118" y="1498"/>
                  <a:pt x="3123" y="1484"/>
                  <a:pt x="3131" y="1493"/>
                </a:cubicBezTo>
                <a:cubicBezTo>
                  <a:pt x="3132" y="1494"/>
                  <a:pt x="3133" y="1494"/>
                  <a:pt x="3134" y="1494"/>
                </a:cubicBezTo>
                <a:cubicBezTo>
                  <a:pt x="3136" y="1492"/>
                  <a:pt x="3138" y="1491"/>
                  <a:pt x="3140" y="1490"/>
                </a:cubicBezTo>
                <a:cubicBezTo>
                  <a:pt x="3140" y="1490"/>
                  <a:pt x="3140" y="1490"/>
                  <a:pt x="3140" y="1490"/>
                </a:cubicBezTo>
                <a:cubicBezTo>
                  <a:pt x="3141" y="1495"/>
                  <a:pt x="3140" y="1499"/>
                  <a:pt x="3143" y="1503"/>
                </a:cubicBezTo>
                <a:cubicBezTo>
                  <a:pt x="3144" y="1505"/>
                  <a:pt x="3146" y="1505"/>
                  <a:pt x="3149" y="1504"/>
                </a:cubicBezTo>
                <a:cubicBezTo>
                  <a:pt x="3150" y="1504"/>
                  <a:pt x="3150" y="1504"/>
                  <a:pt x="3151" y="1504"/>
                </a:cubicBezTo>
                <a:cubicBezTo>
                  <a:pt x="3152" y="1505"/>
                  <a:pt x="3154" y="1506"/>
                  <a:pt x="3156" y="1507"/>
                </a:cubicBezTo>
                <a:cubicBezTo>
                  <a:pt x="3158" y="1508"/>
                  <a:pt x="3159" y="1508"/>
                  <a:pt x="3161" y="1507"/>
                </a:cubicBezTo>
                <a:cubicBezTo>
                  <a:pt x="3161" y="1506"/>
                  <a:pt x="3162" y="1505"/>
                  <a:pt x="3162" y="1505"/>
                </a:cubicBezTo>
                <a:cubicBezTo>
                  <a:pt x="3164" y="1504"/>
                  <a:pt x="3164" y="1503"/>
                  <a:pt x="3163" y="1502"/>
                </a:cubicBezTo>
                <a:cubicBezTo>
                  <a:pt x="3168" y="1504"/>
                  <a:pt x="3175" y="1502"/>
                  <a:pt x="3178" y="1509"/>
                </a:cubicBezTo>
                <a:cubicBezTo>
                  <a:pt x="3179" y="1510"/>
                  <a:pt x="3180" y="1511"/>
                  <a:pt x="3180" y="1512"/>
                </a:cubicBezTo>
                <a:cubicBezTo>
                  <a:pt x="3181" y="1512"/>
                  <a:pt x="3182" y="1512"/>
                  <a:pt x="3183" y="1512"/>
                </a:cubicBezTo>
                <a:cubicBezTo>
                  <a:pt x="3183" y="1512"/>
                  <a:pt x="3183" y="1512"/>
                  <a:pt x="3183" y="1512"/>
                </a:cubicBezTo>
                <a:cubicBezTo>
                  <a:pt x="3185" y="1515"/>
                  <a:pt x="3188" y="1517"/>
                  <a:pt x="3190" y="1520"/>
                </a:cubicBezTo>
                <a:cubicBezTo>
                  <a:pt x="3192" y="1520"/>
                  <a:pt x="3194" y="1515"/>
                  <a:pt x="3197" y="1519"/>
                </a:cubicBezTo>
                <a:cubicBezTo>
                  <a:pt x="3202" y="1519"/>
                  <a:pt x="3209" y="1520"/>
                  <a:pt x="3208" y="1511"/>
                </a:cubicBezTo>
                <a:cubicBezTo>
                  <a:pt x="3208" y="1503"/>
                  <a:pt x="3212" y="1506"/>
                  <a:pt x="3215" y="1508"/>
                </a:cubicBezTo>
                <a:cubicBezTo>
                  <a:pt x="3215" y="1508"/>
                  <a:pt x="3216" y="1509"/>
                  <a:pt x="3216" y="1510"/>
                </a:cubicBezTo>
                <a:cubicBezTo>
                  <a:pt x="3214" y="1513"/>
                  <a:pt x="3215" y="1515"/>
                  <a:pt x="3219" y="1517"/>
                </a:cubicBezTo>
                <a:cubicBezTo>
                  <a:pt x="3222" y="1518"/>
                  <a:pt x="3224" y="1520"/>
                  <a:pt x="3227" y="1521"/>
                </a:cubicBezTo>
                <a:cubicBezTo>
                  <a:pt x="3226" y="1521"/>
                  <a:pt x="3226" y="1522"/>
                  <a:pt x="3225" y="1522"/>
                </a:cubicBezTo>
                <a:cubicBezTo>
                  <a:pt x="3220" y="1529"/>
                  <a:pt x="3222" y="1537"/>
                  <a:pt x="3224" y="1544"/>
                </a:cubicBezTo>
                <a:cubicBezTo>
                  <a:pt x="3225" y="1552"/>
                  <a:pt x="3227" y="1558"/>
                  <a:pt x="3235" y="1560"/>
                </a:cubicBezTo>
                <a:cubicBezTo>
                  <a:pt x="3239" y="1563"/>
                  <a:pt x="3241" y="1569"/>
                  <a:pt x="3247" y="1568"/>
                </a:cubicBezTo>
                <a:cubicBezTo>
                  <a:pt x="3250" y="1571"/>
                  <a:pt x="3252" y="1576"/>
                  <a:pt x="3256" y="1578"/>
                </a:cubicBezTo>
                <a:cubicBezTo>
                  <a:pt x="3260" y="1577"/>
                  <a:pt x="3263" y="1575"/>
                  <a:pt x="3264" y="1572"/>
                </a:cubicBezTo>
                <a:cubicBezTo>
                  <a:pt x="3264" y="1572"/>
                  <a:pt x="3264" y="1572"/>
                  <a:pt x="3264" y="1572"/>
                </a:cubicBezTo>
                <a:cubicBezTo>
                  <a:pt x="3267" y="1570"/>
                  <a:pt x="3267" y="1568"/>
                  <a:pt x="3267" y="1565"/>
                </a:cubicBezTo>
                <a:cubicBezTo>
                  <a:pt x="3274" y="1570"/>
                  <a:pt x="3281" y="1573"/>
                  <a:pt x="3289" y="1570"/>
                </a:cubicBezTo>
                <a:cubicBezTo>
                  <a:pt x="3299" y="1570"/>
                  <a:pt x="3308" y="1572"/>
                  <a:pt x="3311" y="1584"/>
                </a:cubicBezTo>
                <a:cubicBezTo>
                  <a:pt x="3313" y="1585"/>
                  <a:pt x="3314" y="1586"/>
                  <a:pt x="3316" y="1587"/>
                </a:cubicBezTo>
                <a:cubicBezTo>
                  <a:pt x="3318" y="1588"/>
                  <a:pt x="3319" y="1587"/>
                  <a:pt x="3321" y="1586"/>
                </a:cubicBezTo>
                <a:cubicBezTo>
                  <a:pt x="3319" y="1589"/>
                  <a:pt x="3319" y="1591"/>
                  <a:pt x="3320" y="1594"/>
                </a:cubicBezTo>
                <a:cubicBezTo>
                  <a:pt x="3324" y="1598"/>
                  <a:pt x="3326" y="1603"/>
                  <a:pt x="3331" y="1604"/>
                </a:cubicBezTo>
                <a:cubicBezTo>
                  <a:pt x="3331" y="1607"/>
                  <a:pt x="3332" y="1610"/>
                  <a:pt x="3333" y="1613"/>
                </a:cubicBezTo>
                <a:cubicBezTo>
                  <a:pt x="3334" y="1620"/>
                  <a:pt x="3338" y="1625"/>
                  <a:pt x="3346" y="1626"/>
                </a:cubicBezTo>
                <a:cubicBezTo>
                  <a:pt x="3346" y="1626"/>
                  <a:pt x="3346" y="1626"/>
                  <a:pt x="3346" y="1626"/>
                </a:cubicBezTo>
                <a:cubicBezTo>
                  <a:pt x="3346" y="1627"/>
                  <a:pt x="3346" y="1627"/>
                  <a:pt x="3346" y="1627"/>
                </a:cubicBezTo>
                <a:cubicBezTo>
                  <a:pt x="3353" y="1635"/>
                  <a:pt x="3361" y="1642"/>
                  <a:pt x="3371" y="1646"/>
                </a:cubicBezTo>
                <a:cubicBezTo>
                  <a:pt x="3373" y="1646"/>
                  <a:pt x="3376" y="1646"/>
                  <a:pt x="3378" y="1644"/>
                </a:cubicBezTo>
                <a:cubicBezTo>
                  <a:pt x="3379" y="1645"/>
                  <a:pt x="3379" y="1645"/>
                  <a:pt x="3379" y="1645"/>
                </a:cubicBezTo>
                <a:cubicBezTo>
                  <a:pt x="3379" y="1645"/>
                  <a:pt x="3379" y="1645"/>
                  <a:pt x="3379" y="1645"/>
                </a:cubicBezTo>
                <a:cubicBezTo>
                  <a:pt x="3379" y="1648"/>
                  <a:pt x="3380" y="1650"/>
                  <a:pt x="3382" y="1652"/>
                </a:cubicBezTo>
                <a:cubicBezTo>
                  <a:pt x="3388" y="1656"/>
                  <a:pt x="3397" y="1652"/>
                  <a:pt x="3402" y="1659"/>
                </a:cubicBezTo>
                <a:cubicBezTo>
                  <a:pt x="3407" y="1662"/>
                  <a:pt x="3410" y="1667"/>
                  <a:pt x="3416" y="1667"/>
                </a:cubicBezTo>
                <a:cubicBezTo>
                  <a:pt x="3416" y="1668"/>
                  <a:pt x="3416" y="1668"/>
                  <a:pt x="3416" y="1669"/>
                </a:cubicBezTo>
                <a:cubicBezTo>
                  <a:pt x="3419" y="1672"/>
                  <a:pt x="3422" y="1673"/>
                  <a:pt x="3426" y="1675"/>
                </a:cubicBezTo>
                <a:cubicBezTo>
                  <a:pt x="3430" y="1677"/>
                  <a:pt x="3437" y="1673"/>
                  <a:pt x="3440" y="1680"/>
                </a:cubicBezTo>
                <a:cubicBezTo>
                  <a:pt x="3441" y="1681"/>
                  <a:pt x="3442" y="1682"/>
                  <a:pt x="3443" y="1683"/>
                </a:cubicBezTo>
                <a:cubicBezTo>
                  <a:pt x="3450" y="1688"/>
                  <a:pt x="3458" y="1690"/>
                  <a:pt x="3466" y="1688"/>
                </a:cubicBezTo>
                <a:cubicBezTo>
                  <a:pt x="3466" y="1692"/>
                  <a:pt x="3465" y="1696"/>
                  <a:pt x="3470" y="1698"/>
                </a:cubicBezTo>
                <a:cubicBezTo>
                  <a:pt x="3474" y="1706"/>
                  <a:pt x="3482" y="1702"/>
                  <a:pt x="3488" y="1704"/>
                </a:cubicBezTo>
                <a:cubicBezTo>
                  <a:pt x="3491" y="1704"/>
                  <a:pt x="3493" y="1703"/>
                  <a:pt x="3496" y="1702"/>
                </a:cubicBezTo>
                <a:cubicBezTo>
                  <a:pt x="3496" y="1702"/>
                  <a:pt x="3497" y="1702"/>
                  <a:pt x="3498" y="1701"/>
                </a:cubicBezTo>
                <a:cubicBezTo>
                  <a:pt x="3499" y="1702"/>
                  <a:pt x="3501" y="1702"/>
                  <a:pt x="3503" y="1703"/>
                </a:cubicBezTo>
                <a:cubicBezTo>
                  <a:pt x="3509" y="1703"/>
                  <a:pt x="3515" y="1705"/>
                  <a:pt x="3520" y="1699"/>
                </a:cubicBezTo>
                <a:cubicBezTo>
                  <a:pt x="3520" y="1699"/>
                  <a:pt x="3520" y="1699"/>
                  <a:pt x="3521" y="1700"/>
                </a:cubicBezTo>
                <a:cubicBezTo>
                  <a:pt x="3521" y="1700"/>
                  <a:pt x="3521" y="1700"/>
                  <a:pt x="3521" y="1700"/>
                </a:cubicBezTo>
                <a:cubicBezTo>
                  <a:pt x="3523" y="1706"/>
                  <a:pt x="3531" y="1706"/>
                  <a:pt x="3535" y="1709"/>
                </a:cubicBezTo>
                <a:cubicBezTo>
                  <a:pt x="3536" y="1710"/>
                  <a:pt x="3538" y="1710"/>
                  <a:pt x="3539" y="1710"/>
                </a:cubicBezTo>
                <a:cubicBezTo>
                  <a:pt x="3544" y="1711"/>
                  <a:pt x="3550" y="1713"/>
                  <a:pt x="3553" y="1709"/>
                </a:cubicBezTo>
                <a:cubicBezTo>
                  <a:pt x="3554" y="1709"/>
                  <a:pt x="3554" y="1709"/>
                  <a:pt x="3555" y="1708"/>
                </a:cubicBezTo>
                <a:cubicBezTo>
                  <a:pt x="3555" y="1708"/>
                  <a:pt x="3555" y="1708"/>
                  <a:pt x="3555" y="1708"/>
                </a:cubicBezTo>
                <a:cubicBezTo>
                  <a:pt x="3555" y="1709"/>
                  <a:pt x="3555" y="1709"/>
                  <a:pt x="3555" y="1709"/>
                </a:cubicBezTo>
                <a:cubicBezTo>
                  <a:pt x="3556" y="1710"/>
                  <a:pt x="3558" y="1711"/>
                  <a:pt x="3560" y="1711"/>
                </a:cubicBezTo>
                <a:cubicBezTo>
                  <a:pt x="3569" y="1710"/>
                  <a:pt x="3579" y="1711"/>
                  <a:pt x="3589" y="1708"/>
                </a:cubicBezTo>
                <a:cubicBezTo>
                  <a:pt x="3595" y="1705"/>
                  <a:pt x="3601" y="1706"/>
                  <a:pt x="3607" y="1706"/>
                </a:cubicBezTo>
                <a:cubicBezTo>
                  <a:pt x="3621" y="1706"/>
                  <a:pt x="3635" y="1710"/>
                  <a:pt x="3649" y="1710"/>
                </a:cubicBezTo>
                <a:cubicBezTo>
                  <a:pt x="3650" y="1710"/>
                  <a:pt x="3652" y="1710"/>
                  <a:pt x="3653" y="1710"/>
                </a:cubicBezTo>
                <a:cubicBezTo>
                  <a:pt x="3656" y="1710"/>
                  <a:pt x="3659" y="1711"/>
                  <a:pt x="3662" y="1711"/>
                </a:cubicBezTo>
                <a:cubicBezTo>
                  <a:pt x="3663" y="1711"/>
                  <a:pt x="3665" y="1711"/>
                  <a:pt x="3666" y="1711"/>
                </a:cubicBezTo>
                <a:cubicBezTo>
                  <a:pt x="3671" y="1709"/>
                  <a:pt x="3676" y="1711"/>
                  <a:pt x="3680" y="1707"/>
                </a:cubicBezTo>
                <a:cubicBezTo>
                  <a:pt x="3685" y="1714"/>
                  <a:pt x="3690" y="1720"/>
                  <a:pt x="3699" y="1713"/>
                </a:cubicBezTo>
                <a:cubicBezTo>
                  <a:pt x="3699" y="1712"/>
                  <a:pt x="3699" y="1712"/>
                  <a:pt x="3699" y="1711"/>
                </a:cubicBezTo>
                <a:cubicBezTo>
                  <a:pt x="3700" y="1711"/>
                  <a:pt x="3700" y="1711"/>
                  <a:pt x="3700" y="1711"/>
                </a:cubicBezTo>
                <a:cubicBezTo>
                  <a:pt x="3700" y="1712"/>
                  <a:pt x="3700" y="1712"/>
                  <a:pt x="3701" y="1711"/>
                </a:cubicBezTo>
                <a:cubicBezTo>
                  <a:pt x="3701" y="1712"/>
                  <a:pt x="3702" y="1713"/>
                  <a:pt x="3702" y="1713"/>
                </a:cubicBezTo>
                <a:cubicBezTo>
                  <a:pt x="3707" y="1714"/>
                  <a:pt x="3712" y="1716"/>
                  <a:pt x="3716" y="1717"/>
                </a:cubicBezTo>
                <a:cubicBezTo>
                  <a:pt x="3717" y="1717"/>
                  <a:pt x="3719" y="1718"/>
                  <a:pt x="3720" y="1719"/>
                </a:cubicBezTo>
                <a:cubicBezTo>
                  <a:pt x="3724" y="1720"/>
                  <a:pt x="3728" y="1722"/>
                  <a:pt x="3731" y="1725"/>
                </a:cubicBezTo>
                <a:cubicBezTo>
                  <a:pt x="3733" y="1726"/>
                  <a:pt x="3736" y="1728"/>
                  <a:pt x="3738" y="1729"/>
                </a:cubicBezTo>
                <a:cubicBezTo>
                  <a:pt x="3744" y="1732"/>
                  <a:pt x="3749" y="1736"/>
                  <a:pt x="3754" y="1738"/>
                </a:cubicBezTo>
                <a:cubicBezTo>
                  <a:pt x="3755" y="1738"/>
                  <a:pt x="3757" y="1739"/>
                  <a:pt x="3758" y="1739"/>
                </a:cubicBezTo>
                <a:cubicBezTo>
                  <a:pt x="3759" y="1742"/>
                  <a:pt x="3762" y="1743"/>
                  <a:pt x="3766" y="1743"/>
                </a:cubicBezTo>
                <a:cubicBezTo>
                  <a:pt x="3766" y="1743"/>
                  <a:pt x="3766" y="1743"/>
                  <a:pt x="3767" y="1743"/>
                </a:cubicBezTo>
                <a:cubicBezTo>
                  <a:pt x="3768" y="1743"/>
                  <a:pt x="3769" y="1743"/>
                  <a:pt x="3770" y="1744"/>
                </a:cubicBezTo>
                <a:cubicBezTo>
                  <a:pt x="3771" y="1749"/>
                  <a:pt x="3775" y="1751"/>
                  <a:pt x="3781" y="1749"/>
                </a:cubicBezTo>
                <a:cubicBezTo>
                  <a:pt x="3782" y="1749"/>
                  <a:pt x="3782" y="1748"/>
                  <a:pt x="3783" y="1747"/>
                </a:cubicBezTo>
                <a:cubicBezTo>
                  <a:pt x="3787" y="1742"/>
                  <a:pt x="3793" y="1746"/>
                  <a:pt x="3798" y="1746"/>
                </a:cubicBezTo>
                <a:cubicBezTo>
                  <a:pt x="3801" y="1746"/>
                  <a:pt x="3805" y="1748"/>
                  <a:pt x="3806" y="1745"/>
                </a:cubicBezTo>
                <a:cubicBezTo>
                  <a:pt x="3814" y="1725"/>
                  <a:pt x="3816" y="1744"/>
                  <a:pt x="3821" y="1746"/>
                </a:cubicBezTo>
                <a:cubicBezTo>
                  <a:pt x="3833" y="1745"/>
                  <a:pt x="3845" y="1743"/>
                  <a:pt x="3853" y="1733"/>
                </a:cubicBezTo>
                <a:cubicBezTo>
                  <a:pt x="3855" y="1734"/>
                  <a:pt x="3857" y="1735"/>
                  <a:pt x="3859" y="1735"/>
                </a:cubicBezTo>
                <a:cubicBezTo>
                  <a:pt x="3859" y="1735"/>
                  <a:pt x="3859" y="1736"/>
                  <a:pt x="3860" y="1736"/>
                </a:cubicBezTo>
                <a:cubicBezTo>
                  <a:pt x="3861" y="1736"/>
                  <a:pt x="3861" y="1736"/>
                  <a:pt x="3862" y="1736"/>
                </a:cubicBezTo>
                <a:cubicBezTo>
                  <a:pt x="3861" y="1737"/>
                  <a:pt x="3861" y="1737"/>
                  <a:pt x="3861" y="1737"/>
                </a:cubicBezTo>
                <a:cubicBezTo>
                  <a:pt x="3860" y="1750"/>
                  <a:pt x="3871" y="1749"/>
                  <a:pt x="3879" y="1752"/>
                </a:cubicBezTo>
                <a:cubicBezTo>
                  <a:pt x="3882" y="1753"/>
                  <a:pt x="3885" y="1752"/>
                  <a:pt x="3887" y="1752"/>
                </a:cubicBezTo>
                <a:cubicBezTo>
                  <a:pt x="3887" y="0"/>
                  <a:pt x="3887" y="0"/>
                  <a:pt x="3887" y="0"/>
                </a:cubicBezTo>
                <a:lnTo>
                  <a:pt x="0" y="0"/>
                </a:lnTo>
                <a:close/>
                <a:moveTo>
                  <a:pt x="1107" y="1422"/>
                </a:moveTo>
                <a:cubicBezTo>
                  <a:pt x="1106" y="1421"/>
                  <a:pt x="1106" y="1421"/>
                  <a:pt x="1106" y="1421"/>
                </a:cubicBezTo>
                <a:cubicBezTo>
                  <a:pt x="1107" y="1422"/>
                  <a:pt x="1107" y="1422"/>
                  <a:pt x="1107" y="1422"/>
                </a:cubicBezTo>
                <a:close/>
                <a:moveTo>
                  <a:pt x="2406" y="1534"/>
                </a:moveTo>
                <a:cubicBezTo>
                  <a:pt x="2406" y="1533"/>
                  <a:pt x="2406" y="1532"/>
                  <a:pt x="2406" y="1531"/>
                </a:cubicBezTo>
                <a:cubicBezTo>
                  <a:pt x="2406" y="1531"/>
                  <a:pt x="2406" y="1531"/>
                  <a:pt x="2406" y="1531"/>
                </a:cubicBezTo>
                <a:cubicBezTo>
                  <a:pt x="2406" y="1531"/>
                  <a:pt x="2406" y="1531"/>
                  <a:pt x="2406" y="1531"/>
                </a:cubicBezTo>
                <a:cubicBezTo>
                  <a:pt x="2408" y="1530"/>
                  <a:pt x="2406" y="1533"/>
                  <a:pt x="2406" y="1534"/>
                </a:cubicBezTo>
                <a:close/>
                <a:moveTo>
                  <a:pt x="3712" y="1708"/>
                </a:moveTo>
                <a:cubicBezTo>
                  <a:pt x="3712" y="1708"/>
                  <a:pt x="3712" y="1708"/>
                  <a:pt x="3712" y="1708"/>
                </a:cubicBezTo>
                <a:cubicBezTo>
                  <a:pt x="3712" y="1708"/>
                  <a:pt x="3712" y="1708"/>
                  <a:pt x="3712" y="1708"/>
                </a:cubicBezTo>
                <a:cubicBezTo>
                  <a:pt x="3712" y="1708"/>
                  <a:pt x="3712" y="1708"/>
                  <a:pt x="3712" y="1708"/>
                </a:cubicBezTo>
                <a:cubicBezTo>
                  <a:pt x="3712" y="1707"/>
                  <a:pt x="3712" y="1707"/>
                  <a:pt x="3712" y="1707"/>
                </a:cubicBezTo>
                <a:cubicBezTo>
                  <a:pt x="3712" y="1708"/>
                  <a:pt x="3712" y="1708"/>
                  <a:pt x="3712" y="17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Driving test problem</a:t>
            </a:r>
          </a:p>
          <a:p>
            <a:r>
              <a:rPr lang="en-GB" sz="1100" dirty="0">
                <a:solidFill>
                  <a:schemeClr val="accent1"/>
                </a:solidFill>
                <a:latin typeface="Consolas" panose="020B0609020204030204" pitchFamily="49" charset="0"/>
              </a:rPr>
              <a:t>using System;</a:t>
            </a:r>
          </a:p>
          <a:p>
            <a:endParaRPr lang="en-GB" sz="1100" dirty="0">
              <a:solidFill>
                <a:schemeClr val="accent1"/>
              </a:solidFill>
              <a:latin typeface="Consolas" panose="020B0609020204030204" pitchFamily="49" charset="0"/>
            </a:endParaRPr>
          </a:p>
          <a:p>
            <a:r>
              <a:rPr lang="en-GB" sz="1100" dirty="0">
                <a:solidFill>
                  <a:schemeClr val="accent1"/>
                </a:solidFill>
                <a:latin typeface="Consolas" panose="020B0609020204030204" pitchFamily="49" charset="0"/>
              </a:rPr>
              <a:t>namespace ConsoleApp1</a:t>
            </a:r>
          </a:p>
          <a:p>
            <a:r>
              <a:rPr lang="en-GB" sz="1100" dirty="0">
                <a:solidFill>
                  <a:schemeClr val="accent1"/>
                </a:solidFill>
                <a:latin typeface="Consolas" panose="020B0609020204030204" pitchFamily="49" charset="0"/>
              </a:rPr>
              <a:t>{</a:t>
            </a:r>
          </a:p>
          <a:p>
            <a:r>
              <a:rPr lang="en-GB" sz="1100" dirty="0">
                <a:solidFill>
                  <a:schemeClr val="accent1"/>
                </a:solidFill>
                <a:latin typeface="Consolas" panose="020B0609020204030204" pitchFamily="49" charset="0"/>
              </a:rPr>
              <a:t>    class Program</a:t>
            </a:r>
          </a:p>
          <a:p>
            <a:r>
              <a:rPr lang="en-GB" sz="1100" dirty="0">
                <a:solidFill>
                  <a:schemeClr val="accent1"/>
                </a:solidFill>
                <a:latin typeface="Consolas" panose="020B0609020204030204" pitchFamily="49" charset="0"/>
              </a:rPr>
              <a:t>    {</a:t>
            </a:r>
          </a:p>
        </p:txBody>
      </p:sp>
      <p:sp>
        <p:nvSpPr>
          <p:cNvPr id="12" name="Freeform 46">
            <a:extLst>
              <a:ext uri="{FF2B5EF4-FFF2-40B4-BE49-F238E27FC236}">
                <a16:creationId xmlns:a16="http://schemas.microsoft.com/office/drawing/2014/main" id="{6437D72D-D899-4CBD-B7FD-EEC241137678}"/>
              </a:ext>
            </a:extLst>
          </p:cNvPr>
          <p:cNvSpPr>
            <a:spLocks noEditPoints="1"/>
          </p:cNvSpPr>
          <p:nvPr/>
        </p:nvSpPr>
        <p:spPr bwMode="auto">
          <a:xfrm>
            <a:off x="4619500" y="2823681"/>
            <a:ext cx="4346369"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Subroutine to output pass or fail for driving test</a:t>
            </a:r>
          </a:p>
        </p:txBody>
      </p:sp>
      <p:sp>
        <p:nvSpPr>
          <p:cNvPr id="14" name="Freeform 46">
            <a:extLst>
              <a:ext uri="{FF2B5EF4-FFF2-40B4-BE49-F238E27FC236}">
                <a16:creationId xmlns:a16="http://schemas.microsoft.com/office/drawing/2014/main" id="{AED1A972-5874-4127-B116-C9174DB66728}"/>
              </a:ext>
            </a:extLst>
          </p:cNvPr>
          <p:cNvSpPr>
            <a:spLocks noEditPoints="1"/>
          </p:cNvSpPr>
          <p:nvPr/>
        </p:nvSpPr>
        <p:spPr bwMode="auto">
          <a:xfrm>
            <a:off x="669425" y="3793579"/>
            <a:ext cx="3835730" cy="51699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else</a:t>
            </a:r>
          </a:p>
          <a:p>
            <a:r>
              <a:rPr lang="en-GB" sz="1100" dirty="0">
                <a:solidFill>
                  <a:schemeClr val="accent1"/>
                </a:solidFill>
                <a:latin typeface="Consolas" panose="020B0609020204030204" pitchFamily="49" charset="0"/>
              </a:rPr>
              <a:t>		{</a:t>
            </a:r>
          </a:p>
        </p:txBody>
      </p:sp>
      <p:sp>
        <p:nvSpPr>
          <p:cNvPr id="15" name="Freeform 46">
            <a:extLst>
              <a:ext uri="{FF2B5EF4-FFF2-40B4-BE49-F238E27FC236}">
                <a16:creationId xmlns:a16="http://schemas.microsoft.com/office/drawing/2014/main" id="{BE7E10CD-0EE7-437E-9506-9619AD984871}"/>
              </a:ext>
            </a:extLst>
          </p:cNvPr>
          <p:cNvSpPr>
            <a:spLocks noEditPoints="1"/>
          </p:cNvSpPr>
          <p:nvPr/>
        </p:nvSpPr>
        <p:spPr bwMode="auto">
          <a:xfrm>
            <a:off x="4609806" y="2350209"/>
            <a:ext cx="3835730"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return "pass";</a:t>
            </a:r>
          </a:p>
          <a:p>
            <a:r>
              <a:rPr lang="en-GB" sz="1100" dirty="0">
                <a:solidFill>
                  <a:schemeClr val="accent1"/>
                </a:solidFill>
                <a:latin typeface="Consolas" panose="020B0609020204030204" pitchFamily="49" charset="0"/>
              </a:rPr>
              <a:t>		}</a:t>
            </a:r>
          </a:p>
        </p:txBody>
      </p:sp>
      <p:sp>
        <p:nvSpPr>
          <p:cNvPr id="16" name="Freeform 46">
            <a:extLst>
              <a:ext uri="{FF2B5EF4-FFF2-40B4-BE49-F238E27FC236}">
                <a16:creationId xmlns:a16="http://schemas.microsoft.com/office/drawing/2014/main" id="{906B6534-2D5A-47D3-BD8A-293F9B43A21E}"/>
              </a:ext>
            </a:extLst>
          </p:cNvPr>
          <p:cNvSpPr>
            <a:spLocks noEditPoints="1"/>
          </p:cNvSpPr>
          <p:nvPr/>
        </p:nvSpPr>
        <p:spPr bwMode="auto">
          <a:xfrm>
            <a:off x="669425" y="4376075"/>
            <a:ext cx="3835730" cy="553228"/>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if (</a:t>
            </a:r>
            <a:r>
              <a:rPr lang="en-GB" sz="1100" dirty="0" err="1">
                <a:solidFill>
                  <a:schemeClr val="accent1"/>
                </a:solidFill>
                <a:latin typeface="Consolas" panose="020B0609020204030204" pitchFamily="49" charset="0"/>
              </a:rPr>
              <a:t>MinorFaults</a:t>
            </a:r>
            <a:r>
              <a:rPr lang="en-GB" sz="1100" dirty="0">
                <a:solidFill>
                  <a:schemeClr val="accent1"/>
                </a:solidFill>
                <a:latin typeface="Consolas" panose="020B0609020204030204" pitchFamily="49" charset="0"/>
              </a:rPr>
              <a:t> &lt; 16)</a:t>
            </a:r>
          </a:p>
          <a:p>
            <a:r>
              <a:rPr lang="en-GB" sz="1100" dirty="0">
                <a:solidFill>
                  <a:schemeClr val="accent1"/>
                </a:solidFill>
                <a:latin typeface="Consolas" panose="020B0609020204030204" pitchFamily="49" charset="0"/>
              </a:rPr>
              <a:t>		{</a:t>
            </a:r>
          </a:p>
        </p:txBody>
      </p:sp>
      <p:sp>
        <p:nvSpPr>
          <p:cNvPr id="17" name="Freeform 46">
            <a:extLst>
              <a:ext uri="{FF2B5EF4-FFF2-40B4-BE49-F238E27FC236}">
                <a16:creationId xmlns:a16="http://schemas.microsoft.com/office/drawing/2014/main" id="{0BCF3115-9F04-43D8-BF74-847A1F5654F3}"/>
              </a:ext>
            </a:extLst>
          </p:cNvPr>
          <p:cNvSpPr>
            <a:spLocks noEditPoints="1"/>
          </p:cNvSpPr>
          <p:nvPr/>
        </p:nvSpPr>
        <p:spPr bwMode="auto">
          <a:xfrm>
            <a:off x="4619501" y="3342093"/>
            <a:ext cx="3835730"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static string </a:t>
            </a:r>
            <a:r>
              <a:rPr lang="en-GB" sz="1100" dirty="0" err="1">
                <a:solidFill>
                  <a:schemeClr val="accent1"/>
                </a:solidFill>
                <a:latin typeface="Consolas" panose="020B0609020204030204" pitchFamily="49" charset="0"/>
              </a:rPr>
              <a:t>PassFail</a:t>
            </a:r>
            <a:r>
              <a:rPr lang="en-GB" sz="1100" dirty="0">
                <a:solidFill>
                  <a:schemeClr val="accent1"/>
                </a:solidFill>
                <a:latin typeface="Consolas" panose="020B0609020204030204" pitchFamily="49" charset="0"/>
              </a:rPr>
              <a:t>(int </a:t>
            </a:r>
            <a:r>
              <a:rPr lang="en-GB" sz="1100" dirty="0" err="1">
                <a:solidFill>
                  <a:schemeClr val="accent1"/>
                </a:solidFill>
                <a:latin typeface="Consolas" panose="020B0609020204030204" pitchFamily="49" charset="0"/>
              </a:rPr>
              <a:t>MinorFaults</a:t>
            </a:r>
            <a:r>
              <a:rPr lang="en-GB" sz="1100" dirty="0">
                <a:solidFill>
                  <a:schemeClr val="accent1"/>
                </a:solidFill>
                <a:latin typeface="Consolas" panose="020B0609020204030204" pitchFamily="49" charset="0"/>
              </a:rPr>
              <a:t>)</a:t>
            </a:r>
          </a:p>
          <a:p>
            <a:r>
              <a:rPr lang="en-GB" sz="1100" dirty="0">
                <a:solidFill>
                  <a:schemeClr val="accent1"/>
                </a:solidFill>
                <a:latin typeface="Consolas" panose="020B0609020204030204" pitchFamily="49" charset="0"/>
              </a:rPr>
              <a:t>        {</a:t>
            </a:r>
          </a:p>
        </p:txBody>
      </p:sp>
      <p:sp>
        <p:nvSpPr>
          <p:cNvPr id="18" name="Freeform 46">
            <a:extLst>
              <a:ext uri="{FF2B5EF4-FFF2-40B4-BE49-F238E27FC236}">
                <a16:creationId xmlns:a16="http://schemas.microsoft.com/office/drawing/2014/main" id="{C0E6C21D-B9DA-4D90-B4DE-C071F1291C46}"/>
              </a:ext>
            </a:extLst>
          </p:cNvPr>
          <p:cNvSpPr>
            <a:spLocks noEditPoints="1"/>
          </p:cNvSpPr>
          <p:nvPr/>
        </p:nvSpPr>
        <p:spPr bwMode="auto">
          <a:xfrm>
            <a:off x="4609806" y="4243331"/>
            <a:ext cx="3835730"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a:t>
            </a:r>
          </a:p>
        </p:txBody>
      </p:sp>
      <p:sp>
        <p:nvSpPr>
          <p:cNvPr id="19" name="Freeform 46">
            <a:extLst>
              <a:ext uri="{FF2B5EF4-FFF2-40B4-BE49-F238E27FC236}">
                <a16:creationId xmlns:a16="http://schemas.microsoft.com/office/drawing/2014/main" id="{127DF62B-91DC-41F1-BC04-B373332B690E}"/>
              </a:ext>
            </a:extLst>
          </p:cNvPr>
          <p:cNvSpPr>
            <a:spLocks noEditPoints="1"/>
          </p:cNvSpPr>
          <p:nvPr/>
        </p:nvSpPr>
        <p:spPr bwMode="auto">
          <a:xfrm>
            <a:off x="4609806" y="3789814"/>
            <a:ext cx="3835730"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return "fail";</a:t>
            </a:r>
          </a:p>
          <a:p>
            <a:r>
              <a:rPr lang="en-GB" sz="1100" dirty="0">
                <a:solidFill>
                  <a:schemeClr val="accent1"/>
                </a:solidFill>
                <a:latin typeface="Consolas" panose="020B0609020204030204" pitchFamily="49" charset="0"/>
              </a:rPr>
              <a:t>		}</a:t>
            </a:r>
          </a:p>
        </p:txBody>
      </p:sp>
      <p:grpSp>
        <p:nvGrpSpPr>
          <p:cNvPr id="20" name="Group 19">
            <a:extLst>
              <a:ext uri="{FF2B5EF4-FFF2-40B4-BE49-F238E27FC236}">
                <a16:creationId xmlns:a16="http://schemas.microsoft.com/office/drawing/2014/main" id="{DF12F73F-FA01-4840-8573-081F9C11D623}"/>
              </a:ext>
            </a:extLst>
          </p:cNvPr>
          <p:cNvGrpSpPr/>
          <p:nvPr/>
        </p:nvGrpSpPr>
        <p:grpSpPr>
          <a:xfrm>
            <a:off x="4619501" y="4447467"/>
            <a:ext cx="3835730" cy="1784365"/>
            <a:chOff x="6776151" y="5669482"/>
            <a:chExt cx="2359932" cy="558800"/>
          </a:xfrm>
        </p:grpSpPr>
        <p:sp>
          <p:nvSpPr>
            <p:cNvPr id="21" name="Freeform 63">
              <a:extLst>
                <a:ext uri="{FF2B5EF4-FFF2-40B4-BE49-F238E27FC236}">
                  <a16:creationId xmlns:a16="http://schemas.microsoft.com/office/drawing/2014/main" id="{959B7BB0-8828-42D9-BF65-0B81B085B8D9}"/>
                </a:ext>
              </a:extLst>
            </p:cNvPr>
            <p:cNvSpPr>
              <a:spLocks noEditPoints="1"/>
            </p:cNvSpPr>
            <p:nvPr/>
          </p:nvSpPr>
          <p:spPr bwMode="auto">
            <a:xfrm flipV="1">
              <a:off x="6776151" y="5669482"/>
              <a:ext cx="2359932" cy="558800"/>
            </a:xfrm>
            <a:custGeom>
              <a:avLst/>
              <a:gdLst>
                <a:gd name="T0" fmla="*/ 34 w 3887"/>
                <a:gd name="T1" fmla="*/ 1266 h 1753"/>
                <a:gd name="T2" fmla="*/ 130 w 3887"/>
                <a:gd name="T3" fmla="*/ 1265 h 1753"/>
                <a:gd name="T4" fmla="*/ 198 w 3887"/>
                <a:gd name="T5" fmla="*/ 1292 h 1753"/>
                <a:gd name="T6" fmla="*/ 223 w 3887"/>
                <a:gd name="T7" fmla="*/ 1315 h 1753"/>
                <a:gd name="T8" fmla="*/ 257 w 3887"/>
                <a:gd name="T9" fmla="*/ 1322 h 1753"/>
                <a:gd name="T10" fmla="*/ 301 w 3887"/>
                <a:gd name="T11" fmla="*/ 1276 h 1753"/>
                <a:gd name="T12" fmla="*/ 338 w 3887"/>
                <a:gd name="T13" fmla="*/ 1333 h 1753"/>
                <a:gd name="T14" fmla="*/ 401 w 3887"/>
                <a:gd name="T15" fmla="*/ 1302 h 1753"/>
                <a:gd name="T16" fmla="*/ 477 w 3887"/>
                <a:gd name="T17" fmla="*/ 1328 h 1753"/>
                <a:gd name="T18" fmla="*/ 538 w 3887"/>
                <a:gd name="T19" fmla="*/ 1328 h 1753"/>
                <a:gd name="T20" fmla="*/ 580 w 3887"/>
                <a:gd name="T21" fmla="*/ 1357 h 1753"/>
                <a:gd name="T22" fmla="*/ 639 w 3887"/>
                <a:gd name="T23" fmla="*/ 1336 h 1753"/>
                <a:gd name="T24" fmla="*/ 691 w 3887"/>
                <a:gd name="T25" fmla="*/ 1374 h 1753"/>
                <a:gd name="T26" fmla="*/ 738 w 3887"/>
                <a:gd name="T27" fmla="*/ 1386 h 1753"/>
                <a:gd name="T28" fmla="*/ 824 w 3887"/>
                <a:gd name="T29" fmla="*/ 1401 h 1753"/>
                <a:gd name="T30" fmla="*/ 893 w 3887"/>
                <a:gd name="T31" fmla="*/ 1412 h 1753"/>
                <a:gd name="T32" fmla="*/ 991 w 3887"/>
                <a:gd name="T33" fmla="*/ 1385 h 1753"/>
                <a:gd name="T34" fmla="*/ 1043 w 3887"/>
                <a:gd name="T35" fmla="*/ 1424 h 1753"/>
                <a:gd name="T36" fmla="*/ 1106 w 3887"/>
                <a:gd name="T37" fmla="*/ 1422 h 1753"/>
                <a:gd name="T38" fmla="*/ 1164 w 3887"/>
                <a:gd name="T39" fmla="*/ 1512 h 1753"/>
                <a:gd name="T40" fmla="*/ 1244 w 3887"/>
                <a:gd name="T41" fmla="*/ 1456 h 1753"/>
                <a:gd name="T42" fmla="*/ 1334 w 3887"/>
                <a:gd name="T43" fmla="*/ 1469 h 1753"/>
                <a:gd name="T44" fmla="*/ 1401 w 3887"/>
                <a:gd name="T45" fmla="*/ 1468 h 1753"/>
                <a:gd name="T46" fmla="*/ 1461 w 3887"/>
                <a:gd name="T47" fmla="*/ 1486 h 1753"/>
                <a:gd name="T48" fmla="*/ 1520 w 3887"/>
                <a:gd name="T49" fmla="*/ 1471 h 1753"/>
                <a:gd name="T50" fmla="*/ 1565 w 3887"/>
                <a:gd name="T51" fmla="*/ 1503 h 1753"/>
                <a:gd name="T52" fmla="*/ 1632 w 3887"/>
                <a:gd name="T53" fmla="*/ 1458 h 1753"/>
                <a:gd name="T54" fmla="*/ 1694 w 3887"/>
                <a:gd name="T55" fmla="*/ 1438 h 1753"/>
                <a:gd name="T56" fmla="*/ 1735 w 3887"/>
                <a:gd name="T57" fmla="*/ 1409 h 1753"/>
                <a:gd name="T58" fmla="*/ 1837 w 3887"/>
                <a:gd name="T59" fmla="*/ 1448 h 1753"/>
                <a:gd name="T60" fmla="*/ 1872 w 3887"/>
                <a:gd name="T61" fmla="*/ 1431 h 1753"/>
                <a:gd name="T62" fmla="*/ 1901 w 3887"/>
                <a:gd name="T63" fmla="*/ 1447 h 1753"/>
                <a:gd name="T64" fmla="*/ 1937 w 3887"/>
                <a:gd name="T65" fmla="*/ 1477 h 1753"/>
                <a:gd name="T66" fmla="*/ 2020 w 3887"/>
                <a:gd name="T67" fmla="*/ 1536 h 1753"/>
                <a:gd name="T68" fmla="*/ 2053 w 3887"/>
                <a:gd name="T69" fmla="*/ 1510 h 1753"/>
                <a:gd name="T70" fmla="*/ 2104 w 3887"/>
                <a:gd name="T71" fmla="*/ 1499 h 1753"/>
                <a:gd name="T72" fmla="*/ 2189 w 3887"/>
                <a:gd name="T73" fmla="*/ 1612 h 1753"/>
                <a:gd name="T74" fmla="*/ 2291 w 3887"/>
                <a:gd name="T75" fmla="*/ 1590 h 1753"/>
                <a:gd name="T76" fmla="*/ 2338 w 3887"/>
                <a:gd name="T77" fmla="*/ 1559 h 1753"/>
                <a:gd name="T78" fmla="*/ 2397 w 3887"/>
                <a:gd name="T79" fmla="*/ 1540 h 1753"/>
                <a:gd name="T80" fmla="*/ 2463 w 3887"/>
                <a:gd name="T81" fmla="*/ 1556 h 1753"/>
                <a:gd name="T82" fmla="*/ 2521 w 3887"/>
                <a:gd name="T83" fmla="*/ 1531 h 1753"/>
                <a:gd name="T84" fmla="*/ 2589 w 3887"/>
                <a:gd name="T85" fmla="*/ 1552 h 1753"/>
                <a:gd name="T86" fmla="*/ 2655 w 3887"/>
                <a:gd name="T87" fmla="*/ 1571 h 1753"/>
                <a:gd name="T88" fmla="*/ 2690 w 3887"/>
                <a:gd name="T89" fmla="*/ 1542 h 1753"/>
                <a:gd name="T90" fmla="*/ 2726 w 3887"/>
                <a:gd name="T91" fmla="*/ 1554 h 1753"/>
                <a:gd name="T92" fmla="*/ 2802 w 3887"/>
                <a:gd name="T93" fmla="*/ 1590 h 1753"/>
                <a:gd name="T94" fmla="*/ 2870 w 3887"/>
                <a:gd name="T95" fmla="*/ 1551 h 1753"/>
                <a:gd name="T96" fmla="*/ 2918 w 3887"/>
                <a:gd name="T97" fmla="*/ 1531 h 1753"/>
                <a:gd name="T98" fmla="*/ 2969 w 3887"/>
                <a:gd name="T99" fmla="*/ 1506 h 1753"/>
                <a:gd name="T100" fmla="*/ 3030 w 3887"/>
                <a:gd name="T101" fmla="*/ 1505 h 1753"/>
                <a:gd name="T102" fmla="*/ 3140 w 3887"/>
                <a:gd name="T103" fmla="*/ 1490 h 1753"/>
                <a:gd name="T104" fmla="*/ 3180 w 3887"/>
                <a:gd name="T105" fmla="*/ 1512 h 1753"/>
                <a:gd name="T106" fmla="*/ 3225 w 3887"/>
                <a:gd name="T107" fmla="*/ 1522 h 1753"/>
                <a:gd name="T108" fmla="*/ 3316 w 3887"/>
                <a:gd name="T109" fmla="*/ 1587 h 1753"/>
                <a:gd name="T110" fmla="*/ 3379 w 3887"/>
                <a:gd name="T111" fmla="*/ 1645 h 1753"/>
                <a:gd name="T112" fmla="*/ 3470 w 3887"/>
                <a:gd name="T113" fmla="*/ 1698 h 1753"/>
                <a:gd name="T114" fmla="*/ 3553 w 3887"/>
                <a:gd name="T115" fmla="*/ 1709 h 1753"/>
                <a:gd name="T116" fmla="*/ 3666 w 3887"/>
                <a:gd name="T117" fmla="*/ 1711 h 1753"/>
                <a:gd name="T118" fmla="*/ 3738 w 3887"/>
                <a:gd name="T119" fmla="*/ 1729 h 1753"/>
                <a:gd name="T120" fmla="*/ 3821 w 3887"/>
                <a:gd name="T121" fmla="*/ 1746 h 1753"/>
                <a:gd name="T122" fmla="*/ 1107 w 3887"/>
                <a:gd name="T123" fmla="*/ 1422 h 1753"/>
                <a:gd name="T124" fmla="*/ 3712 w 3887"/>
                <a:gd name="T125" fmla="*/ 170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87" h="1753">
                  <a:moveTo>
                    <a:pt x="0" y="0"/>
                  </a:moveTo>
                  <a:cubicBezTo>
                    <a:pt x="0" y="1241"/>
                    <a:pt x="0" y="1241"/>
                    <a:pt x="0" y="1241"/>
                  </a:cubicBezTo>
                  <a:cubicBezTo>
                    <a:pt x="3" y="1242"/>
                    <a:pt x="6" y="1242"/>
                    <a:pt x="9" y="1242"/>
                  </a:cubicBezTo>
                  <a:cubicBezTo>
                    <a:pt x="9" y="1243"/>
                    <a:pt x="9" y="1244"/>
                    <a:pt x="9" y="1245"/>
                  </a:cubicBezTo>
                  <a:cubicBezTo>
                    <a:pt x="16" y="1250"/>
                    <a:pt x="29" y="1235"/>
                    <a:pt x="31" y="1253"/>
                  </a:cubicBezTo>
                  <a:cubicBezTo>
                    <a:pt x="31" y="1253"/>
                    <a:pt x="31" y="1253"/>
                    <a:pt x="31" y="1253"/>
                  </a:cubicBezTo>
                  <a:cubicBezTo>
                    <a:pt x="28" y="1252"/>
                    <a:pt x="25" y="1249"/>
                    <a:pt x="23" y="1251"/>
                  </a:cubicBezTo>
                  <a:cubicBezTo>
                    <a:pt x="19" y="1254"/>
                    <a:pt x="24" y="1256"/>
                    <a:pt x="24" y="1259"/>
                  </a:cubicBezTo>
                  <a:cubicBezTo>
                    <a:pt x="25" y="1264"/>
                    <a:pt x="24" y="1271"/>
                    <a:pt x="34" y="1266"/>
                  </a:cubicBezTo>
                  <a:cubicBezTo>
                    <a:pt x="34" y="1266"/>
                    <a:pt x="34" y="1266"/>
                    <a:pt x="34" y="1266"/>
                  </a:cubicBezTo>
                  <a:cubicBezTo>
                    <a:pt x="41" y="1263"/>
                    <a:pt x="49" y="1264"/>
                    <a:pt x="56" y="1267"/>
                  </a:cubicBezTo>
                  <a:cubicBezTo>
                    <a:pt x="61" y="1267"/>
                    <a:pt x="67" y="1269"/>
                    <a:pt x="72" y="1265"/>
                  </a:cubicBezTo>
                  <a:cubicBezTo>
                    <a:pt x="79" y="1265"/>
                    <a:pt x="85" y="1263"/>
                    <a:pt x="89" y="1258"/>
                  </a:cubicBezTo>
                  <a:cubicBezTo>
                    <a:pt x="91" y="1261"/>
                    <a:pt x="93" y="1264"/>
                    <a:pt x="97" y="1260"/>
                  </a:cubicBezTo>
                  <a:cubicBezTo>
                    <a:pt x="100" y="1256"/>
                    <a:pt x="103" y="1252"/>
                    <a:pt x="105" y="1248"/>
                  </a:cubicBezTo>
                  <a:cubicBezTo>
                    <a:pt x="107" y="1246"/>
                    <a:pt x="110" y="1246"/>
                    <a:pt x="113" y="1244"/>
                  </a:cubicBezTo>
                  <a:cubicBezTo>
                    <a:pt x="113" y="1243"/>
                    <a:pt x="113" y="1243"/>
                    <a:pt x="113" y="1243"/>
                  </a:cubicBezTo>
                  <a:cubicBezTo>
                    <a:pt x="115" y="1244"/>
                    <a:pt x="116" y="1244"/>
                    <a:pt x="118" y="1243"/>
                  </a:cubicBezTo>
                  <a:cubicBezTo>
                    <a:pt x="130" y="1238"/>
                    <a:pt x="132" y="1244"/>
                    <a:pt x="130" y="1254"/>
                  </a:cubicBezTo>
                  <a:cubicBezTo>
                    <a:pt x="130" y="1257"/>
                    <a:pt x="130" y="1259"/>
                    <a:pt x="130" y="1265"/>
                  </a:cubicBezTo>
                  <a:cubicBezTo>
                    <a:pt x="141" y="1249"/>
                    <a:pt x="144" y="1261"/>
                    <a:pt x="149" y="1267"/>
                  </a:cubicBezTo>
                  <a:cubicBezTo>
                    <a:pt x="149" y="1268"/>
                    <a:pt x="151" y="1268"/>
                    <a:pt x="152" y="1268"/>
                  </a:cubicBezTo>
                  <a:cubicBezTo>
                    <a:pt x="152" y="1271"/>
                    <a:pt x="154" y="1272"/>
                    <a:pt x="156" y="1271"/>
                  </a:cubicBezTo>
                  <a:cubicBezTo>
                    <a:pt x="157" y="1274"/>
                    <a:pt x="159" y="1277"/>
                    <a:pt x="160" y="1281"/>
                  </a:cubicBezTo>
                  <a:cubicBezTo>
                    <a:pt x="160" y="1281"/>
                    <a:pt x="160" y="1282"/>
                    <a:pt x="161" y="1283"/>
                  </a:cubicBezTo>
                  <a:cubicBezTo>
                    <a:pt x="166" y="1283"/>
                    <a:pt x="171" y="1282"/>
                    <a:pt x="176" y="1281"/>
                  </a:cubicBezTo>
                  <a:cubicBezTo>
                    <a:pt x="176" y="1281"/>
                    <a:pt x="176" y="1281"/>
                    <a:pt x="176" y="1281"/>
                  </a:cubicBezTo>
                  <a:cubicBezTo>
                    <a:pt x="176" y="1292"/>
                    <a:pt x="185" y="1295"/>
                    <a:pt x="191" y="1301"/>
                  </a:cubicBezTo>
                  <a:cubicBezTo>
                    <a:pt x="191" y="1301"/>
                    <a:pt x="192" y="1300"/>
                    <a:pt x="192" y="1299"/>
                  </a:cubicBezTo>
                  <a:cubicBezTo>
                    <a:pt x="192" y="1295"/>
                    <a:pt x="195" y="1294"/>
                    <a:pt x="198" y="1292"/>
                  </a:cubicBezTo>
                  <a:cubicBezTo>
                    <a:pt x="198" y="1292"/>
                    <a:pt x="198" y="1292"/>
                    <a:pt x="198" y="1292"/>
                  </a:cubicBezTo>
                  <a:cubicBezTo>
                    <a:pt x="200" y="1292"/>
                    <a:pt x="202" y="1292"/>
                    <a:pt x="204" y="1292"/>
                  </a:cubicBezTo>
                  <a:cubicBezTo>
                    <a:pt x="204" y="1292"/>
                    <a:pt x="204" y="1292"/>
                    <a:pt x="204" y="1292"/>
                  </a:cubicBezTo>
                  <a:cubicBezTo>
                    <a:pt x="204" y="1292"/>
                    <a:pt x="204" y="1292"/>
                    <a:pt x="204" y="1292"/>
                  </a:cubicBezTo>
                  <a:cubicBezTo>
                    <a:pt x="207" y="1294"/>
                    <a:pt x="209" y="1295"/>
                    <a:pt x="211" y="1296"/>
                  </a:cubicBezTo>
                  <a:cubicBezTo>
                    <a:pt x="211" y="1296"/>
                    <a:pt x="211" y="1296"/>
                    <a:pt x="211" y="1296"/>
                  </a:cubicBezTo>
                  <a:cubicBezTo>
                    <a:pt x="209" y="1303"/>
                    <a:pt x="215" y="1307"/>
                    <a:pt x="216" y="1312"/>
                  </a:cubicBezTo>
                  <a:cubicBezTo>
                    <a:pt x="214" y="1314"/>
                    <a:pt x="210" y="1315"/>
                    <a:pt x="211" y="1317"/>
                  </a:cubicBezTo>
                  <a:cubicBezTo>
                    <a:pt x="213" y="1322"/>
                    <a:pt x="218" y="1318"/>
                    <a:pt x="222" y="1319"/>
                  </a:cubicBezTo>
                  <a:cubicBezTo>
                    <a:pt x="223" y="1318"/>
                    <a:pt x="224" y="1316"/>
                    <a:pt x="223" y="1315"/>
                  </a:cubicBezTo>
                  <a:cubicBezTo>
                    <a:pt x="227" y="1314"/>
                    <a:pt x="227" y="1309"/>
                    <a:pt x="229" y="1307"/>
                  </a:cubicBezTo>
                  <a:cubicBezTo>
                    <a:pt x="230" y="1306"/>
                    <a:pt x="231" y="1305"/>
                    <a:pt x="232" y="1304"/>
                  </a:cubicBezTo>
                  <a:cubicBezTo>
                    <a:pt x="232" y="1303"/>
                    <a:pt x="233" y="1302"/>
                    <a:pt x="233" y="1301"/>
                  </a:cubicBezTo>
                  <a:cubicBezTo>
                    <a:pt x="233" y="1301"/>
                    <a:pt x="233" y="1301"/>
                    <a:pt x="233" y="1301"/>
                  </a:cubicBezTo>
                  <a:cubicBezTo>
                    <a:pt x="242" y="1302"/>
                    <a:pt x="243" y="1311"/>
                    <a:pt x="247" y="1317"/>
                  </a:cubicBezTo>
                  <a:cubicBezTo>
                    <a:pt x="248" y="1318"/>
                    <a:pt x="248" y="1318"/>
                    <a:pt x="248" y="1318"/>
                  </a:cubicBezTo>
                  <a:cubicBezTo>
                    <a:pt x="248" y="1318"/>
                    <a:pt x="248" y="1318"/>
                    <a:pt x="248" y="1318"/>
                  </a:cubicBezTo>
                  <a:cubicBezTo>
                    <a:pt x="247" y="1325"/>
                    <a:pt x="243" y="1334"/>
                    <a:pt x="257" y="1331"/>
                  </a:cubicBezTo>
                  <a:cubicBezTo>
                    <a:pt x="257" y="1330"/>
                    <a:pt x="257" y="1329"/>
                    <a:pt x="257" y="1328"/>
                  </a:cubicBezTo>
                  <a:cubicBezTo>
                    <a:pt x="257" y="1326"/>
                    <a:pt x="257" y="1324"/>
                    <a:pt x="257" y="1322"/>
                  </a:cubicBezTo>
                  <a:cubicBezTo>
                    <a:pt x="257" y="1322"/>
                    <a:pt x="257" y="1322"/>
                    <a:pt x="257" y="1322"/>
                  </a:cubicBezTo>
                  <a:cubicBezTo>
                    <a:pt x="262" y="1319"/>
                    <a:pt x="265" y="1315"/>
                    <a:pt x="264" y="1309"/>
                  </a:cubicBezTo>
                  <a:cubicBezTo>
                    <a:pt x="265" y="1307"/>
                    <a:pt x="266" y="1305"/>
                    <a:pt x="268" y="1303"/>
                  </a:cubicBezTo>
                  <a:cubicBezTo>
                    <a:pt x="278" y="1302"/>
                    <a:pt x="278" y="1295"/>
                    <a:pt x="278" y="1287"/>
                  </a:cubicBezTo>
                  <a:cubicBezTo>
                    <a:pt x="278" y="1287"/>
                    <a:pt x="278" y="1287"/>
                    <a:pt x="278" y="1287"/>
                  </a:cubicBezTo>
                  <a:cubicBezTo>
                    <a:pt x="278" y="1287"/>
                    <a:pt x="278" y="1287"/>
                    <a:pt x="278" y="1287"/>
                  </a:cubicBezTo>
                  <a:cubicBezTo>
                    <a:pt x="278" y="1287"/>
                    <a:pt x="279" y="1286"/>
                    <a:pt x="279" y="1285"/>
                  </a:cubicBezTo>
                  <a:cubicBezTo>
                    <a:pt x="279" y="1285"/>
                    <a:pt x="279" y="1285"/>
                    <a:pt x="279" y="1285"/>
                  </a:cubicBezTo>
                  <a:cubicBezTo>
                    <a:pt x="284" y="1287"/>
                    <a:pt x="290" y="1288"/>
                    <a:pt x="294" y="1282"/>
                  </a:cubicBezTo>
                  <a:cubicBezTo>
                    <a:pt x="297" y="1280"/>
                    <a:pt x="299" y="1278"/>
                    <a:pt x="301" y="1276"/>
                  </a:cubicBezTo>
                  <a:cubicBezTo>
                    <a:pt x="304" y="1272"/>
                    <a:pt x="308" y="1271"/>
                    <a:pt x="314" y="1271"/>
                  </a:cubicBezTo>
                  <a:cubicBezTo>
                    <a:pt x="323" y="1270"/>
                    <a:pt x="324" y="1280"/>
                    <a:pt x="328" y="1283"/>
                  </a:cubicBezTo>
                  <a:cubicBezTo>
                    <a:pt x="326" y="1285"/>
                    <a:pt x="325" y="1288"/>
                    <a:pt x="324" y="1291"/>
                  </a:cubicBezTo>
                  <a:cubicBezTo>
                    <a:pt x="324" y="1292"/>
                    <a:pt x="324" y="1294"/>
                    <a:pt x="325" y="1295"/>
                  </a:cubicBezTo>
                  <a:cubicBezTo>
                    <a:pt x="332" y="1301"/>
                    <a:pt x="328" y="1308"/>
                    <a:pt x="329" y="1315"/>
                  </a:cubicBezTo>
                  <a:cubicBezTo>
                    <a:pt x="330" y="1322"/>
                    <a:pt x="331" y="1322"/>
                    <a:pt x="337" y="1317"/>
                  </a:cubicBezTo>
                  <a:cubicBezTo>
                    <a:pt x="337" y="1318"/>
                    <a:pt x="337" y="1318"/>
                    <a:pt x="337" y="1318"/>
                  </a:cubicBezTo>
                  <a:cubicBezTo>
                    <a:pt x="338" y="1319"/>
                    <a:pt x="338" y="1319"/>
                    <a:pt x="339" y="1320"/>
                  </a:cubicBezTo>
                  <a:cubicBezTo>
                    <a:pt x="338" y="1321"/>
                    <a:pt x="337" y="1322"/>
                    <a:pt x="337" y="1323"/>
                  </a:cubicBezTo>
                  <a:cubicBezTo>
                    <a:pt x="334" y="1327"/>
                    <a:pt x="332" y="1331"/>
                    <a:pt x="338" y="1333"/>
                  </a:cubicBezTo>
                  <a:cubicBezTo>
                    <a:pt x="338" y="1333"/>
                    <a:pt x="338" y="1333"/>
                    <a:pt x="338" y="1333"/>
                  </a:cubicBezTo>
                  <a:cubicBezTo>
                    <a:pt x="340" y="1338"/>
                    <a:pt x="345" y="1340"/>
                    <a:pt x="348" y="1344"/>
                  </a:cubicBezTo>
                  <a:cubicBezTo>
                    <a:pt x="351" y="1346"/>
                    <a:pt x="354" y="1348"/>
                    <a:pt x="358" y="1347"/>
                  </a:cubicBezTo>
                  <a:cubicBezTo>
                    <a:pt x="360" y="1344"/>
                    <a:pt x="361" y="1340"/>
                    <a:pt x="365" y="1338"/>
                  </a:cubicBezTo>
                  <a:cubicBezTo>
                    <a:pt x="367" y="1336"/>
                    <a:pt x="369" y="1334"/>
                    <a:pt x="371" y="1332"/>
                  </a:cubicBezTo>
                  <a:cubicBezTo>
                    <a:pt x="372" y="1331"/>
                    <a:pt x="373" y="1330"/>
                    <a:pt x="373" y="1329"/>
                  </a:cubicBezTo>
                  <a:cubicBezTo>
                    <a:pt x="378" y="1329"/>
                    <a:pt x="383" y="1331"/>
                    <a:pt x="387" y="1329"/>
                  </a:cubicBezTo>
                  <a:cubicBezTo>
                    <a:pt x="389" y="1327"/>
                    <a:pt x="390" y="1325"/>
                    <a:pt x="392" y="1323"/>
                  </a:cubicBezTo>
                  <a:cubicBezTo>
                    <a:pt x="395" y="1319"/>
                    <a:pt x="402" y="1317"/>
                    <a:pt x="404" y="1311"/>
                  </a:cubicBezTo>
                  <a:cubicBezTo>
                    <a:pt x="404" y="1308"/>
                    <a:pt x="403" y="1305"/>
                    <a:pt x="401" y="1302"/>
                  </a:cubicBezTo>
                  <a:cubicBezTo>
                    <a:pt x="402" y="1302"/>
                    <a:pt x="403" y="1301"/>
                    <a:pt x="404" y="1299"/>
                  </a:cubicBezTo>
                  <a:cubicBezTo>
                    <a:pt x="404" y="1299"/>
                    <a:pt x="404" y="1298"/>
                    <a:pt x="404" y="1297"/>
                  </a:cubicBezTo>
                  <a:cubicBezTo>
                    <a:pt x="406" y="1297"/>
                    <a:pt x="407" y="1296"/>
                    <a:pt x="409" y="1296"/>
                  </a:cubicBezTo>
                  <a:cubicBezTo>
                    <a:pt x="416" y="1299"/>
                    <a:pt x="418" y="1304"/>
                    <a:pt x="415" y="1312"/>
                  </a:cubicBezTo>
                  <a:cubicBezTo>
                    <a:pt x="418" y="1312"/>
                    <a:pt x="421" y="1312"/>
                    <a:pt x="424" y="1313"/>
                  </a:cubicBezTo>
                  <a:cubicBezTo>
                    <a:pt x="424" y="1313"/>
                    <a:pt x="424" y="1313"/>
                    <a:pt x="424" y="1313"/>
                  </a:cubicBezTo>
                  <a:cubicBezTo>
                    <a:pt x="426" y="1313"/>
                    <a:pt x="428" y="1313"/>
                    <a:pt x="430" y="1313"/>
                  </a:cubicBezTo>
                  <a:cubicBezTo>
                    <a:pt x="431" y="1313"/>
                    <a:pt x="432" y="1313"/>
                    <a:pt x="432" y="1313"/>
                  </a:cubicBezTo>
                  <a:cubicBezTo>
                    <a:pt x="446" y="1318"/>
                    <a:pt x="460" y="1324"/>
                    <a:pt x="474" y="1329"/>
                  </a:cubicBezTo>
                  <a:cubicBezTo>
                    <a:pt x="475" y="1329"/>
                    <a:pt x="476" y="1328"/>
                    <a:pt x="477" y="1328"/>
                  </a:cubicBezTo>
                  <a:cubicBezTo>
                    <a:pt x="478" y="1330"/>
                    <a:pt x="479" y="1331"/>
                    <a:pt x="481" y="1332"/>
                  </a:cubicBezTo>
                  <a:cubicBezTo>
                    <a:pt x="474" y="1355"/>
                    <a:pt x="491" y="1347"/>
                    <a:pt x="501" y="1349"/>
                  </a:cubicBezTo>
                  <a:cubicBezTo>
                    <a:pt x="501" y="1349"/>
                    <a:pt x="501" y="1349"/>
                    <a:pt x="501" y="1349"/>
                  </a:cubicBezTo>
                  <a:cubicBezTo>
                    <a:pt x="502" y="1349"/>
                    <a:pt x="503" y="1349"/>
                    <a:pt x="504" y="1350"/>
                  </a:cubicBezTo>
                  <a:cubicBezTo>
                    <a:pt x="509" y="1347"/>
                    <a:pt x="513" y="1344"/>
                    <a:pt x="517" y="1341"/>
                  </a:cubicBezTo>
                  <a:cubicBezTo>
                    <a:pt x="518" y="1340"/>
                    <a:pt x="518" y="1339"/>
                    <a:pt x="518" y="1338"/>
                  </a:cubicBezTo>
                  <a:cubicBezTo>
                    <a:pt x="521" y="1337"/>
                    <a:pt x="525" y="1336"/>
                    <a:pt x="528" y="1335"/>
                  </a:cubicBezTo>
                  <a:cubicBezTo>
                    <a:pt x="527" y="1334"/>
                    <a:pt x="528" y="1333"/>
                    <a:pt x="528" y="1332"/>
                  </a:cubicBezTo>
                  <a:cubicBezTo>
                    <a:pt x="528" y="1332"/>
                    <a:pt x="528" y="1332"/>
                    <a:pt x="528" y="1332"/>
                  </a:cubicBezTo>
                  <a:cubicBezTo>
                    <a:pt x="531" y="1331"/>
                    <a:pt x="535" y="1329"/>
                    <a:pt x="538" y="1328"/>
                  </a:cubicBezTo>
                  <a:cubicBezTo>
                    <a:pt x="542" y="1330"/>
                    <a:pt x="547" y="1330"/>
                    <a:pt x="547" y="1335"/>
                  </a:cubicBezTo>
                  <a:cubicBezTo>
                    <a:pt x="547" y="1348"/>
                    <a:pt x="554" y="1341"/>
                    <a:pt x="559" y="1340"/>
                  </a:cubicBezTo>
                  <a:cubicBezTo>
                    <a:pt x="559" y="1340"/>
                    <a:pt x="559" y="1340"/>
                    <a:pt x="559" y="1340"/>
                  </a:cubicBezTo>
                  <a:cubicBezTo>
                    <a:pt x="561" y="1343"/>
                    <a:pt x="563" y="1343"/>
                    <a:pt x="566" y="1341"/>
                  </a:cubicBezTo>
                  <a:cubicBezTo>
                    <a:pt x="566" y="1341"/>
                    <a:pt x="566" y="1341"/>
                    <a:pt x="566" y="1341"/>
                  </a:cubicBezTo>
                  <a:cubicBezTo>
                    <a:pt x="570" y="1344"/>
                    <a:pt x="574" y="1347"/>
                    <a:pt x="578" y="1351"/>
                  </a:cubicBezTo>
                  <a:cubicBezTo>
                    <a:pt x="578" y="1351"/>
                    <a:pt x="578" y="1351"/>
                    <a:pt x="578" y="1351"/>
                  </a:cubicBezTo>
                  <a:cubicBezTo>
                    <a:pt x="576" y="1352"/>
                    <a:pt x="573" y="1353"/>
                    <a:pt x="573" y="1353"/>
                  </a:cubicBezTo>
                  <a:cubicBezTo>
                    <a:pt x="574" y="1358"/>
                    <a:pt x="577" y="1356"/>
                    <a:pt x="580" y="1357"/>
                  </a:cubicBezTo>
                  <a:cubicBezTo>
                    <a:pt x="580" y="1357"/>
                    <a:pt x="580" y="1357"/>
                    <a:pt x="580" y="1357"/>
                  </a:cubicBezTo>
                  <a:cubicBezTo>
                    <a:pt x="590" y="1360"/>
                    <a:pt x="592" y="1350"/>
                    <a:pt x="597" y="1346"/>
                  </a:cubicBezTo>
                  <a:cubicBezTo>
                    <a:pt x="597" y="1346"/>
                    <a:pt x="597" y="1346"/>
                    <a:pt x="597" y="1346"/>
                  </a:cubicBezTo>
                  <a:cubicBezTo>
                    <a:pt x="597" y="1346"/>
                    <a:pt x="597" y="1346"/>
                    <a:pt x="597" y="1346"/>
                  </a:cubicBezTo>
                  <a:cubicBezTo>
                    <a:pt x="598" y="1346"/>
                    <a:pt x="598" y="1346"/>
                    <a:pt x="598" y="1346"/>
                  </a:cubicBezTo>
                  <a:cubicBezTo>
                    <a:pt x="599" y="1346"/>
                    <a:pt x="600" y="1347"/>
                    <a:pt x="600" y="1347"/>
                  </a:cubicBezTo>
                  <a:cubicBezTo>
                    <a:pt x="602" y="1348"/>
                    <a:pt x="603" y="1348"/>
                    <a:pt x="605" y="1347"/>
                  </a:cubicBezTo>
                  <a:cubicBezTo>
                    <a:pt x="605" y="1347"/>
                    <a:pt x="606" y="1347"/>
                    <a:pt x="607" y="1347"/>
                  </a:cubicBezTo>
                  <a:cubicBezTo>
                    <a:pt x="609" y="1346"/>
                    <a:pt x="611" y="1346"/>
                    <a:pt x="613" y="1346"/>
                  </a:cubicBezTo>
                  <a:cubicBezTo>
                    <a:pt x="616" y="1342"/>
                    <a:pt x="618" y="1337"/>
                    <a:pt x="621" y="1332"/>
                  </a:cubicBezTo>
                  <a:cubicBezTo>
                    <a:pt x="628" y="1329"/>
                    <a:pt x="634" y="1327"/>
                    <a:pt x="639" y="1336"/>
                  </a:cubicBezTo>
                  <a:cubicBezTo>
                    <a:pt x="638" y="1337"/>
                    <a:pt x="638" y="1337"/>
                    <a:pt x="638" y="1337"/>
                  </a:cubicBezTo>
                  <a:cubicBezTo>
                    <a:pt x="639" y="1339"/>
                    <a:pt x="639" y="1339"/>
                    <a:pt x="639" y="1339"/>
                  </a:cubicBezTo>
                  <a:cubicBezTo>
                    <a:pt x="638" y="1340"/>
                    <a:pt x="638" y="1340"/>
                    <a:pt x="638" y="1340"/>
                  </a:cubicBezTo>
                  <a:cubicBezTo>
                    <a:pt x="639" y="1341"/>
                    <a:pt x="639" y="1341"/>
                    <a:pt x="639" y="1341"/>
                  </a:cubicBezTo>
                  <a:cubicBezTo>
                    <a:pt x="634" y="1352"/>
                    <a:pt x="634" y="1363"/>
                    <a:pt x="636" y="1375"/>
                  </a:cubicBezTo>
                  <a:cubicBezTo>
                    <a:pt x="643" y="1370"/>
                    <a:pt x="636" y="1358"/>
                    <a:pt x="648" y="1358"/>
                  </a:cubicBezTo>
                  <a:cubicBezTo>
                    <a:pt x="656" y="1358"/>
                    <a:pt x="662" y="1354"/>
                    <a:pt x="667" y="1349"/>
                  </a:cubicBezTo>
                  <a:cubicBezTo>
                    <a:pt x="668" y="1348"/>
                    <a:pt x="669" y="1346"/>
                    <a:pt x="669" y="1345"/>
                  </a:cubicBezTo>
                  <a:cubicBezTo>
                    <a:pt x="673" y="1353"/>
                    <a:pt x="678" y="1359"/>
                    <a:pt x="683" y="1366"/>
                  </a:cubicBezTo>
                  <a:cubicBezTo>
                    <a:pt x="684" y="1370"/>
                    <a:pt x="687" y="1373"/>
                    <a:pt x="691" y="1374"/>
                  </a:cubicBezTo>
                  <a:cubicBezTo>
                    <a:pt x="693" y="1375"/>
                    <a:pt x="695" y="1375"/>
                    <a:pt x="698" y="1374"/>
                  </a:cubicBezTo>
                  <a:cubicBezTo>
                    <a:pt x="702" y="1373"/>
                    <a:pt x="704" y="1370"/>
                    <a:pt x="707" y="1368"/>
                  </a:cubicBezTo>
                  <a:cubicBezTo>
                    <a:pt x="709" y="1361"/>
                    <a:pt x="716" y="1360"/>
                    <a:pt x="720" y="1356"/>
                  </a:cubicBezTo>
                  <a:cubicBezTo>
                    <a:pt x="721" y="1356"/>
                    <a:pt x="721" y="1356"/>
                    <a:pt x="721" y="1356"/>
                  </a:cubicBezTo>
                  <a:cubicBezTo>
                    <a:pt x="722" y="1357"/>
                    <a:pt x="723" y="1358"/>
                    <a:pt x="724" y="1360"/>
                  </a:cubicBezTo>
                  <a:cubicBezTo>
                    <a:pt x="724" y="1361"/>
                    <a:pt x="724" y="1362"/>
                    <a:pt x="725" y="1363"/>
                  </a:cubicBezTo>
                  <a:cubicBezTo>
                    <a:pt x="725" y="1364"/>
                    <a:pt x="726" y="1366"/>
                    <a:pt x="727" y="1367"/>
                  </a:cubicBezTo>
                  <a:cubicBezTo>
                    <a:pt x="728" y="1368"/>
                    <a:pt x="729" y="1369"/>
                    <a:pt x="730" y="1370"/>
                  </a:cubicBezTo>
                  <a:cubicBezTo>
                    <a:pt x="731" y="1371"/>
                    <a:pt x="732" y="1373"/>
                    <a:pt x="733" y="1375"/>
                  </a:cubicBezTo>
                  <a:cubicBezTo>
                    <a:pt x="734" y="1379"/>
                    <a:pt x="736" y="1383"/>
                    <a:pt x="738" y="1386"/>
                  </a:cubicBezTo>
                  <a:cubicBezTo>
                    <a:pt x="740" y="1389"/>
                    <a:pt x="742" y="1391"/>
                    <a:pt x="744" y="1393"/>
                  </a:cubicBezTo>
                  <a:cubicBezTo>
                    <a:pt x="746" y="1394"/>
                    <a:pt x="747" y="1394"/>
                    <a:pt x="749" y="1394"/>
                  </a:cubicBezTo>
                  <a:cubicBezTo>
                    <a:pt x="755" y="1394"/>
                    <a:pt x="760" y="1391"/>
                    <a:pt x="764" y="1387"/>
                  </a:cubicBezTo>
                  <a:cubicBezTo>
                    <a:pt x="766" y="1384"/>
                    <a:pt x="767" y="1380"/>
                    <a:pt x="768" y="1377"/>
                  </a:cubicBezTo>
                  <a:cubicBezTo>
                    <a:pt x="774" y="1379"/>
                    <a:pt x="777" y="1383"/>
                    <a:pt x="781" y="1387"/>
                  </a:cubicBezTo>
                  <a:cubicBezTo>
                    <a:pt x="782" y="1389"/>
                    <a:pt x="783" y="1391"/>
                    <a:pt x="783" y="1393"/>
                  </a:cubicBezTo>
                  <a:cubicBezTo>
                    <a:pt x="785" y="1395"/>
                    <a:pt x="788" y="1396"/>
                    <a:pt x="790" y="1396"/>
                  </a:cubicBezTo>
                  <a:cubicBezTo>
                    <a:pt x="790" y="1397"/>
                    <a:pt x="790" y="1397"/>
                    <a:pt x="790" y="1397"/>
                  </a:cubicBezTo>
                  <a:cubicBezTo>
                    <a:pt x="790" y="1399"/>
                    <a:pt x="790" y="1400"/>
                    <a:pt x="791" y="1402"/>
                  </a:cubicBezTo>
                  <a:cubicBezTo>
                    <a:pt x="802" y="1413"/>
                    <a:pt x="813" y="1409"/>
                    <a:pt x="824" y="1401"/>
                  </a:cubicBezTo>
                  <a:cubicBezTo>
                    <a:pt x="826" y="1399"/>
                    <a:pt x="828" y="1397"/>
                    <a:pt x="831" y="1395"/>
                  </a:cubicBezTo>
                  <a:cubicBezTo>
                    <a:pt x="838" y="1386"/>
                    <a:pt x="846" y="1394"/>
                    <a:pt x="853" y="1394"/>
                  </a:cubicBezTo>
                  <a:cubicBezTo>
                    <a:pt x="853" y="1393"/>
                    <a:pt x="853" y="1393"/>
                    <a:pt x="853" y="1393"/>
                  </a:cubicBezTo>
                  <a:cubicBezTo>
                    <a:pt x="855" y="1392"/>
                    <a:pt x="857" y="1392"/>
                    <a:pt x="858" y="1390"/>
                  </a:cubicBezTo>
                  <a:cubicBezTo>
                    <a:pt x="865" y="1390"/>
                    <a:pt x="871" y="1394"/>
                    <a:pt x="875" y="1399"/>
                  </a:cubicBezTo>
                  <a:cubicBezTo>
                    <a:pt x="879" y="1405"/>
                    <a:pt x="883" y="1409"/>
                    <a:pt x="891" y="1408"/>
                  </a:cubicBezTo>
                  <a:cubicBezTo>
                    <a:pt x="891" y="1409"/>
                    <a:pt x="892" y="1409"/>
                    <a:pt x="893" y="1409"/>
                  </a:cubicBezTo>
                  <a:cubicBezTo>
                    <a:pt x="893" y="1409"/>
                    <a:pt x="893" y="1409"/>
                    <a:pt x="893" y="1409"/>
                  </a:cubicBezTo>
                  <a:cubicBezTo>
                    <a:pt x="893" y="1411"/>
                    <a:pt x="893" y="1411"/>
                    <a:pt x="893" y="1411"/>
                  </a:cubicBezTo>
                  <a:cubicBezTo>
                    <a:pt x="893" y="1412"/>
                    <a:pt x="893" y="1412"/>
                    <a:pt x="893" y="1412"/>
                  </a:cubicBezTo>
                  <a:cubicBezTo>
                    <a:pt x="894" y="1413"/>
                    <a:pt x="895" y="1414"/>
                    <a:pt x="896" y="1416"/>
                  </a:cubicBezTo>
                  <a:cubicBezTo>
                    <a:pt x="898" y="1417"/>
                    <a:pt x="901" y="1418"/>
                    <a:pt x="902" y="1415"/>
                  </a:cubicBezTo>
                  <a:cubicBezTo>
                    <a:pt x="905" y="1412"/>
                    <a:pt x="907" y="1410"/>
                    <a:pt x="909" y="1407"/>
                  </a:cubicBezTo>
                  <a:cubicBezTo>
                    <a:pt x="913" y="1410"/>
                    <a:pt x="918" y="1409"/>
                    <a:pt x="923" y="1408"/>
                  </a:cubicBezTo>
                  <a:cubicBezTo>
                    <a:pt x="924" y="1408"/>
                    <a:pt x="924" y="1407"/>
                    <a:pt x="925" y="1407"/>
                  </a:cubicBezTo>
                  <a:cubicBezTo>
                    <a:pt x="927" y="1400"/>
                    <a:pt x="928" y="1393"/>
                    <a:pt x="930" y="1385"/>
                  </a:cubicBezTo>
                  <a:cubicBezTo>
                    <a:pt x="934" y="1386"/>
                    <a:pt x="931" y="1400"/>
                    <a:pt x="940" y="1390"/>
                  </a:cubicBezTo>
                  <a:cubicBezTo>
                    <a:pt x="946" y="1398"/>
                    <a:pt x="952" y="1406"/>
                    <a:pt x="964" y="1400"/>
                  </a:cubicBezTo>
                  <a:cubicBezTo>
                    <a:pt x="968" y="1396"/>
                    <a:pt x="971" y="1390"/>
                    <a:pt x="978" y="1388"/>
                  </a:cubicBezTo>
                  <a:cubicBezTo>
                    <a:pt x="982" y="1387"/>
                    <a:pt x="987" y="1388"/>
                    <a:pt x="991" y="1385"/>
                  </a:cubicBezTo>
                  <a:cubicBezTo>
                    <a:pt x="991" y="1387"/>
                    <a:pt x="991" y="1390"/>
                    <a:pt x="991" y="1392"/>
                  </a:cubicBezTo>
                  <a:cubicBezTo>
                    <a:pt x="994" y="1393"/>
                    <a:pt x="998" y="1394"/>
                    <a:pt x="999" y="1396"/>
                  </a:cubicBezTo>
                  <a:cubicBezTo>
                    <a:pt x="1000" y="1401"/>
                    <a:pt x="993" y="1398"/>
                    <a:pt x="992" y="1402"/>
                  </a:cubicBezTo>
                  <a:cubicBezTo>
                    <a:pt x="993" y="1405"/>
                    <a:pt x="995" y="1409"/>
                    <a:pt x="996" y="1412"/>
                  </a:cubicBezTo>
                  <a:cubicBezTo>
                    <a:pt x="1000" y="1410"/>
                    <a:pt x="1000" y="1404"/>
                    <a:pt x="1006" y="1403"/>
                  </a:cubicBezTo>
                  <a:cubicBezTo>
                    <a:pt x="1006" y="1406"/>
                    <a:pt x="1006" y="1409"/>
                    <a:pt x="1006" y="1412"/>
                  </a:cubicBezTo>
                  <a:cubicBezTo>
                    <a:pt x="1010" y="1417"/>
                    <a:pt x="1015" y="1419"/>
                    <a:pt x="1021" y="1417"/>
                  </a:cubicBezTo>
                  <a:cubicBezTo>
                    <a:pt x="1021" y="1417"/>
                    <a:pt x="1021" y="1417"/>
                    <a:pt x="1021" y="1417"/>
                  </a:cubicBezTo>
                  <a:cubicBezTo>
                    <a:pt x="1029" y="1415"/>
                    <a:pt x="1036" y="1419"/>
                    <a:pt x="1043" y="1420"/>
                  </a:cubicBezTo>
                  <a:cubicBezTo>
                    <a:pt x="1043" y="1421"/>
                    <a:pt x="1043" y="1423"/>
                    <a:pt x="1043" y="1424"/>
                  </a:cubicBezTo>
                  <a:cubicBezTo>
                    <a:pt x="1048" y="1424"/>
                    <a:pt x="1052" y="1424"/>
                    <a:pt x="1057" y="1424"/>
                  </a:cubicBezTo>
                  <a:cubicBezTo>
                    <a:pt x="1058" y="1423"/>
                    <a:pt x="1058" y="1423"/>
                    <a:pt x="1058" y="1423"/>
                  </a:cubicBezTo>
                  <a:cubicBezTo>
                    <a:pt x="1058" y="1423"/>
                    <a:pt x="1058" y="1423"/>
                    <a:pt x="1058" y="1423"/>
                  </a:cubicBezTo>
                  <a:cubicBezTo>
                    <a:pt x="1068" y="1414"/>
                    <a:pt x="1065" y="1431"/>
                    <a:pt x="1071" y="1430"/>
                  </a:cubicBezTo>
                  <a:cubicBezTo>
                    <a:pt x="1072" y="1430"/>
                    <a:pt x="1073" y="1429"/>
                    <a:pt x="1074" y="1429"/>
                  </a:cubicBezTo>
                  <a:cubicBezTo>
                    <a:pt x="1071" y="1413"/>
                    <a:pt x="1082" y="1415"/>
                    <a:pt x="1091" y="1414"/>
                  </a:cubicBezTo>
                  <a:cubicBezTo>
                    <a:pt x="1092" y="1414"/>
                    <a:pt x="1093" y="1415"/>
                    <a:pt x="1094" y="1415"/>
                  </a:cubicBezTo>
                  <a:cubicBezTo>
                    <a:pt x="1094" y="1416"/>
                    <a:pt x="1094" y="1417"/>
                    <a:pt x="1095" y="1418"/>
                  </a:cubicBezTo>
                  <a:cubicBezTo>
                    <a:pt x="1094" y="1421"/>
                    <a:pt x="1096" y="1423"/>
                    <a:pt x="1099" y="1424"/>
                  </a:cubicBezTo>
                  <a:cubicBezTo>
                    <a:pt x="1101" y="1424"/>
                    <a:pt x="1104" y="1423"/>
                    <a:pt x="1106" y="1422"/>
                  </a:cubicBezTo>
                  <a:cubicBezTo>
                    <a:pt x="1108" y="1433"/>
                    <a:pt x="1113" y="1442"/>
                    <a:pt x="1120" y="1451"/>
                  </a:cubicBezTo>
                  <a:cubicBezTo>
                    <a:pt x="1122" y="1449"/>
                    <a:pt x="1123" y="1447"/>
                    <a:pt x="1125" y="1446"/>
                  </a:cubicBezTo>
                  <a:cubicBezTo>
                    <a:pt x="1126" y="1446"/>
                    <a:pt x="1127" y="1446"/>
                    <a:pt x="1127" y="1446"/>
                  </a:cubicBezTo>
                  <a:cubicBezTo>
                    <a:pt x="1129" y="1448"/>
                    <a:pt x="1130" y="1450"/>
                    <a:pt x="1131" y="1452"/>
                  </a:cubicBezTo>
                  <a:cubicBezTo>
                    <a:pt x="1140" y="1456"/>
                    <a:pt x="1144" y="1463"/>
                    <a:pt x="1140" y="1472"/>
                  </a:cubicBezTo>
                  <a:cubicBezTo>
                    <a:pt x="1138" y="1478"/>
                    <a:pt x="1137" y="1483"/>
                    <a:pt x="1144" y="1485"/>
                  </a:cubicBezTo>
                  <a:cubicBezTo>
                    <a:pt x="1147" y="1485"/>
                    <a:pt x="1149" y="1485"/>
                    <a:pt x="1151" y="1485"/>
                  </a:cubicBezTo>
                  <a:cubicBezTo>
                    <a:pt x="1155" y="1493"/>
                    <a:pt x="1145" y="1504"/>
                    <a:pt x="1155" y="1511"/>
                  </a:cubicBezTo>
                  <a:cubicBezTo>
                    <a:pt x="1154" y="1514"/>
                    <a:pt x="1152" y="1516"/>
                    <a:pt x="1156" y="1518"/>
                  </a:cubicBezTo>
                  <a:cubicBezTo>
                    <a:pt x="1158" y="1516"/>
                    <a:pt x="1161" y="1514"/>
                    <a:pt x="1164" y="1512"/>
                  </a:cubicBezTo>
                  <a:cubicBezTo>
                    <a:pt x="1167" y="1519"/>
                    <a:pt x="1174" y="1513"/>
                    <a:pt x="1178" y="1516"/>
                  </a:cubicBezTo>
                  <a:cubicBezTo>
                    <a:pt x="1176" y="1525"/>
                    <a:pt x="1197" y="1526"/>
                    <a:pt x="1185" y="1539"/>
                  </a:cubicBezTo>
                  <a:cubicBezTo>
                    <a:pt x="1193" y="1541"/>
                    <a:pt x="1192" y="1534"/>
                    <a:pt x="1195" y="1532"/>
                  </a:cubicBezTo>
                  <a:cubicBezTo>
                    <a:pt x="1194" y="1527"/>
                    <a:pt x="1197" y="1524"/>
                    <a:pt x="1200" y="1520"/>
                  </a:cubicBezTo>
                  <a:cubicBezTo>
                    <a:pt x="1199" y="1520"/>
                    <a:pt x="1199" y="1520"/>
                    <a:pt x="1199" y="1520"/>
                  </a:cubicBezTo>
                  <a:cubicBezTo>
                    <a:pt x="1201" y="1516"/>
                    <a:pt x="1204" y="1512"/>
                    <a:pt x="1207" y="1508"/>
                  </a:cubicBezTo>
                  <a:cubicBezTo>
                    <a:pt x="1208" y="1504"/>
                    <a:pt x="1209" y="1500"/>
                    <a:pt x="1211" y="1495"/>
                  </a:cubicBezTo>
                  <a:cubicBezTo>
                    <a:pt x="1211" y="1494"/>
                    <a:pt x="1211" y="1493"/>
                    <a:pt x="1212" y="1492"/>
                  </a:cubicBezTo>
                  <a:cubicBezTo>
                    <a:pt x="1219" y="1485"/>
                    <a:pt x="1221" y="1474"/>
                    <a:pt x="1226" y="1465"/>
                  </a:cubicBezTo>
                  <a:cubicBezTo>
                    <a:pt x="1229" y="1456"/>
                    <a:pt x="1240" y="1465"/>
                    <a:pt x="1244" y="1456"/>
                  </a:cubicBezTo>
                  <a:cubicBezTo>
                    <a:pt x="1244" y="1455"/>
                    <a:pt x="1244" y="1455"/>
                    <a:pt x="1244" y="1455"/>
                  </a:cubicBezTo>
                  <a:cubicBezTo>
                    <a:pt x="1246" y="1455"/>
                    <a:pt x="1248" y="1454"/>
                    <a:pt x="1250" y="1452"/>
                  </a:cubicBezTo>
                  <a:cubicBezTo>
                    <a:pt x="1250" y="1457"/>
                    <a:pt x="1249" y="1461"/>
                    <a:pt x="1256" y="1463"/>
                  </a:cubicBezTo>
                  <a:cubicBezTo>
                    <a:pt x="1262" y="1464"/>
                    <a:pt x="1269" y="1466"/>
                    <a:pt x="1274" y="1462"/>
                  </a:cubicBezTo>
                  <a:cubicBezTo>
                    <a:pt x="1275" y="1466"/>
                    <a:pt x="1278" y="1469"/>
                    <a:pt x="1281" y="1471"/>
                  </a:cubicBezTo>
                  <a:cubicBezTo>
                    <a:pt x="1283" y="1471"/>
                    <a:pt x="1284" y="1472"/>
                    <a:pt x="1286" y="1472"/>
                  </a:cubicBezTo>
                  <a:cubicBezTo>
                    <a:pt x="1298" y="1473"/>
                    <a:pt x="1307" y="1481"/>
                    <a:pt x="1316" y="1488"/>
                  </a:cubicBezTo>
                  <a:cubicBezTo>
                    <a:pt x="1320" y="1488"/>
                    <a:pt x="1322" y="1486"/>
                    <a:pt x="1324" y="1483"/>
                  </a:cubicBezTo>
                  <a:cubicBezTo>
                    <a:pt x="1325" y="1481"/>
                    <a:pt x="1325" y="1479"/>
                    <a:pt x="1325" y="1477"/>
                  </a:cubicBezTo>
                  <a:cubicBezTo>
                    <a:pt x="1329" y="1475"/>
                    <a:pt x="1330" y="1471"/>
                    <a:pt x="1334" y="1469"/>
                  </a:cubicBezTo>
                  <a:cubicBezTo>
                    <a:pt x="1338" y="1466"/>
                    <a:pt x="1341" y="1463"/>
                    <a:pt x="1340" y="1458"/>
                  </a:cubicBezTo>
                  <a:cubicBezTo>
                    <a:pt x="1342" y="1460"/>
                    <a:pt x="1343" y="1462"/>
                    <a:pt x="1346" y="1462"/>
                  </a:cubicBezTo>
                  <a:cubicBezTo>
                    <a:pt x="1349" y="1461"/>
                    <a:pt x="1349" y="1459"/>
                    <a:pt x="1348" y="1456"/>
                  </a:cubicBezTo>
                  <a:cubicBezTo>
                    <a:pt x="1361" y="1455"/>
                    <a:pt x="1374" y="1453"/>
                    <a:pt x="1386" y="1452"/>
                  </a:cubicBezTo>
                  <a:cubicBezTo>
                    <a:pt x="1386" y="1452"/>
                    <a:pt x="1386" y="1452"/>
                    <a:pt x="1386" y="1452"/>
                  </a:cubicBezTo>
                  <a:cubicBezTo>
                    <a:pt x="1388" y="1454"/>
                    <a:pt x="1390" y="1457"/>
                    <a:pt x="1392" y="1460"/>
                  </a:cubicBezTo>
                  <a:cubicBezTo>
                    <a:pt x="1397" y="1458"/>
                    <a:pt x="1398" y="1461"/>
                    <a:pt x="1398" y="1465"/>
                  </a:cubicBezTo>
                  <a:cubicBezTo>
                    <a:pt x="1399" y="1465"/>
                    <a:pt x="1400" y="1465"/>
                    <a:pt x="1401" y="1465"/>
                  </a:cubicBezTo>
                  <a:cubicBezTo>
                    <a:pt x="1401" y="1465"/>
                    <a:pt x="1401" y="1465"/>
                    <a:pt x="1401" y="1465"/>
                  </a:cubicBezTo>
                  <a:cubicBezTo>
                    <a:pt x="1401" y="1466"/>
                    <a:pt x="1401" y="1467"/>
                    <a:pt x="1401" y="1468"/>
                  </a:cubicBezTo>
                  <a:cubicBezTo>
                    <a:pt x="1418" y="1464"/>
                    <a:pt x="1426" y="1478"/>
                    <a:pt x="1435" y="1487"/>
                  </a:cubicBezTo>
                  <a:cubicBezTo>
                    <a:pt x="1435" y="1487"/>
                    <a:pt x="1435" y="1487"/>
                    <a:pt x="1435" y="1487"/>
                  </a:cubicBezTo>
                  <a:cubicBezTo>
                    <a:pt x="1434" y="1487"/>
                    <a:pt x="1433" y="1487"/>
                    <a:pt x="1432" y="1487"/>
                  </a:cubicBezTo>
                  <a:cubicBezTo>
                    <a:pt x="1422" y="1491"/>
                    <a:pt x="1433" y="1495"/>
                    <a:pt x="1431" y="1499"/>
                  </a:cubicBezTo>
                  <a:cubicBezTo>
                    <a:pt x="1430" y="1500"/>
                    <a:pt x="1429" y="1502"/>
                    <a:pt x="1428" y="1503"/>
                  </a:cubicBezTo>
                  <a:cubicBezTo>
                    <a:pt x="1428" y="1510"/>
                    <a:pt x="1434" y="1505"/>
                    <a:pt x="1437" y="1506"/>
                  </a:cubicBezTo>
                  <a:cubicBezTo>
                    <a:pt x="1437" y="1506"/>
                    <a:pt x="1437" y="1506"/>
                    <a:pt x="1437" y="1506"/>
                  </a:cubicBezTo>
                  <a:cubicBezTo>
                    <a:pt x="1437" y="1508"/>
                    <a:pt x="1438" y="1510"/>
                    <a:pt x="1439" y="1512"/>
                  </a:cubicBezTo>
                  <a:cubicBezTo>
                    <a:pt x="1447" y="1506"/>
                    <a:pt x="1451" y="1498"/>
                    <a:pt x="1454" y="1489"/>
                  </a:cubicBezTo>
                  <a:cubicBezTo>
                    <a:pt x="1456" y="1488"/>
                    <a:pt x="1459" y="1487"/>
                    <a:pt x="1461" y="1486"/>
                  </a:cubicBezTo>
                  <a:cubicBezTo>
                    <a:pt x="1463" y="1484"/>
                    <a:pt x="1466" y="1482"/>
                    <a:pt x="1469" y="1482"/>
                  </a:cubicBezTo>
                  <a:cubicBezTo>
                    <a:pt x="1469" y="1483"/>
                    <a:pt x="1469" y="1485"/>
                    <a:pt x="1470" y="1486"/>
                  </a:cubicBezTo>
                  <a:cubicBezTo>
                    <a:pt x="1471" y="1489"/>
                    <a:pt x="1471" y="1493"/>
                    <a:pt x="1476" y="1492"/>
                  </a:cubicBezTo>
                  <a:cubicBezTo>
                    <a:pt x="1483" y="1487"/>
                    <a:pt x="1483" y="1495"/>
                    <a:pt x="1486" y="1497"/>
                  </a:cubicBezTo>
                  <a:cubicBezTo>
                    <a:pt x="1488" y="1497"/>
                    <a:pt x="1489" y="1496"/>
                    <a:pt x="1489" y="1494"/>
                  </a:cubicBezTo>
                  <a:cubicBezTo>
                    <a:pt x="1490" y="1494"/>
                    <a:pt x="1490" y="1494"/>
                    <a:pt x="1491" y="1494"/>
                  </a:cubicBezTo>
                  <a:cubicBezTo>
                    <a:pt x="1494" y="1491"/>
                    <a:pt x="1495" y="1487"/>
                    <a:pt x="1499" y="1484"/>
                  </a:cubicBezTo>
                  <a:cubicBezTo>
                    <a:pt x="1500" y="1484"/>
                    <a:pt x="1501" y="1483"/>
                    <a:pt x="1501" y="1481"/>
                  </a:cubicBezTo>
                  <a:cubicBezTo>
                    <a:pt x="1505" y="1476"/>
                    <a:pt x="1512" y="1474"/>
                    <a:pt x="1516" y="1469"/>
                  </a:cubicBezTo>
                  <a:cubicBezTo>
                    <a:pt x="1517" y="1471"/>
                    <a:pt x="1518" y="1472"/>
                    <a:pt x="1520" y="1471"/>
                  </a:cubicBezTo>
                  <a:cubicBezTo>
                    <a:pt x="1530" y="1482"/>
                    <a:pt x="1536" y="1482"/>
                    <a:pt x="1544" y="1470"/>
                  </a:cubicBezTo>
                  <a:cubicBezTo>
                    <a:pt x="1544" y="1470"/>
                    <a:pt x="1544" y="1470"/>
                    <a:pt x="1544" y="1470"/>
                  </a:cubicBezTo>
                  <a:cubicBezTo>
                    <a:pt x="1546" y="1474"/>
                    <a:pt x="1549" y="1477"/>
                    <a:pt x="1549" y="1482"/>
                  </a:cubicBezTo>
                  <a:cubicBezTo>
                    <a:pt x="1552" y="1492"/>
                    <a:pt x="1545" y="1499"/>
                    <a:pt x="1541" y="1506"/>
                  </a:cubicBezTo>
                  <a:cubicBezTo>
                    <a:pt x="1540" y="1507"/>
                    <a:pt x="1541" y="1509"/>
                    <a:pt x="1541" y="1510"/>
                  </a:cubicBezTo>
                  <a:cubicBezTo>
                    <a:pt x="1543" y="1511"/>
                    <a:pt x="1544" y="1512"/>
                    <a:pt x="1545" y="1512"/>
                  </a:cubicBezTo>
                  <a:cubicBezTo>
                    <a:pt x="1549" y="1513"/>
                    <a:pt x="1551" y="1512"/>
                    <a:pt x="1554" y="1511"/>
                  </a:cubicBezTo>
                  <a:cubicBezTo>
                    <a:pt x="1555" y="1510"/>
                    <a:pt x="1556" y="1510"/>
                    <a:pt x="1557" y="1510"/>
                  </a:cubicBezTo>
                  <a:cubicBezTo>
                    <a:pt x="1560" y="1511"/>
                    <a:pt x="1563" y="1511"/>
                    <a:pt x="1565" y="1504"/>
                  </a:cubicBezTo>
                  <a:cubicBezTo>
                    <a:pt x="1565" y="1503"/>
                    <a:pt x="1565" y="1503"/>
                    <a:pt x="1565" y="1503"/>
                  </a:cubicBezTo>
                  <a:cubicBezTo>
                    <a:pt x="1566" y="1503"/>
                    <a:pt x="1568" y="1503"/>
                    <a:pt x="1569" y="1504"/>
                  </a:cubicBezTo>
                  <a:cubicBezTo>
                    <a:pt x="1573" y="1509"/>
                    <a:pt x="1577" y="1514"/>
                    <a:pt x="1584" y="1514"/>
                  </a:cubicBezTo>
                  <a:cubicBezTo>
                    <a:pt x="1588" y="1513"/>
                    <a:pt x="1593" y="1513"/>
                    <a:pt x="1597" y="1511"/>
                  </a:cubicBezTo>
                  <a:cubicBezTo>
                    <a:pt x="1598" y="1510"/>
                    <a:pt x="1599" y="1508"/>
                    <a:pt x="1599" y="1506"/>
                  </a:cubicBezTo>
                  <a:cubicBezTo>
                    <a:pt x="1599" y="1505"/>
                    <a:pt x="1600" y="1504"/>
                    <a:pt x="1600" y="1504"/>
                  </a:cubicBezTo>
                  <a:cubicBezTo>
                    <a:pt x="1603" y="1498"/>
                    <a:pt x="1611" y="1496"/>
                    <a:pt x="1610" y="1488"/>
                  </a:cubicBezTo>
                  <a:cubicBezTo>
                    <a:pt x="1609" y="1487"/>
                    <a:pt x="1609" y="1487"/>
                    <a:pt x="1609" y="1487"/>
                  </a:cubicBezTo>
                  <a:cubicBezTo>
                    <a:pt x="1612" y="1486"/>
                    <a:pt x="1614" y="1484"/>
                    <a:pt x="1617" y="1481"/>
                  </a:cubicBezTo>
                  <a:cubicBezTo>
                    <a:pt x="1617" y="1479"/>
                    <a:pt x="1617" y="1476"/>
                    <a:pt x="1617" y="1473"/>
                  </a:cubicBezTo>
                  <a:cubicBezTo>
                    <a:pt x="1622" y="1468"/>
                    <a:pt x="1627" y="1463"/>
                    <a:pt x="1632" y="1458"/>
                  </a:cubicBezTo>
                  <a:cubicBezTo>
                    <a:pt x="1633" y="1456"/>
                    <a:pt x="1634" y="1454"/>
                    <a:pt x="1635" y="1452"/>
                  </a:cubicBezTo>
                  <a:cubicBezTo>
                    <a:pt x="1635" y="1452"/>
                    <a:pt x="1635" y="1452"/>
                    <a:pt x="1635" y="1452"/>
                  </a:cubicBezTo>
                  <a:cubicBezTo>
                    <a:pt x="1638" y="1455"/>
                    <a:pt x="1641" y="1456"/>
                    <a:pt x="1645" y="1455"/>
                  </a:cubicBezTo>
                  <a:cubicBezTo>
                    <a:pt x="1655" y="1454"/>
                    <a:pt x="1655" y="1463"/>
                    <a:pt x="1659" y="1468"/>
                  </a:cubicBezTo>
                  <a:cubicBezTo>
                    <a:pt x="1666" y="1467"/>
                    <a:pt x="1670" y="1462"/>
                    <a:pt x="1673" y="1456"/>
                  </a:cubicBezTo>
                  <a:cubicBezTo>
                    <a:pt x="1673" y="1455"/>
                    <a:pt x="1673" y="1454"/>
                    <a:pt x="1673" y="1454"/>
                  </a:cubicBezTo>
                  <a:cubicBezTo>
                    <a:pt x="1678" y="1450"/>
                    <a:pt x="1684" y="1447"/>
                    <a:pt x="1687" y="1442"/>
                  </a:cubicBezTo>
                  <a:cubicBezTo>
                    <a:pt x="1687" y="1441"/>
                    <a:pt x="1687" y="1441"/>
                    <a:pt x="1688" y="1441"/>
                  </a:cubicBezTo>
                  <a:cubicBezTo>
                    <a:pt x="1688" y="1441"/>
                    <a:pt x="1689" y="1441"/>
                    <a:pt x="1690" y="1441"/>
                  </a:cubicBezTo>
                  <a:cubicBezTo>
                    <a:pt x="1691" y="1440"/>
                    <a:pt x="1693" y="1439"/>
                    <a:pt x="1694" y="1438"/>
                  </a:cubicBezTo>
                  <a:cubicBezTo>
                    <a:pt x="1694" y="1437"/>
                    <a:pt x="1695" y="1435"/>
                    <a:pt x="1696" y="1433"/>
                  </a:cubicBezTo>
                  <a:cubicBezTo>
                    <a:pt x="1698" y="1432"/>
                    <a:pt x="1699" y="1431"/>
                    <a:pt x="1700" y="1430"/>
                  </a:cubicBezTo>
                  <a:cubicBezTo>
                    <a:pt x="1701" y="1422"/>
                    <a:pt x="1705" y="1416"/>
                    <a:pt x="1711" y="1411"/>
                  </a:cubicBezTo>
                  <a:cubicBezTo>
                    <a:pt x="1711" y="1411"/>
                    <a:pt x="1711" y="1411"/>
                    <a:pt x="1711" y="1411"/>
                  </a:cubicBezTo>
                  <a:cubicBezTo>
                    <a:pt x="1713" y="1415"/>
                    <a:pt x="1715" y="1418"/>
                    <a:pt x="1717" y="1421"/>
                  </a:cubicBezTo>
                  <a:cubicBezTo>
                    <a:pt x="1718" y="1420"/>
                    <a:pt x="1719" y="1419"/>
                    <a:pt x="1721" y="1418"/>
                  </a:cubicBezTo>
                  <a:cubicBezTo>
                    <a:pt x="1722" y="1417"/>
                    <a:pt x="1724" y="1416"/>
                    <a:pt x="1724" y="1414"/>
                  </a:cubicBezTo>
                  <a:cubicBezTo>
                    <a:pt x="1725" y="1414"/>
                    <a:pt x="1725" y="1414"/>
                    <a:pt x="1725" y="1414"/>
                  </a:cubicBezTo>
                  <a:cubicBezTo>
                    <a:pt x="1729" y="1413"/>
                    <a:pt x="1732" y="1411"/>
                    <a:pt x="1734" y="1408"/>
                  </a:cubicBezTo>
                  <a:cubicBezTo>
                    <a:pt x="1735" y="1409"/>
                    <a:pt x="1735" y="1409"/>
                    <a:pt x="1735" y="1409"/>
                  </a:cubicBezTo>
                  <a:cubicBezTo>
                    <a:pt x="1735" y="1409"/>
                    <a:pt x="1734" y="1410"/>
                    <a:pt x="1734" y="1411"/>
                  </a:cubicBezTo>
                  <a:cubicBezTo>
                    <a:pt x="1733" y="1421"/>
                    <a:pt x="1742" y="1420"/>
                    <a:pt x="1748" y="1423"/>
                  </a:cubicBezTo>
                  <a:cubicBezTo>
                    <a:pt x="1750" y="1428"/>
                    <a:pt x="1754" y="1430"/>
                    <a:pt x="1759" y="1431"/>
                  </a:cubicBezTo>
                  <a:cubicBezTo>
                    <a:pt x="1765" y="1438"/>
                    <a:pt x="1771" y="1442"/>
                    <a:pt x="1774" y="1429"/>
                  </a:cubicBezTo>
                  <a:cubicBezTo>
                    <a:pt x="1774" y="1427"/>
                    <a:pt x="1774" y="1426"/>
                    <a:pt x="1774" y="1425"/>
                  </a:cubicBezTo>
                  <a:cubicBezTo>
                    <a:pt x="1782" y="1415"/>
                    <a:pt x="1793" y="1416"/>
                    <a:pt x="1803" y="1427"/>
                  </a:cubicBezTo>
                  <a:cubicBezTo>
                    <a:pt x="1803" y="1428"/>
                    <a:pt x="1803" y="1428"/>
                    <a:pt x="1803" y="1429"/>
                  </a:cubicBezTo>
                  <a:cubicBezTo>
                    <a:pt x="1802" y="1434"/>
                    <a:pt x="1799" y="1441"/>
                    <a:pt x="1806" y="1443"/>
                  </a:cubicBezTo>
                  <a:cubicBezTo>
                    <a:pt x="1814" y="1445"/>
                    <a:pt x="1818" y="1439"/>
                    <a:pt x="1820" y="1431"/>
                  </a:cubicBezTo>
                  <a:cubicBezTo>
                    <a:pt x="1829" y="1433"/>
                    <a:pt x="1824" y="1449"/>
                    <a:pt x="1837" y="1448"/>
                  </a:cubicBezTo>
                  <a:cubicBezTo>
                    <a:pt x="1837" y="1449"/>
                    <a:pt x="1838" y="1450"/>
                    <a:pt x="1839" y="1450"/>
                  </a:cubicBezTo>
                  <a:cubicBezTo>
                    <a:pt x="1842" y="1451"/>
                    <a:pt x="1844" y="1451"/>
                    <a:pt x="1846" y="1450"/>
                  </a:cubicBezTo>
                  <a:cubicBezTo>
                    <a:pt x="1847" y="1450"/>
                    <a:pt x="1847" y="1449"/>
                    <a:pt x="1848" y="1449"/>
                  </a:cubicBezTo>
                  <a:cubicBezTo>
                    <a:pt x="1850" y="1449"/>
                    <a:pt x="1851" y="1449"/>
                    <a:pt x="1853" y="1450"/>
                  </a:cubicBezTo>
                  <a:cubicBezTo>
                    <a:pt x="1856" y="1449"/>
                    <a:pt x="1859" y="1449"/>
                    <a:pt x="1862" y="1449"/>
                  </a:cubicBezTo>
                  <a:cubicBezTo>
                    <a:pt x="1863" y="1449"/>
                    <a:pt x="1863" y="1448"/>
                    <a:pt x="1863" y="1447"/>
                  </a:cubicBezTo>
                  <a:cubicBezTo>
                    <a:pt x="1865" y="1447"/>
                    <a:pt x="1866" y="1447"/>
                    <a:pt x="1867" y="1446"/>
                  </a:cubicBezTo>
                  <a:cubicBezTo>
                    <a:pt x="1871" y="1443"/>
                    <a:pt x="1872" y="1438"/>
                    <a:pt x="1872" y="1434"/>
                  </a:cubicBezTo>
                  <a:cubicBezTo>
                    <a:pt x="1872" y="1433"/>
                    <a:pt x="1872" y="1432"/>
                    <a:pt x="1872" y="1431"/>
                  </a:cubicBezTo>
                  <a:cubicBezTo>
                    <a:pt x="1872" y="1431"/>
                    <a:pt x="1872" y="1431"/>
                    <a:pt x="1872" y="1431"/>
                  </a:cubicBezTo>
                  <a:cubicBezTo>
                    <a:pt x="1872" y="1431"/>
                    <a:pt x="1872" y="1431"/>
                    <a:pt x="1872" y="1431"/>
                  </a:cubicBezTo>
                  <a:cubicBezTo>
                    <a:pt x="1873" y="1430"/>
                    <a:pt x="1874" y="1430"/>
                    <a:pt x="1874" y="1429"/>
                  </a:cubicBezTo>
                  <a:cubicBezTo>
                    <a:pt x="1877" y="1427"/>
                    <a:pt x="1880" y="1429"/>
                    <a:pt x="1883" y="1431"/>
                  </a:cubicBezTo>
                  <a:cubicBezTo>
                    <a:pt x="1886" y="1433"/>
                    <a:pt x="1888" y="1435"/>
                    <a:pt x="1891" y="1436"/>
                  </a:cubicBezTo>
                  <a:cubicBezTo>
                    <a:pt x="1891" y="1436"/>
                    <a:pt x="1891" y="1436"/>
                    <a:pt x="1891" y="1436"/>
                  </a:cubicBezTo>
                  <a:cubicBezTo>
                    <a:pt x="1891" y="1436"/>
                    <a:pt x="1891" y="1436"/>
                    <a:pt x="1891" y="1436"/>
                  </a:cubicBezTo>
                  <a:cubicBezTo>
                    <a:pt x="1890" y="1448"/>
                    <a:pt x="1891" y="1460"/>
                    <a:pt x="1895" y="1471"/>
                  </a:cubicBezTo>
                  <a:cubicBezTo>
                    <a:pt x="1897" y="1471"/>
                    <a:pt x="1898" y="1471"/>
                    <a:pt x="1899" y="1471"/>
                  </a:cubicBezTo>
                  <a:cubicBezTo>
                    <a:pt x="1906" y="1464"/>
                    <a:pt x="1900" y="1456"/>
                    <a:pt x="1901" y="1449"/>
                  </a:cubicBezTo>
                  <a:cubicBezTo>
                    <a:pt x="1901" y="1448"/>
                    <a:pt x="1901" y="1448"/>
                    <a:pt x="1901" y="1447"/>
                  </a:cubicBezTo>
                  <a:cubicBezTo>
                    <a:pt x="1902" y="1446"/>
                    <a:pt x="1903" y="1444"/>
                    <a:pt x="1904" y="1442"/>
                  </a:cubicBezTo>
                  <a:cubicBezTo>
                    <a:pt x="1904" y="1441"/>
                    <a:pt x="1905" y="1441"/>
                    <a:pt x="1906" y="1440"/>
                  </a:cubicBezTo>
                  <a:cubicBezTo>
                    <a:pt x="1906" y="1441"/>
                    <a:pt x="1906" y="1441"/>
                    <a:pt x="1906" y="1441"/>
                  </a:cubicBezTo>
                  <a:cubicBezTo>
                    <a:pt x="1908" y="1443"/>
                    <a:pt x="1908" y="1446"/>
                    <a:pt x="1908" y="1449"/>
                  </a:cubicBezTo>
                  <a:cubicBezTo>
                    <a:pt x="1909" y="1460"/>
                    <a:pt x="1914" y="1462"/>
                    <a:pt x="1922" y="1458"/>
                  </a:cubicBezTo>
                  <a:cubicBezTo>
                    <a:pt x="1922" y="1459"/>
                    <a:pt x="1922" y="1461"/>
                    <a:pt x="1922" y="1463"/>
                  </a:cubicBezTo>
                  <a:cubicBezTo>
                    <a:pt x="1923" y="1465"/>
                    <a:pt x="1924" y="1467"/>
                    <a:pt x="1925" y="1469"/>
                  </a:cubicBezTo>
                  <a:cubicBezTo>
                    <a:pt x="1927" y="1470"/>
                    <a:pt x="1930" y="1470"/>
                    <a:pt x="1931" y="1473"/>
                  </a:cubicBezTo>
                  <a:cubicBezTo>
                    <a:pt x="1931" y="1473"/>
                    <a:pt x="1931" y="1473"/>
                    <a:pt x="1931" y="1473"/>
                  </a:cubicBezTo>
                  <a:cubicBezTo>
                    <a:pt x="1933" y="1474"/>
                    <a:pt x="1935" y="1476"/>
                    <a:pt x="1937" y="1477"/>
                  </a:cubicBezTo>
                  <a:cubicBezTo>
                    <a:pt x="1938" y="1478"/>
                    <a:pt x="1939" y="1479"/>
                    <a:pt x="1940" y="1481"/>
                  </a:cubicBezTo>
                  <a:cubicBezTo>
                    <a:pt x="1955" y="1482"/>
                    <a:pt x="1948" y="1495"/>
                    <a:pt x="1952" y="1503"/>
                  </a:cubicBezTo>
                  <a:cubicBezTo>
                    <a:pt x="1952" y="1503"/>
                    <a:pt x="1952" y="1503"/>
                    <a:pt x="1952" y="1503"/>
                  </a:cubicBezTo>
                  <a:cubicBezTo>
                    <a:pt x="1954" y="1504"/>
                    <a:pt x="1956" y="1503"/>
                    <a:pt x="1958" y="1502"/>
                  </a:cubicBezTo>
                  <a:cubicBezTo>
                    <a:pt x="1968" y="1494"/>
                    <a:pt x="1974" y="1501"/>
                    <a:pt x="1979" y="1509"/>
                  </a:cubicBezTo>
                  <a:cubicBezTo>
                    <a:pt x="1980" y="1511"/>
                    <a:pt x="1981" y="1514"/>
                    <a:pt x="1982" y="1517"/>
                  </a:cubicBezTo>
                  <a:cubicBezTo>
                    <a:pt x="1987" y="1519"/>
                    <a:pt x="1988" y="1513"/>
                    <a:pt x="1992" y="1512"/>
                  </a:cubicBezTo>
                  <a:cubicBezTo>
                    <a:pt x="1992" y="1515"/>
                    <a:pt x="1992" y="1518"/>
                    <a:pt x="1992" y="1521"/>
                  </a:cubicBezTo>
                  <a:cubicBezTo>
                    <a:pt x="1996" y="1524"/>
                    <a:pt x="2002" y="1523"/>
                    <a:pt x="2005" y="1528"/>
                  </a:cubicBezTo>
                  <a:cubicBezTo>
                    <a:pt x="2010" y="1529"/>
                    <a:pt x="2017" y="1530"/>
                    <a:pt x="2020" y="1536"/>
                  </a:cubicBezTo>
                  <a:cubicBezTo>
                    <a:pt x="2020" y="1536"/>
                    <a:pt x="2020" y="1537"/>
                    <a:pt x="2021" y="1537"/>
                  </a:cubicBezTo>
                  <a:cubicBezTo>
                    <a:pt x="2021" y="1537"/>
                    <a:pt x="2022" y="1537"/>
                    <a:pt x="2023" y="1536"/>
                  </a:cubicBezTo>
                  <a:cubicBezTo>
                    <a:pt x="2023" y="1536"/>
                    <a:pt x="2023" y="1536"/>
                    <a:pt x="2023" y="1536"/>
                  </a:cubicBezTo>
                  <a:cubicBezTo>
                    <a:pt x="2029" y="1534"/>
                    <a:pt x="2035" y="1532"/>
                    <a:pt x="2038" y="1527"/>
                  </a:cubicBezTo>
                  <a:cubicBezTo>
                    <a:pt x="2041" y="1521"/>
                    <a:pt x="2045" y="1516"/>
                    <a:pt x="2045" y="1509"/>
                  </a:cubicBezTo>
                  <a:cubicBezTo>
                    <a:pt x="2045" y="1509"/>
                    <a:pt x="2045" y="1508"/>
                    <a:pt x="2045" y="1507"/>
                  </a:cubicBezTo>
                  <a:cubicBezTo>
                    <a:pt x="2047" y="1508"/>
                    <a:pt x="2049" y="1507"/>
                    <a:pt x="2051" y="1506"/>
                  </a:cubicBezTo>
                  <a:cubicBezTo>
                    <a:pt x="2051" y="1505"/>
                    <a:pt x="2051" y="1505"/>
                    <a:pt x="2052" y="1504"/>
                  </a:cubicBezTo>
                  <a:cubicBezTo>
                    <a:pt x="2053" y="1505"/>
                    <a:pt x="2053" y="1507"/>
                    <a:pt x="2053" y="1509"/>
                  </a:cubicBezTo>
                  <a:cubicBezTo>
                    <a:pt x="2053" y="1510"/>
                    <a:pt x="2053" y="1510"/>
                    <a:pt x="2053" y="1510"/>
                  </a:cubicBezTo>
                  <a:cubicBezTo>
                    <a:pt x="2053" y="1510"/>
                    <a:pt x="2054" y="1510"/>
                    <a:pt x="2054" y="1511"/>
                  </a:cubicBezTo>
                  <a:cubicBezTo>
                    <a:pt x="2055" y="1511"/>
                    <a:pt x="2055" y="1511"/>
                    <a:pt x="2055" y="1511"/>
                  </a:cubicBezTo>
                  <a:cubicBezTo>
                    <a:pt x="2056" y="1518"/>
                    <a:pt x="2058" y="1523"/>
                    <a:pt x="2066" y="1524"/>
                  </a:cubicBezTo>
                  <a:cubicBezTo>
                    <a:pt x="2072" y="1522"/>
                    <a:pt x="2072" y="1516"/>
                    <a:pt x="2075" y="1512"/>
                  </a:cubicBezTo>
                  <a:cubicBezTo>
                    <a:pt x="2076" y="1511"/>
                    <a:pt x="2076" y="1510"/>
                    <a:pt x="2077" y="1509"/>
                  </a:cubicBezTo>
                  <a:cubicBezTo>
                    <a:pt x="2082" y="1507"/>
                    <a:pt x="2087" y="1508"/>
                    <a:pt x="2092" y="1505"/>
                  </a:cubicBezTo>
                  <a:cubicBezTo>
                    <a:pt x="2093" y="1505"/>
                    <a:pt x="2093" y="1504"/>
                    <a:pt x="2093" y="1503"/>
                  </a:cubicBezTo>
                  <a:cubicBezTo>
                    <a:pt x="2098" y="1502"/>
                    <a:pt x="2099" y="1510"/>
                    <a:pt x="2104" y="1509"/>
                  </a:cubicBezTo>
                  <a:cubicBezTo>
                    <a:pt x="2104" y="1508"/>
                    <a:pt x="2105" y="1507"/>
                    <a:pt x="2105" y="1506"/>
                  </a:cubicBezTo>
                  <a:cubicBezTo>
                    <a:pt x="2105" y="1504"/>
                    <a:pt x="2105" y="1502"/>
                    <a:pt x="2104" y="1499"/>
                  </a:cubicBezTo>
                  <a:cubicBezTo>
                    <a:pt x="2104" y="1499"/>
                    <a:pt x="2104" y="1499"/>
                    <a:pt x="2104" y="1499"/>
                  </a:cubicBezTo>
                  <a:cubicBezTo>
                    <a:pt x="2106" y="1498"/>
                    <a:pt x="2107" y="1498"/>
                    <a:pt x="2108" y="1497"/>
                  </a:cubicBezTo>
                  <a:cubicBezTo>
                    <a:pt x="2109" y="1502"/>
                    <a:pt x="2109" y="1508"/>
                    <a:pt x="2112" y="1512"/>
                  </a:cubicBezTo>
                  <a:cubicBezTo>
                    <a:pt x="2122" y="1523"/>
                    <a:pt x="2135" y="1532"/>
                    <a:pt x="2140" y="1548"/>
                  </a:cubicBezTo>
                  <a:cubicBezTo>
                    <a:pt x="2140" y="1548"/>
                    <a:pt x="2140" y="1549"/>
                    <a:pt x="2141" y="1549"/>
                  </a:cubicBezTo>
                  <a:cubicBezTo>
                    <a:pt x="2145" y="1552"/>
                    <a:pt x="2149" y="1550"/>
                    <a:pt x="2153" y="1549"/>
                  </a:cubicBezTo>
                  <a:cubicBezTo>
                    <a:pt x="2146" y="1566"/>
                    <a:pt x="2159" y="1573"/>
                    <a:pt x="2169" y="1581"/>
                  </a:cubicBezTo>
                  <a:cubicBezTo>
                    <a:pt x="2169" y="1581"/>
                    <a:pt x="2169" y="1581"/>
                    <a:pt x="2169" y="1581"/>
                  </a:cubicBezTo>
                  <a:cubicBezTo>
                    <a:pt x="2166" y="1591"/>
                    <a:pt x="2174" y="1599"/>
                    <a:pt x="2173" y="1608"/>
                  </a:cubicBezTo>
                  <a:cubicBezTo>
                    <a:pt x="2176" y="1622"/>
                    <a:pt x="2183" y="1616"/>
                    <a:pt x="2189" y="1612"/>
                  </a:cubicBezTo>
                  <a:cubicBezTo>
                    <a:pt x="2193" y="1611"/>
                    <a:pt x="2197" y="1608"/>
                    <a:pt x="2201" y="1607"/>
                  </a:cubicBezTo>
                  <a:cubicBezTo>
                    <a:pt x="2206" y="1612"/>
                    <a:pt x="2212" y="1616"/>
                    <a:pt x="2213" y="1624"/>
                  </a:cubicBezTo>
                  <a:cubicBezTo>
                    <a:pt x="2218" y="1626"/>
                    <a:pt x="2221" y="1622"/>
                    <a:pt x="2224" y="1619"/>
                  </a:cubicBezTo>
                  <a:cubicBezTo>
                    <a:pt x="2230" y="1623"/>
                    <a:pt x="2233" y="1616"/>
                    <a:pt x="2238" y="1615"/>
                  </a:cubicBezTo>
                  <a:cubicBezTo>
                    <a:pt x="2242" y="1614"/>
                    <a:pt x="2245" y="1606"/>
                    <a:pt x="2251" y="1611"/>
                  </a:cubicBezTo>
                  <a:cubicBezTo>
                    <a:pt x="2251" y="1618"/>
                    <a:pt x="2262" y="1612"/>
                    <a:pt x="2261" y="1620"/>
                  </a:cubicBezTo>
                  <a:cubicBezTo>
                    <a:pt x="2268" y="1622"/>
                    <a:pt x="2273" y="1618"/>
                    <a:pt x="2277" y="1612"/>
                  </a:cubicBezTo>
                  <a:cubicBezTo>
                    <a:pt x="2279" y="1611"/>
                    <a:pt x="2279" y="1609"/>
                    <a:pt x="2278" y="1606"/>
                  </a:cubicBezTo>
                  <a:cubicBezTo>
                    <a:pt x="2278" y="1606"/>
                    <a:pt x="2278" y="1606"/>
                    <a:pt x="2278" y="1606"/>
                  </a:cubicBezTo>
                  <a:cubicBezTo>
                    <a:pt x="2285" y="1603"/>
                    <a:pt x="2290" y="1598"/>
                    <a:pt x="2291" y="1590"/>
                  </a:cubicBezTo>
                  <a:cubicBezTo>
                    <a:pt x="2291" y="1590"/>
                    <a:pt x="2291" y="1589"/>
                    <a:pt x="2291" y="1588"/>
                  </a:cubicBezTo>
                  <a:cubicBezTo>
                    <a:pt x="2293" y="1587"/>
                    <a:pt x="2293" y="1586"/>
                    <a:pt x="2292" y="1584"/>
                  </a:cubicBezTo>
                  <a:cubicBezTo>
                    <a:pt x="2291" y="1584"/>
                    <a:pt x="2291" y="1584"/>
                    <a:pt x="2291" y="1584"/>
                  </a:cubicBezTo>
                  <a:cubicBezTo>
                    <a:pt x="2298" y="1579"/>
                    <a:pt x="2305" y="1575"/>
                    <a:pt x="2308" y="1567"/>
                  </a:cubicBezTo>
                  <a:cubicBezTo>
                    <a:pt x="2309" y="1566"/>
                    <a:pt x="2309" y="1565"/>
                    <a:pt x="2310" y="1564"/>
                  </a:cubicBezTo>
                  <a:cubicBezTo>
                    <a:pt x="2311" y="1563"/>
                    <a:pt x="2313" y="1562"/>
                    <a:pt x="2315" y="1560"/>
                  </a:cubicBezTo>
                  <a:cubicBezTo>
                    <a:pt x="2316" y="1560"/>
                    <a:pt x="2317" y="1559"/>
                    <a:pt x="2318" y="1558"/>
                  </a:cubicBezTo>
                  <a:cubicBezTo>
                    <a:pt x="2319" y="1557"/>
                    <a:pt x="2319" y="1556"/>
                    <a:pt x="2319" y="1555"/>
                  </a:cubicBezTo>
                  <a:cubicBezTo>
                    <a:pt x="2319" y="1555"/>
                    <a:pt x="2319" y="1555"/>
                    <a:pt x="2319" y="1555"/>
                  </a:cubicBezTo>
                  <a:cubicBezTo>
                    <a:pt x="2326" y="1554"/>
                    <a:pt x="2332" y="1554"/>
                    <a:pt x="2338" y="1559"/>
                  </a:cubicBezTo>
                  <a:cubicBezTo>
                    <a:pt x="2338" y="1559"/>
                    <a:pt x="2338" y="1559"/>
                    <a:pt x="2338" y="1559"/>
                  </a:cubicBezTo>
                  <a:cubicBezTo>
                    <a:pt x="2339" y="1558"/>
                    <a:pt x="2339" y="1557"/>
                    <a:pt x="2339" y="1555"/>
                  </a:cubicBezTo>
                  <a:cubicBezTo>
                    <a:pt x="2342" y="1556"/>
                    <a:pt x="2345" y="1557"/>
                    <a:pt x="2348" y="1558"/>
                  </a:cubicBezTo>
                  <a:cubicBezTo>
                    <a:pt x="2351" y="1557"/>
                    <a:pt x="2353" y="1555"/>
                    <a:pt x="2353" y="1552"/>
                  </a:cubicBezTo>
                  <a:cubicBezTo>
                    <a:pt x="2354" y="1549"/>
                    <a:pt x="2354" y="1546"/>
                    <a:pt x="2354" y="1543"/>
                  </a:cubicBezTo>
                  <a:cubicBezTo>
                    <a:pt x="2355" y="1543"/>
                    <a:pt x="2356" y="1543"/>
                    <a:pt x="2356" y="1543"/>
                  </a:cubicBezTo>
                  <a:cubicBezTo>
                    <a:pt x="2366" y="1546"/>
                    <a:pt x="2374" y="1543"/>
                    <a:pt x="2381" y="1535"/>
                  </a:cubicBezTo>
                  <a:cubicBezTo>
                    <a:pt x="2385" y="1533"/>
                    <a:pt x="2386" y="1539"/>
                    <a:pt x="2390" y="1539"/>
                  </a:cubicBezTo>
                  <a:cubicBezTo>
                    <a:pt x="2391" y="1538"/>
                    <a:pt x="2392" y="1537"/>
                    <a:pt x="2393" y="1535"/>
                  </a:cubicBezTo>
                  <a:cubicBezTo>
                    <a:pt x="2394" y="1537"/>
                    <a:pt x="2395" y="1539"/>
                    <a:pt x="2397" y="1540"/>
                  </a:cubicBezTo>
                  <a:cubicBezTo>
                    <a:pt x="2398" y="1542"/>
                    <a:pt x="2399" y="1545"/>
                    <a:pt x="2399" y="1547"/>
                  </a:cubicBezTo>
                  <a:cubicBezTo>
                    <a:pt x="2403" y="1549"/>
                    <a:pt x="2406" y="1548"/>
                    <a:pt x="2409" y="1546"/>
                  </a:cubicBezTo>
                  <a:cubicBezTo>
                    <a:pt x="2415" y="1542"/>
                    <a:pt x="2417" y="1537"/>
                    <a:pt x="2416" y="1530"/>
                  </a:cubicBezTo>
                  <a:cubicBezTo>
                    <a:pt x="2424" y="1532"/>
                    <a:pt x="2431" y="1533"/>
                    <a:pt x="2438" y="1530"/>
                  </a:cubicBezTo>
                  <a:cubicBezTo>
                    <a:pt x="2439" y="1531"/>
                    <a:pt x="2440" y="1532"/>
                    <a:pt x="2441" y="1534"/>
                  </a:cubicBezTo>
                  <a:cubicBezTo>
                    <a:pt x="2441" y="1536"/>
                    <a:pt x="2441" y="1539"/>
                    <a:pt x="2440" y="1542"/>
                  </a:cubicBezTo>
                  <a:cubicBezTo>
                    <a:pt x="2442" y="1547"/>
                    <a:pt x="2439" y="1552"/>
                    <a:pt x="2443" y="1556"/>
                  </a:cubicBezTo>
                  <a:cubicBezTo>
                    <a:pt x="2445" y="1555"/>
                    <a:pt x="2447" y="1554"/>
                    <a:pt x="2449" y="1553"/>
                  </a:cubicBezTo>
                  <a:cubicBezTo>
                    <a:pt x="2450" y="1553"/>
                    <a:pt x="2451" y="1553"/>
                    <a:pt x="2452" y="1553"/>
                  </a:cubicBezTo>
                  <a:cubicBezTo>
                    <a:pt x="2455" y="1556"/>
                    <a:pt x="2460" y="1554"/>
                    <a:pt x="2463" y="1556"/>
                  </a:cubicBezTo>
                  <a:cubicBezTo>
                    <a:pt x="2467" y="1556"/>
                    <a:pt x="2469" y="1559"/>
                    <a:pt x="2471" y="1561"/>
                  </a:cubicBezTo>
                  <a:cubicBezTo>
                    <a:pt x="2471" y="1562"/>
                    <a:pt x="2471" y="1563"/>
                    <a:pt x="2471" y="1564"/>
                  </a:cubicBezTo>
                  <a:cubicBezTo>
                    <a:pt x="2475" y="1569"/>
                    <a:pt x="2478" y="1572"/>
                    <a:pt x="2484" y="1567"/>
                  </a:cubicBezTo>
                  <a:cubicBezTo>
                    <a:pt x="2489" y="1562"/>
                    <a:pt x="2500" y="1567"/>
                    <a:pt x="2501" y="1556"/>
                  </a:cubicBezTo>
                  <a:cubicBezTo>
                    <a:pt x="2501" y="1555"/>
                    <a:pt x="2502" y="1555"/>
                    <a:pt x="2502" y="1554"/>
                  </a:cubicBezTo>
                  <a:cubicBezTo>
                    <a:pt x="2503" y="1550"/>
                    <a:pt x="2503" y="1545"/>
                    <a:pt x="2502" y="1541"/>
                  </a:cubicBezTo>
                  <a:cubicBezTo>
                    <a:pt x="2502" y="1540"/>
                    <a:pt x="2502" y="1540"/>
                    <a:pt x="2502" y="1540"/>
                  </a:cubicBezTo>
                  <a:cubicBezTo>
                    <a:pt x="2503" y="1539"/>
                    <a:pt x="2503" y="1537"/>
                    <a:pt x="2504" y="1536"/>
                  </a:cubicBezTo>
                  <a:cubicBezTo>
                    <a:pt x="2505" y="1535"/>
                    <a:pt x="2505" y="1533"/>
                    <a:pt x="2506" y="1531"/>
                  </a:cubicBezTo>
                  <a:cubicBezTo>
                    <a:pt x="2511" y="1534"/>
                    <a:pt x="2516" y="1534"/>
                    <a:pt x="2521" y="1531"/>
                  </a:cubicBezTo>
                  <a:cubicBezTo>
                    <a:pt x="2521" y="1534"/>
                    <a:pt x="2525" y="1534"/>
                    <a:pt x="2528" y="1535"/>
                  </a:cubicBezTo>
                  <a:cubicBezTo>
                    <a:pt x="2530" y="1538"/>
                    <a:pt x="2532" y="1540"/>
                    <a:pt x="2534" y="1542"/>
                  </a:cubicBezTo>
                  <a:cubicBezTo>
                    <a:pt x="2539" y="1540"/>
                    <a:pt x="2543" y="1543"/>
                    <a:pt x="2545" y="1547"/>
                  </a:cubicBezTo>
                  <a:cubicBezTo>
                    <a:pt x="2544" y="1548"/>
                    <a:pt x="2543" y="1549"/>
                    <a:pt x="2542" y="1550"/>
                  </a:cubicBezTo>
                  <a:cubicBezTo>
                    <a:pt x="2542" y="1552"/>
                    <a:pt x="2543" y="1554"/>
                    <a:pt x="2546" y="1554"/>
                  </a:cubicBezTo>
                  <a:cubicBezTo>
                    <a:pt x="2547" y="1555"/>
                    <a:pt x="2548" y="1555"/>
                    <a:pt x="2549" y="1555"/>
                  </a:cubicBezTo>
                  <a:cubicBezTo>
                    <a:pt x="2551" y="1557"/>
                    <a:pt x="2551" y="1563"/>
                    <a:pt x="2557" y="1560"/>
                  </a:cubicBezTo>
                  <a:cubicBezTo>
                    <a:pt x="2557" y="1559"/>
                    <a:pt x="2558" y="1558"/>
                    <a:pt x="2558" y="1557"/>
                  </a:cubicBezTo>
                  <a:cubicBezTo>
                    <a:pt x="2568" y="1564"/>
                    <a:pt x="2578" y="1572"/>
                    <a:pt x="2587" y="1556"/>
                  </a:cubicBezTo>
                  <a:cubicBezTo>
                    <a:pt x="2588" y="1555"/>
                    <a:pt x="2588" y="1553"/>
                    <a:pt x="2589" y="1552"/>
                  </a:cubicBezTo>
                  <a:cubicBezTo>
                    <a:pt x="2592" y="1553"/>
                    <a:pt x="2596" y="1556"/>
                    <a:pt x="2600" y="1556"/>
                  </a:cubicBezTo>
                  <a:cubicBezTo>
                    <a:pt x="2600" y="1556"/>
                    <a:pt x="2600" y="1556"/>
                    <a:pt x="2600" y="1556"/>
                  </a:cubicBezTo>
                  <a:cubicBezTo>
                    <a:pt x="2601" y="1556"/>
                    <a:pt x="2602" y="1556"/>
                    <a:pt x="2603" y="1556"/>
                  </a:cubicBezTo>
                  <a:cubicBezTo>
                    <a:pt x="2603" y="1556"/>
                    <a:pt x="2603" y="1556"/>
                    <a:pt x="2603" y="1556"/>
                  </a:cubicBezTo>
                  <a:cubicBezTo>
                    <a:pt x="2612" y="1558"/>
                    <a:pt x="2611" y="1567"/>
                    <a:pt x="2615" y="1573"/>
                  </a:cubicBezTo>
                  <a:cubicBezTo>
                    <a:pt x="2617" y="1574"/>
                    <a:pt x="2621" y="1576"/>
                    <a:pt x="2622" y="1575"/>
                  </a:cubicBezTo>
                  <a:cubicBezTo>
                    <a:pt x="2636" y="1567"/>
                    <a:pt x="2642" y="1577"/>
                    <a:pt x="2648" y="1587"/>
                  </a:cubicBezTo>
                  <a:cubicBezTo>
                    <a:pt x="2650" y="1587"/>
                    <a:pt x="2652" y="1586"/>
                    <a:pt x="2653" y="1585"/>
                  </a:cubicBezTo>
                  <a:cubicBezTo>
                    <a:pt x="2657" y="1581"/>
                    <a:pt x="2657" y="1577"/>
                    <a:pt x="2655" y="1572"/>
                  </a:cubicBezTo>
                  <a:cubicBezTo>
                    <a:pt x="2655" y="1571"/>
                    <a:pt x="2655" y="1571"/>
                    <a:pt x="2655" y="1571"/>
                  </a:cubicBezTo>
                  <a:cubicBezTo>
                    <a:pt x="2656" y="1569"/>
                    <a:pt x="2658" y="1568"/>
                    <a:pt x="2660" y="1566"/>
                  </a:cubicBezTo>
                  <a:cubicBezTo>
                    <a:pt x="2664" y="1564"/>
                    <a:pt x="2667" y="1560"/>
                    <a:pt x="2663" y="1555"/>
                  </a:cubicBezTo>
                  <a:cubicBezTo>
                    <a:pt x="2663" y="1554"/>
                    <a:pt x="2662" y="1553"/>
                    <a:pt x="2661" y="1553"/>
                  </a:cubicBezTo>
                  <a:cubicBezTo>
                    <a:pt x="2661" y="1552"/>
                    <a:pt x="2661" y="1552"/>
                    <a:pt x="2661" y="1551"/>
                  </a:cubicBezTo>
                  <a:cubicBezTo>
                    <a:pt x="2661" y="1551"/>
                    <a:pt x="2661" y="1551"/>
                    <a:pt x="2661" y="1551"/>
                  </a:cubicBezTo>
                  <a:cubicBezTo>
                    <a:pt x="2662" y="1550"/>
                    <a:pt x="2662" y="1550"/>
                    <a:pt x="2663" y="1549"/>
                  </a:cubicBezTo>
                  <a:cubicBezTo>
                    <a:pt x="2663" y="1551"/>
                    <a:pt x="2664" y="1554"/>
                    <a:pt x="2665" y="1556"/>
                  </a:cubicBezTo>
                  <a:cubicBezTo>
                    <a:pt x="2669" y="1559"/>
                    <a:pt x="2671" y="1557"/>
                    <a:pt x="2673" y="1554"/>
                  </a:cubicBezTo>
                  <a:cubicBezTo>
                    <a:pt x="2676" y="1551"/>
                    <a:pt x="2680" y="1548"/>
                    <a:pt x="2683" y="1545"/>
                  </a:cubicBezTo>
                  <a:cubicBezTo>
                    <a:pt x="2685" y="1541"/>
                    <a:pt x="2687" y="1541"/>
                    <a:pt x="2690" y="1542"/>
                  </a:cubicBezTo>
                  <a:cubicBezTo>
                    <a:pt x="2691" y="1540"/>
                    <a:pt x="2693" y="1539"/>
                    <a:pt x="2694" y="1537"/>
                  </a:cubicBezTo>
                  <a:cubicBezTo>
                    <a:pt x="2695" y="1537"/>
                    <a:pt x="2697" y="1537"/>
                    <a:pt x="2699" y="1537"/>
                  </a:cubicBezTo>
                  <a:cubicBezTo>
                    <a:pt x="2699" y="1537"/>
                    <a:pt x="2699" y="1537"/>
                    <a:pt x="2699" y="1537"/>
                  </a:cubicBezTo>
                  <a:cubicBezTo>
                    <a:pt x="2699" y="1539"/>
                    <a:pt x="2700" y="1541"/>
                    <a:pt x="2700" y="1543"/>
                  </a:cubicBezTo>
                  <a:cubicBezTo>
                    <a:pt x="2708" y="1545"/>
                    <a:pt x="2715" y="1542"/>
                    <a:pt x="2722" y="1538"/>
                  </a:cubicBezTo>
                  <a:cubicBezTo>
                    <a:pt x="2722" y="1538"/>
                    <a:pt x="2722" y="1538"/>
                    <a:pt x="2722" y="1538"/>
                  </a:cubicBezTo>
                  <a:cubicBezTo>
                    <a:pt x="2722" y="1539"/>
                    <a:pt x="2722" y="1540"/>
                    <a:pt x="2722" y="1541"/>
                  </a:cubicBezTo>
                  <a:cubicBezTo>
                    <a:pt x="2722" y="1541"/>
                    <a:pt x="2722" y="1541"/>
                    <a:pt x="2722" y="1541"/>
                  </a:cubicBezTo>
                  <a:cubicBezTo>
                    <a:pt x="2722" y="1541"/>
                    <a:pt x="2721" y="1542"/>
                    <a:pt x="2720" y="1542"/>
                  </a:cubicBezTo>
                  <a:cubicBezTo>
                    <a:pt x="2720" y="1548"/>
                    <a:pt x="2721" y="1553"/>
                    <a:pt x="2726" y="1554"/>
                  </a:cubicBezTo>
                  <a:cubicBezTo>
                    <a:pt x="2735" y="1557"/>
                    <a:pt x="2735" y="1564"/>
                    <a:pt x="2736" y="1571"/>
                  </a:cubicBezTo>
                  <a:cubicBezTo>
                    <a:pt x="2737" y="1572"/>
                    <a:pt x="2738" y="1573"/>
                    <a:pt x="2739" y="1575"/>
                  </a:cubicBezTo>
                  <a:cubicBezTo>
                    <a:pt x="2742" y="1577"/>
                    <a:pt x="2746" y="1578"/>
                    <a:pt x="2749" y="1581"/>
                  </a:cubicBezTo>
                  <a:cubicBezTo>
                    <a:pt x="2750" y="1582"/>
                    <a:pt x="2751" y="1583"/>
                    <a:pt x="2751" y="1584"/>
                  </a:cubicBezTo>
                  <a:cubicBezTo>
                    <a:pt x="2762" y="1580"/>
                    <a:pt x="2768" y="1590"/>
                    <a:pt x="2777" y="1592"/>
                  </a:cubicBezTo>
                  <a:cubicBezTo>
                    <a:pt x="2780" y="1594"/>
                    <a:pt x="2784" y="1593"/>
                    <a:pt x="2786" y="1596"/>
                  </a:cubicBezTo>
                  <a:cubicBezTo>
                    <a:pt x="2786" y="1600"/>
                    <a:pt x="2789" y="1601"/>
                    <a:pt x="2792" y="1603"/>
                  </a:cubicBezTo>
                  <a:cubicBezTo>
                    <a:pt x="2794" y="1601"/>
                    <a:pt x="2795" y="1598"/>
                    <a:pt x="2796" y="1596"/>
                  </a:cubicBezTo>
                  <a:cubicBezTo>
                    <a:pt x="2796" y="1595"/>
                    <a:pt x="2797" y="1595"/>
                    <a:pt x="2797" y="1594"/>
                  </a:cubicBezTo>
                  <a:cubicBezTo>
                    <a:pt x="2799" y="1593"/>
                    <a:pt x="2801" y="1592"/>
                    <a:pt x="2802" y="1590"/>
                  </a:cubicBezTo>
                  <a:cubicBezTo>
                    <a:pt x="2804" y="1587"/>
                    <a:pt x="2807" y="1586"/>
                    <a:pt x="2809" y="1583"/>
                  </a:cubicBezTo>
                  <a:cubicBezTo>
                    <a:pt x="2809" y="1583"/>
                    <a:pt x="2809" y="1583"/>
                    <a:pt x="2809" y="1583"/>
                  </a:cubicBezTo>
                  <a:cubicBezTo>
                    <a:pt x="2814" y="1580"/>
                    <a:pt x="2819" y="1576"/>
                    <a:pt x="2824" y="1574"/>
                  </a:cubicBezTo>
                  <a:cubicBezTo>
                    <a:pt x="2827" y="1571"/>
                    <a:pt x="2832" y="1568"/>
                    <a:pt x="2832" y="1563"/>
                  </a:cubicBezTo>
                  <a:cubicBezTo>
                    <a:pt x="2832" y="1562"/>
                    <a:pt x="2832" y="1560"/>
                    <a:pt x="2831" y="1559"/>
                  </a:cubicBezTo>
                  <a:cubicBezTo>
                    <a:pt x="2832" y="1559"/>
                    <a:pt x="2832" y="1559"/>
                    <a:pt x="2832" y="1559"/>
                  </a:cubicBezTo>
                  <a:cubicBezTo>
                    <a:pt x="2833" y="1558"/>
                    <a:pt x="2833" y="1557"/>
                    <a:pt x="2834" y="1556"/>
                  </a:cubicBezTo>
                  <a:cubicBezTo>
                    <a:pt x="2835" y="1559"/>
                    <a:pt x="2837" y="1561"/>
                    <a:pt x="2840" y="1562"/>
                  </a:cubicBezTo>
                  <a:cubicBezTo>
                    <a:pt x="2847" y="1564"/>
                    <a:pt x="2854" y="1564"/>
                    <a:pt x="2861" y="1562"/>
                  </a:cubicBezTo>
                  <a:cubicBezTo>
                    <a:pt x="2865" y="1559"/>
                    <a:pt x="2869" y="1557"/>
                    <a:pt x="2870" y="1551"/>
                  </a:cubicBezTo>
                  <a:cubicBezTo>
                    <a:pt x="2870" y="1551"/>
                    <a:pt x="2869" y="1550"/>
                    <a:pt x="2869" y="1550"/>
                  </a:cubicBezTo>
                  <a:cubicBezTo>
                    <a:pt x="2875" y="1548"/>
                    <a:pt x="2876" y="1544"/>
                    <a:pt x="2873" y="1539"/>
                  </a:cubicBezTo>
                  <a:cubicBezTo>
                    <a:pt x="2874" y="1539"/>
                    <a:pt x="2875" y="1539"/>
                    <a:pt x="2876" y="1539"/>
                  </a:cubicBezTo>
                  <a:cubicBezTo>
                    <a:pt x="2886" y="1534"/>
                    <a:pt x="2893" y="1524"/>
                    <a:pt x="2905" y="1521"/>
                  </a:cubicBezTo>
                  <a:cubicBezTo>
                    <a:pt x="2906" y="1521"/>
                    <a:pt x="2906" y="1521"/>
                    <a:pt x="2906" y="1521"/>
                  </a:cubicBezTo>
                  <a:cubicBezTo>
                    <a:pt x="2906" y="1523"/>
                    <a:pt x="2906" y="1524"/>
                    <a:pt x="2905" y="1526"/>
                  </a:cubicBezTo>
                  <a:cubicBezTo>
                    <a:pt x="2909" y="1526"/>
                    <a:pt x="2910" y="1524"/>
                    <a:pt x="2911" y="1522"/>
                  </a:cubicBezTo>
                  <a:cubicBezTo>
                    <a:pt x="2912" y="1522"/>
                    <a:pt x="2913" y="1522"/>
                    <a:pt x="2914" y="1522"/>
                  </a:cubicBezTo>
                  <a:cubicBezTo>
                    <a:pt x="2915" y="1522"/>
                    <a:pt x="2915" y="1521"/>
                    <a:pt x="2916" y="1521"/>
                  </a:cubicBezTo>
                  <a:cubicBezTo>
                    <a:pt x="2917" y="1524"/>
                    <a:pt x="2918" y="1527"/>
                    <a:pt x="2918" y="1531"/>
                  </a:cubicBezTo>
                  <a:cubicBezTo>
                    <a:pt x="2922" y="1534"/>
                    <a:pt x="2920" y="1539"/>
                    <a:pt x="2920" y="1543"/>
                  </a:cubicBezTo>
                  <a:cubicBezTo>
                    <a:pt x="2926" y="1536"/>
                    <a:pt x="2923" y="1527"/>
                    <a:pt x="2925" y="1519"/>
                  </a:cubicBezTo>
                  <a:cubicBezTo>
                    <a:pt x="2925" y="1519"/>
                    <a:pt x="2925" y="1519"/>
                    <a:pt x="2925" y="1519"/>
                  </a:cubicBezTo>
                  <a:cubicBezTo>
                    <a:pt x="2927" y="1519"/>
                    <a:pt x="2929" y="1519"/>
                    <a:pt x="2931" y="1519"/>
                  </a:cubicBezTo>
                  <a:cubicBezTo>
                    <a:pt x="2936" y="1508"/>
                    <a:pt x="2942" y="1512"/>
                    <a:pt x="2948" y="1519"/>
                  </a:cubicBezTo>
                  <a:cubicBezTo>
                    <a:pt x="2948" y="1521"/>
                    <a:pt x="2949" y="1522"/>
                    <a:pt x="2951" y="1520"/>
                  </a:cubicBezTo>
                  <a:cubicBezTo>
                    <a:pt x="2951" y="1520"/>
                    <a:pt x="2951" y="1520"/>
                    <a:pt x="2951" y="1520"/>
                  </a:cubicBezTo>
                  <a:cubicBezTo>
                    <a:pt x="2959" y="1522"/>
                    <a:pt x="2961" y="1513"/>
                    <a:pt x="2967" y="1512"/>
                  </a:cubicBezTo>
                  <a:cubicBezTo>
                    <a:pt x="2968" y="1510"/>
                    <a:pt x="2969" y="1509"/>
                    <a:pt x="2969" y="1507"/>
                  </a:cubicBezTo>
                  <a:cubicBezTo>
                    <a:pt x="2969" y="1507"/>
                    <a:pt x="2969" y="1506"/>
                    <a:pt x="2969" y="1506"/>
                  </a:cubicBezTo>
                  <a:cubicBezTo>
                    <a:pt x="2970" y="1503"/>
                    <a:pt x="2971" y="1500"/>
                    <a:pt x="2969" y="1498"/>
                  </a:cubicBezTo>
                  <a:cubicBezTo>
                    <a:pt x="2970" y="1497"/>
                    <a:pt x="2970" y="1497"/>
                    <a:pt x="2970" y="1497"/>
                  </a:cubicBezTo>
                  <a:cubicBezTo>
                    <a:pt x="2971" y="1495"/>
                    <a:pt x="2972" y="1493"/>
                    <a:pt x="2972" y="1490"/>
                  </a:cubicBezTo>
                  <a:cubicBezTo>
                    <a:pt x="2971" y="1489"/>
                    <a:pt x="2971" y="1488"/>
                    <a:pt x="2971" y="1487"/>
                  </a:cubicBezTo>
                  <a:cubicBezTo>
                    <a:pt x="2975" y="1488"/>
                    <a:pt x="2980" y="1485"/>
                    <a:pt x="2984" y="1485"/>
                  </a:cubicBezTo>
                  <a:cubicBezTo>
                    <a:pt x="2996" y="1497"/>
                    <a:pt x="3004" y="1490"/>
                    <a:pt x="3012" y="1482"/>
                  </a:cubicBezTo>
                  <a:cubicBezTo>
                    <a:pt x="3011" y="1485"/>
                    <a:pt x="3013" y="1488"/>
                    <a:pt x="3016" y="1490"/>
                  </a:cubicBezTo>
                  <a:cubicBezTo>
                    <a:pt x="3018" y="1490"/>
                    <a:pt x="3019" y="1490"/>
                    <a:pt x="3020" y="1491"/>
                  </a:cubicBezTo>
                  <a:cubicBezTo>
                    <a:pt x="3020" y="1494"/>
                    <a:pt x="3018" y="1498"/>
                    <a:pt x="3019" y="1502"/>
                  </a:cubicBezTo>
                  <a:cubicBezTo>
                    <a:pt x="3022" y="1504"/>
                    <a:pt x="3025" y="1509"/>
                    <a:pt x="3030" y="1505"/>
                  </a:cubicBezTo>
                  <a:cubicBezTo>
                    <a:pt x="3037" y="1497"/>
                    <a:pt x="3048" y="1498"/>
                    <a:pt x="3057" y="1496"/>
                  </a:cubicBezTo>
                  <a:cubicBezTo>
                    <a:pt x="3057" y="1498"/>
                    <a:pt x="3057" y="1499"/>
                    <a:pt x="3057" y="1501"/>
                  </a:cubicBezTo>
                  <a:cubicBezTo>
                    <a:pt x="3068" y="1501"/>
                    <a:pt x="3077" y="1495"/>
                    <a:pt x="3086" y="1490"/>
                  </a:cubicBezTo>
                  <a:cubicBezTo>
                    <a:pt x="3088" y="1492"/>
                    <a:pt x="3090" y="1494"/>
                    <a:pt x="3092" y="1496"/>
                  </a:cubicBezTo>
                  <a:cubicBezTo>
                    <a:pt x="3094" y="1493"/>
                    <a:pt x="3096" y="1488"/>
                    <a:pt x="3102" y="1491"/>
                  </a:cubicBezTo>
                  <a:cubicBezTo>
                    <a:pt x="3103" y="1491"/>
                    <a:pt x="3104" y="1491"/>
                    <a:pt x="3105" y="1492"/>
                  </a:cubicBezTo>
                  <a:cubicBezTo>
                    <a:pt x="3106" y="1494"/>
                    <a:pt x="3109" y="1495"/>
                    <a:pt x="3111" y="1495"/>
                  </a:cubicBezTo>
                  <a:cubicBezTo>
                    <a:pt x="3118" y="1498"/>
                    <a:pt x="3123" y="1484"/>
                    <a:pt x="3131" y="1493"/>
                  </a:cubicBezTo>
                  <a:cubicBezTo>
                    <a:pt x="3132" y="1494"/>
                    <a:pt x="3133" y="1494"/>
                    <a:pt x="3134" y="1494"/>
                  </a:cubicBezTo>
                  <a:cubicBezTo>
                    <a:pt x="3136" y="1492"/>
                    <a:pt x="3138" y="1491"/>
                    <a:pt x="3140" y="1490"/>
                  </a:cubicBezTo>
                  <a:cubicBezTo>
                    <a:pt x="3140" y="1490"/>
                    <a:pt x="3140" y="1490"/>
                    <a:pt x="3140" y="1490"/>
                  </a:cubicBezTo>
                  <a:cubicBezTo>
                    <a:pt x="3141" y="1495"/>
                    <a:pt x="3140" y="1499"/>
                    <a:pt x="3143" y="1503"/>
                  </a:cubicBezTo>
                  <a:cubicBezTo>
                    <a:pt x="3144" y="1505"/>
                    <a:pt x="3146" y="1505"/>
                    <a:pt x="3149" y="1504"/>
                  </a:cubicBezTo>
                  <a:cubicBezTo>
                    <a:pt x="3150" y="1504"/>
                    <a:pt x="3150" y="1504"/>
                    <a:pt x="3151" y="1504"/>
                  </a:cubicBezTo>
                  <a:cubicBezTo>
                    <a:pt x="3152" y="1505"/>
                    <a:pt x="3154" y="1506"/>
                    <a:pt x="3156" y="1507"/>
                  </a:cubicBezTo>
                  <a:cubicBezTo>
                    <a:pt x="3158" y="1508"/>
                    <a:pt x="3159" y="1508"/>
                    <a:pt x="3161" y="1507"/>
                  </a:cubicBezTo>
                  <a:cubicBezTo>
                    <a:pt x="3161" y="1506"/>
                    <a:pt x="3162" y="1505"/>
                    <a:pt x="3162" y="1505"/>
                  </a:cubicBezTo>
                  <a:cubicBezTo>
                    <a:pt x="3164" y="1504"/>
                    <a:pt x="3164" y="1503"/>
                    <a:pt x="3163" y="1502"/>
                  </a:cubicBezTo>
                  <a:cubicBezTo>
                    <a:pt x="3168" y="1504"/>
                    <a:pt x="3175" y="1502"/>
                    <a:pt x="3178" y="1509"/>
                  </a:cubicBezTo>
                  <a:cubicBezTo>
                    <a:pt x="3179" y="1510"/>
                    <a:pt x="3180" y="1511"/>
                    <a:pt x="3180" y="1512"/>
                  </a:cubicBezTo>
                  <a:cubicBezTo>
                    <a:pt x="3181" y="1512"/>
                    <a:pt x="3182" y="1512"/>
                    <a:pt x="3183" y="1512"/>
                  </a:cubicBezTo>
                  <a:cubicBezTo>
                    <a:pt x="3183" y="1512"/>
                    <a:pt x="3183" y="1512"/>
                    <a:pt x="3183" y="1512"/>
                  </a:cubicBezTo>
                  <a:cubicBezTo>
                    <a:pt x="3185" y="1515"/>
                    <a:pt x="3188" y="1517"/>
                    <a:pt x="3190" y="1520"/>
                  </a:cubicBezTo>
                  <a:cubicBezTo>
                    <a:pt x="3192" y="1520"/>
                    <a:pt x="3194" y="1515"/>
                    <a:pt x="3197" y="1519"/>
                  </a:cubicBezTo>
                  <a:cubicBezTo>
                    <a:pt x="3202" y="1519"/>
                    <a:pt x="3209" y="1520"/>
                    <a:pt x="3208" y="1511"/>
                  </a:cubicBezTo>
                  <a:cubicBezTo>
                    <a:pt x="3208" y="1503"/>
                    <a:pt x="3212" y="1506"/>
                    <a:pt x="3215" y="1508"/>
                  </a:cubicBezTo>
                  <a:cubicBezTo>
                    <a:pt x="3215" y="1508"/>
                    <a:pt x="3216" y="1509"/>
                    <a:pt x="3216" y="1510"/>
                  </a:cubicBezTo>
                  <a:cubicBezTo>
                    <a:pt x="3214" y="1513"/>
                    <a:pt x="3215" y="1515"/>
                    <a:pt x="3219" y="1517"/>
                  </a:cubicBezTo>
                  <a:cubicBezTo>
                    <a:pt x="3222" y="1518"/>
                    <a:pt x="3224" y="1520"/>
                    <a:pt x="3227" y="1521"/>
                  </a:cubicBezTo>
                  <a:cubicBezTo>
                    <a:pt x="3226" y="1521"/>
                    <a:pt x="3226" y="1522"/>
                    <a:pt x="3225" y="1522"/>
                  </a:cubicBezTo>
                  <a:cubicBezTo>
                    <a:pt x="3220" y="1529"/>
                    <a:pt x="3222" y="1537"/>
                    <a:pt x="3224" y="1544"/>
                  </a:cubicBezTo>
                  <a:cubicBezTo>
                    <a:pt x="3225" y="1552"/>
                    <a:pt x="3227" y="1558"/>
                    <a:pt x="3235" y="1560"/>
                  </a:cubicBezTo>
                  <a:cubicBezTo>
                    <a:pt x="3239" y="1563"/>
                    <a:pt x="3241" y="1569"/>
                    <a:pt x="3247" y="1568"/>
                  </a:cubicBezTo>
                  <a:cubicBezTo>
                    <a:pt x="3250" y="1571"/>
                    <a:pt x="3252" y="1576"/>
                    <a:pt x="3256" y="1578"/>
                  </a:cubicBezTo>
                  <a:cubicBezTo>
                    <a:pt x="3260" y="1577"/>
                    <a:pt x="3263" y="1575"/>
                    <a:pt x="3264" y="1572"/>
                  </a:cubicBezTo>
                  <a:cubicBezTo>
                    <a:pt x="3264" y="1572"/>
                    <a:pt x="3264" y="1572"/>
                    <a:pt x="3264" y="1572"/>
                  </a:cubicBezTo>
                  <a:cubicBezTo>
                    <a:pt x="3267" y="1570"/>
                    <a:pt x="3267" y="1568"/>
                    <a:pt x="3267" y="1565"/>
                  </a:cubicBezTo>
                  <a:cubicBezTo>
                    <a:pt x="3274" y="1570"/>
                    <a:pt x="3281" y="1573"/>
                    <a:pt x="3289" y="1570"/>
                  </a:cubicBezTo>
                  <a:cubicBezTo>
                    <a:pt x="3299" y="1570"/>
                    <a:pt x="3308" y="1572"/>
                    <a:pt x="3311" y="1584"/>
                  </a:cubicBezTo>
                  <a:cubicBezTo>
                    <a:pt x="3313" y="1585"/>
                    <a:pt x="3314" y="1586"/>
                    <a:pt x="3316" y="1587"/>
                  </a:cubicBezTo>
                  <a:cubicBezTo>
                    <a:pt x="3318" y="1588"/>
                    <a:pt x="3319" y="1587"/>
                    <a:pt x="3321" y="1586"/>
                  </a:cubicBezTo>
                  <a:cubicBezTo>
                    <a:pt x="3319" y="1589"/>
                    <a:pt x="3319" y="1591"/>
                    <a:pt x="3320" y="1594"/>
                  </a:cubicBezTo>
                  <a:cubicBezTo>
                    <a:pt x="3324" y="1598"/>
                    <a:pt x="3326" y="1603"/>
                    <a:pt x="3331" y="1604"/>
                  </a:cubicBezTo>
                  <a:cubicBezTo>
                    <a:pt x="3331" y="1607"/>
                    <a:pt x="3332" y="1610"/>
                    <a:pt x="3333" y="1613"/>
                  </a:cubicBezTo>
                  <a:cubicBezTo>
                    <a:pt x="3334" y="1620"/>
                    <a:pt x="3338" y="1625"/>
                    <a:pt x="3346" y="1626"/>
                  </a:cubicBezTo>
                  <a:cubicBezTo>
                    <a:pt x="3346" y="1626"/>
                    <a:pt x="3346" y="1626"/>
                    <a:pt x="3346" y="1626"/>
                  </a:cubicBezTo>
                  <a:cubicBezTo>
                    <a:pt x="3346" y="1627"/>
                    <a:pt x="3346" y="1627"/>
                    <a:pt x="3346" y="1627"/>
                  </a:cubicBezTo>
                  <a:cubicBezTo>
                    <a:pt x="3353" y="1635"/>
                    <a:pt x="3361" y="1642"/>
                    <a:pt x="3371" y="1646"/>
                  </a:cubicBezTo>
                  <a:cubicBezTo>
                    <a:pt x="3373" y="1646"/>
                    <a:pt x="3376" y="1646"/>
                    <a:pt x="3378" y="1644"/>
                  </a:cubicBezTo>
                  <a:cubicBezTo>
                    <a:pt x="3379" y="1645"/>
                    <a:pt x="3379" y="1645"/>
                    <a:pt x="3379" y="1645"/>
                  </a:cubicBezTo>
                  <a:cubicBezTo>
                    <a:pt x="3379" y="1645"/>
                    <a:pt x="3379" y="1645"/>
                    <a:pt x="3379" y="1645"/>
                  </a:cubicBezTo>
                  <a:cubicBezTo>
                    <a:pt x="3379" y="1648"/>
                    <a:pt x="3380" y="1650"/>
                    <a:pt x="3382" y="1652"/>
                  </a:cubicBezTo>
                  <a:cubicBezTo>
                    <a:pt x="3388" y="1656"/>
                    <a:pt x="3397" y="1652"/>
                    <a:pt x="3402" y="1659"/>
                  </a:cubicBezTo>
                  <a:cubicBezTo>
                    <a:pt x="3407" y="1662"/>
                    <a:pt x="3410" y="1667"/>
                    <a:pt x="3416" y="1667"/>
                  </a:cubicBezTo>
                  <a:cubicBezTo>
                    <a:pt x="3416" y="1668"/>
                    <a:pt x="3416" y="1668"/>
                    <a:pt x="3416" y="1669"/>
                  </a:cubicBezTo>
                  <a:cubicBezTo>
                    <a:pt x="3419" y="1672"/>
                    <a:pt x="3422" y="1673"/>
                    <a:pt x="3426" y="1675"/>
                  </a:cubicBezTo>
                  <a:cubicBezTo>
                    <a:pt x="3430" y="1677"/>
                    <a:pt x="3437" y="1673"/>
                    <a:pt x="3440" y="1680"/>
                  </a:cubicBezTo>
                  <a:cubicBezTo>
                    <a:pt x="3441" y="1681"/>
                    <a:pt x="3442" y="1682"/>
                    <a:pt x="3443" y="1683"/>
                  </a:cubicBezTo>
                  <a:cubicBezTo>
                    <a:pt x="3450" y="1688"/>
                    <a:pt x="3458" y="1690"/>
                    <a:pt x="3466" y="1688"/>
                  </a:cubicBezTo>
                  <a:cubicBezTo>
                    <a:pt x="3466" y="1692"/>
                    <a:pt x="3465" y="1696"/>
                    <a:pt x="3470" y="1698"/>
                  </a:cubicBezTo>
                  <a:cubicBezTo>
                    <a:pt x="3474" y="1706"/>
                    <a:pt x="3482" y="1702"/>
                    <a:pt x="3488" y="1704"/>
                  </a:cubicBezTo>
                  <a:cubicBezTo>
                    <a:pt x="3491" y="1704"/>
                    <a:pt x="3493" y="1703"/>
                    <a:pt x="3496" y="1702"/>
                  </a:cubicBezTo>
                  <a:cubicBezTo>
                    <a:pt x="3496" y="1702"/>
                    <a:pt x="3497" y="1702"/>
                    <a:pt x="3498" y="1701"/>
                  </a:cubicBezTo>
                  <a:cubicBezTo>
                    <a:pt x="3499" y="1702"/>
                    <a:pt x="3501" y="1702"/>
                    <a:pt x="3503" y="1703"/>
                  </a:cubicBezTo>
                  <a:cubicBezTo>
                    <a:pt x="3509" y="1703"/>
                    <a:pt x="3515" y="1705"/>
                    <a:pt x="3520" y="1699"/>
                  </a:cubicBezTo>
                  <a:cubicBezTo>
                    <a:pt x="3520" y="1699"/>
                    <a:pt x="3520" y="1699"/>
                    <a:pt x="3521" y="1700"/>
                  </a:cubicBezTo>
                  <a:cubicBezTo>
                    <a:pt x="3521" y="1700"/>
                    <a:pt x="3521" y="1700"/>
                    <a:pt x="3521" y="1700"/>
                  </a:cubicBezTo>
                  <a:cubicBezTo>
                    <a:pt x="3523" y="1706"/>
                    <a:pt x="3531" y="1706"/>
                    <a:pt x="3535" y="1709"/>
                  </a:cubicBezTo>
                  <a:cubicBezTo>
                    <a:pt x="3536" y="1710"/>
                    <a:pt x="3538" y="1710"/>
                    <a:pt x="3539" y="1710"/>
                  </a:cubicBezTo>
                  <a:cubicBezTo>
                    <a:pt x="3544" y="1711"/>
                    <a:pt x="3550" y="1713"/>
                    <a:pt x="3553" y="1709"/>
                  </a:cubicBezTo>
                  <a:cubicBezTo>
                    <a:pt x="3554" y="1709"/>
                    <a:pt x="3554" y="1709"/>
                    <a:pt x="3555" y="1708"/>
                  </a:cubicBezTo>
                  <a:cubicBezTo>
                    <a:pt x="3555" y="1708"/>
                    <a:pt x="3555" y="1708"/>
                    <a:pt x="3555" y="1708"/>
                  </a:cubicBezTo>
                  <a:cubicBezTo>
                    <a:pt x="3555" y="1709"/>
                    <a:pt x="3555" y="1709"/>
                    <a:pt x="3555" y="1709"/>
                  </a:cubicBezTo>
                  <a:cubicBezTo>
                    <a:pt x="3556" y="1710"/>
                    <a:pt x="3558" y="1711"/>
                    <a:pt x="3560" y="1711"/>
                  </a:cubicBezTo>
                  <a:cubicBezTo>
                    <a:pt x="3569" y="1710"/>
                    <a:pt x="3579" y="1711"/>
                    <a:pt x="3589" y="1708"/>
                  </a:cubicBezTo>
                  <a:cubicBezTo>
                    <a:pt x="3595" y="1705"/>
                    <a:pt x="3601" y="1706"/>
                    <a:pt x="3607" y="1706"/>
                  </a:cubicBezTo>
                  <a:cubicBezTo>
                    <a:pt x="3621" y="1706"/>
                    <a:pt x="3635" y="1710"/>
                    <a:pt x="3649" y="1710"/>
                  </a:cubicBezTo>
                  <a:cubicBezTo>
                    <a:pt x="3650" y="1710"/>
                    <a:pt x="3652" y="1710"/>
                    <a:pt x="3653" y="1710"/>
                  </a:cubicBezTo>
                  <a:cubicBezTo>
                    <a:pt x="3656" y="1710"/>
                    <a:pt x="3659" y="1711"/>
                    <a:pt x="3662" y="1711"/>
                  </a:cubicBezTo>
                  <a:cubicBezTo>
                    <a:pt x="3663" y="1711"/>
                    <a:pt x="3665" y="1711"/>
                    <a:pt x="3666" y="1711"/>
                  </a:cubicBezTo>
                  <a:cubicBezTo>
                    <a:pt x="3671" y="1709"/>
                    <a:pt x="3676" y="1711"/>
                    <a:pt x="3680" y="1707"/>
                  </a:cubicBezTo>
                  <a:cubicBezTo>
                    <a:pt x="3685" y="1714"/>
                    <a:pt x="3690" y="1720"/>
                    <a:pt x="3699" y="1713"/>
                  </a:cubicBezTo>
                  <a:cubicBezTo>
                    <a:pt x="3699" y="1712"/>
                    <a:pt x="3699" y="1712"/>
                    <a:pt x="3699" y="1711"/>
                  </a:cubicBezTo>
                  <a:cubicBezTo>
                    <a:pt x="3700" y="1711"/>
                    <a:pt x="3700" y="1711"/>
                    <a:pt x="3700" y="1711"/>
                  </a:cubicBezTo>
                  <a:cubicBezTo>
                    <a:pt x="3700" y="1712"/>
                    <a:pt x="3700" y="1712"/>
                    <a:pt x="3701" y="1711"/>
                  </a:cubicBezTo>
                  <a:cubicBezTo>
                    <a:pt x="3701" y="1712"/>
                    <a:pt x="3702" y="1713"/>
                    <a:pt x="3702" y="1713"/>
                  </a:cubicBezTo>
                  <a:cubicBezTo>
                    <a:pt x="3707" y="1714"/>
                    <a:pt x="3712" y="1716"/>
                    <a:pt x="3716" y="1717"/>
                  </a:cubicBezTo>
                  <a:cubicBezTo>
                    <a:pt x="3717" y="1717"/>
                    <a:pt x="3719" y="1718"/>
                    <a:pt x="3720" y="1719"/>
                  </a:cubicBezTo>
                  <a:cubicBezTo>
                    <a:pt x="3724" y="1720"/>
                    <a:pt x="3728" y="1722"/>
                    <a:pt x="3731" y="1725"/>
                  </a:cubicBezTo>
                  <a:cubicBezTo>
                    <a:pt x="3733" y="1726"/>
                    <a:pt x="3736" y="1728"/>
                    <a:pt x="3738" y="1729"/>
                  </a:cubicBezTo>
                  <a:cubicBezTo>
                    <a:pt x="3744" y="1732"/>
                    <a:pt x="3749" y="1736"/>
                    <a:pt x="3754" y="1738"/>
                  </a:cubicBezTo>
                  <a:cubicBezTo>
                    <a:pt x="3755" y="1738"/>
                    <a:pt x="3757" y="1739"/>
                    <a:pt x="3758" y="1739"/>
                  </a:cubicBezTo>
                  <a:cubicBezTo>
                    <a:pt x="3759" y="1742"/>
                    <a:pt x="3762" y="1743"/>
                    <a:pt x="3766" y="1743"/>
                  </a:cubicBezTo>
                  <a:cubicBezTo>
                    <a:pt x="3766" y="1743"/>
                    <a:pt x="3766" y="1743"/>
                    <a:pt x="3767" y="1743"/>
                  </a:cubicBezTo>
                  <a:cubicBezTo>
                    <a:pt x="3768" y="1743"/>
                    <a:pt x="3769" y="1743"/>
                    <a:pt x="3770" y="1744"/>
                  </a:cubicBezTo>
                  <a:cubicBezTo>
                    <a:pt x="3771" y="1749"/>
                    <a:pt x="3775" y="1751"/>
                    <a:pt x="3781" y="1749"/>
                  </a:cubicBezTo>
                  <a:cubicBezTo>
                    <a:pt x="3782" y="1749"/>
                    <a:pt x="3782" y="1748"/>
                    <a:pt x="3783" y="1747"/>
                  </a:cubicBezTo>
                  <a:cubicBezTo>
                    <a:pt x="3787" y="1742"/>
                    <a:pt x="3793" y="1746"/>
                    <a:pt x="3798" y="1746"/>
                  </a:cubicBezTo>
                  <a:cubicBezTo>
                    <a:pt x="3801" y="1746"/>
                    <a:pt x="3805" y="1748"/>
                    <a:pt x="3806" y="1745"/>
                  </a:cubicBezTo>
                  <a:cubicBezTo>
                    <a:pt x="3814" y="1725"/>
                    <a:pt x="3816" y="1744"/>
                    <a:pt x="3821" y="1746"/>
                  </a:cubicBezTo>
                  <a:cubicBezTo>
                    <a:pt x="3833" y="1745"/>
                    <a:pt x="3845" y="1743"/>
                    <a:pt x="3853" y="1733"/>
                  </a:cubicBezTo>
                  <a:cubicBezTo>
                    <a:pt x="3855" y="1734"/>
                    <a:pt x="3857" y="1735"/>
                    <a:pt x="3859" y="1735"/>
                  </a:cubicBezTo>
                  <a:cubicBezTo>
                    <a:pt x="3859" y="1735"/>
                    <a:pt x="3859" y="1736"/>
                    <a:pt x="3860" y="1736"/>
                  </a:cubicBezTo>
                  <a:cubicBezTo>
                    <a:pt x="3861" y="1736"/>
                    <a:pt x="3861" y="1736"/>
                    <a:pt x="3862" y="1736"/>
                  </a:cubicBezTo>
                  <a:cubicBezTo>
                    <a:pt x="3861" y="1737"/>
                    <a:pt x="3861" y="1737"/>
                    <a:pt x="3861" y="1737"/>
                  </a:cubicBezTo>
                  <a:cubicBezTo>
                    <a:pt x="3860" y="1750"/>
                    <a:pt x="3871" y="1749"/>
                    <a:pt x="3879" y="1752"/>
                  </a:cubicBezTo>
                  <a:cubicBezTo>
                    <a:pt x="3882" y="1753"/>
                    <a:pt x="3885" y="1752"/>
                    <a:pt x="3887" y="1752"/>
                  </a:cubicBezTo>
                  <a:cubicBezTo>
                    <a:pt x="3887" y="0"/>
                    <a:pt x="3887" y="0"/>
                    <a:pt x="3887" y="0"/>
                  </a:cubicBezTo>
                  <a:lnTo>
                    <a:pt x="0" y="0"/>
                  </a:lnTo>
                  <a:close/>
                  <a:moveTo>
                    <a:pt x="1107" y="1422"/>
                  </a:moveTo>
                  <a:cubicBezTo>
                    <a:pt x="1106" y="1421"/>
                    <a:pt x="1106" y="1421"/>
                    <a:pt x="1106" y="1421"/>
                  </a:cubicBezTo>
                  <a:cubicBezTo>
                    <a:pt x="1107" y="1422"/>
                    <a:pt x="1107" y="1422"/>
                    <a:pt x="1107" y="1422"/>
                  </a:cubicBezTo>
                  <a:close/>
                  <a:moveTo>
                    <a:pt x="2406" y="1534"/>
                  </a:moveTo>
                  <a:cubicBezTo>
                    <a:pt x="2406" y="1533"/>
                    <a:pt x="2406" y="1532"/>
                    <a:pt x="2406" y="1531"/>
                  </a:cubicBezTo>
                  <a:cubicBezTo>
                    <a:pt x="2406" y="1531"/>
                    <a:pt x="2406" y="1531"/>
                    <a:pt x="2406" y="1531"/>
                  </a:cubicBezTo>
                  <a:cubicBezTo>
                    <a:pt x="2406" y="1531"/>
                    <a:pt x="2406" y="1531"/>
                    <a:pt x="2406" y="1531"/>
                  </a:cubicBezTo>
                  <a:cubicBezTo>
                    <a:pt x="2408" y="1530"/>
                    <a:pt x="2406" y="1533"/>
                    <a:pt x="2406" y="1534"/>
                  </a:cubicBezTo>
                  <a:close/>
                  <a:moveTo>
                    <a:pt x="3712" y="1708"/>
                  </a:moveTo>
                  <a:cubicBezTo>
                    <a:pt x="3712" y="1708"/>
                    <a:pt x="3712" y="1708"/>
                    <a:pt x="3712" y="1708"/>
                  </a:cubicBezTo>
                  <a:cubicBezTo>
                    <a:pt x="3712" y="1708"/>
                    <a:pt x="3712" y="1708"/>
                    <a:pt x="3712" y="1708"/>
                  </a:cubicBezTo>
                  <a:cubicBezTo>
                    <a:pt x="3712" y="1708"/>
                    <a:pt x="3712" y="1708"/>
                    <a:pt x="3712" y="1708"/>
                  </a:cubicBezTo>
                  <a:cubicBezTo>
                    <a:pt x="3712" y="1707"/>
                    <a:pt x="3712" y="1707"/>
                    <a:pt x="3712" y="1707"/>
                  </a:cubicBezTo>
                  <a:cubicBezTo>
                    <a:pt x="3712" y="1708"/>
                    <a:pt x="3712" y="1708"/>
                    <a:pt x="3712" y="17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108000" rIns="91440" bIns="45720" numCol="1" anchor="t" anchorCtr="0" compatLnSpc="1">
              <a:prstTxWarp prst="textNoShape">
                <a:avLst/>
              </a:prstTxWarp>
            </a:bodyPr>
            <a:lstStyle/>
            <a:p>
              <a:endParaRPr lang="en-GB" sz="1100" dirty="0">
                <a:solidFill>
                  <a:schemeClr val="accent1"/>
                </a:solidFill>
                <a:latin typeface="Consolas" panose="020B0609020204030204" pitchFamily="49" charset="0"/>
              </a:endParaRPr>
            </a:p>
          </p:txBody>
        </p:sp>
        <p:sp>
          <p:nvSpPr>
            <p:cNvPr id="22" name="TextBox 21">
              <a:extLst>
                <a:ext uri="{FF2B5EF4-FFF2-40B4-BE49-F238E27FC236}">
                  <a16:creationId xmlns:a16="http://schemas.microsoft.com/office/drawing/2014/main" id="{AFEC8C09-AE6E-4A86-8D64-9AC8288E74EF}"/>
                </a:ext>
              </a:extLst>
            </p:cNvPr>
            <p:cNvSpPr txBox="1"/>
            <p:nvPr/>
          </p:nvSpPr>
          <p:spPr>
            <a:xfrm>
              <a:off x="6827137" y="5915357"/>
              <a:ext cx="2246444" cy="261610"/>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a:defRPr sz="1100">
                  <a:solidFill>
                    <a:schemeClr val="accent1"/>
                  </a:solidFill>
                  <a:latin typeface="Consolas" panose="020B0609020204030204" pitchFamily="49" charset="0"/>
                </a:defRPr>
              </a:lvl1pPr>
            </a:lstStyle>
            <a:p>
              <a:r>
                <a:rPr lang="en-GB" dirty="0"/>
                <a:t>static void Main(string[] </a:t>
              </a:r>
              <a:r>
                <a:rPr lang="en-GB" dirty="0" err="1"/>
                <a:t>args</a:t>
              </a:r>
              <a:r>
                <a:rPr lang="en-GB" dirty="0"/>
                <a:t>)</a:t>
              </a:r>
            </a:p>
            <a:p>
              <a:r>
                <a:rPr lang="en-GB" dirty="0"/>
                <a:t>        {</a:t>
              </a:r>
            </a:p>
            <a:p>
              <a:r>
                <a:rPr lang="en-GB" dirty="0"/>
                <a:t>            </a:t>
              </a:r>
              <a:r>
                <a:rPr lang="en-GB" dirty="0" err="1"/>
                <a:t>Console.WriteLine</a:t>
              </a:r>
              <a:r>
                <a:rPr lang="en-GB" dirty="0"/>
                <a:t>(</a:t>
              </a:r>
              <a:r>
                <a:rPr lang="en-GB" dirty="0" err="1"/>
                <a:t>PassFail</a:t>
              </a:r>
              <a:r>
                <a:rPr lang="en-GB" dirty="0"/>
                <a:t>(16));</a:t>
              </a:r>
            </a:p>
            <a:p>
              <a:r>
                <a:rPr lang="en-GB" dirty="0"/>
                <a:t>        }</a:t>
              </a:r>
            </a:p>
            <a:p>
              <a:r>
                <a:rPr lang="en-GB" dirty="0"/>
                <a:t>    }</a:t>
              </a:r>
            </a:p>
            <a:p>
              <a:r>
                <a:rPr lang="en-GB" dirty="0"/>
                <a:t>}</a:t>
              </a:r>
            </a:p>
          </p:txBody>
        </p:sp>
      </p:grpSp>
      <p:sp>
        <p:nvSpPr>
          <p:cNvPr id="23" name="Speech Bubble: Oval 22">
            <a:extLst>
              <a:ext uri="{FF2B5EF4-FFF2-40B4-BE49-F238E27FC236}">
                <a16:creationId xmlns:a16="http://schemas.microsoft.com/office/drawing/2014/main" id="{B68C5596-0711-4625-9E05-F5D1BB0A36BD}"/>
              </a:ext>
            </a:extLst>
          </p:cNvPr>
          <p:cNvSpPr/>
          <p:nvPr/>
        </p:nvSpPr>
        <p:spPr>
          <a:xfrm>
            <a:off x="1807988" y="5476963"/>
            <a:ext cx="2219743" cy="1024006"/>
          </a:xfrm>
          <a:prstGeom prst="wedgeEllipseCallout">
            <a:avLst>
              <a:gd name="adj1" fmla="val 50120"/>
              <a:gd name="adj2" fmla="val -553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To help you get started, here is all the code you need with the statements jumbled up.</a:t>
            </a:r>
          </a:p>
        </p:txBody>
      </p:sp>
      <p:sp>
        <p:nvSpPr>
          <p:cNvPr id="2" name="Freeform 46">
            <a:extLst>
              <a:ext uri="{FF2B5EF4-FFF2-40B4-BE49-F238E27FC236}">
                <a16:creationId xmlns:a16="http://schemas.microsoft.com/office/drawing/2014/main" id="{45EBB082-C8A5-459A-AB52-44176AAC4125}"/>
              </a:ext>
            </a:extLst>
          </p:cNvPr>
          <p:cNvSpPr>
            <a:spLocks noEditPoints="1"/>
          </p:cNvSpPr>
          <p:nvPr/>
        </p:nvSpPr>
        <p:spPr bwMode="auto">
          <a:xfrm>
            <a:off x="656081" y="3342093"/>
            <a:ext cx="3849074"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 Main program</a:t>
            </a:r>
          </a:p>
        </p:txBody>
      </p:sp>
    </p:spTree>
    <p:extLst>
      <p:ext uri="{BB962C8B-B14F-4D97-AF65-F5344CB8AC3E}">
        <p14:creationId xmlns:p14="http://schemas.microsoft.com/office/powerpoint/2010/main" val="81905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864419-D453-441C-8099-4346A32048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2828509"/>
            <a:ext cx="1080000" cy="1080000"/>
          </a:xfrm>
          <a:prstGeom prst="rect">
            <a:avLst/>
          </a:prstGeom>
        </p:spPr>
      </p:pic>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8012906" cy="4758506"/>
          </a:xfrm>
        </p:spPr>
        <p:txBody>
          <a:bodyPr/>
          <a:lstStyle/>
          <a:p>
            <a:r>
              <a:rPr lang="en-GB" sz="1800" dirty="0">
                <a:solidFill>
                  <a:schemeClr val="tx1"/>
                </a:solidFill>
              </a:rPr>
              <a:t>Max problem:</a:t>
            </a:r>
          </a:p>
          <a:p>
            <a:r>
              <a:rPr lang="en-GB" dirty="0"/>
              <a:t>1 point.</a:t>
            </a:r>
          </a:p>
          <a:p>
            <a:r>
              <a:rPr lang="en-GB" dirty="0"/>
              <a:t>Write a function called Max that returns the highest of two number parameters. E.g. Max(50,32) would return 50.</a:t>
            </a:r>
            <a:br>
              <a:rPr lang="en-GB" dirty="0"/>
            </a:br>
            <a:r>
              <a:rPr lang="en-GB" dirty="0"/>
              <a:t>Output the returned value.</a:t>
            </a:r>
          </a:p>
          <a:p>
            <a:endParaRPr lang="en-GB" dirty="0"/>
          </a:p>
          <a:p>
            <a:r>
              <a:rPr lang="en-GB" sz="1800" dirty="0">
                <a:solidFill>
                  <a:schemeClr val="tx1"/>
                </a:solidFill>
              </a:rPr>
              <a:t>States of water problem:</a:t>
            </a:r>
          </a:p>
          <a:p>
            <a:r>
              <a:rPr lang="en-GB" dirty="0"/>
              <a:t>1 point.</a:t>
            </a:r>
          </a:p>
          <a:p>
            <a:r>
              <a:rPr lang="en-GB" dirty="0"/>
              <a:t>Write a subroutine that will output “gaseous” if the parameter is greater than or equal to 100, “liquid” if the parameter is between 1 and 99 inclusive, and “solid” if the parameter is less than 1. It should allow for decimal numbers, e.g. 37.2.</a:t>
            </a:r>
            <a:endParaRPr lang="pt-BR" dirty="0">
              <a:latin typeface="Consolas" panose="020B0609020204030204" pitchFamily="49" charset="0"/>
            </a:endParaRPr>
          </a:p>
          <a:p>
            <a:endParaRPr lang="en-GB" dirty="0"/>
          </a:p>
          <a:p>
            <a:endParaRPr lang="en-GB" dirty="0"/>
          </a:p>
        </p:txBody>
      </p:sp>
      <p:grpSp>
        <p:nvGrpSpPr>
          <p:cNvPr id="11" name="Group 10">
            <a:extLst>
              <a:ext uri="{FF2B5EF4-FFF2-40B4-BE49-F238E27FC236}">
                <a16:creationId xmlns:a16="http://schemas.microsoft.com/office/drawing/2014/main" id="{2B7EB7B1-8A7C-4053-B961-64D34FDC1AFC}"/>
              </a:ext>
            </a:extLst>
          </p:cNvPr>
          <p:cNvGrpSpPr/>
          <p:nvPr/>
        </p:nvGrpSpPr>
        <p:grpSpPr>
          <a:xfrm>
            <a:off x="8640000" y="1485347"/>
            <a:ext cx="1080000" cy="1080000"/>
            <a:chOff x="2275423" y="557191"/>
            <a:chExt cx="7601569" cy="6421958"/>
          </a:xfrm>
        </p:grpSpPr>
        <p:pic>
          <p:nvPicPr>
            <p:cNvPr id="10" name="Graphic 9">
              <a:extLst>
                <a:ext uri="{FF2B5EF4-FFF2-40B4-BE49-F238E27FC236}">
                  <a16:creationId xmlns:a16="http://schemas.microsoft.com/office/drawing/2014/main" id="{53F689D3-679D-4AAD-8349-0A8AAD972B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3117" y="2645274"/>
              <a:ext cx="4333875" cy="4333875"/>
            </a:xfrm>
            <a:prstGeom prst="rect">
              <a:avLst/>
            </a:prstGeom>
          </p:spPr>
        </p:pic>
        <p:pic>
          <p:nvPicPr>
            <p:cNvPr id="8" name="Graphic 7">
              <a:extLst>
                <a:ext uri="{FF2B5EF4-FFF2-40B4-BE49-F238E27FC236}">
                  <a16:creationId xmlns:a16="http://schemas.microsoft.com/office/drawing/2014/main" id="{6F462C82-7D51-48F1-8559-2217E1B576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75423" y="557191"/>
              <a:ext cx="4333875" cy="4333875"/>
            </a:xfrm>
            <a:prstGeom prst="rect">
              <a:avLst/>
            </a:prstGeom>
          </p:spPr>
        </p:pic>
      </p:grpSp>
    </p:spTree>
    <p:extLst>
      <p:ext uri="{BB962C8B-B14F-4D97-AF65-F5344CB8AC3E}">
        <p14:creationId xmlns:p14="http://schemas.microsoft.com/office/powerpoint/2010/main" val="400340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8012906" cy="4758506"/>
          </a:xfrm>
        </p:spPr>
        <p:txBody>
          <a:bodyPr/>
          <a:lstStyle/>
          <a:p>
            <a:r>
              <a:rPr lang="en-GB" sz="1800" dirty="0">
                <a:solidFill>
                  <a:schemeClr val="tx1"/>
                </a:solidFill>
              </a:rPr>
              <a:t>Career quote problem:</a:t>
            </a:r>
          </a:p>
          <a:p>
            <a:r>
              <a:rPr lang="en-GB" dirty="0"/>
              <a:t>2 points.</a:t>
            </a:r>
          </a:p>
          <a:p>
            <a:r>
              <a:rPr lang="en-GB" dirty="0"/>
              <a:t>Write a subroutine that takes a parameter called Job. It outputs a quote as shown in the table below:</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sz="1800" dirty="0">
                <a:solidFill>
                  <a:schemeClr val="tx1"/>
                </a:solidFill>
              </a:rPr>
              <a:t>Currency converter problem:</a:t>
            </a:r>
          </a:p>
          <a:p>
            <a:r>
              <a:rPr lang="en-GB" dirty="0"/>
              <a:t>2 points.</a:t>
            </a:r>
          </a:p>
          <a:p>
            <a:r>
              <a:rPr lang="en-GB" dirty="0"/>
              <a:t>Find out the latest foreign exchange rates for GBP to USD, Euro, Yuan and Yen.</a:t>
            </a:r>
          </a:p>
          <a:p>
            <a:r>
              <a:rPr lang="en-GB" dirty="0"/>
              <a:t>Write a function that takes two parameters. Pounds and name of currency. The function should convert money based on the current values. The main program should output the result. E.g. 100 GBP = 111.15 Euro.</a:t>
            </a:r>
          </a:p>
          <a:p>
            <a:r>
              <a:rPr lang="en-GB" dirty="0"/>
              <a:t> </a:t>
            </a:r>
          </a:p>
          <a:p>
            <a:endParaRPr lang="en-GB" dirty="0"/>
          </a:p>
        </p:txBody>
      </p:sp>
      <p:graphicFrame>
        <p:nvGraphicFramePr>
          <p:cNvPr id="2" name="Table 3">
            <a:extLst>
              <a:ext uri="{FF2B5EF4-FFF2-40B4-BE49-F238E27FC236}">
                <a16:creationId xmlns:a16="http://schemas.microsoft.com/office/drawing/2014/main" id="{A61640CB-9C0E-46EB-8819-BE9BE429C598}"/>
              </a:ext>
            </a:extLst>
          </p:cNvPr>
          <p:cNvGraphicFramePr>
            <a:graphicFrameLocks noGrp="1"/>
          </p:cNvGraphicFramePr>
          <p:nvPr>
            <p:extLst>
              <p:ext uri="{D42A27DB-BD31-4B8C-83A1-F6EECF244321}">
                <p14:modId xmlns:p14="http://schemas.microsoft.com/office/powerpoint/2010/main" val="1700673208"/>
              </p:ext>
            </p:extLst>
          </p:nvPr>
        </p:nvGraphicFramePr>
        <p:xfrm>
          <a:off x="311298" y="2343734"/>
          <a:ext cx="5834321" cy="1854200"/>
        </p:xfrm>
        <a:graphic>
          <a:graphicData uri="http://schemas.openxmlformats.org/drawingml/2006/table">
            <a:tbl>
              <a:tblPr firstRow="1" bandRow="1">
                <a:tableStyleId>{00A15C55-8517-42AA-B614-E9B94910E393}</a:tableStyleId>
              </a:tblPr>
              <a:tblGrid>
                <a:gridCol w="1249176">
                  <a:extLst>
                    <a:ext uri="{9D8B030D-6E8A-4147-A177-3AD203B41FA5}">
                      <a16:colId xmlns:a16="http://schemas.microsoft.com/office/drawing/2014/main" val="1361074762"/>
                    </a:ext>
                  </a:extLst>
                </a:gridCol>
                <a:gridCol w="4585145">
                  <a:extLst>
                    <a:ext uri="{9D8B030D-6E8A-4147-A177-3AD203B41FA5}">
                      <a16:colId xmlns:a16="http://schemas.microsoft.com/office/drawing/2014/main" val="1048701107"/>
                    </a:ext>
                  </a:extLst>
                </a:gridCol>
              </a:tblGrid>
              <a:tr h="370840">
                <a:tc>
                  <a:txBody>
                    <a:bodyPr/>
                    <a:lstStyle/>
                    <a:p>
                      <a:r>
                        <a:rPr lang="en-GB" sz="1100" dirty="0"/>
                        <a:t>Job</a:t>
                      </a:r>
                    </a:p>
                  </a:txBody>
                  <a:tcPr anchor="ctr"/>
                </a:tc>
                <a:tc>
                  <a:txBody>
                    <a:bodyPr/>
                    <a:lstStyle/>
                    <a:p>
                      <a:r>
                        <a:rPr lang="en-GB" sz="1100" dirty="0"/>
                        <a:t>Quote</a:t>
                      </a:r>
                    </a:p>
                  </a:txBody>
                  <a:tcPr anchor="ctr"/>
                </a:tc>
                <a:extLst>
                  <a:ext uri="{0D108BD9-81ED-4DB2-BD59-A6C34878D82A}">
                    <a16:rowId xmlns:a16="http://schemas.microsoft.com/office/drawing/2014/main" val="4235674836"/>
                  </a:ext>
                </a:extLst>
              </a:tr>
              <a:tr h="370840">
                <a:tc>
                  <a:txBody>
                    <a:bodyPr/>
                    <a:lstStyle/>
                    <a:p>
                      <a:r>
                        <a:rPr lang="en-GB" sz="1100" dirty="0">
                          <a:solidFill>
                            <a:srgbClr val="595959"/>
                          </a:solidFill>
                        </a:rPr>
                        <a:t>Engineer</a:t>
                      </a:r>
                    </a:p>
                  </a:txBody>
                  <a:tcPr anchor="ctr"/>
                </a:tc>
                <a:tc>
                  <a:txBody>
                    <a:bodyPr/>
                    <a:lstStyle/>
                    <a:p>
                      <a:r>
                        <a:rPr lang="en-GB" sz="1100" kern="1200" dirty="0">
                          <a:solidFill>
                            <a:srgbClr val="595959"/>
                          </a:solidFill>
                          <a:effectLst/>
                        </a:rPr>
                        <a:t>The engineer has been, and is, a maker of history.</a:t>
                      </a:r>
                      <a:endParaRPr lang="en-GB" sz="1100" dirty="0">
                        <a:solidFill>
                          <a:srgbClr val="595959"/>
                        </a:solidFill>
                      </a:endParaRPr>
                    </a:p>
                  </a:txBody>
                  <a:tcPr anchor="ctr"/>
                </a:tc>
                <a:extLst>
                  <a:ext uri="{0D108BD9-81ED-4DB2-BD59-A6C34878D82A}">
                    <a16:rowId xmlns:a16="http://schemas.microsoft.com/office/drawing/2014/main" val="750772158"/>
                  </a:ext>
                </a:extLst>
              </a:tr>
              <a:tr h="370840">
                <a:tc>
                  <a:txBody>
                    <a:bodyPr/>
                    <a:lstStyle/>
                    <a:p>
                      <a:r>
                        <a:rPr lang="en-GB" sz="1100" dirty="0">
                          <a:solidFill>
                            <a:srgbClr val="595959"/>
                          </a:solidFill>
                        </a:rPr>
                        <a:t>Developer</a:t>
                      </a:r>
                    </a:p>
                  </a:txBody>
                  <a:tcPr anchor="ctr"/>
                </a:tc>
                <a:tc>
                  <a:txBody>
                    <a:bodyPr/>
                    <a:lstStyle/>
                    <a:p>
                      <a:r>
                        <a:rPr lang="en-GB" sz="1100" kern="1200" dirty="0">
                          <a:solidFill>
                            <a:srgbClr val="595959"/>
                          </a:solidFill>
                          <a:effectLst/>
                        </a:rPr>
                        <a:t>Logical thinking, passion and perseverance is the paint on your palette.</a:t>
                      </a:r>
                      <a:endParaRPr lang="en-GB" sz="1100" dirty="0">
                        <a:solidFill>
                          <a:srgbClr val="595959"/>
                        </a:solidFill>
                      </a:endParaRPr>
                    </a:p>
                  </a:txBody>
                  <a:tcPr anchor="ctr"/>
                </a:tc>
                <a:extLst>
                  <a:ext uri="{0D108BD9-81ED-4DB2-BD59-A6C34878D82A}">
                    <a16:rowId xmlns:a16="http://schemas.microsoft.com/office/drawing/2014/main" val="967127092"/>
                  </a:ext>
                </a:extLst>
              </a:tr>
              <a:tr h="370840">
                <a:tc>
                  <a:txBody>
                    <a:bodyPr/>
                    <a:lstStyle/>
                    <a:p>
                      <a:r>
                        <a:rPr lang="en-GB" sz="1100" dirty="0">
                          <a:solidFill>
                            <a:srgbClr val="595959"/>
                          </a:solidFill>
                        </a:rPr>
                        <a:t>Analyst</a:t>
                      </a:r>
                    </a:p>
                  </a:txBody>
                  <a:tcPr anchor="ctr"/>
                </a:tc>
                <a:tc>
                  <a:txBody>
                    <a:bodyPr/>
                    <a:lstStyle/>
                    <a:p>
                      <a:r>
                        <a:rPr lang="en-GB" sz="1100" kern="1200" dirty="0">
                          <a:solidFill>
                            <a:srgbClr val="595959"/>
                          </a:solidFill>
                          <a:effectLst/>
                        </a:rPr>
                        <a:t>Seeing what other people can’t see gives you great vision.</a:t>
                      </a:r>
                      <a:endParaRPr lang="en-GB" sz="1100" dirty="0">
                        <a:solidFill>
                          <a:srgbClr val="595959"/>
                        </a:solidFill>
                      </a:endParaRPr>
                    </a:p>
                  </a:txBody>
                  <a:tcPr anchor="ctr"/>
                </a:tc>
                <a:extLst>
                  <a:ext uri="{0D108BD9-81ED-4DB2-BD59-A6C34878D82A}">
                    <a16:rowId xmlns:a16="http://schemas.microsoft.com/office/drawing/2014/main" val="3780042906"/>
                  </a:ext>
                </a:extLst>
              </a:tr>
              <a:tr h="370840">
                <a:tc>
                  <a:txBody>
                    <a:bodyPr/>
                    <a:lstStyle/>
                    <a:p>
                      <a:r>
                        <a:rPr lang="en-GB" sz="1100" i="1" dirty="0">
                          <a:solidFill>
                            <a:srgbClr val="595959"/>
                          </a:solidFill>
                        </a:rPr>
                        <a:t>None of the above</a:t>
                      </a:r>
                    </a:p>
                  </a:txBody>
                  <a:tcPr anchor="ctr"/>
                </a:tc>
                <a:tc>
                  <a:txBody>
                    <a:bodyPr/>
                    <a:lstStyle/>
                    <a:p>
                      <a:r>
                        <a:rPr lang="en-GB" sz="1100" kern="1200" dirty="0">
                          <a:solidFill>
                            <a:srgbClr val="595959"/>
                          </a:solidFill>
                          <a:effectLst/>
                        </a:rPr>
                        <a:t>I'm sorry. We could not find a quote for your job.</a:t>
                      </a:r>
                      <a:endParaRPr lang="en-GB" sz="1100" dirty="0">
                        <a:solidFill>
                          <a:srgbClr val="595959"/>
                        </a:solidFill>
                      </a:endParaRPr>
                    </a:p>
                  </a:txBody>
                  <a:tcPr anchor="ctr"/>
                </a:tc>
                <a:extLst>
                  <a:ext uri="{0D108BD9-81ED-4DB2-BD59-A6C34878D82A}">
                    <a16:rowId xmlns:a16="http://schemas.microsoft.com/office/drawing/2014/main" val="4219201497"/>
                  </a:ext>
                </a:extLst>
              </a:tr>
            </a:tbl>
          </a:graphicData>
        </a:graphic>
      </p:graphicFrame>
      <p:grpSp>
        <p:nvGrpSpPr>
          <p:cNvPr id="7" name="Graphic 5">
            <a:extLst>
              <a:ext uri="{FF2B5EF4-FFF2-40B4-BE49-F238E27FC236}">
                <a16:creationId xmlns:a16="http://schemas.microsoft.com/office/drawing/2014/main" id="{DBE7A5B3-CBDC-47A9-8432-7064755D9FB7}"/>
              </a:ext>
            </a:extLst>
          </p:cNvPr>
          <p:cNvGrpSpPr/>
          <p:nvPr/>
        </p:nvGrpSpPr>
        <p:grpSpPr>
          <a:xfrm>
            <a:off x="8658000" y="1255746"/>
            <a:ext cx="1042496" cy="1043997"/>
            <a:chOff x="8658000" y="1255746"/>
            <a:chExt cx="1042496" cy="1043997"/>
          </a:xfrm>
        </p:grpSpPr>
        <p:sp>
          <p:nvSpPr>
            <p:cNvPr id="9" name="Freeform: Shape 8">
              <a:extLst>
                <a:ext uri="{FF2B5EF4-FFF2-40B4-BE49-F238E27FC236}">
                  <a16:creationId xmlns:a16="http://schemas.microsoft.com/office/drawing/2014/main" id="{23EBD08B-69E0-4BBF-9E48-E7582F519270}"/>
                </a:ext>
              </a:extLst>
            </p:cNvPr>
            <p:cNvSpPr/>
            <p:nvPr/>
          </p:nvSpPr>
          <p:spPr>
            <a:xfrm>
              <a:off x="8675935" y="1255746"/>
              <a:ext cx="612126" cy="643496"/>
            </a:xfrm>
            <a:custGeom>
              <a:avLst/>
              <a:gdLst>
                <a:gd name="connsiteX0" fmla="*/ 549065 w 612126"/>
                <a:gd name="connsiteY0" fmla="*/ 643497 h 643496"/>
                <a:gd name="connsiteX1" fmla="*/ 606485 w 612126"/>
                <a:gd name="connsiteY1" fmla="*/ 605877 h 643496"/>
                <a:gd name="connsiteX2" fmla="*/ 609073 w 612126"/>
                <a:gd name="connsiteY2" fmla="*/ 585446 h 643496"/>
                <a:gd name="connsiteX3" fmla="*/ 603425 w 612126"/>
                <a:gd name="connsiteY3" fmla="*/ 581037 h 643496"/>
                <a:gd name="connsiteX4" fmla="*/ 540065 w 612126"/>
                <a:gd name="connsiteY4" fmla="*/ 467997 h 643496"/>
                <a:gd name="connsiteX5" fmla="*/ 540065 w 612126"/>
                <a:gd name="connsiteY5" fmla="*/ 235617 h 643496"/>
                <a:gd name="connsiteX6" fmla="*/ 471665 w 612126"/>
                <a:gd name="connsiteY6" fmla="*/ 68937 h 643496"/>
                <a:gd name="connsiteX7" fmla="*/ 140995 w 612126"/>
                <a:gd name="connsiteY7" fmla="*/ 68033 h 643496"/>
                <a:gd name="connsiteX8" fmla="*/ 72065 w 612126"/>
                <a:gd name="connsiteY8" fmla="*/ 235617 h 643496"/>
                <a:gd name="connsiteX9" fmla="*/ 72065 w 612126"/>
                <a:gd name="connsiteY9" fmla="*/ 467997 h 643496"/>
                <a:gd name="connsiteX10" fmla="*/ 8705 w 612126"/>
                <a:gd name="connsiteY10" fmla="*/ 581037 h 643496"/>
                <a:gd name="connsiteX11" fmla="*/ 1235 w 612126"/>
                <a:gd name="connsiteY11" fmla="*/ 600228 h 643496"/>
                <a:gd name="connsiteX12" fmla="*/ 5645 w 612126"/>
                <a:gd name="connsiteY12" fmla="*/ 605877 h 643496"/>
                <a:gd name="connsiteX13" fmla="*/ 63065 w 612126"/>
                <a:gd name="connsiteY13" fmla="*/ 643497 h 6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126" h="643496">
                  <a:moveTo>
                    <a:pt x="549065" y="643497"/>
                  </a:moveTo>
                  <a:cubicBezTo>
                    <a:pt x="569228" y="632593"/>
                    <a:pt x="588436" y="620009"/>
                    <a:pt x="606485" y="605877"/>
                  </a:cubicBezTo>
                  <a:cubicBezTo>
                    <a:pt x="612841" y="600950"/>
                    <a:pt x="614000" y="591803"/>
                    <a:pt x="609073" y="585446"/>
                  </a:cubicBezTo>
                  <a:cubicBezTo>
                    <a:pt x="607587" y="583529"/>
                    <a:pt x="605646" y="582013"/>
                    <a:pt x="603425" y="581037"/>
                  </a:cubicBezTo>
                  <a:cubicBezTo>
                    <a:pt x="569945" y="567357"/>
                    <a:pt x="540065" y="527397"/>
                    <a:pt x="540065" y="467997"/>
                  </a:cubicBezTo>
                  <a:lnTo>
                    <a:pt x="540065" y="235617"/>
                  </a:lnTo>
                  <a:cubicBezTo>
                    <a:pt x="540226" y="173193"/>
                    <a:pt x="515629" y="113253"/>
                    <a:pt x="471665" y="68937"/>
                  </a:cubicBezTo>
                  <a:cubicBezTo>
                    <a:pt x="380602" y="-22625"/>
                    <a:pt x="232556" y="-23029"/>
                    <a:pt x="140995" y="68033"/>
                  </a:cubicBezTo>
                  <a:cubicBezTo>
                    <a:pt x="96426" y="112358"/>
                    <a:pt x="71582" y="172761"/>
                    <a:pt x="72065" y="235617"/>
                  </a:cubicBezTo>
                  <a:lnTo>
                    <a:pt x="72065" y="467997"/>
                  </a:lnTo>
                  <a:cubicBezTo>
                    <a:pt x="72065" y="527397"/>
                    <a:pt x="42185" y="567357"/>
                    <a:pt x="8705" y="581037"/>
                  </a:cubicBezTo>
                  <a:cubicBezTo>
                    <a:pt x="1343" y="584274"/>
                    <a:pt x="-2002" y="592866"/>
                    <a:pt x="1235" y="600228"/>
                  </a:cubicBezTo>
                  <a:cubicBezTo>
                    <a:pt x="2212" y="602449"/>
                    <a:pt x="3727" y="604391"/>
                    <a:pt x="5645" y="605877"/>
                  </a:cubicBezTo>
                  <a:cubicBezTo>
                    <a:pt x="23693" y="620009"/>
                    <a:pt x="42901" y="632593"/>
                    <a:pt x="63065" y="643497"/>
                  </a:cubicBezTo>
                  <a:close/>
                </a:path>
              </a:pathLst>
            </a:custGeom>
            <a:solidFill>
              <a:srgbClr val="80624B"/>
            </a:solidFill>
            <a:ln w="1793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5958EF36-FFB0-4CAB-B764-2926826D0566}"/>
                </a:ext>
              </a:extLst>
            </p:cNvPr>
            <p:cNvSpPr/>
            <p:nvPr/>
          </p:nvSpPr>
          <p:spPr>
            <a:xfrm>
              <a:off x="8658000" y="1885743"/>
              <a:ext cx="666000" cy="414000"/>
            </a:xfrm>
            <a:custGeom>
              <a:avLst/>
              <a:gdLst>
                <a:gd name="connsiteX0" fmla="*/ 486000 w 666000"/>
                <a:gd name="connsiteY0" fmla="*/ 0 h 414000"/>
                <a:gd name="connsiteX1" fmla="*/ 500760 w 666000"/>
                <a:gd name="connsiteY1" fmla="*/ 0 h 414000"/>
                <a:gd name="connsiteX2" fmla="*/ 648000 w 666000"/>
                <a:gd name="connsiteY2" fmla="*/ 150480 h 414000"/>
                <a:gd name="connsiteX3" fmla="*/ 648000 w 666000"/>
                <a:gd name="connsiteY3" fmla="*/ 197640 h 414000"/>
                <a:gd name="connsiteX4" fmla="*/ 666000 w 666000"/>
                <a:gd name="connsiteY4" fmla="*/ 414000 h 414000"/>
                <a:gd name="connsiteX5" fmla="*/ 36000 w 666000"/>
                <a:gd name="connsiteY5" fmla="*/ 414000 h 414000"/>
                <a:gd name="connsiteX6" fmla="*/ 0 w 666000"/>
                <a:gd name="connsiteY6" fmla="*/ 378000 h 414000"/>
                <a:gd name="connsiteX7" fmla="*/ 0 w 666000"/>
                <a:gd name="connsiteY7" fmla="*/ 150552 h 414000"/>
                <a:gd name="connsiteX8" fmla="*/ 147276 w 666000"/>
                <a:gd name="connsiteY8" fmla="*/ 0 h 41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000" h="414000">
                  <a:moveTo>
                    <a:pt x="486000" y="0"/>
                  </a:moveTo>
                  <a:lnTo>
                    <a:pt x="500760" y="0"/>
                  </a:lnTo>
                  <a:cubicBezTo>
                    <a:pt x="590220" y="0"/>
                    <a:pt x="648000" y="61020"/>
                    <a:pt x="648000" y="150480"/>
                  </a:cubicBezTo>
                  <a:lnTo>
                    <a:pt x="648000" y="197640"/>
                  </a:lnTo>
                  <a:lnTo>
                    <a:pt x="666000" y="414000"/>
                  </a:lnTo>
                  <a:lnTo>
                    <a:pt x="36000" y="414000"/>
                  </a:lnTo>
                  <a:cubicBezTo>
                    <a:pt x="16118" y="414000"/>
                    <a:pt x="0" y="397882"/>
                    <a:pt x="0" y="378000"/>
                  </a:cubicBezTo>
                  <a:lnTo>
                    <a:pt x="0" y="150552"/>
                  </a:lnTo>
                  <a:cubicBezTo>
                    <a:pt x="0" y="61074"/>
                    <a:pt x="57798" y="0"/>
                    <a:pt x="147276" y="0"/>
                  </a:cubicBezTo>
                  <a:close/>
                </a:path>
              </a:pathLst>
            </a:custGeom>
            <a:solidFill>
              <a:srgbClr val="4C4C4C"/>
            </a:solidFill>
            <a:ln w="1793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35CEB95-247B-43F4-B18B-F26CFE66EC08}"/>
                </a:ext>
              </a:extLst>
            </p:cNvPr>
            <p:cNvSpPr/>
            <p:nvPr/>
          </p:nvSpPr>
          <p:spPr>
            <a:xfrm>
              <a:off x="8892000" y="1781882"/>
              <a:ext cx="180000" cy="373860"/>
            </a:xfrm>
            <a:custGeom>
              <a:avLst/>
              <a:gdLst>
                <a:gd name="connsiteX0" fmla="*/ 180000 w 180000"/>
                <a:gd name="connsiteY0" fmla="*/ 0 h 373860"/>
                <a:gd name="connsiteX1" fmla="*/ 180000 w 180000"/>
                <a:gd name="connsiteY1" fmla="*/ 85860 h 373860"/>
                <a:gd name="connsiteX2" fmla="*/ 90000 w 180000"/>
                <a:gd name="connsiteY2" fmla="*/ 373860 h 373860"/>
                <a:gd name="connsiteX3" fmla="*/ 0 w 180000"/>
                <a:gd name="connsiteY3" fmla="*/ 85860 h 373860"/>
                <a:gd name="connsiteX4" fmla="*/ 0 w 180000"/>
                <a:gd name="connsiteY4" fmla="*/ 0 h 37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 h="373860">
                  <a:moveTo>
                    <a:pt x="180000" y="0"/>
                  </a:moveTo>
                  <a:lnTo>
                    <a:pt x="180000" y="85860"/>
                  </a:lnTo>
                  <a:lnTo>
                    <a:pt x="90000" y="373860"/>
                  </a:lnTo>
                  <a:lnTo>
                    <a:pt x="0" y="85860"/>
                  </a:lnTo>
                  <a:lnTo>
                    <a:pt x="0" y="0"/>
                  </a:lnTo>
                  <a:close/>
                </a:path>
              </a:pathLst>
            </a:custGeom>
            <a:solidFill>
              <a:srgbClr val="E2AC7F"/>
            </a:solidFill>
            <a:ln w="1793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6C65290-AF5F-4730-A5C7-2358A35D2C16}"/>
                </a:ext>
              </a:extLst>
            </p:cNvPr>
            <p:cNvSpPr/>
            <p:nvPr/>
          </p:nvSpPr>
          <p:spPr>
            <a:xfrm>
              <a:off x="8747257" y="1417687"/>
              <a:ext cx="468742" cy="414054"/>
            </a:xfrm>
            <a:custGeom>
              <a:avLst/>
              <a:gdLst>
                <a:gd name="connsiteX0" fmla="*/ 421042 w 468742"/>
                <a:gd name="connsiteY0" fmla="*/ 203185 h 414054"/>
                <a:gd name="connsiteX1" fmla="*/ 409828 w 468742"/>
                <a:gd name="connsiteY1" fmla="*/ 217099 h 414054"/>
                <a:gd name="connsiteX2" fmla="*/ 344434 w 468742"/>
                <a:gd name="connsiteY2" fmla="*/ 348247 h 414054"/>
                <a:gd name="connsiteX3" fmla="*/ 286834 w 468742"/>
                <a:gd name="connsiteY3" fmla="*/ 395353 h 414054"/>
                <a:gd name="connsiteX4" fmla="*/ 182704 w 468742"/>
                <a:gd name="connsiteY4" fmla="*/ 395353 h 414054"/>
                <a:gd name="connsiteX5" fmla="*/ 125104 w 468742"/>
                <a:gd name="connsiteY5" fmla="*/ 348247 h 414054"/>
                <a:gd name="connsiteX6" fmla="*/ 59710 w 468742"/>
                <a:gd name="connsiteY6" fmla="*/ 217099 h 414054"/>
                <a:gd name="connsiteX7" fmla="*/ 48496 w 468742"/>
                <a:gd name="connsiteY7" fmla="*/ 203185 h 414054"/>
                <a:gd name="connsiteX8" fmla="*/ 15412 w 468742"/>
                <a:gd name="connsiteY8" fmla="*/ 180163 h 414054"/>
                <a:gd name="connsiteX9" fmla="*/ 742 w 468742"/>
                <a:gd name="connsiteY9" fmla="*/ 95851 h 414054"/>
                <a:gd name="connsiteX10" fmla="*/ 31919 w 468742"/>
                <a:gd name="connsiteY10" fmla="*/ 70280 h 414054"/>
                <a:gd name="connsiteX11" fmla="*/ 42430 w 468742"/>
                <a:gd name="connsiteY11" fmla="*/ 73441 h 414054"/>
                <a:gd name="connsiteX12" fmla="*/ 64030 w 468742"/>
                <a:gd name="connsiteY12" fmla="*/ 107875 h 414054"/>
                <a:gd name="connsiteX13" fmla="*/ 72130 w 468742"/>
                <a:gd name="connsiteY13" fmla="*/ 113905 h 414054"/>
                <a:gd name="connsiteX14" fmla="*/ 226930 w 468742"/>
                <a:gd name="connsiteY14" fmla="*/ 16345 h 414054"/>
                <a:gd name="connsiteX15" fmla="*/ 260986 w 468742"/>
                <a:gd name="connsiteY15" fmla="*/ 991 h 414054"/>
                <a:gd name="connsiteX16" fmla="*/ 399928 w 468742"/>
                <a:gd name="connsiteY16" fmla="*/ 88237 h 414054"/>
                <a:gd name="connsiteX17" fmla="*/ 409112 w 468742"/>
                <a:gd name="connsiteY17" fmla="*/ 92205 h 414054"/>
                <a:gd name="connsiteX18" fmla="*/ 412636 w 468742"/>
                <a:gd name="connsiteY18" fmla="*/ 89155 h 414054"/>
                <a:gd name="connsiteX19" fmla="*/ 427720 w 468742"/>
                <a:gd name="connsiteY19" fmla="*/ 73441 h 414054"/>
                <a:gd name="connsiteX20" fmla="*/ 465633 w 468742"/>
                <a:gd name="connsiteY20" fmla="*/ 85256 h 414054"/>
                <a:gd name="connsiteX21" fmla="*/ 468742 w 468742"/>
                <a:gd name="connsiteY21" fmla="*/ 95851 h 414054"/>
                <a:gd name="connsiteX22" fmla="*/ 454108 w 468742"/>
                <a:gd name="connsiteY22" fmla="*/ 180163 h 414054"/>
                <a:gd name="connsiteX23" fmla="*/ 421042 w 468742"/>
                <a:gd name="connsiteY23" fmla="*/ 203185 h 41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8742" h="414054">
                  <a:moveTo>
                    <a:pt x="421042" y="203185"/>
                  </a:moveTo>
                  <a:cubicBezTo>
                    <a:pt x="414630" y="204820"/>
                    <a:pt x="410063" y="210486"/>
                    <a:pt x="409828" y="217099"/>
                  </a:cubicBezTo>
                  <a:cubicBezTo>
                    <a:pt x="406746" y="267882"/>
                    <a:pt x="383139" y="315227"/>
                    <a:pt x="344434" y="348247"/>
                  </a:cubicBezTo>
                  <a:lnTo>
                    <a:pt x="286834" y="395353"/>
                  </a:lnTo>
                  <a:cubicBezTo>
                    <a:pt x="256602" y="420288"/>
                    <a:pt x="212936" y="420288"/>
                    <a:pt x="182704" y="395353"/>
                  </a:cubicBezTo>
                  <a:lnTo>
                    <a:pt x="125104" y="348247"/>
                  </a:lnTo>
                  <a:cubicBezTo>
                    <a:pt x="86400" y="315227"/>
                    <a:pt x="62793" y="267882"/>
                    <a:pt x="59710" y="217099"/>
                  </a:cubicBezTo>
                  <a:cubicBezTo>
                    <a:pt x="59476" y="210486"/>
                    <a:pt x="54909" y="204820"/>
                    <a:pt x="48496" y="203185"/>
                  </a:cubicBezTo>
                  <a:cubicBezTo>
                    <a:pt x="34776" y="200376"/>
                    <a:pt x="22814" y="192052"/>
                    <a:pt x="15412" y="180163"/>
                  </a:cubicBezTo>
                  <a:cubicBezTo>
                    <a:pt x="3029" y="153890"/>
                    <a:pt x="-2039" y="124763"/>
                    <a:pt x="742" y="95851"/>
                  </a:cubicBezTo>
                  <a:cubicBezTo>
                    <a:pt x="2290" y="80181"/>
                    <a:pt x="16248" y="68732"/>
                    <a:pt x="31919" y="70280"/>
                  </a:cubicBezTo>
                  <a:cubicBezTo>
                    <a:pt x="35594" y="70643"/>
                    <a:pt x="39164" y="71717"/>
                    <a:pt x="42430" y="73441"/>
                  </a:cubicBezTo>
                  <a:cubicBezTo>
                    <a:pt x="54299" y="81228"/>
                    <a:pt x="62186" y="93801"/>
                    <a:pt x="64030" y="107875"/>
                  </a:cubicBezTo>
                  <a:cubicBezTo>
                    <a:pt x="64632" y="111759"/>
                    <a:pt x="68237" y="114443"/>
                    <a:pt x="72130" y="113905"/>
                  </a:cubicBezTo>
                  <a:cubicBezTo>
                    <a:pt x="99724" y="109585"/>
                    <a:pt x="191452" y="89515"/>
                    <a:pt x="226930" y="16345"/>
                  </a:cubicBezTo>
                  <a:cubicBezTo>
                    <a:pt x="233214" y="3809"/>
                    <a:pt x="247431" y="-2601"/>
                    <a:pt x="260986" y="991"/>
                  </a:cubicBezTo>
                  <a:cubicBezTo>
                    <a:pt x="302998" y="11611"/>
                    <a:pt x="378220" y="37945"/>
                    <a:pt x="399928" y="88237"/>
                  </a:cubicBezTo>
                  <a:cubicBezTo>
                    <a:pt x="401369" y="91869"/>
                    <a:pt x="405481" y="93645"/>
                    <a:pt x="409112" y="92205"/>
                  </a:cubicBezTo>
                  <a:cubicBezTo>
                    <a:pt x="410598" y="91615"/>
                    <a:pt x="411840" y="90541"/>
                    <a:pt x="412636" y="89155"/>
                  </a:cubicBezTo>
                  <a:cubicBezTo>
                    <a:pt x="416225" y="82704"/>
                    <a:pt x="421421" y="77291"/>
                    <a:pt x="427720" y="73441"/>
                  </a:cubicBezTo>
                  <a:cubicBezTo>
                    <a:pt x="441452" y="66234"/>
                    <a:pt x="458426" y="71524"/>
                    <a:pt x="465633" y="85256"/>
                  </a:cubicBezTo>
                  <a:cubicBezTo>
                    <a:pt x="467361" y="88547"/>
                    <a:pt x="468418" y="92148"/>
                    <a:pt x="468742" y="95851"/>
                  </a:cubicBezTo>
                  <a:cubicBezTo>
                    <a:pt x="468742" y="140581"/>
                    <a:pt x="468742" y="155683"/>
                    <a:pt x="454108" y="180163"/>
                  </a:cubicBezTo>
                  <a:cubicBezTo>
                    <a:pt x="446715" y="192052"/>
                    <a:pt x="434758" y="200378"/>
                    <a:pt x="421042" y="203185"/>
                  </a:cubicBezTo>
                  <a:close/>
                </a:path>
              </a:pathLst>
            </a:custGeom>
            <a:solidFill>
              <a:srgbClr val="EEBD91"/>
            </a:solidFill>
            <a:ln w="1793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9A236C5-741B-4E86-986A-B0BE9B3896C6}"/>
                </a:ext>
              </a:extLst>
            </p:cNvPr>
            <p:cNvSpPr/>
            <p:nvPr/>
          </p:nvSpPr>
          <p:spPr>
            <a:xfrm>
              <a:off x="9180000" y="2209743"/>
              <a:ext cx="126000" cy="90000"/>
            </a:xfrm>
            <a:custGeom>
              <a:avLst/>
              <a:gdLst>
                <a:gd name="connsiteX0" fmla="*/ 126000 w 126000"/>
                <a:gd name="connsiteY0" fmla="*/ 0 h 90000"/>
                <a:gd name="connsiteX1" fmla="*/ 18000 w 126000"/>
                <a:gd name="connsiteY1" fmla="*/ 0 h 90000"/>
                <a:gd name="connsiteX2" fmla="*/ 0 w 126000"/>
                <a:gd name="connsiteY2" fmla="*/ 18000 h 90000"/>
                <a:gd name="connsiteX3" fmla="*/ 0 w 126000"/>
                <a:gd name="connsiteY3" fmla="*/ 72000 h 90000"/>
                <a:gd name="connsiteX4" fmla="*/ 18000 w 126000"/>
                <a:gd name="connsiteY4" fmla="*/ 90000 h 90000"/>
                <a:gd name="connsiteX5" fmla="*/ 126000 w 126000"/>
                <a:gd name="connsiteY5" fmla="*/ 90000 h 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90000">
                  <a:moveTo>
                    <a:pt x="126000" y="0"/>
                  </a:moveTo>
                  <a:lnTo>
                    <a:pt x="18000" y="0"/>
                  </a:lnTo>
                  <a:cubicBezTo>
                    <a:pt x="8059" y="0"/>
                    <a:pt x="0" y="8059"/>
                    <a:pt x="0" y="18000"/>
                  </a:cubicBezTo>
                  <a:lnTo>
                    <a:pt x="0" y="72000"/>
                  </a:lnTo>
                  <a:cubicBezTo>
                    <a:pt x="0" y="81941"/>
                    <a:pt x="8059" y="90000"/>
                    <a:pt x="18000" y="90000"/>
                  </a:cubicBezTo>
                  <a:lnTo>
                    <a:pt x="126000" y="90000"/>
                  </a:lnTo>
                  <a:close/>
                </a:path>
              </a:pathLst>
            </a:custGeom>
            <a:solidFill>
              <a:srgbClr val="DBDBDB"/>
            </a:solidFill>
            <a:ln w="1793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998941CE-0B75-487F-B039-B642B1FF1A41}"/>
                </a:ext>
              </a:extLst>
            </p:cNvPr>
            <p:cNvSpPr/>
            <p:nvPr/>
          </p:nvSpPr>
          <p:spPr>
            <a:xfrm>
              <a:off x="9288000" y="1867742"/>
              <a:ext cx="412496" cy="432000"/>
            </a:xfrm>
            <a:custGeom>
              <a:avLst/>
              <a:gdLst>
                <a:gd name="connsiteX0" fmla="*/ 378000 w 412496"/>
                <a:gd name="connsiteY0" fmla="*/ 432000 h 432000"/>
                <a:gd name="connsiteX1" fmla="*/ 0 w 412496"/>
                <a:gd name="connsiteY1" fmla="*/ 432000 h 432000"/>
                <a:gd name="connsiteX2" fmla="*/ 34632 w 412496"/>
                <a:gd name="connsiteY2" fmla="*/ 16506 h 432000"/>
                <a:gd name="connsiteX3" fmla="*/ 52632 w 412496"/>
                <a:gd name="connsiteY3" fmla="*/ 0 h 432000"/>
                <a:gd name="connsiteX4" fmla="*/ 394434 w 412496"/>
                <a:gd name="connsiteY4" fmla="*/ 0 h 432000"/>
                <a:gd name="connsiteX5" fmla="*/ 412496 w 412496"/>
                <a:gd name="connsiteY5" fmla="*/ 17938 h 432000"/>
                <a:gd name="connsiteX6" fmla="*/ 412434 w 412496"/>
                <a:gd name="connsiteY6" fmla="*/ 19494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96" h="432000">
                  <a:moveTo>
                    <a:pt x="378000" y="432000"/>
                  </a:moveTo>
                  <a:lnTo>
                    <a:pt x="0" y="432000"/>
                  </a:lnTo>
                  <a:lnTo>
                    <a:pt x="34632" y="16506"/>
                  </a:lnTo>
                  <a:cubicBezTo>
                    <a:pt x="35411" y="7153"/>
                    <a:pt x="43246" y="-32"/>
                    <a:pt x="52632" y="0"/>
                  </a:cubicBezTo>
                  <a:lnTo>
                    <a:pt x="394434" y="0"/>
                  </a:lnTo>
                  <a:cubicBezTo>
                    <a:pt x="404375" y="-34"/>
                    <a:pt x="412462" y="7997"/>
                    <a:pt x="412496" y="17938"/>
                  </a:cubicBezTo>
                  <a:cubicBezTo>
                    <a:pt x="412498" y="18457"/>
                    <a:pt x="412477" y="18977"/>
                    <a:pt x="412434" y="19494"/>
                  </a:cubicBezTo>
                  <a:close/>
                </a:path>
              </a:pathLst>
            </a:custGeom>
            <a:solidFill>
              <a:srgbClr val="C1C1C1"/>
            </a:solidFill>
            <a:ln w="1793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2F3106A-D44C-4128-AE11-CC7870D8674A}"/>
                </a:ext>
              </a:extLst>
            </p:cNvPr>
            <p:cNvSpPr/>
            <p:nvPr/>
          </p:nvSpPr>
          <p:spPr>
            <a:xfrm rot="-2546826">
              <a:off x="9445168" y="1998992"/>
              <a:ext cx="117951" cy="98905"/>
            </a:xfrm>
            <a:custGeom>
              <a:avLst/>
              <a:gdLst>
                <a:gd name="connsiteX0" fmla="*/ 117952 w 117951"/>
                <a:gd name="connsiteY0" fmla="*/ 49453 h 98905"/>
                <a:gd name="connsiteX1" fmla="*/ 58976 w 117951"/>
                <a:gd name="connsiteY1" fmla="*/ 98905 h 98905"/>
                <a:gd name="connsiteX2" fmla="*/ 0 w 117951"/>
                <a:gd name="connsiteY2" fmla="*/ 49453 h 98905"/>
                <a:gd name="connsiteX3" fmla="*/ 58976 w 117951"/>
                <a:gd name="connsiteY3" fmla="*/ 0 h 98905"/>
                <a:gd name="connsiteX4" fmla="*/ 117952 w 117951"/>
                <a:gd name="connsiteY4" fmla="*/ 49453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1" h="98905">
                  <a:moveTo>
                    <a:pt x="117952" y="49453"/>
                  </a:moveTo>
                  <a:cubicBezTo>
                    <a:pt x="117952" y="76765"/>
                    <a:pt x="91547" y="98905"/>
                    <a:pt x="58976" y="98905"/>
                  </a:cubicBezTo>
                  <a:cubicBezTo>
                    <a:pt x="26404" y="98905"/>
                    <a:pt x="0" y="76765"/>
                    <a:pt x="0" y="49453"/>
                  </a:cubicBezTo>
                  <a:cubicBezTo>
                    <a:pt x="0" y="22141"/>
                    <a:pt x="26404" y="0"/>
                    <a:pt x="58976" y="0"/>
                  </a:cubicBezTo>
                  <a:cubicBezTo>
                    <a:pt x="91547" y="0"/>
                    <a:pt x="117952" y="22141"/>
                    <a:pt x="117952" y="49453"/>
                  </a:cubicBezTo>
                  <a:close/>
                </a:path>
              </a:pathLst>
            </a:custGeom>
            <a:solidFill>
              <a:srgbClr val="DBDBDB"/>
            </a:solidFill>
            <a:ln w="1794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DA576E3-0D8B-4EC8-9FDE-2907AA2F780C}"/>
                </a:ext>
              </a:extLst>
            </p:cNvPr>
            <p:cNvSpPr/>
            <p:nvPr/>
          </p:nvSpPr>
          <p:spPr>
            <a:xfrm>
              <a:off x="8784052" y="1849743"/>
              <a:ext cx="197947" cy="450000"/>
            </a:xfrm>
            <a:custGeom>
              <a:avLst/>
              <a:gdLst>
                <a:gd name="connsiteX0" fmla="*/ 175807 w 197947"/>
                <a:gd name="connsiteY0" fmla="*/ 450000 h 450000"/>
                <a:gd name="connsiteX1" fmla="*/ 78787 w 197947"/>
                <a:gd name="connsiteY1" fmla="*/ 135540 h 450000"/>
                <a:gd name="connsiteX2" fmla="*/ 65107 w 197947"/>
                <a:gd name="connsiteY2" fmla="*/ 126000 h 450000"/>
                <a:gd name="connsiteX3" fmla="*/ 14707 w 197947"/>
                <a:gd name="connsiteY3" fmla="*/ 126000 h 450000"/>
                <a:gd name="connsiteX4" fmla="*/ 0 w 197947"/>
                <a:gd name="connsiteY4" fmla="*/ 111331 h 450000"/>
                <a:gd name="connsiteX5" fmla="*/ 1207 w 197947"/>
                <a:gd name="connsiteY5" fmla="*/ 105480 h 450000"/>
                <a:gd name="connsiteX6" fmla="*/ 35947 w 197947"/>
                <a:gd name="connsiteY6" fmla="*/ 36000 h 450000"/>
                <a:gd name="connsiteX7" fmla="*/ 107947 w 197947"/>
                <a:gd name="connsiteY7" fmla="*/ 0 h 450000"/>
                <a:gd name="connsiteX8" fmla="*/ 197947 w 197947"/>
                <a:gd name="connsiteY8" fmla="*/ 288000 h 450000"/>
                <a:gd name="connsiteX9" fmla="*/ 197947 w 197947"/>
                <a:gd name="connsiteY9" fmla="*/ 450000 h 4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947" h="450000">
                  <a:moveTo>
                    <a:pt x="175807" y="450000"/>
                  </a:moveTo>
                  <a:lnTo>
                    <a:pt x="78787" y="135540"/>
                  </a:lnTo>
                  <a:cubicBezTo>
                    <a:pt x="76617" y="129855"/>
                    <a:pt x="71193" y="126072"/>
                    <a:pt x="65107" y="126000"/>
                  </a:cubicBezTo>
                  <a:lnTo>
                    <a:pt x="14707" y="126000"/>
                  </a:lnTo>
                  <a:cubicBezTo>
                    <a:pt x="6596" y="126011"/>
                    <a:pt x="11" y="119443"/>
                    <a:pt x="0" y="111331"/>
                  </a:cubicBezTo>
                  <a:cubicBezTo>
                    <a:pt x="-3" y="109319"/>
                    <a:pt x="408" y="107327"/>
                    <a:pt x="1207" y="105480"/>
                  </a:cubicBezTo>
                  <a:lnTo>
                    <a:pt x="35947" y="36000"/>
                  </a:lnTo>
                  <a:lnTo>
                    <a:pt x="107947" y="0"/>
                  </a:lnTo>
                  <a:lnTo>
                    <a:pt x="197947" y="288000"/>
                  </a:lnTo>
                  <a:lnTo>
                    <a:pt x="197947" y="450000"/>
                  </a:lnTo>
                </a:path>
              </a:pathLst>
            </a:custGeom>
            <a:solidFill>
              <a:srgbClr val="F0F2F5"/>
            </a:solidFill>
            <a:ln w="1793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C4689A9C-9E39-48D8-9110-81A94B05514A}"/>
                </a:ext>
              </a:extLst>
            </p:cNvPr>
            <p:cNvSpPr/>
            <p:nvPr/>
          </p:nvSpPr>
          <p:spPr>
            <a:xfrm>
              <a:off x="8982000" y="1849743"/>
              <a:ext cx="197951" cy="450000"/>
            </a:xfrm>
            <a:custGeom>
              <a:avLst/>
              <a:gdLst>
                <a:gd name="connsiteX0" fmla="*/ 0 w 197951"/>
                <a:gd name="connsiteY0" fmla="*/ 450000 h 450000"/>
                <a:gd name="connsiteX1" fmla="*/ 0 w 197951"/>
                <a:gd name="connsiteY1" fmla="*/ 288000 h 450000"/>
                <a:gd name="connsiteX2" fmla="*/ 90000 w 197951"/>
                <a:gd name="connsiteY2" fmla="*/ 0 h 450000"/>
                <a:gd name="connsiteX3" fmla="*/ 162000 w 197951"/>
                <a:gd name="connsiteY3" fmla="*/ 36000 h 450000"/>
                <a:gd name="connsiteX4" fmla="*/ 196740 w 197951"/>
                <a:gd name="connsiteY4" fmla="*/ 105480 h 450000"/>
                <a:gd name="connsiteX5" fmla="*/ 189091 w 197951"/>
                <a:gd name="connsiteY5" fmla="*/ 124793 h 450000"/>
                <a:gd name="connsiteX6" fmla="*/ 183240 w 197951"/>
                <a:gd name="connsiteY6" fmla="*/ 126000 h 450000"/>
                <a:gd name="connsiteX7" fmla="*/ 132840 w 197951"/>
                <a:gd name="connsiteY7" fmla="*/ 126000 h 450000"/>
                <a:gd name="connsiteX8" fmla="*/ 119160 w 197951"/>
                <a:gd name="connsiteY8" fmla="*/ 135540 h 450000"/>
                <a:gd name="connsiteX9" fmla="*/ 22140 w 197951"/>
                <a:gd name="connsiteY9" fmla="*/ 450000 h 4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951" h="450000">
                  <a:moveTo>
                    <a:pt x="0" y="450000"/>
                  </a:moveTo>
                  <a:lnTo>
                    <a:pt x="0" y="288000"/>
                  </a:lnTo>
                  <a:lnTo>
                    <a:pt x="90000" y="0"/>
                  </a:lnTo>
                  <a:lnTo>
                    <a:pt x="162000" y="36000"/>
                  </a:lnTo>
                  <a:lnTo>
                    <a:pt x="196740" y="105480"/>
                  </a:lnTo>
                  <a:cubicBezTo>
                    <a:pt x="199961" y="112925"/>
                    <a:pt x="196537" y="121572"/>
                    <a:pt x="189091" y="124793"/>
                  </a:cubicBezTo>
                  <a:cubicBezTo>
                    <a:pt x="187244" y="125592"/>
                    <a:pt x="185253" y="126003"/>
                    <a:pt x="183240" y="126000"/>
                  </a:cubicBezTo>
                  <a:lnTo>
                    <a:pt x="132840" y="126000"/>
                  </a:lnTo>
                  <a:cubicBezTo>
                    <a:pt x="126755" y="126072"/>
                    <a:pt x="121331" y="129855"/>
                    <a:pt x="119160" y="135540"/>
                  </a:cubicBezTo>
                  <a:lnTo>
                    <a:pt x="22140" y="450000"/>
                  </a:lnTo>
                </a:path>
              </a:pathLst>
            </a:custGeom>
            <a:solidFill>
              <a:srgbClr val="F0F2F5"/>
            </a:solidFill>
            <a:ln w="1793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5A11432-E564-48D5-8610-1CC733A457F0}"/>
                </a:ext>
              </a:extLst>
            </p:cNvPr>
            <p:cNvSpPr/>
            <p:nvPr/>
          </p:nvSpPr>
          <p:spPr>
            <a:xfrm>
              <a:off x="9432000" y="2155743"/>
              <a:ext cx="108000" cy="36000"/>
            </a:xfrm>
            <a:custGeom>
              <a:avLst/>
              <a:gdLst>
                <a:gd name="connsiteX0" fmla="*/ 90000 w 108000"/>
                <a:gd name="connsiteY0" fmla="*/ 36000 h 36000"/>
                <a:gd name="connsiteX1" fmla="*/ 18000 w 108000"/>
                <a:gd name="connsiteY1" fmla="*/ 36000 h 36000"/>
                <a:gd name="connsiteX2" fmla="*/ 0 w 108000"/>
                <a:gd name="connsiteY2" fmla="*/ 18000 h 36000"/>
                <a:gd name="connsiteX3" fmla="*/ 18000 w 108000"/>
                <a:gd name="connsiteY3" fmla="*/ 0 h 36000"/>
                <a:gd name="connsiteX4" fmla="*/ 90000 w 108000"/>
                <a:gd name="connsiteY4" fmla="*/ 0 h 36000"/>
                <a:gd name="connsiteX5" fmla="*/ 108000 w 108000"/>
                <a:gd name="connsiteY5" fmla="*/ 18000 h 36000"/>
                <a:gd name="connsiteX6" fmla="*/ 90000 w 108000"/>
                <a:gd name="connsiteY6" fmla="*/ 3600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 h="36000">
                  <a:moveTo>
                    <a:pt x="90000" y="36000"/>
                  </a:moveTo>
                  <a:lnTo>
                    <a:pt x="18000" y="36000"/>
                  </a:lnTo>
                  <a:cubicBezTo>
                    <a:pt x="8059" y="36000"/>
                    <a:pt x="0" y="27941"/>
                    <a:pt x="0" y="18000"/>
                  </a:cubicBezTo>
                  <a:cubicBezTo>
                    <a:pt x="0" y="8059"/>
                    <a:pt x="8059" y="0"/>
                    <a:pt x="18000" y="0"/>
                  </a:cubicBezTo>
                  <a:lnTo>
                    <a:pt x="90000" y="0"/>
                  </a:lnTo>
                  <a:cubicBezTo>
                    <a:pt x="99941" y="0"/>
                    <a:pt x="108000" y="8059"/>
                    <a:pt x="108000" y="18000"/>
                  </a:cubicBezTo>
                  <a:cubicBezTo>
                    <a:pt x="108000" y="27941"/>
                    <a:pt x="99941" y="36000"/>
                    <a:pt x="90000" y="36000"/>
                  </a:cubicBezTo>
                  <a:close/>
                </a:path>
              </a:pathLst>
            </a:custGeom>
            <a:solidFill>
              <a:srgbClr val="AFAFAF"/>
            </a:solidFill>
            <a:ln w="17939" cap="flat">
              <a:noFill/>
              <a:prstDash val="solid"/>
              <a:miter/>
            </a:ln>
          </p:spPr>
          <p:txBody>
            <a:bodyPr rtlCol="0" anchor="ctr"/>
            <a:lstStyle/>
            <a:p>
              <a:endParaRPr lang="en-GB"/>
            </a:p>
          </p:txBody>
        </p:sp>
      </p:grpSp>
      <p:pic>
        <p:nvPicPr>
          <p:cNvPr id="29" name="Graphic 28">
            <a:extLst>
              <a:ext uri="{FF2B5EF4-FFF2-40B4-BE49-F238E27FC236}">
                <a16:creationId xmlns:a16="http://schemas.microsoft.com/office/drawing/2014/main" id="{54510529-CAF5-40DF-9D0F-988F4851CB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4403659"/>
            <a:ext cx="1080000" cy="1080000"/>
          </a:xfrm>
          <a:prstGeom prst="rect">
            <a:avLst/>
          </a:prstGeom>
        </p:spPr>
      </p:pic>
    </p:spTree>
    <p:extLst>
      <p:ext uri="{BB962C8B-B14F-4D97-AF65-F5344CB8AC3E}">
        <p14:creationId xmlns:p14="http://schemas.microsoft.com/office/powerpoint/2010/main" val="26273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5" y="1388917"/>
            <a:ext cx="2542948" cy="4758506"/>
          </a:xfrm>
        </p:spPr>
        <p:txBody>
          <a:bodyPr/>
          <a:lstStyle/>
          <a:p>
            <a:r>
              <a:rPr lang="en-GB" sz="1800" dirty="0">
                <a:solidFill>
                  <a:schemeClr val="tx1"/>
                </a:solidFill>
              </a:rPr>
              <a:t>Nitrate problem:</a:t>
            </a:r>
          </a:p>
          <a:p>
            <a:r>
              <a:rPr lang="en-GB" dirty="0"/>
              <a:t>2 points.</a:t>
            </a:r>
          </a:p>
          <a:p>
            <a:r>
              <a:rPr lang="en-GB" dirty="0"/>
              <a:t>When keeping fish, one of the goals to reduce algae is to keep nitrates to a minimum. One way of doing this is to dose a carbon source which nitrifying bacteria within an aquarium consume together with nitrates. The carbon source must be dosed very precisely.</a:t>
            </a:r>
          </a:p>
          <a:p>
            <a:r>
              <a:rPr lang="en-GB" dirty="0"/>
              <a:t>Write this function to determine and return the dose.</a:t>
            </a:r>
          </a:p>
          <a:p>
            <a:r>
              <a:rPr lang="en-GB" dirty="0"/>
              <a:t>The program should output:</a:t>
            </a:r>
            <a:br>
              <a:rPr lang="en-GB" dirty="0"/>
            </a:br>
            <a:r>
              <a:rPr lang="en-GB" dirty="0"/>
              <a:t>“For x nitrate dose y ml”</a:t>
            </a:r>
          </a:p>
          <a:p>
            <a:r>
              <a:rPr lang="en-GB" dirty="0"/>
              <a:t>Where x is the parameter and y is the returned value.</a:t>
            </a:r>
          </a:p>
        </p:txBody>
      </p:sp>
      <p:pic>
        <p:nvPicPr>
          <p:cNvPr id="4" name="Graphic 3">
            <a:extLst>
              <a:ext uri="{FF2B5EF4-FFF2-40B4-BE49-F238E27FC236}">
                <a16:creationId xmlns:a16="http://schemas.microsoft.com/office/drawing/2014/main" id="{01141BDB-645B-4900-BC84-E0F004041D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94644"/>
            <a:ext cx="1080000" cy="1080000"/>
          </a:xfrm>
          <a:prstGeom prst="rect">
            <a:avLst/>
          </a:prstGeom>
        </p:spPr>
      </p:pic>
      <p:sp>
        <p:nvSpPr>
          <p:cNvPr id="5" name="Flowchart: Terminator 4">
            <a:extLst>
              <a:ext uri="{FF2B5EF4-FFF2-40B4-BE49-F238E27FC236}">
                <a16:creationId xmlns:a16="http://schemas.microsoft.com/office/drawing/2014/main" id="{9900B834-299F-45C8-A2A6-8B8CC282AF75}"/>
              </a:ext>
            </a:extLst>
          </p:cNvPr>
          <p:cNvSpPr/>
          <p:nvPr/>
        </p:nvSpPr>
        <p:spPr>
          <a:xfrm>
            <a:off x="4576026" y="917062"/>
            <a:ext cx="1498224" cy="494414"/>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Function Dose</a:t>
            </a:r>
          </a:p>
        </p:txBody>
      </p:sp>
      <p:sp>
        <p:nvSpPr>
          <p:cNvPr id="7" name="Flowchart: Decision 6">
            <a:extLst>
              <a:ext uri="{FF2B5EF4-FFF2-40B4-BE49-F238E27FC236}">
                <a16:creationId xmlns:a16="http://schemas.microsoft.com/office/drawing/2014/main" id="{4A6411F6-8AD2-4BE7-B3F3-F822E3A855B8}"/>
              </a:ext>
            </a:extLst>
          </p:cNvPr>
          <p:cNvSpPr/>
          <p:nvPr/>
        </p:nvSpPr>
        <p:spPr>
          <a:xfrm>
            <a:off x="4475017" y="1663996"/>
            <a:ext cx="1700242" cy="94098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Is nitrate above 10?</a:t>
            </a:r>
          </a:p>
        </p:txBody>
      </p:sp>
      <p:sp>
        <p:nvSpPr>
          <p:cNvPr id="11" name="Flowchart: Decision 10">
            <a:extLst>
              <a:ext uri="{FF2B5EF4-FFF2-40B4-BE49-F238E27FC236}">
                <a16:creationId xmlns:a16="http://schemas.microsoft.com/office/drawing/2014/main" id="{2331CDEC-99C4-4CD3-AB8D-FADE25407D89}"/>
              </a:ext>
            </a:extLst>
          </p:cNvPr>
          <p:cNvSpPr/>
          <p:nvPr/>
        </p:nvSpPr>
        <p:spPr>
          <a:xfrm>
            <a:off x="6588885" y="2371061"/>
            <a:ext cx="1700242" cy="94098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Is nitrate above 2.5?</a:t>
            </a:r>
          </a:p>
        </p:txBody>
      </p:sp>
      <p:sp>
        <p:nvSpPr>
          <p:cNvPr id="13" name="Flowchart: Decision 12">
            <a:extLst>
              <a:ext uri="{FF2B5EF4-FFF2-40B4-BE49-F238E27FC236}">
                <a16:creationId xmlns:a16="http://schemas.microsoft.com/office/drawing/2014/main" id="{7EEDC432-508F-48C7-9E27-F61A9E8E05A8}"/>
              </a:ext>
            </a:extLst>
          </p:cNvPr>
          <p:cNvSpPr/>
          <p:nvPr/>
        </p:nvSpPr>
        <p:spPr>
          <a:xfrm>
            <a:off x="6588885" y="3651211"/>
            <a:ext cx="1700242" cy="94098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Is nitrate above 1?</a:t>
            </a:r>
          </a:p>
        </p:txBody>
      </p:sp>
      <p:sp>
        <p:nvSpPr>
          <p:cNvPr id="14" name="Flowchart: Data 13">
            <a:extLst>
              <a:ext uri="{FF2B5EF4-FFF2-40B4-BE49-F238E27FC236}">
                <a16:creationId xmlns:a16="http://schemas.microsoft.com/office/drawing/2014/main" id="{5C78C243-BB51-45A4-909C-3D9EFB191334}"/>
              </a:ext>
            </a:extLst>
          </p:cNvPr>
          <p:cNvSpPr/>
          <p:nvPr/>
        </p:nvSpPr>
        <p:spPr>
          <a:xfrm>
            <a:off x="2737319" y="3910634"/>
            <a:ext cx="1562986" cy="681557"/>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Return</a:t>
            </a:r>
            <a:br>
              <a:rPr lang="en-GB" sz="1100" dirty="0">
                <a:solidFill>
                  <a:srgbClr val="595959"/>
                </a:solidFill>
              </a:rPr>
            </a:br>
            <a:r>
              <a:rPr lang="en-GB" sz="1100" dirty="0">
                <a:solidFill>
                  <a:srgbClr val="595959"/>
                </a:solidFill>
              </a:rPr>
              <a:t>3</a:t>
            </a:r>
          </a:p>
        </p:txBody>
      </p:sp>
      <p:sp>
        <p:nvSpPr>
          <p:cNvPr id="16" name="Flowchart: Data 15">
            <a:extLst>
              <a:ext uri="{FF2B5EF4-FFF2-40B4-BE49-F238E27FC236}">
                <a16:creationId xmlns:a16="http://schemas.microsoft.com/office/drawing/2014/main" id="{6933C963-FD2A-48CE-8541-026B366E2D6D}"/>
              </a:ext>
            </a:extLst>
          </p:cNvPr>
          <p:cNvSpPr/>
          <p:nvPr/>
        </p:nvSpPr>
        <p:spPr>
          <a:xfrm>
            <a:off x="4543146" y="3910634"/>
            <a:ext cx="1562986" cy="681557"/>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Return</a:t>
            </a:r>
            <a:br>
              <a:rPr lang="en-GB" sz="1100" dirty="0">
                <a:solidFill>
                  <a:srgbClr val="595959"/>
                </a:solidFill>
              </a:rPr>
            </a:br>
            <a:r>
              <a:rPr lang="en-GB" sz="1100" dirty="0">
                <a:solidFill>
                  <a:srgbClr val="595959"/>
                </a:solidFill>
              </a:rPr>
              <a:t>2</a:t>
            </a:r>
          </a:p>
        </p:txBody>
      </p:sp>
      <p:sp>
        <p:nvSpPr>
          <p:cNvPr id="18" name="Flowchart: Data 17">
            <a:extLst>
              <a:ext uri="{FF2B5EF4-FFF2-40B4-BE49-F238E27FC236}">
                <a16:creationId xmlns:a16="http://schemas.microsoft.com/office/drawing/2014/main" id="{2665B622-7ACF-4ED9-8B8C-AE6FBDDECBC9}"/>
              </a:ext>
            </a:extLst>
          </p:cNvPr>
          <p:cNvSpPr/>
          <p:nvPr/>
        </p:nvSpPr>
        <p:spPr>
          <a:xfrm>
            <a:off x="5728228" y="4775642"/>
            <a:ext cx="1562986" cy="681557"/>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Return</a:t>
            </a:r>
            <a:br>
              <a:rPr lang="en-GB" sz="1100" dirty="0">
                <a:solidFill>
                  <a:srgbClr val="595959"/>
                </a:solidFill>
              </a:rPr>
            </a:br>
            <a:r>
              <a:rPr lang="en-GB" sz="1100" dirty="0">
                <a:solidFill>
                  <a:srgbClr val="595959"/>
                </a:solidFill>
              </a:rPr>
              <a:t>1</a:t>
            </a:r>
          </a:p>
        </p:txBody>
      </p:sp>
      <p:sp>
        <p:nvSpPr>
          <p:cNvPr id="20" name="Flowchart: Data 19">
            <a:extLst>
              <a:ext uri="{FF2B5EF4-FFF2-40B4-BE49-F238E27FC236}">
                <a16:creationId xmlns:a16="http://schemas.microsoft.com/office/drawing/2014/main" id="{5A65F609-5569-43F5-AFF2-26E73C9A1FF5}"/>
              </a:ext>
            </a:extLst>
          </p:cNvPr>
          <p:cNvSpPr/>
          <p:nvPr/>
        </p:nvSpPr>
        <p:spPr>
          <a:xfrm>
            <a:off x="7597014" y="4775641"/>
            <a:ext cx="1562986" cy="681557"/>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Return</a:t>
            </a:r>
            <a:br>
              <a:rPr lang="en-GB" sz="1100" dirty="0">
                <a:solidFill>
                  <a:srgbClr val="595959"/>
                </a:solidFill>
              </a:rPr>
            </a:br>
            <a:r>
              <a:rPr lang="en-GB" sz="1100" dirty="0">
                <a:solidFill>
                  <a:srgbClr val="595959"/>
                </a:solidFill>
              </a:rPr>
              <a:t>0.5</a:t>
            </a:r>
          </a:p>
        </p:txBody>
      </p:sp>
      <p:sp>
        <p:nvSpPr>
          <p:cNvPr id="22" name="Flowchart: Terminator 21">
            <a:extLst>
              <a:ext uri="{FF2B5EF4-FFF2-40B4-BE49-F238E27FC236}">
                <a16:creationId xmlns:a16="http://schemas.microsoft.com/office/drawing/2014/main" id="{0F04D27F-FA72-4B74-88DB-576C2BC2D8C5}"/>
              </a:ext>
            </a:extLst>
          </p:cNvPr>
          <p:cNvSpPr/>
          <p:nvPr/>
        </p:nvSpPr>
        <p:spPr>
          <a:xfrm>
            <a:off x="4576026" y="5762541"/>
            <a:ext cx="1498224" cy="494414"/>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End Function</a:t>
            </a:r>
          </a:p>
        </p:txBody>
      </p:sp>
      <p:cxnSp>
        <p:nvCxnSpPr>
          <p:cNvPr id="24" name="Straight Arrow Connector 23">
            <a:extLst>
              <a:ext uri="{FF2B5EF4-FFF2-40B4-BE49-F238E27FC236}">
                <a16:creationId xmlns:a16="http://schemas.microsoft.com/office/drawing/2014/main" id="{98F358A4-31FE-4C6D-9516-CE508A01AD37}"/>
              </a:ext>
            </a:extLst>
          </p:cNvPr>
          <p:cNvCxnSpPr>
            <a:cxnSpLocks/>
            <a:stCxn id="5" idx="2"/>
            <a:endCxn id="7" idx="0"/>
          </p:cNvCxnSpPr>
          <p:nvPr/>
        </p:nvCxnSpPr>
        <p:spPr>
          <a:xfrm>
            <a:off x="5325138" y="1411476"/>
            <a:ext cx="0" cy="252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D6E8AD38-7659-4ABD-94F4-ADD19E1BD72F}"/>
              </a:ext>
            </a:extLst>
          </p:cNvPr>
          <p:cNvCxnSpPr>
            <a:stCxn id="7" idx="3"/>
            <a:endCxn id="11" idx="0"/>
          </p:cNvCxnSpPr>
          <p:nvPr/>
        </p:nvCxnSpPr>
        <p:spPr>
          <a:xfrm>
            <a:off x="6175259" y="2134486"/>
            <a:ext cx="1263747" cy="2365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3B2DEDC-6C45-443E-A912-6195336DCDFE}"/>
              </a:ext>
            </a:extLst>
          </p:cNvPr>
          <p:cNvCxnSpPr>
            <a:stCxn id="11" idx="2"/>
            <a:endCxn id="13" idx="0"/>
          </p:cNvCxnSpPr>
          <p:nvPr/>
        </p:nvCxnSpPr>
        <p:spPr>
          <a:xfrm>
            <a:off x="7439006" y="3312041"/>
            <a:ext cx="0" cy="339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3D2D44B2-700C-4999-9E66-161EB6EA91B8}"/>
              </a:ext>
            </a:extLst>
          </p:cNvPr>
          <p:cNvCxnSpPr>
            <a:stCxn id="11" idx="1"/>
            <a:endCxn id="16" idx="1"/>
          </p:cNvCxnSpPr>
          <p:nvPr/>
        </p:nvCxnSpPr>
        <p:spPr>
          <a:xfrm rot="10800000" flipV="1">
            <a:off x="5324639" y="2841550"/>
            <a:ext cx="1264246" cy="10690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31F590CD-1111-4232-BC33-3233B151026D}"/>
              </a:ext>
            </a:extLst>
          </p:cNvPr>
          <p:cNvCxnSpPr>
            <a:cxnSpLocks/>
            <a:stCxn id="7" idx="1"/>
            <a:endCxn id="14" idx="1"/>
          </p:cNvCxnSpPr>
          <p:nvPr/>
        </p:nvCxnSpPr>
        <p:spPr>
          <a:xfrm rot="10800000" flipV="1">
            <a:off x="3518813" y="2134486"/>
            <a:ext cx="956205" cy="17761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B1BAF69C-7DCA-4FAC-800B-23BF1B4B3A7C}"/>
              </a:ext>
            </a:extLst>
          </p:cNvPr>
          <p:cNvCxnSpPr>
            <a:cxnSpLocks/>
            <a:stCxn id="13" idx="3"/>
            <a:endCxn id="20" idx="1"/>
          </p:cNvCxnSpPr>
          <p:nvPr/>
        </p:nvCxnSpPr>
        <p:spPr>
          <a:xfrm>
            <a:off x="8289127" y="4121701"/>
            <a:ext cx="89380" cy="6539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EC18F3A9-D70B-405D-8B06-F03F5EC869FE}"/>
              </a:ext>
            </a:extLst>
          </p:cNvPr>
          <p:cNvCxnSpPr>
            <a:cxnSpLocks/>
            <a:stCxn id="13" idx="1"/>
            <a:endCxn id="18" idx="1"/>
          </p:cNvCxnSpPr>
          <p:nvPr/>
        </p:nvCxnSpPr>
        <p:spPr>
          <a:xfrm rot="10800000" flipV="1">
            <a:off x="6509721" y="4121700"/>
            <a:ext cx="79164" cy="6539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63CF0926-CBD7-46C3-A604-4A3D48E42FFE}"/>
              </a:ext>
            </a:extLst>
          </p:cNvPr>
          <p:cNvCxnSpPr>
            <a:stCxn id="14" idx="4"/>
            <a:endCxn id="22" idx="1"/>
          </p:cNvCxnSpPr>
          <p:nvPr/>
        </p:nvCxnSpPr>
        <p:spPr>
          <a:xfrm rot="16200000" flipH="1">
            <a:off x="3338641" y="4772362"/>
            <a:ext cx="1417557" cy="10572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418885C-B207-4052-9432-634542108771}"/>
              </a:ext>
            </a:extLst>
          </p:cNvPr>
          <p:cNvCxnSpPr>
            <a:stCxn id="18" idx="4"/>
            <a:endCxn id="22" idx="3"/>
          </p:cNvCxnSpPr>
          <p:nvPr/>
        </p:nvCxnSpPr>
        <p:spPr>
          <a:xfrm rot="5400000">
            <a:off x="6015712" y="5515738"/>
            <a:ext cx="552549" cy="43547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02522CEB-4898-410C-89D8-3E4FA2A8EC0C}"/>
              </a:ext>
            </a:extLst>
          </p:cNvPr>
          <p:cNvCxnSpPr>
            <a:stCxn id="20" idx="4"/>
            <a:endCxn id="22" idx="3"/>
          </p:cNvCxnSpPr>
          <p:nvPr/>
        </p:nvCxnSpPr>
        <p:spPr>
          <a:xfrm rot="5400000">
            <a:off x="6950104" y="4581345"/>
            <a:ext cx="552550" cy="230425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48E6D6C-CB50-4110-977B-48A65DD18349}"/>
              </a:ext>
            </a:extLst>
          </p:cNvPr>
          <p:cNvSpPr txBox="1"/>
          <p:nvPr/>
        </p:nvSpPr>
        <p:spPr>
          <a:xfrm>
            <a:off x="4096386" y="1858509"/>
            <a:ext cx="378630" cy="261610"/>
          </a:xfrm>
          <a:prstGeom prst="rect">
            <a:avLst/>
          </a:prstGeom>
          <a:noFill/>
        </p:spPr>
        <p:txBody>
          <a:bodyPr wrap="none" rtlCol="0">
            <a:spAutoFit/>
          </a:bodyPr>
          <a:lstStyle/>
          <a:p>
            <a:pPr algn="ctr"/>
            <a:r>
              <a:rPr lang="en-GB" sz="1100" dirty="0">
                <a:solidFill>
                  <a:schemeClr val="accent1"/>
                </a:solidFill>
              </a:rPr>
              <a:t>Yes</a:t>
            </a:r>
          </a:p>
        </p:txBody>
      </p:sp>
      <p:sp>
        <p:nvSpPr>
          <p:cNvPr id="59" name="TextBox 58">
            <a:extLst>
              <a:ext uri="{FF2B5EF4-FFF2-40B4-BE49-F238E27FC236}">
                <a16:creationId xmlns:a16="http://schemas.microsoft.com/office/drawing/2014/main" id="{F300DBB4-4972-46F6-957E-DA5628A3C986}"/>
              </a:ext>
            </a:extLst>
          </p:cNvPr>
          <p:cNvSpPr txBox="1"/>
          <p:nvPr/>
        </p:nvSpPr>
        <p:spPr>
          <a:xfrm>
            <a:off x="6153731" y="1853474"/>
            <a:ext cx="349776" cy="261610"/>
          </a:xfrm>
          <a:prstGeom prst="rect">
            <a:avLst/>
          </a:prstGeom>
          <a:noFill/>
        </p:spPr>
        <p:txBody>
          <a:bodyPr wrap="none" rtlCol="0">
            <a:spAutoFit/>
          </a:bodyPr>
          <a:lstStyle/>
          <a:p>
            <a:pPr algn="ctr"/>
            <a:r>
              <a:rPr lang="en-GB" sz="1100" dirty="0">
                <a:solidFill>
                  <a:schemeClr val="accent1"/>
                </a:solidFill>
              </a:rPr>
              <a:t>No</a:t>
            </a:r>
          </a:p>
        </p:txBody>
      </p:sp>
      <p:sp>
        <p:nvSpPr>
          <p:cNvPr id="61" name="TextBox 60">
            <a:extLst>
              <a:ext uri="{FF2B5EF4-FFF2-40B4-BE49-F238E27FC236}">
                <a16:creationId xmlns:a16="http://schemas.microsoft.com/office/drawing/2014/main" id="{353C8156-0890-4CC1-9353-1ABE8F648E58}"/>
              </a:ext>
            </a:extLst>
          </p:cNvPr>
          <p:cNvSpPr txBox="1"/>
          <p:nvPr/>
        </p:nvSpPr>
        <p:spPr>
          <a:xfrm>
            <a:off x="6202237" y="2560537"/>
            <a:ext cx="378630" cy="261610"/>
          </a:xfrm>
          <a:prstGeom prst="rect">
            <a:avLst/>
          </a:prstGeom>
          <a:noFill/>
        </p:spPr>
        <p:txBody>
          <a:bodyPr wrap="none" rtlCol="0">
            <a:spAutoFit/>
          </a:bodyPr>
          <a:lstStyle/>
          <a:p>
            <a:pPr algn="ctr"/>
            <a:r>
              <a:rPr lang="en-GB" sz="1100" dirty="0">
                <a:solidFill>
                  <a:schemeClr val="accent1"/>
                </a:solidFill>
              </a:rPr>
              <a:t>Yes</a:t>
            </a:r>
          </a:p>
        </p:txBody>
      </p:sp>
      <p:sp>
        <p:nvSpPr>
          <p:cNvPr id="63" name="TextBox 62">
            <a:extLst>
              <a:ext uri="{FF2B5EF4-FFF2-40B4-BE49-F238E27FC236}">
                <a16:creationId xmlns:a16="http://schemas.microsoft.com/office/drawing/2014/main" id="{11384679-F325-41A4-9287-2DF75A1C45EB}"/>
              </a:ext>
            </a:extLst>
          </p:cNvPr>
          <p:cNvSpPr txBox="1"/>
          <p:nvPr/>
        </p:nvSpPr>
        <p:spPr>
          <a:xfrm>
            <a:off x="7432759" y="3258797"/>
            <a:ext cx="349776" cy="261610"/>
          </a:xfrm>
          <a:prstGeom prst="rect">
            <a:avLst/>
          </a:prstGeom>
          <a:noFill/>
        </p:spPr>
        <p:txBody>
          <a:bodyPr wrap="none" rtlCol="0">
            <a:spAutoFit/>
          </a:bodyPr>
          <a:lstStyle/>
          <a:p>
            <a:pPr algn="ctr"/>
            <a:r>
              <a:rPr lang="en-GB" sz="1100" dirty="0">
                <a:solidFill>
                  <a:schemeClr val="accent1"/>
                </a:solidFill>
              </a:rPr>
              <a:t>No</a:t>
            </a:r>
          </a:p>
        </p:txBody>
      </p:sp>
      <p:sp>
        <p:nvSpPr>
          <p:cNvPr id="65" name="TextBox 64">
            <a:extLst>
              <a:ext uri="{FF2B5EF4-FFF2-40B4-BE49-F238E27FC236}">
                <a16:creationId xmlns:a16="http://schemas.microsoft.com/office/drawing/2014/main" id="{6F191F21-478E-42CE-BB6E-CFBB5AFE4760}"/>
              </a:ext>
            </a:extLst>
          </p:cNvPr>
          <p:cNvSpPr txBox="1"/>
          <p:nvPr/>
        </p:nvSpPr>
        <p:spPr>
          <a:xfrm>
            <a:off x="6124877" y="4080242"/>
            <a:ext cx="378630" cy="261610"/>
          </a:xfrm>
          <a:prstGeom prst="rect">
            <a:avLst/>
          </a:prstGeom>
          <a:noFill/>
        </p:spPr>
        <p:txBody>
          <a:bodyPr wrap="none" rtlCol="0">
            <a:spAutoFit/>
          </a:bodyPr>
          <a:lstStyle/>
          <a:p>
            <a:pPr algn="ctr"/>
            <a:r>
              <a:rPr lang="en-GB" sz="1100" dirty="0">
                <a:solidFill>
                  <a:schemeClr val="accent1"/>
                </a:solidFill>
              </a:rPr>
              <a:t>Yes</a:t>
            </a:r>
          </a:p>
        </p:txBody>
      </p:sp>
      <p:sp>
        <p:nvSpPr>
          <p:cNvPr id="67" name="TextBox 66">
            <a:extLst>
              <a:ext uri="{FF2B5EF4-FFF2-40B4-BE49-F238E27FC236}">
                <a16:creationId xmlns:a16="http://schemas.microsoft.com/office/drawing/2014/main" id="{69E18270-BC04-4BDE-86C3-329DE293A833}"/>
              </a:ext>
            </a:extLst>
          </p:cNvPr>
          <p:cNvSpPr txBox="1"/>
          <p:nvPr/>
        </p:nvSpPr>
        <p:spPr>
          <a:xfrm>
            <a:off x="8388362" y="4080242"/>
            <a:ext cx="349776" cy="261610"/>
          </a:xfrm>
          <a:prstGeom prst="rect">
            <a:avLst/>
          </a:prstGeom>
          <a:noFill/>
        </p:spPr>
        <p:txBody>
          <a:bodyPr wrap="none" rtlCol="0">
            <a:spAutoFit/>
          </a:bodyPr>
          <a:lstStyle/>
          <a:p>
            <a:pPr algn="ctr"/>
            <a:r>
              <a:rPr lang="en-GB" sz="1100" dirty="0">
                <a:solidFill>
                  <a:schemeClr val="accent1"/>
                </a:solidFill>
              </a:rPr>
              <a:t>No</a:t>
            </a:r>
          </a:p>
        </p:txBody>
      </p:sp>
      <p:cxnSp>
        <p:nvCxnSpPr>
          <p:cNvPr id="70" name="Straight Arrow Connector 69">
            <a:extLst>
              <a:ext uri="{FF2B5EF4-FFF2-40B4-BE49-F238E27FC236}">
                <a16:creationId xmlns:a16="http://schemas.microsoft.com/office/drawing/2014/main" id="{34A62206-D1B2-41EE-B4F5-22FE46B25CA4}"/>
              </a:ext>
            </a:extLst>
          </p:cNvPr>
          <p:cNvCxnSpPr>
            <a:stCxn id="16" idx="4"/>
            <a:endCxn id="22" idx="0"/>
          </p:cNvCxnSpPr>
          <p:nvPr/>
        </p:nvCxnSpPr>
        <p:spPr>
          <a:xfrm>
            <a:off x="5324639" y="4592191"/>
            <a:ext cx="499" cy="117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5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8002273" cy="4758506"/>
          </a:xfrm>
        </p:spPr>
        <p:txBody>
          <a:bodyPr/>
          <a:lstStyle/>
          <a:p>
            <a:r>
              <a:rPr lang="en-GB" sz="1800" dirty="0">
                <a:solidFill>
                  <a:schemeClr val="tx1"/>
                </a:solidFill>
              </a:rPr>
              <a:t>Exam grade problem:</a:t>
            </a:r>
          </a:p>
          <a:p>
            <a:r>
              <a:rPr lang="en-GB" dirty="0"/>
              <a:t>3 points.</a:t>
            </a:r>
          </a:p>
          <a:p>
            <a:r>
              <a:rPr lang="en-GB" dirty="0"/>
              <a:t>Write a function that returns the grade and the number of marks to the next grade from an exam result using the data below. The main program should output a suitable message to the student. E.g. A mark of 59 is grade 7. You needed 8 more marks for the next grade.</a:t>
            </a:r>
          </a:p>
          <a:p>
            <a:endParaRPr lang="en-GB" dirty="0"/>
          </a:p>
          <a:p>
            <a:endParaRPr lang="en-GB" dirty="0"/>
          </a:p>
          <a:p>
            <a:endParaRPr lang="pt-BR" dirty="0"/>
          </a:p>
          <a:p>
            <a:endParaRPr lang="en-GB" dirty="0"/>
          </a:p>
          <a:p>
            <a:r>
              <a:rPr lang="en-GB" sz="1800" dirty="0">
                <a:solidFill>
                  <a:schemeClr val="tx1"/>
                </a:solidFill>
              </a:rPr>
              <a:t>Periodic table problem:</a:t>
            </a:r>
          </a:p>
          <a:p>
            <a:r>
              <a:rPr lang="en-GB" dirty="0"/>
              <a:t>3 points.</a:t>
            </a:r>
          </a:p>
          <a:p>
            <a:r>
              <a:rPr lang="en-GB" dirty="0"/>
              <a:t>Find a copy of the periodic table. Write a function that takes a single parameter which could be the name of an element, the symbol or group it belongs to.  The function should output the name of the element, its atomic weight and the group it belongs to.  E.g. for the parameter “Li” the program would output:</a:t>
            </a:r>
            <a:br>
              <a:rPr lang="en-GB" dirty="0"/>
            </a:br>
            <a:br>
              <a:rPr lang="en-GB" dirty="0"/>
            </a:br>
            <a:r>
              <a:rPr lang="en-GB" dirty="0"/>
              <a:t>Element: Lithium</a:t>
            </a:r>
            <a:br>
              <a:rPr lang="en-GB" dirty="0"/>
            </a:br>
            <a:r>
              <a:rPr lang="en-GB" dirty="0"/>
              <a:t>Atomic weight: 6.94</a:t>
            </a:r>
            <a:br>
              <a:rPr lang="en-GB" dirty="0"/>
            </a:br>
            <a:r>
              <a:rPr lang="en-GB" dirty="0"/>
              <a:t>Group: Alkali metals</a:t>
            </a:r>
          </a:p>
          <a:p>
            <a:r>
              <a:rPr lang="en-GB" dirty="0"/>
              <a:t>You only need to use six elements from two different groups.</a:t>
            </a:r>
          </a:p>
        </p:txBody>
      </p:sp>
      <p:graphicFrame>
        <p:nvGraphicFramePr>
          <p:cNvPr id="2" name="Table 3">
            <a:extLst>
              <a:ext uri="{FF2B5EF4-FFF2-40B4-BE49-F238E27FC236}">
                <a16:creationId xmlns:a16="http://schemas.microsoft.com/office/drawing/2014/main" id="{CCDC88AF-593B-4A7B-AD53-B1616EE0CB92}"/>
              </a:ext>
            </a:extLst>
          </p:cNvPr>
          <p:cNvGraphicFramePr>
            <a:graphicFrameLocks noGrp="1"/>
          </p:cNvGraphicFramePr>
          <p:nvPr>
            <p:extLst>
              <p:ext uri="{D42A27DB-BD31-4B8C-83A1-F6EECF244321}">
                <p14:modId xmlns:p14="http://schemas.microsoft.com/office/powerpoint/2010/main" val="2772707817"/>
              </p:ext>
            </p:extLst>
          </p:nvPr>
        </p:nvGraphicFramePr>
        <p:xfrm>
          <a:off x="311297" y="2450061"/>
          <a:ext cx="7705654" cy="741680"/>
        </p:xfrm>
        <a:graphic>
          <a:graphicData uri="http://schemas.openxmlformats.org/drawingml/2006/table">
            <a:tbl>
              <a:tblPr firstCol="1" bandRow="1">
                <a:tableStyleId>{00A15C55-8517-42AA-B614-E9B94910E393}</a:tableStyleId>
              </a:tblPr>
              <a:tblGrid>
                <a:gridCol w="547554">
                  <a:extLst>
                    <a:ext uri="{9D8B030D-6E8A-4147-A177-3AD203B41FA5}">
                      <a16:colId xmlns:a16="http://schemas.microsoft.com/office/drawing/2014/main" val="1361074762"/>
                    </a:ext>
                  </a:extLst>
                </a:gridCol>
                <a:gridCol w="715810">
                  <a:extLst>
                    <a:ext uri="{9D8B030D-6E8A-4147-A177-3AD203B41FA5}">
                      <a16:colId xmlns:a16="http://schemas.microsoft.com/office/drawing/2014/main" val="1048701107"/>
                    </a:ext>
                  </a:extLst>
                </a:gridCol>
                <a:gridCol w="715810">
                  <a:extLst>
                    <a:ext uri="{9D8B030D-6E8A-4147-A177-3AD203B41FA5}">
                      <a16:colId xmlns:a16="http://schemas.microsoft.com/office/drawing/2014/main" val="931376738"/>
                    </a:ext>
                  </a:extLst>
                </a:gridCol>
                <a:gridCol w="715810">
                  <a:extLst>
                    <a:ext uri="{9D8B030D-6E8A-4147-A177-3AD203B41FA5}">
                      <a16:colId xmlns:a16="http://schemas.microsoft.com/office/drawing/2014/main" val="967089754"/>
                    </a:ext>
                  </a:extLst>
                </a:gridCol>
                <a:gridCol w="715810">
                  <a:extLst>
                    <a:ext uri="{9D8B030D-6E8A-4147-A177-3AD203B41FA5}">
                      <a16:colId xmlns:a16="http://schemas.microsoft.com/office/drawing/2014/main" val="2153653546"/>
                    </a:ext>
                  </a:extLst>
                </a:gridCol>
                <a:gridCol w="715810">
                  <a:extLst>
                    <a:ext uri="{9D8B030D-6E8A-4147-A177-3AD203B41FA5}">
                      <a16:colId xmlns:a16="http://schemas.microsoft.com/office/drawing/2014/main" val="623126231"/>
                    </a:ext>
                  </a:extLst>
                </a:gridCol>
                <a:gridCol w="715810">
                  <a:extLst>
                    <a:ext uri="{9D8B030D-6E8A-4147-A177-3AD203B41FA5}">
                      <a16:colId xmlns:a16="http://schemas.microsoft.com/office/drawing/2014/main" val="1455770619"/>
                    </a:ext>
                  </a:extLst>
                </a:gridCol>
                <a:gridCol w="715810">
                  <a:extLst>
                    <a:ext uri="{9D8B030D-6E8A-4147-A177-3AD203B41FA5}">
                      <a16:colId xmlns:a16="http://schemas.microsoft.com/office/drawing/2014/main" val="4078878830"/>
                    </a:ext>
                  </a:extLst>
                </a:gridCol>
                <a:gridCol w="715810">
                  <a:extLst>
                    <a:ext uri="{9D8B030D-6E8A-4147-A177-3AD203B41FA5}">
                      <a16:colId xmlns:a16="http://schemas.microsoft.com/office/drawing/2014/main" val="3930477031"/>
                    </a:ext>
                  </a:extLst>
                </a:gridCol>
                <a:gridCol w="715810">
                  <a:extLst>
                    <a:ext uri="{9D8B030D-6E8A-4147-A177-3AD203B41FA5}">
                      <a16:colId xmlns:a16="http://schemas.microsoft.com/office/drawing/2014/main" val="986571664"/>
                    </a:ext>
                  </a:extLst>
                </a:gridCol>
                <a:gridCol w="715810">
                  <a:extLst>
                    <a:ext uri="{9D8B030D-6E8A-4147-A177-3AD203B41FA5}">
                      <a16:colId xmlns:a16="http://schemas.microsoft.com/office/drawing/2014/main" val="3040314480"/>
                    </a:ext>
                  </a:extLst>
                </a:gridCol>
              </a:tblGrid>
              <a:tr h="370840">
                <a:tc>
                  <a:txBody>
                    <a:bodyPr/>
                    <a:lstStyle/>
                    <a:p>
                      <a:pPr algn="ctr"/>
                      <a:r>
                        <a:rPr lang="en-GB" sz="1100" dirty="0"/>
                        <a:t>Mark</a:t>
                      </a:r>
                    </a:p>
                  </a:txBody>
                  <a:tcPr anchor="ctr"/>
                </a:tc>
                <a:tc>
                  <a:txBody>
                    <a:bodyPr/>
                    <a:lstStyle/>
                    <a:p>
                      <a:pPr algn="ctr"/>
                      <a:r>
                        <a:rPr lang="en-GB" sz="1100" dirty="0">
                          <a:solidFill>
                            <a:srgbClr val="595959"/>
                          </a:solidFill>
                        </a:rPr>
                        <a:t>&lt;2</a:t>
                      </a:r>
                    </a:p>
                  </a:txBody>
                  <a:tcPr anchor="ctr"/>
                </a:tc>
                <a:tc>
                  <a:txBody>
                    <a:bodyPr/>
                    <a:lstStyle/>
                    <a:p>
                      <a:pPr algn="ctr"/>
                      <a:r>
                        <a:rPr lang="en-GB" sz="1100" dirty="0">
                          <a:solidFill>
                            <a:srgbClr val="595959"/>
                          </a:solidFill>
                        </a:rPr>
                        <a:t>2</a:t>
                      </a:r>
                    </a:p>
                  </a:txBody>
                  <a:tcPr anchor="ctr"/>
                </a:tc>
                <a:tc>
                  <a:txBody>
                    <a:bodyPr/>
                    <a:lstStyle/>
                    <a:p>
                      <a:pPr algn="ctr"/>
                      <a:r>
                        <a:rPr lang="en-GB" sz="1100" dirty="0">
                          <a:solidFill>
                            <a:srgbClr val="595959"/>
                          </a:solidFill>
                        </a:rPr>
                        <a:t>4</a:t>
                      </a:r>
                    </a:p>
                  </a:txBody>
                  <a:tcPr anchor="ctr"/>
                </a:tc>
                <a:tc>
                  <a:txBody>
                    <a:bodyPr/>
                    <a:lstStyle/>
                    <a:p>
                      <a:pPr algn="ctr"/>
                      <a:r>
                        <a:rPr lang="en-GB" sz="1100" dirty="0">
                          <a:solidFill>
                            <a:srgbClr val="595959"/>
                          </a:solidFill>
                        </a:rPr>
                        <a:t>13</a:t>
                      </a:r>
                    </a:p>
                  </a:txBody>
                  <a:tcPr anchor="ctr"/>
                </a:tc>
                <a:tc>
                  <a:txBody>
                    <a:bodyPr/>
                    <a:lstStyle/>
                    <a:p>
                      <a:pPr algn="ctr"/>
                      <a:r>
                        <a:rPr lang="en-GB" sz="1100" dirty="0">
                          <a:solidFill>
                            <a:srgbClr val="595959"/>
                          </a:solidFill>
                        </a:rPr>
                        <a:t>22</a:t>
                      </a:r>
                    </a:p>
                  </a:txBody>
                  <a:tcPr anchor="ctr"/>
                </a:tc>
                <a:tc>
                  <a:txBody>
                    <a:bodyPr/>
                    <a:lstStyle/>
                    <a:p>
                      <a:pPr algn="ctr"/>
                      <a:r>
                        <a:rPr lang="en-GB" sz="1100" dirty="0">
                          <a:solidFill>
                            <a:srgbClr val="595959"/>
                          </a:solidFill>
                        </a:rPr>
                        <a:t>31</a:t>
                      </a:r>
                    </a:p>
                  </a:txBody>
                  <a:tcPr anchor="ctr"/>
                </a:tc>
                <a:tc>
                  <a:txBody>
                    <a:bodyPr/>
                    <a:lstStyle/>
                    <a:p>
                      <a:pPr algn="ctr"/>
                      <a:r>
                        <a:rPr lang="en-GB" sz="1100" dirty="0">
                          <a:solidFill>
                            <a:srgbClr val="595959"/>
                          </a:solidFill>
                        </a:rPr>
                        <a:t>41</a:t>
                      </a:r>
                    </a:p>
                  </a:txBody>
                  <a:tcPr anchor="ctr"/>
                </a:tc>
                <a:tc>
                  <a:txBody>
                    <a:bodyPr/>
                    <a:lstStyle/>
                    <a:p>
                      <a:pPr algn="ctr"/>
                      <a:r>
                        <a:rPr lang="en-GB" sz="1100" dirty="0">
                          <a:solidFill>
                            <a:srgbClr val="595959"/>
                          </a:solidFill>
                        </a:rPr>
                        <a:t>54</a:t>
                      </a:r>
                    </a:p>
                  </a:txBody>
                  <a:tcPr anchor="ctr"/>
                </a:tc>
                <a:tc>
                  <a:txBody>
                    <a:bodyPr/>
                    <a:lstStyle/>
                    <a:p>
                      <a:pPr algn="ctr"/>
                      <a:r>
                        <a:rPr lang="en-GB" sz="1100" dirty="0">
                          <a:solidFill>
                            <a:srgbClr val="595959"/>
                          </a:solidFill>
                        </a:rPr>
                        <a:t>67</a:t>
                      </a:r>
                    </a:p>
                  </a:txBody>
                  <a:tcPr anchor="ctr"/>
                </a:tc>
                <a:tc>
                  <a:txBody>
                    <a:bodyPr/>
                    <a:lstStyle/>
                    <a:p>
                      <a:pPr algn="ctr"/>
                      <a:r>
                        <a:rPr lang="en-GB" sz="1100" dirty="0">
                          <a:solidFill>
                            <a:srgbClr val="595959"/>
                          </a:solidFill>
                        </a:rPr>
                        <a:t>80</a:t>
                      </a:r>
                    </a:p>
                  </a:txBody>
                  <a:tcPr anchor="ctr"/>
                </a:tc>
                <a:extLst>
                  <a:ext uri="{0D108BD9-81ED-4DB2-BD59-A6C34878D82A}">
                    <a16:rowId xmlns:a16="http://schemas.microsoft.com/office/drawing/2014/main" val="4235674836"/>
                  </a:ext>
                </a:extLst>
              </a:tr>
              <a:tr h="370840">
                <a:tc>
                  <a:txBody>
                    <a:bodyPr/>
                    <a:lstStyle/>
                    <a:p>
                      <a:pPr algn="ctr"/>
                      <a:r>
                        <a:rPr lang="en-GB" sz="1100" dirty="0">
                          <a:solidFill>
                            <a:schemeClr val="bg1"/>
                          </a:solidFill>
                        </a:rPr>
                        <a:t>Grade</a:t>
                      </a:r>
                    </a:p>
                  </a:txBody>
                  <a:tcPr anchor="ctr"/>
                </a:tc>
                <a:tc>
                  <a:txBody>
                    <a:bodyPr/>
                    <a:lstStyle/>
                    <a:p>
                      <a:pPr algn="ctr"/>
                      <a:r>
                        <a:rPr lang="en-GB" sz="1100" dirty="0">
                          <a:solidFill>
                            <a:srgbClr val="595959"/>
                          </a:solidFill>
                        </a:rPr>
                        <a:t>U</a:t>
                      </a:r>
                    </a:p>
                  </a:txBody>
                  <a:tcPr anchor="ctr"/>
                </a:tc>
                <a:tc>
                  <a:txBody>
                    <a:bodyPr/>
                    <a:lstStyle/>
                    <a:p>
                      <a:pPr algn="ctr"/>
                      <a:r>
                        <a:rPr lang="en-GB" sz="1100" dirty="0">
                          <a:solidFill>
                            <a:srgbClr val="595959"/>
                          </a:solidFill>
                        </a:rPr>
                        <a:t>1</a:t>
                      </a:r>
                    </a:p>
                  </a:txBody>
                  <a:tcPr anchor="ctr"/>
                </a:tc>
                <a:tc>
                  <a:txBody>
                    <a:bodyPr/>
                    <a:lstStyle/>
                    <a:p>
                      <a:pPr algn="ctr"/>
                      <a:r>
                        <a:rPr lang="en-GB" sz="1100" dirty="0">
                          <a:solidFill>
                            <a:srgbClr val="595959"/>
                          </a:solidFill>
                        </a:rPr>
                        <a:t>2</a:t>
                      </a:r>
                    </a:p>
                  </a:txBody>
                  <a:tcPr anchor="ctr"/>
                </a:tc>
                <a:tc>
                  <a:txBody>
                    <a:bodyPr/>
                    <a:lstStyle/>
                    <a:p>
                      <a:pPr algn="ctr"/>
                      <a:r>
                        <a:rPr lang="en-GB" sz="1100" dirty="0">
                          <a:solidFill>
                            <a:srgbClr val="595959"/>
                          </a:solidFill>
                        </a:rPr>
                        <a:t>3</a:t>
                      </a:r>
                    </a:p>
                  </a:txBody>
                  <a:tcPr anchor="ctr"/>
                </a:tc>
                <a:tc>
                  <a:txBody>
                    <a:bodyPr/>
                    <a:lstStyle/>
                    <a:p>
                      <a:pPr algn="ctr"/>
                      <a:r>
                        <a:rPr lang="en-GB" sz="1100" dirty="0">
                          <a:solidFill>
                            <a:srgbClr val="595959"/>
                          </a:solidFill>
                        </a:rPr>
                        <a:t>4</a:t>
                      </a:r>
                    </a:p>
                  </a:txBody>
                  <a:tcPr anchor="ctr"/>
                </a:tc>
                <a:tc>
                  <a:txBody>
                    <a:bodyPr/>
                    <a:lstStyle/>
                    <a:p>
                      <a:pPr algn="ctr"/>
                      <a:r>
                        <a:rPr lang="en-GB" sz="1100" dirty="0">
                          <a:solidFill>
                            <a:srgbClr val="595959"/>
                          </a:solidFill>
                        </a:rPr>
                        <a:t>5</a:t>
                      </a:r>
                    </a:p>
                  </a:txBody>
                  <a:tcPr anchor="ctr"/>
                </a:tc>
                <a:tc>
                  <a:txBody>
                    <a:bodyPr/>
                    <a:lstStyle/>
                    <a:p>
                      <a:pPr algn="ctr"/>
                      <a:r>
                        <a:rPr lang="en-GB" sz="1100" dirty="0">
                          <a:solidFill>
                            <a:srgbClr val="595959"/>
                          </a:solidFill>
                        </a:rPr>
                        <a:t>6</a:t>
                      </a:r>
                    </a:p>
                  </a:txBody>
                  <a:tcPr anchor="ctr"/>
                </a:tc>
                <a:tc>
                  <a:txBody>
                    <a:bodyPr/>
                    <a:lstStyle/>
                    <a:p>
                      <a:pPr algn="ctr"/>
                      <a:r>
                        <a:rPr lang="en-GB" sz="1100" dirty="0">
                          <a:solidFill>
                            <a:srgbClr val="595959"/>
                          </a:solidFill>
                        </a:rPr>
                        <a:t>7</a:t>
                      </a:r>
                    </a:p>
                  </a:txBody>
                  <a:tcPr anchor="ctr"/>
                </a:tc>
                <a:tc>
                  <a:txBody>
                    <a:bodyPr/>
                    <a:lstStyle/>
                    <a:p>
                      <a:pPr algn="ctr"/>
                      <a:r>
                        <a:rPr lang="en-GB" sz="1100" dirty="0">
                          <a:solidFill>
                            <a:srgbClr val="595959"/>
                          </a:solidFill>
                        </a:rPr>
                        <a:t>8</a:t>
                      </a:r>
                    </a:p>
                  </a:txBody>
                  <a:tcPr anchor="ctr"/>
                </a:tc>
                <a:tc>
                  <a:txBody>
                    <a:bodyPr/>
                    <a:lstStyle/>
                    <a:p>
                      <a:pPr algn="ctr"/>
                      <a:r>
                        <a:rPr lang="en-GB" sz="1100" dirty="0">
                          <a:solidFill>
                            <a:srgbClr val="595959"/>
                          </a:solidFill>
                        </a:rPr>
                        <a:t>9</a:t>
                      </a:r>
                    </a:p>
                  </a:txBody>
                  <a:tcPr anchor="ctr"/>
                </a:tc>
                <a:extLst>
                  <a:ext uri="{0D108BD9-81ED-4DB2-BD59-A6C34878D82A}">
                    <a16:rowId xmlns:a16="http://schemas.microsoft.com/office/drawing/2014/main" val="750772158"/>
                  </a:ext>
                </a:extLst>
              </a:tr>
            </a:tbl>
          </a:graphicData>
        </a:graphic>
      </p:graphicFrame>
      <p:pic>
        <p:nvPicPr>
          <p:cNvPr id="5" name="Graphic 4">
            <a:extLst>
              <a:ext uri="{FF2B5EF4-FFF2-40B4-BE49-F238E27FC236}">
                <a16:creationId xmlns:a16="http://schemas.microsoft.com/office/drawing/2014/main" id="{EE466EFB-1796-465F-8B3C-254FEE55EA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54881"/>
            <a:ext cx="1080000" cy="1080000"/>
          </a:xfrm>
          <a:prstGeom prst="rect">
            <a:avLst/>
          </a:prstGeom>
        </p:spPr>
      </p:pic>
      <p:pic>
        <p:nvPicPr>
          <p:cNvPr id="7" name="Graphic 6">
            <a:extLst>
              <a:ext uri="{FF2B5EF4-FFF2-40B4-BE49-F238E27FC236}">
                <a16:creationId xmlns:a16="http://schemas.microsoft.com/office/drawing/2014/main" id="{0D58A716-3DB3-42F5-A47C-37BFDC7FFE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0000" y="3542423"/>
            <a:ext cx="1080000" cy="1080000"/>
          </a:xfrm>
          <a:prstGeom prst="rect">
            <a:avLst/>
          </a:prstGeom>
        </p:spPr>
      </p:pic>
    </p:spTree>
    <p:extLst>
      <p:ext uri="{BB962C8B-B14F-4D97-AF65-F5344CB8AC3E}">
        <p14:creationId xmlns:p14="http://schemas.microsoft.com/office/powerpoint/2010/main" val="248353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8002273" cy="4758506"/>
          </a:xfrm>
        </p:spPr>
        <p:txBody>
          <a:bodyPr/>
          <a:lstStyle/>
          <a:p>
            <a:r>
              <a:rPr lang="en-GB" sz="1800" dirty="0">
                <a:solidFill>
                  <a:schemeClr val="tx1"/>
                </a:solidFill>
              </a:rPr>
              <a:t>Day format problem:</a:t>
            </a:r>
          </a:p>
          <a:p>
            <a:r>
              <a:rPr lang="en-GB" dirty="0"/>
              <a:t>3 points.</a:t>
            </a:r>
          </a:p>
          <a:p>
            <a:r>
              <a:rPr lang="en-GB" dirty="0"/>
              <a:t>Write a function called </a:t>
            </a:r>
            <a:r>
              <a:rPr lang="en-GB" dirty="0" err="1"/>
              <a:t>DayFormat</a:t>
            </a:r>
            <a:r>
              <a:rPr lang="en-GB" dirty="0"/>
              <a:t> that takes two parameters, the day as a number (e.g. Monday is 1, Tuesday is 2) and the output format required. The function should return the day formatted as shown:</a:t>
            </a:r>
          </a:p>
          <a:p>
            <a:endParaRPr lang="en-GB" dirty="0"/>
          </a:p>
          <a:p>
            <a:endParaRPr lang="en-GB" dirty="0"/>
          </a:p>
          <a:p>
            <a:endParaRPr lang="en-GB" dirty="0"/>
          </a:p>
          <a:p>
            <a:endParaRPr lang="en-GB" dirty="0"/>
          </a:p>
          <a:p>
            <a:endParaRPr lang="en-GB" dirty="0"/>
          </a:p>
          <a:p>
            <a:endParaRPr lang="en-GB" dirty="0"/>
          </a:p>
          <a:p>
            <a:endParaRPr lang="en-GB" dirty="0"/>
          </a:p>
          <a:p>
            <a:r>
              <a:rPr lang="en-GB" dirty="0"/>
              <a:t>E.g. </a:t>
            </a:r>
            <a:r>
              <a:rPr lang="en-GB" dirty="0" err="1"/>
              <a:t>DayFormat</a:t>
            </a:r>
            <a:r>
              <a:rPr lang="en-GB" dirty="0"/>
              <a:t>(2, "day") would return Tuesday.</a:t>
            </a:r>
          </a:p>
        </p:txBody>
      </p:sp>
      <p:graphicFrame>
        <p:nvGraphicFramePr>
          <p:cNvPr id="4" name="Table 3">
            <a:extLst>
              <a:ext uri="{FF2B5EF4-FFF2-40B4-BE49-F238E27FC236}">
                <a16:creationId xmlns:a16="http://schemas.microsoft.com/office/drawing/2014/main" id="{0400ABCB-782C-4DC7-969D-920078DD335C}"/>
              </a:ext>
            </a:extLst>
          </p:cNvPr>
          <p:cNvGraphicFramePr>
            <a:graphicFrameLocks noGrp="1"/>
          </p:cNvGraphicFramePr>
          <p:nvPr>
            <p:extLst>
              <p:ext uri="{D42A27DB-BD31-4B8C-83A1-F6EECF244321}">
                <p14:modId xmlns:p14="http://schemas.microsoft.com/office/powerpoint/2010/main" val="1864174536"/>
              </p:ext>
            </p:extLst>
          </p:nvPr>
        </p:nvGraphicFramePr>
        <p:xfrm>
          <a:off x="311298" y="2428796"/>
          <a:ext cx="5834321" cy="1483360"/>
        </p:xfrm>
        <a:graphic>
          <a:graphicData uri="http://schemas.openxmlformats.org/drawingml/2006/table">
            <a:tbl>
              <a:tblPr firstRow="1" bandRow="1">
                <a:tableStyleId>{00A15C55-8517-42AA-B614-E9B94910E393}</a:tableStyleId>
              </a:tblPr>
              <a:tblGrid>
                <a:gridCol w="1249176">
                  <a:extLst>
                    <a:ext uri="{9D8B030D-6E8A-4147-A177-3AD203B41FA5}">
                      <a16:colId xmlns:a16="http://schemas.microsoft.com/office/drawing/2014/main" val="1361074762"/>
                    </a:ext>
                  </a:extLst>
                </a:gridCol>
                <a:gridCol w="4585145">
                  <a:extLst>
                    <a:ext uri="{9D8B030D-6E8A-4147-A177-3AD203B41FA5}">
                      <a16:colId xmlns:a16="http://schemas.microsoft.com/office/drawing/2014/main" val="1048701107"/>
                    </a:ext>
                  </a:extLst>
                </a:gridCol>
              </a:tblGrid>
              <a:tr h="370840">
                <a:tc>
                  <a:txBody>
                    <a:bodyPr/>
                    <a:lstStyle/>
                    <a:p>
                      <a:r>
                        <a:rPr lang="en-GB" sz="1100" dirty="0"/>
                        <a:t>Parameter</a:t>
                      </a:r>
                    </a:p>
                  </a:txBody>
                  <a:tcPr anchor="ctr"/>
                </a:tc>
                <a:tc>
                  <a:txBody>
                    <a:bodyPr/>
                    <a:lstStyle/>
                    <a:p>
                      <a:r>
                        <a:rPr lang="en-GB" sz="1100" dirty="0"/>
                        <a:t>Format returned</a:t>
                      </a:r>
                    </a:p>
                  </a:txBody>
                  <a:tcPr anchor="ctr"/>
                </a:tc>
                <a:extLst>
                  <a:ext uri="{0D108BD9-81ED-4DB2-BD59-A6C34878D82A}">
                    <a16:rowId xmlns:a16="http://schemas.microsoft.com/office/drawing/2014/main" val="4235674836"/>
                  </a:ext>
                </a:extLst>
              </a:tr>
              <a:tr h="370840">
                <a:tc>
                  <a:txBody>
                    <a:bodyPr/>
                    <a:lstStyle/>
                    <a:p>
                      <a:r>
                        <a:rPr lang="en-GB" sz="1100" dirty="0">
                          <a:solidFill>
                            <a:srgbClr val="595959"/>
                          </a:solidFill>
                        </a:rPr>
                        <a:t>day</a:t>
                      </a:r>
                    </a:p>
                  </a:txBody>
                  <a:tcPr anchor="ctr"/>
                </a:tc>
                <a:tc>
                  <a:txBody>
                    <a:bodyPr/>
                    <a:lstStyle/>
                    <a:p>
                      <a:r>
                        <a:rPr lang="en-GB" sz="1100" kern="1200" dirty="0">
                          <a:solidFill>
                            <a:srgbClr val="595959"/>
                          </a:solidFill>
                          <a:effectLst/>
                        </a:rPr>
                        <a:t>Monday, Tuesday, Wednesday, Thursday, Friday, Saturday, Sunday</a:t>
                      </a:r>
                      <a:endParaRPr lang="en-GB" sz="1100" dirty="0">
                        <a:solidFill>
                          <a:srgbClr val="595959"/>
                        </a:solidFill>
                      </a:endParaRPr>
                    </a:p>
                  </a:txBody>
                  <a:tcPr anchor="ctr"/>
                </a:tc>
                <a:extLst>
                  <a:ext uri="{0D108BD9-81ED-4DB2-BD59-A6C34878D82A}">
                    <a16:rowId xmlns:a16="http://schemas.microsoft.com/office/drawing/2014/main" val="750772158"/>
                  </a:ext>
                </a:extLst>
              </a:tr>
              <a:tr h="370840">
                <a:tc>
                  <a:txBody>
                    <a:bodyPr/>
                    <a:lstStyle/>
                    <a:p>
                      <a:r>
                        <a:rPr lang="en-GB" sz="1100" dirty="0" err="1">
                          <a:solidFill>
                            <a:srgbClr val="595959"/>
                          </a:solidFill>
                        </a:rPr>
                        <a:t>shortday</a:t>
                      </a:r>
                      <a:endParaRPr lang="en-GB" sz="1100" dirty="0">
                        <a:solidFill>
                          <a:srgbClr val="595959"/>
                        </a:solidFill>
                      </a:endParaRPr>
                    </a:p>
                  </a:txBody>
                  <a:tcPr anchor="ctr"/>
                </a:tc>
                <a:tc>
                  <a:txBody>
                    <a:bodyPr/>
                    <a:lstStyle/>
                    <a:p>
                      <a:r>
                        <a:rPr lang="en-GB" sz="1100" kern="1200" dirty="0">
                          <a:solidFill>
                            <a:srgbClr val="595959"/>
                          </a:solidFill>
                          <a:effectLst/>
                        </a:rPr>
                        <a:t>Mon, Tue, Wed, Thu, Fri, Sat, Sun</a:t>
                      </a:r>
                      <a:endParaRPr lang="en-GB" sz="1100" dirty="0">
                        <a:solidFill>
                          <a:srgbClr val="595959"/>
                        </a:solidFill>
                      </a:endParaRPr>
                    </a:p>
                  </a:txBody>
                  <a:tcPr anchor="ctr"/>
                </a:tc>
                <a:extLst>
                  <a:ext uri="{0D108BD9-81ED-4DB2-BD59-A6C34878D82A}">
                    <a16:rowId xmlns:a16="http://schemas.microsoft.com/office/drawing/2014/main" val="967127092"/>
                  </a:ext>
                </a:extLst>
              </a:tr>
              <a:tr h="370840">
                <a:tc>
                  <a:txBody>
                    <a:bodyPr/>
                    <a:lstStyle/>
                    <a:p>
                      <a:r>
                        <a:rPr lang="en-GB" sz="1100" dirty="0">
                          <a:solidFill>
                            <a:srgbClr val="595959"/>
                          </a:solidFill>
                        </a:rPr>
                        <a:t>char</a:t>
                      </a:r>
                    </a:p>
                  </a:txBody>
                  <a:tcPr anchor="ctr"/>
                </a:tc>
                <a:tc>
                  <a:txBody>
                    <a:bodyPr/>
                    <a:lstStyle/>
                    <a:p>
                      <a:r>
                        <a:rPr lang="en-GB" sz="1100" kern="1200" dirty="0">
                          <a:solidFill>
                            <a:srgbClr val="595959"/>
                          </a:solidFill>
                          <a:effectLst/>
                        </a:rPr>
                        <a:t>M, Tu, W, Th, F, Sa, </a:t>
                      </a:r>
                      <a:r>
                        <a:rPr lang="en-GB" sz="1100" kern="1200" dirty="0" err="1">
                          <a:solidFill>
                            <a:srgbClr val="595959"/>
                          </a:solidFill>
                          <a:effectLst/>
                        </a:rPr>
                        <a:t>Su</a:t>
                      </a:r>
                      <a:endParaRPr lang="en-GB" sz="1100" dirty="0">
                        <a:solidFill>
                          <a:srgbClr val="595959"/>
                        </a:solidFill>
                      </a:endParaRPr>
                    </a:p>
                  </a:txBody>
                  <a:tcPr anchor="ctr"/>
                </a:tc>
                <a:extLst>
                  <a:ext uri="{0D108BD9-81ED-4DB2-BD59-A6C34878D82A}">
                    <a16:rowId xmlns:a16="http://schemas.microsoft.com/office/drawing/2014/main" val="3780042906"/>
                  </a:ext>
                </a:extLst>
              </a:tr>
            </a:tbl>
          </a:graphicData>
        </a:graphic>
      </p:graphicFrame>
      <p:pic>
        <p:nvPicPr>
          <p:cNvPr id="9" name="Graphic 8">
            <a:extLst>
              <a:ext uri="{FF2B5EF4-FFF2-40B4-BE49-F238E27FC236}">
                <a16:creationId xmlns:a16="http://schemas.microsoft.com/office/drawing/2014/main" id="{61FA1BAF-AF80-443C-BD21-309BEA1342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56432"/>
            <a:ext cx="1080000" cy="1080000"/>
          </a:xfrm>
          <a:prstGeom prst="rect">
            <a:avLst/>
          </a:prstGeom>
        </p:spPr>
      </p:pic>
    </p:spTree>
    <p:extLst>
      <p:ext uri="{BB962C8B-B14F-4D97-AF65-F5344CB8AC3E}">
        <p14:creationId xmlns:p14="http://schemas.microsoft.com/office/powerpoint/2010/main" val="188818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AA3DCD6-EA57-44AA-A10A-169977277CBF}"/>
              </a:ext>
            </a:extLst>
          </p:cNvPr>
          <p:cNvGraphicFramePr>
            <a:graphicFrameLocks noGrp="1"/>
          </p:cNvGraphicFramePr>
          <p:nvPr/>
        </p:nvGraphicFramePr>
        <p:xfrm>
          <a:off x="311299" y="2248707"/>
          <a:ext cx="6344682" cy="1554480"/>
        </p:xfrm>
        <a:graphic>
          <a:graphicData uri="http://schemas.openxmlformats.org/drawingml/2006/table">
            <a:tbl>
              <a:tblPr firstRow="1" bandRow="1">
                <a:tableStyleId>{00A15C55-8517-42AA-B614-E9B94910E393}</a:tableStyleId>
              </a:tblPr>
              <a:tblGrid>
                <a:gridCol w="930593">
                  <a:extLst>
                    <a:ext uri="{9D8B030D-6E8A-4147-A177-3AD203B41FA5}">
                      <a16:colId xmlns:a16="http://schemas.microsoft.com/office/drawing/2014/main" val="1361074762"/>
                    </a:ext>
                  </a:extLst>
                </a:gridCol>
                <a:gridCol w="930593">
                  <a:extLst>
                    <a:ext uri="{9D8B030D-6E8A-4147-A177-3AD203B41FA5}">
                      <a16:colId xmlns:a16="http://schemas.microsoft.com/office/drawing/2014/main" val="1048701107"/>
                    </a:ext>
                  </a:extLst>
                </a:gridCol>
                <a:gridCol w="3429318">
                  <a:extLst>
                    <a:ext uri="{9D8B030D-6E8A-4147-A177-3AD203B41FA5}">
                      <a16:colId xmlns:a16="http://schemas.microsoft.com/office/drawing/2014/main" val="477024362"/>
                    </a:ext>
                  </a:extLst>
                </a:gridCol>
                <a:gridCol w="1054178">
                  <a:extLst>
                    <a:ext uri="{9D8B030D-6E8A-4147-A177-3AD203B41FA5}">
                      <a16:colId xmlns:a16="http://schemas.microsoft.com/office/drawing/2014/main" val="710548072"/>
                    </a:ext>
                  </a:extLst>
                </a:gridCol>
              </a:tblGrid>
              <a:tr h="197712">
                <a:tc>
                  <a:txBody>
                    <a:bodyPr/>
                    <a:lstStyle/>
                    <a:p>
                      <a:pPr algn="ctr"/>
                      <a:r>
                        <a:rPr lang="en-GB" sz="1100" dirty="0"/>
                        <a:t>Parameter 1</a:t>
                      </a:r>
                    </a:p>
                  </a:txBody>
                  <a:tcPr anchor="ctr"/>
                </a:tc>
                <a:tc>
                  <a:txBody>
                    <a:bodyPr/>
                    <a:lstStyle/>
                    <a:p>
                      <a:pPr algn="ctr"/>
                      <a:r>
                        <a:rPr lang="en-GB" sz="1100" dirty="0"/>
                        <a:t>Parameter 2</a:t>
                      </a:r>
                    </a:p>
                  </a:txBody>
                  <a:tcPr anchor="ctr"/>
                </a:tc>
                <a:tc>
                  <a:txBody>
                    <a:bodyPr/>
                    <a:lstStyle/>
                    <a:p>
                      <a:r>
                        <a:rPr lang="en-GB" sz="1100" dirty="0"/>
                        <a:t>Expected output</a:t>
                      </a:r>
                    </a:p>
                  </a:txBody>
                  <a:tcPr anchor="ctr"/>
                </a:tc>
                <a:tc>
                  <a:txBody>
                    <a:bodyPr/>
                    <a:lstStyle/>
                    <a:p>
                      <a:pPr algn="ctr"/>
                      <a:r>
                        <a:rPr lang="en-GB" sz="1100" dirty="0"/>
                        <a:t>Pass/Fail Test</a:t>
                      </a:r>
                    </a:p>
                  </a:txBody>
                  <a:tcPr anchor="ctr"/>
                </a:tc>
                <a:extLst>
                  <a:ext uri="{0D108BD9-81ED-4DB2-BD59-A6C34878D82A}">
                    <a16:rowId xmlns:a16="http://schemas.microsoft.com/office/drawing/2014/main" val="423567483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750772158"/>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967127092"/>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78004290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962784495"/>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434869026"/>
                  </a:ext>
                </a:extLst>
              </a:tr>
            </a:tbl>
          </a:graphicData>
        </a:graphic>
      </p:graphicFrame>
      <p:sp>
        <p:nvSpPr>
          <p:cNvPr id="8" name="Text Placeholder 2">
            <a:extLst>
              <a:ext uri="{FF2B5EF4-FFF2-40B4-BE49-F238E27FC236}">
                <a16:creationId xmlns:a16="http://schemas.microsoft.com/office/drawing/2014/main" id="{CEF4051C-04FE-42EE-9620-42B5BAE4522C}"/>
              </a:ext>
            </a:extLst>
          </p:cNvPr>
          <p:cNvSpPr>
            <a:spLocks noGrp="1"/>
          </p:cNvSpPr>
          <p:nvPr>
            <p:ph type="body" sz="quarter" idx="10"/>
          </p:nvPr>
        </p:nvSpPr>
        <p:spPr>
          <a:xfrm>
            <a:off x="216694" y="1388917"/>
            <a:ext cx="8002273" cy="380506"/>
          </a:xfrm>
        </p:spPr>
        <p:txBody>
          <a:bodyPr/>
          <a:lstStyle/>
          <a:p>
            <a:r>
              <a:rPr lang="en-GB" sz="1800">
                <a:solidFill>
                  <a:schemeClr val="tx1"/>
                </a:solidFill>
              </a:rPr>
              <a:t>Test tables:</a:t>
            </a:r>
            <a:endParaRPr lang="en-GB" sz="1800" dirty="0">
              <a:solidFill>
                <a:schemeClr val="tx1"/>
              </a:solidFill>
            </a:endParaRPr>
          </a:p>
        </p:txBody>
      </p:sp>
      <p:sp>
        <p:nvSpPr>
          <p:cNvPr id="10" name="TextBox 9">
            <a:extLst>
              <a:ext uri="{FF2B5EF4-FFF2-40B4-BE49-F238E27FC236}">
                <a16:creationId xmlns:a16="http://schemas.microsoft.com/office/drawing/2014/main" id="{9B9498B9-38E9-4948-B080-83DF6ACDE5F7}"/>
              </a:ext>
            </a:extLst>
          </p:cNvPr>
          <p:cNvSpPr txBox="1"/>
          <p:nvPr/>
        </p:nvSpPr>
        <p:spPr>
          <a:xfrm>
            <a:off x="216694" y="1828798"/>
            <a:ext cx="1015206" cy="261610"/>
          </a:xfrm>
          <a:prstGeom prst="rect">
            <a:avLst/>
          </a:prstGeom>
          <a:noFill/>
        </p:spPr>
        <p:txBody>
          <a:bodyPr wrap="square">
            <a:spAutoFit/>
          </a:bodyPr>
          <a:lstStyle/>
          <a:p>
            <a:r>
              <a:rPr lang="en-GB" sz="1100" dirty="0">
                <a:solidFill>
                  <a:srgbClr val="595959"/>
                </a:solidFill>
              </a:rPr>
              <a:t>Problem:</a:t>
            </a:r>
          </a:p>
        </p:txBody>
      </p:sp>
      <p:sp>
        <p:nvSpPr>
          <p:cNvPr id="15" name="Rectangle 14">
            <a:extLst>
              <a:ext uri="{FF2B5EF4-FFF2-40B4-BE49-F238E27FC236}">
                <a16:creationId xmlns:a16="http://schemas.microsoft.com/office/drawing/2014/main" id="{56955228-9709-45E5-8F9F-7D5A30610166}"/>
              </a:ext>
            </a:extLst>
          </p:cNvPr>
          <p:cNvSpPr/>
          <p:nvPr/>
        </p:nvSpPr>
        <p:spPr>
          <a:xfrm>
            <a:off x="1231900" y="1755327"/>
            <a:ext cx="5424081" cy="3805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graphicFrame>
        <p:nvGraphicFramePr>
          <p:cNvPr id="2" name="Table 1">
            <a:extLst>
              <a:ext uri="{FF2B5EF4-FFF2-40B4-BE49-F238E27FC236}">
                <a16:creationId xmlns:a16="http://schemas.microsoft.com/office/drawing/2014/main" id="{3E967A83-151D-4DBF-B096-136DD1C1DDA8}"/>
              </a:ext>
            </a:extLst>
          </p:cNvPr>
          <p:cNvGraphicFramePr>
            <a:graphicFrameLocks noGrp="1"/>
          </p:cNvGraphicFramePr>
          <p:nvPr>
            <p:extLst>
              <p:ext uri="{D42A27DB-BD31-4B8C-83A1-F6EECF244321}">
                <p14:modId xmlns:p14="http://schemas.microsoft.com/office/powerpoint/2010/main" val="558610495"/>
              </p:ext>
            </p:extLst>
          </p:nvPr>
        </p:nvGraphicFramePr>
        <p:xfrm>
          <a:off x="311299" y="4454866"/>
          <a:ext cx="6344682" cy="1554480"/>
        </p:xfrm>
        <a:graphic>
          <a:graphicData uri="http://schemas.openxmlformats.org/drawingml/2006/table">
            <a:tbl>
              <a:tblPr firstRow="1" bandRow="1">
                <a:tableStyleId>{00A15C55-8517-42AA-B614-E9B94910E393}</a:tableStyleId>
              </a:tblPr>
              <a:tblGrid>
                <a:gridCol w="930593">
                  <a:extLst>
                    <a:ext uri="{9D8B030D-6E8A-4147-A177-3AD203B41FA5}">
                      <a16:colId xmlns:a16="http://schemas.microsoft.com/office/drawing/2014/main" val="1361074762"/>
                    </a:ext>
                  </a:extLst>
                </a:gridCol>
                <a:gridCol w="930593">
                  <a:extLst>
                    <a:ext uri="{9D8B030D-6E8A-4147-A177-3AD203B41FA5}">
                      <a16:colId xmlns:a16="http://schemas.microsoft.com/office/drawing/2014/main" val="1048701107"/>
                    </a:ext>
                  </a:extLst>
                </a:gridCol>
                <a:gridCol w="3429318">
                  <a:extLst>
                    <a:ext uri="{9D8B030D-6E8A-4147-A177-3AD203B41FA5}">
                      <a16:colId xmlns:a16="http://schemas.microsoft.com/office/drawing/2014/main" val="477024362"/>
                    </a:ext>
                  </a:extLst>
                </a:gridCol>
                <a:gridCol w="1054178">
                  <a:extLst>
                    <a:ext uri="{9D8B030D-6E8A-4147-A177-3AD203B41FA5}">
                      <a16:colId xmlns:a16="http://schemas.microsoft.com/office/drawing/2014/main" val="710548072"/>
                    </a:ext>
                  </a:extLst>
                </a:gridCol>
              </a:tblGrid>
              <a:tr h="197712">
                <a:tc>
                  <a:txBody>
                    <a:bodyPr/>
                    <a:lstStyle/>
                    <a:p>
                      <a:pPr algn="ctr"/>
                      <a:r>
                        <a:rPr lang="en-GB" sz="1100" dirty="0"/>
                        <a:t>Parameter 1</a:t>
                      </a:r>
                    </a:p>
                  </a:txBody>
                  <a:tcPr anchor="ctr"/>
                </a:tc>
                <a:tc>
                  <a:txBody>
                    <a:bodyPr/>
                    <a:lstStyle/>
                    <a:p>
                      <a:pPr algn="ctr"/>
                      <a:r>
                        <a:rPr lang="en-GB" sz="1100" dirty="0"/>
                        <a:t>Parameter 2</a:t>
                      </a:r>
                    </a:p>
                  </a:txBody>
                  <a:tcPr anchor="ctr"/>
                </a:tc>
                <a:tc>
                  <a:txBody>
                    <a:bodyPr/>
                    <a:lstStyle/>
                    <a:p>
                      <a:r>
                        <a:rPr lang="en-GB" sz="1100" dirty="0"/>
                        <a:t>Expected output</a:t>
                      </a:r>
                    </a:p>
                  </a:txBody>
                  <a:tcPr anchor="ctr"/>
                </a:tc>
                <a:tc>
                  <a:txBody>
                    <a:bodyPr/>
                    <a:lstStyle/>
                    <a:p>
                      <a:pPr algn="ctr"/>
                      <a:r>
                        <a:rPr lang="en-GB" sz="1100" dirty="0"/>
                        <a:t>Pass/Fail Test</a:t>
                      </a:r>
                    </a:p>
                  </a:txBody>
                  <a:tcPr anchor="ctr"/>
                </a:tc>
                <a:extLst>
                  <a:ext uri="{0D108BD9-81ED-4DB2-BD59-A6C34878D82A}">
                    <a16:rowId xmlns:a16="http://schemas.microsoft.com/office/drawing/2014/main" val="423567483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750772158"/>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967127092"/>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78004290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962784495"/>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434869026"/>
                  </a:ext>
                </a:extLst>
              </a:tr>
            </a:tbl>
          </a:graphicData>
        </a:graphic>
      </p:graphicFrame>
      <p:sp>
        <p:nvSpPr>
          <p:cNvPr id="3" name="TextBox 2">
            <a:extLst>
              <a:ext uri="{FF2B5EF4-FFF2-40B4-BE49-F238E27FC236}">
                <a16:creationId xmlns:a16="http://schemas.microsoft.com/office/drawing/2014/main" id="{30B9B4E3-9C13-4515-881B-2B212A395191}"/>
              </a:ext>
            </a:extLst>
          </p:cNvPr>
          <p:cNvSpPr txBox="1"/>
          <p:nvPr/>
        </p:nvSpPr>
        <p:spPr>
          <a:xfrm>
            <a:off x="216694" y="4034957"/>
            <a:ext cx="1015206" cy="261610"/>
          </a:xfrm>
          <a:prstGeom prst="rect">
            <a:avLst/>
          </a:prstGeom>
          <a:noFill/>
        </p:spPr>
        <p:txBody>
          <a:bodyPr wrap="square">
            <a:spAutoFit/>
          </a:bodyPr>
          <a:lstStyle/>
          <a:p>
            <a:r>
              <a:rPr lang="en-GB" sz="1100" dirty="0">
                <a:solidFill>
                  <a:srgbClr val="595959"/>
                </a:solidFill>
              </a:rPr>
              <a:t>Problem:</a:t>
            </a:r>
          </a:p>
        </p:txBody>
      </p:sp>
      <p:sp>
        <p:nvSpPr>
          <p:cNvPr id="4" name="Rectangle 3">
            <a:extLst>
              <a:ext uri="{FF2B5EF4-FFF2-40B4-BE49-F238E27FC236}">
                <a16:creationId xmlns:a16="http://schemas.microsoft.com/office/drawing/2014/main" id="{9E7912DE-AB3A-4982-959F-1705C531B761}"/>
              </a:ext>
            </a:extLst>
          </p:cNvPr>
          <p:cNvSpPr/>
          <p:nvPr/>
        </p:nvSpPr>
        <p:spPr>
          <a:xfrm>
            <a:off x="1231900" y="3961486"/>
            <a:ext cx="5424081" cy="3805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Tree>
    <p:extLst>
      <p:ext uri="{BB962C8B-B14F-4D97-AF65-F5344CB8AC3E}">
        <p14:creationId xmlns:p14="http://schemas.microsoft.com/office/powerpoint/2010/main" val="407537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6"/>
            <a:ext cx="9436952" cy="5154387"/>
          </a:xfrm>
        </p:spPr>
        <p:txBody>
          <a:bodyPr/>
          <a:lstStyle/>
          <a:p>
            <a:r>
              <a:rPr lang="en-GB" sz="1800" dirty="0">
                <a:solidFill>
                  <a:schemeClr val="tx1"/>
                </a:solidFill>
              </a:rPr>
              <a:t>Understand how the code works:</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Selection commands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return eligibility to drive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CheckAge</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Age)</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(Age &gt;= 17)</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"You are old enough to learn to drive a car."</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else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"You are not old enough to learn to drive a car."</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CheckAge</a:t>
            </a:r>
            <a:r>
              <a:rPr lang="en-GB" dirty="0">
                <a:solidFill>
                  <a:srgbClr val="000000"/>
                </a:solidFill>
                <a:latin typeface="Consolas" panose="020B0609020204030204" pitchFamily="49" charset="0"/>
              </a:rPr>
              <a:t>(14);</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a:p>
            <a:pPr>
              <a:lnSpc>
                <a:spcPct val="100000"/>
              </a:lnSpc>
              <a:spcBef>
                <a:spcPts val="0"/>
              </a:spcBef>
            </a:pPr>
            <a:endParaRPr lang="en-GB" dirty="0"/>
          </a:p>
        </p:txBody>
      </p:sp>
      <p:sp>
        <p:nvSpPr>
          <p:cNvPr id="5" name="Speech Bubble: Rectangle with Corners Rounded 4">
            <a:extLst>
              <a:ext uri="{FF2B5EF4-FFF2-40B4-BE49-F238E27FC236}">
                <a16:creationId xmlns:a16="http://schemas.microsoft.com/office/drawing/2014/main" id="{C0385A82-1FB5-4AE1-AFF0-E824F1EF65E4}"/>
              </a:ext>
            </a:extLst>
          </p:cNvPr>
          <p:cNvSpPr/>
          <p:nvPr/>
        </p:nvSpPr>
        <p:spPr>
          <a:xfrm>
            <a:off x="3285863" y="3346644"/>
            <a:ext cx="6178772" cy="833468"/>
          </a:xfrm>
          <a:prstGeom prst="wedgeRoundRectCallout">
            <a:avLst>
              <a:gd name="adj1" fmla="val -56077"/>
              <a:gd name="adj2" fmla="val -1976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The decision about the next section of code to execute is determined by the “if” selection command.</a:t>
            </a:r>
          </a:p>
          <a:p>
            <a:pPr marL="171450" indent="-171450">
              <a:buFont typeface="Arial" panose="020B0604020202020204" pitchFamily="34" charset="0"/>
              <a:buChar char="•"/>
            </a:pPr>
            <a:r>
              <a:rPr lang="en-GB" sz="1100" dirty="0">
                <a:solidFill>
                  <a:srgbClr val="595959"/>
                </a:solidFill>
              </a:rPr>
              <a:t>The logical check if Age is greater or equal to 17 performed by the ALU is known as a condition.</a:t>
            </a:r>
          </a:p>
          <a:p>
            <a:pPr marL="171450" indent="-171450">
              <a:buFont typeface="Arial" panose="020B0604020202020204" pitchFamily="34" charset="0"/>
              <a:buChar char="•"/>
            </a:pPr>
            <a:r>
              <a:rPr lang="en-GB" sz="1100" dirty="0">
                <a:solidFill>
                  <a:srgbClr val="595959"/>
                </a:solidFill>
              </a:rPr>
              <a:t>The condition must be enclosed in brackets.</a:t>
            </a:r>
          </a:p>
          <a:p>
            <a:pPr marL="171450" indent="-171450">
              <a:buFont typeface="Arial" panose="020B0604020202020204" pitchFamily="34" charset="0"/>
              <a:buChar char="•"/>
            </a:pPr>
            <a:r>
              <a:rPr lang="en-GB" sz="1100" dirty="0">
                <a:solidFill>
                  <a:srgbClr val="595959"/>
                </a:solidFill>
              </a:rPr>
              <a:t>Note there is no ≥ symbol in programming. That’s maths! Use &gt;= instead.</a:t>
            </a:r>
          </a:p>
        </p:txBody>
      </p:sp>
      <p:sp>
        <p:nvSpPr>
          <p:cNvPr id="7" name="Speech Bubble: Rectangle with Corners Rounded 6">
            <a:extLst>
              <a:ext uri="{FF2B5EF4-FFF2-40B4-BE49-F238E27FC236}">
                <a16:creationId xmlns:a16="http://schemas.microsoft.com/office/drawing/2014/main" id="{F4C32B11-B84B-4B4A-AB6A-4059FE1084DD}"/>
              </a:ext>
            </a:extLst>
          </p:cNvPr>
          <p:cNvSpPr/>
          <p:nvPr/>
        </p:nvSpPr>
        <p:spPr>
          <a:xfrm>
            <a:off x="3285863" y="4250096"/>
            <a:ext cx="5517360" cy="654413"/>
          </a:xfrm>
          <a:prstGeom prst="wedgeRoundRectCallout">
            <a:avLst>
              <a:gd name="adj1" fmla="val -56319"/>
              <a:gd name="adj2" fmla="val -2229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Curly brackets are used to indicate which sections of code to execute.</a:t>
            </a:r>
          </a:p>
          <a:p>
            <a:pPr marL="171450" indent="-171450">
              <a:buFont typeface="Arial" panose="020B0604020202020204" pitchFamily="34" charset="0"/>
              <a:buChar char="•"/>
            </a:pPr>
            <a:r>
              <a:rPr lang="en-GB" sz="1100" dirty="0">
                <a:solidFill>
                  <a:srgbClr val="595959"/>
                </a:solidFill>
              </a:rPr>
              <a:t>Code in the “else” section is only executed if Age was less than 17.</a:t>
            </a:r>
          </a:p>
        </p:txBody>
      </p:sp>
      <p:sp>
        <p:nvSpPr>
          <p:cNvPr id="6" name="Speech Bubble: Rectangle with Corners Rounded 5">
            <a:extLst>
              <a:ext uri="{FF2B5EF4-FFF2-40B4-BE49-F238E27FC236}">
                <a16:creationId xmlns:a16="http://schemas.microsoft.com/office/drawing/2014/main" id="{1E5CD504-9406-40EF-AE34-77096EF22C92}"/>
              </a:ext>
            </a:extLst>
          </p:cNvPr>
          <p:cNvSpPr/>
          <p:nvPr/>
        </p:nvSpPr>
        <p:spPr>
          <a:xfrm>
            <a:off x="2224395" y="1969540"/>
            <a:ext cx="5910202" cy="833468"/>
          </a:xfrm>
          <a:prstGeom prst="wedgeRoundRectCallout">
            <a:avLst>
              <a:gd name="adj1" fmla="val -45882"/>
              <a:gd name="adj2" fmla="val 91748"/>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err="1">
                <a:solidFill>
                  <a:srgbClr val="595959"/>
                </a:solidFill>
              </a:rPr>
              <a:t>CheckAge</a:t>
            </a:r>
            <a:r>
              <a:rPr lang="en-GB" sz="1100" dirty="0">
                <a:solidFill>
                  <a:srgbClr val="595959"/>
                </a:solidFill>
              </a:rPr>
              <a:t> is a subroutine. Because it doesn’t return any values it is also known as a procedure.</a:t>
            </a:r>
          </a:p>
          <a:p>
            <a:pPr marL="171450" indent="-171450">
              <a:buFont typeface="Arial" panose="020B0604020202020204" pitchFamily="34" charset="0"/>
              <a:buChar char="•"/>
            </a:pPr>
            <a:r>
              <a:rPr lang="en-GB" sz="1100" dirty="0">
                <a:solidFill>
                  <a:srgbClr val="595959"/>
                </a:solidFill>
              </a:rPr>
              <a:t>Age is a parameter holding the number 14 that was passed into the </a:t>
            </a:r>
            <a:r>
              <a:rPr lang="en-GB" sz="1100" dirty="0" err="1">
                <a:solidFill>
                  <a:srgbClr val="595959"/>
                </a:solidFill>
              </a:rPr>
              <a:t>CheckAge</a:t>
            </a:r>
            <a:r>
              <a:rPr lang="en-GB" sz="1100" dirty="0">
                <a:solidFill>
                  <a:srgbClr val="595959"/>
                </a:solidFill>
              </a:rPr>
              <a:t> subroutine.</a:t>
            </a:r>
          </a:p>
          <a:p>
            <a:pPr marL="171450" indent="-171450">
              <a:buFont typeface="Arial" panose="020B0604020202020204" pitchFamily="34" charset="0"/>
              <a:buChar char="•"/>
            </a:pPr>
            <a:r>
              <a:rPr lang="en-GB" sz="1100" dirty="0">
                <a:solidFill>
                  <a:srgbClr val="595959"/>
                </a:solidFill>
              </a:rPr>
              <a:t>Age is a whole number, known as an integer. In C# integer data types have the keyword “int”.</a:t>
            </a:r>
          </a:p>
        </p:txBody>
      </p:sp>
      <p:sp>
        <p:nvSpPr>
          <p:cNvPr id="2" name="Rectangle: Rounded Corners 1">
            <a:extLst>
              <a:ext uri="{FF2B5EF4-FFF2-40B4-BE49-F238E27FC236}">
                <a16:creationId xmlns:a16="http://schemas.microsoft.com/office/drawing/2014/main" id="{AB96E3D8-3ECF-40CD-8FBD-1EC7357A092E}"/>
              </a:ext>
            </a:extLst>
          </p:cNvPr>
          <p:cNvSpPr/>
          <p:nvPr/>
        </p:nvSpPr>
        <p:spPr>
          <a:xfrm>
            <a:off x="5550195" y="954701"/>
            <a:ext cx="4103451"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outputs you are old enough to drive a car if Age is greater than or equal to 17.</a:t>
            </a:r>
          </a:p>
        </p:txBody>
      </p:sp>
    </p:spTree>
    <p:extLst>
      <p:ext uri="{BB962C8B-B14F-4D97-AF65-F5344CB8AC3E}">
        <p14:creationId xmlns:p14="http://schemas.microsoft.com/office/powerpoint/2010/main" val="28193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BD0B03-9594-45F9-9C8A-1E6A68C4A8C0}"/>
              </a:ext>
            </a:extLst>
          </p:cNvPr>
          <p:cNvSpPr>
            <a:spLocks noGrp="1"/>
          </p:cNvSpPr>
          <p:nvPr>
            <p:ph type="body" sz="quarter" idx="10"/>
          </p:nvPr>
        </p:nvSpPr>
        <p:spPr>
          <a:xfrm>
            <a:off x="216694" y="1388917"/>
            <a:ext cx="9436952" cy="322791"/>
          </a:xfrm>
        </p:spPr>
        <p:txBody>
          <a:bodyPr/>
          <a:lstStyle/>
          <a:p>
            <a:r>
              <a:rPr lang="en-GB" sz="1800" dirty="0">
                <a:solidFill>
                  <a:schemeClr val="tx1"/>
                </a:solidFill>
              </a:rPr>
              <a:t>Review your solutions:</a:t>
            </a:r>
          </a:p>
        </p:txBody>
      </p:sp>
      <p:graphicFrame>
        <p:nvGraphicFramePr>
          <p:cNvPr id="5" name="Table 5">
            <a:extLst>
              <a:ext uri="{FF2B5EF4-FFF2-40B4-BE49-F238E27FC236}">
                <a16:creationId xmlns:a16="http://schemas.microsoft.com/office/drawing/2014/main" id="{9ACCC73D-FBFA-48B5-A4DC-463ACF3949B5}"/>
              </a:ext>
            </a:extLst>
          </p:cNvPr>
          <p:cNvGraphicFramePr>
            <a:graphicFrameLocks noGrp="1"/>
          </p:cNvGraphicFramePr>
          <p:nvPr>
            <p:extLst>
              <p:ext uri="{D42A27DB-BD31-4B8C-83A1-F6EECF244321}">
                <p14:modId xmlns:p14="http://schemas.microsoft.com/office/powerpoint/2010/main" val="3050363894"/>
              </p:ext>
            </p:extLst>
          </p:nvPr>
        </p:nvGraphicFramePr>
        <p:xfrm>
          <a:off x="252353" y="1733550"/>
          <a:ext cx="9401293" cy="2595880"/>
        </p:xfrm>
        <a:graphic>
          <a:graphicData uri="http://schemas.openxmlformats.org/drawingml/2006/table">
            <a:tbl>
              <a:tblPr bandRow="1">
                <a:tableStyleId>{00A15C55-8517-42AA-B614-E9B94910E393}</a:tableStyleId>
              </a:tblPr>
              <a:tblGrid>
                <a:gridCol w="8004038">
                  <a:extLst>
                    <a:ext uri="{9D8B030D-6E8A-4147-A177-3AD203B41FA5}">
                      <a16:colId xmlns:a16="http://schemas.microsoft.com/office/drawing/2014/main" val="1464303887"/>
                    </a:ext>
                  </a:extLst>
                </a:gridCol>
                <a:gridCol w="1397255">
                  <a:extLst>
                    <a:ext uri="{9D8B030D-6E8A-4147-A177-3AD203B41FA5}">
                      <a16:colId xmlns:a16="http://schemas.microsoft.com/office/drawing/2014/main" val="2688058739"/>
                    </a:ext>
                  </a:extLst>
                </a:gridCol>
              </a:tblGrid>
              <a:tr h="370840">
                <a:tc>
                  <a:txBody>
                    <a:bodyPr/>
                    <a:lstStyle/>
                    <a:p>
                      <a:r>
                        <a:rPr lang="en-GB" sz="1100" b="1" dirty="0">
                          <a:solidFill>
                            <a:srgbClr val="595959"/>
                          </a:solidFill>
                        </a:rPr>
                        <a:t>Did you:</a:t>
                      </a:r>
                    </a:p>
                  </a:txBody>
                  <a:tcPr anchor="ctr"/>
                </a:tc>
                <a:tc>
                  <a:txBody>
                    <a:bodyPr/>
                    <a:lstStyle/>
                    <a:p>
                      <a:pPr algn="ctr"/>
                      <a:r>
                        <a:rPr lang="en-GB" sz="1100" b="1" dirty="0">
                          <a:solidFill>
                            <a:srgbClr val="595959"/>
                          </a:solidFill>
                        </a:rPr>
                        <a:t>Self-assess: Yes/No</a:t>
                      </a:r>
                    </a:p>
                  </a:txBody>
                  <a:tcPr anchor="ctr"/>
                </a:tc>
                <a:extLst>
                  <a:ext uri="{0D108BD9-81ED-4DB2-BD59-A6C34878D82A}">
                    <a16:rowId xmlns:a16="http://schemas.microsoft.com/office/drawing/2014/main" val="1408720081"/>
                  </a:ext>
                </a:extLst>
              </a:tr>
              <a:tr h="370840">
                <a:tc>
                  <a:txBody>
                    <a:bodyPr/>
                    <a:lstStyle/>
                    <a:p>
                      <a:r>
                        <a:rPr lang="en-GB" sz="1100" dirty="0">
                          <a:solidFill>
                            <a:srgbClr val="595959"/>
                          </a:solidFill>
                        </a:rPr>
                        <a:t>Complete all the requirements for the problems you solved?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705630206"/>
                  </a:ext>
                </a:extLst>
              </a:tr>
              <a:tr h="370840">
                <a:tc>
                  <a:txBody>
                    <a:bodyPr/>
                    <a:lstStyle/>
                    <a:p>
                      <a:r>
                        <a:rPr lang="en-GB" sz="1100" dirty="0">
                          <a:solidFill>
                            <a:srgbClr val="595959"/>
                          </a:solidFill>
                        </a:rPr>
                        <a:t>Start your programs with a comment to describe what they do?</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3128378555"/>
                  </a:ext>
                </a:extLst>
              </a:tr>
              <a:tr h="370840">
                <a:tc>
                  <a:txBody>
                    <a:bodyPr/>
                    <a:lstStyle/>
                    <a:p>
                      <a:r>
                        <a:rPr lang="en-GB" sz="1100" dirty="0">
                          <a:solidFill>
                            <a:srgbClr val="595959"/>
                          </a:solidFill>
                        </a:rPr>
                        <a:t>Use a subroutine for the main algorithm in your code?</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66189188"/>
                  </a:ext>
                </a:extLst>
              </a:tr>
              <a:tr h="370840">
                <a:tc>
                  <a:txBody>
                    <a:bodyPr/>
                    <a:lstStyle/>
                    <a:p>
                      <a:r>
                        <a:rPr lang="en-GB" sz="1100" dirty="0">
                          <a:solidFill>
                            <a:srgbClr val="595959"/>
                          </a:solidFill>
                        </a:rPr>
                        <a:t>Use a comment to describe what the subroutine does?</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514976910"/>
                  </a:ext>
                </a:extLst>
              </a:tr>
              <a:tr h="370840">
                <a:tc>
                  <a:txBody>
                    <a:bodyPr/>
                    <a:lstStyle/>
                    <a:p>
                      <a:r>
                        <a:rPr lang="en-GB" sz="1100" dirty="0">
                          <a:solidFill>
                            <a:srgbClr val="595959"/>
                          </a:solidFill>
                        </a:rPr>
                        <a:t>Use a comment after each program branch to explain the purpose of the section?</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504444076"/>
                  </a:ext>
                </a:extLst>
              </a:tr>
              <a:tr h="370840">
                <a:tc>
                  <a:txBody>
                    <a:bodyPr/>
                    <a:lstStyle/>
                    <a:p>
                      <a:r>
                        <a:rPr lang="en-GB" sz="1100" dirty="0">
                          <a:solidFill>
                            <a:srgbClr val="595959"/>
                          </a:solidFill>
                        </a:rPr>
                        <a:t>Use variable names that describe the data they hold?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1619168858"/>
                  </a:ext>
                </a:extLst>
              </a:tr>
            </a:tbl>
          </a:graphicData>
        </a:graphic>
      </p:graphicFrame>
    </p:spTree>
    <p:extLst>
      <p:ext uri="{BB962C8B-B14F-4D97-AF65-F5344CB8AC3E}">
        <p14:creationId xmlns:p14="http://schemas.microsoft.com/office/powerpoint/2010/main" val="306299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a:xfrm>
            <a:off x="216694" y="1388917"/>
            <a:ext cx="9436952" cy="5166262"/>
          </a:xfrm>
        </p:spPr>
        <p:txBody>
          <a:bodyPr/>
          <a:lstStyle/>
          <a:p>
            <a:r>
              <a:rPr lang="en-GB" sz="1800" dirty="0">
                <a:solidFill>
                  <a:schemeClr val="tx1"/>
                </a:solidFill>
              </a:rPr>
              <a:t>Sample program: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Selection commands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validate month</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ValidMonth</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Month)</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(Month &gt;0 &amp;&amp; Month &lt;13)</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"Valid month"</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else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"Invalid month"</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ValidMonth</a:t>
            </a:r>
            <a:r>
              <a:rPr lang="en-GB" dirty="0">
                <a:solidFill>
                  <a:srgbClr val="000000"/>
                </a:solidFill>
                <a:latin typeface="Consolas" panose="020B0609020204030204" pitchFamily="49" charset="0"/>
              </a:rPr>
              <a:t>(9);</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334357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r>
              <a:rPr lang="en-GB" sz="1800" dirty="0">
                <a:solidFill>
                  <a:schemeClr val="tx1"/>
                </a:solidFill>
              </a:rPr>
              <a:t>Understand how the code works:</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Selection commands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validate month</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ValidMonth</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Month)</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(Month &gt;0 &amp;&amp; Month &lt;13)</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"Valid month"</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else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"Invalid month"</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ValidMonth</a:t>
            </a:r>
            <a:r>
              <a:rPr lang="en-GB" dirty="0">
                <a:solidFill>
                  <a:srgbClr val="000000"/>
                </a:solidFill>
                <a:latin typeface="Consolas" panose="020B0609020204030204" pitchFamily="49" charset="0"/>
              </a:rPr>
              <a:t>(9);</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sp>
        <p:nvSpPr>
          <p:cNvPr id="6" name="Rectangle: Rounded Corners 5">
            <a:extLst>
              <a:ext uri="{FF2B5EF4-FFF2-40B4-BE49-F238E27FC236}">
                <a16:creationId xmlns:a16="http://schemas.microsoft.com/office/drawing/2014/main" id="{1E5CD504-9406-40EF-AE34-77096EF22C92}"/>
              </a:ext>
            </a:extLst>
          </p:cNvPr>
          <p:cNvSpPr/>
          <p:nvPr/>
        </p:nvSpPr>
        <p:spPr>
          <a:xfrm>
            <a:off x="5902036" y="954701"/>
            <a:ext cx="3751610"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determines whether a month number is valid.</a:t>
            </a:r>
          </a:p>
        </p:txBody>
      </p:sp>
      <p:sp>
        <p:nvSpPr>
          <p:cNvPr id="2" name="Speech Bubble: Rectangle with Corners Rounded 1">
            <a:extLst>
              <a:ext uri="{FF2B5EF4-FFF2-40B4-BE49-F238E27FC236}">
                <a16:creationId xmlns:a16="http://schemas.microsoft.com/office/drawing/2014/main" id="{C603DCA3-1B32-415F-B2E3-AF24673172A7}"/>
              </a:ext>
            </a:extLst>
          </p:cNvPr>
          <p:cNvSpPr/>
          <p:nvPr/>
        </p:nvSpPr>
        <p:spPr>
          <a:xfrm>
            <a:off x="2592263" y="5645205"/>
            <a:ext cx="6263690" cy="516188"/>
          </a:xfrm>
          <a:prstGeom prst="wedgeRoundRectCallout">
            <a:avLst>
              <a:gd name="adj1" fmla="val -53138"/>
              <a:gd name="adj2" fmla="val -19946"/>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100" dirty="0">
                <a:solidFill>
                  <a:srgbClr val="595959"/>
                </a:solidFill>
              </a:rPr>
              <a:t>The program starts here by running the subroutine called </a:t>
            </a:r>
            <a:r>
              <a:rPr lang="en-GB" sz="1100" dirty="0" err="1">
                <a:solidFill>
                  <a:srgbClr val="595959"/>
                </a:solidFill>
              </a:rPr>
              <a:t>ValidMonth</a:t>
            </a:r>
            <a:r>
              <a:rPr lang="en-GB" sz="1100" dirty="0">
                <a:solidFill>
                  <a:srgbClr val="595959"/>
                </a:solidFill>
              </a:rPr>
              <a:t>, passing the number 9.</a:t>
            </a:r>
          </a:p>
        </p:txBody>
      </p:sp>
      <p:sp>
        <p:nvSpPr>
          <p:cNvPr id="10" name="Speech Bubble: Rectangle with Corners Rounded 9">
            <a:extLst>
              <a:ext uri="{FF2B5EF4-FFF2-40B4-BE49-F238E27FC236}">
                <a16:creationId xmlns:a16="http://schemas.microsoft.com/office/drawing/2014/main" id="{4F3071F7-3EF1-4F77-83D6-BB54BB6D0B82}"/>
              </a:ext>
            </a:extLst>
          </p:cNvPr>
          <p:cNvSpPr/>
          <p:nvPr/>
        </p:nvSpPr>
        <p:spPr>
          <a:xfrm>
            <a:off x="3891956" y="3154124"/>
            <a:ext cx="3862631" cy="614046"/>
          </a:xfrm>
          <a:prstGeom prst="wedgeRoundRectCallout">
            <a:avLst>
              <a:gd name="adj1" fmla="val -53925"/>
              <a:gd name="adj2" fmla="val 2054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pPr>
            <a:r>
              <a:rPr lang="en-GB" sz="1100" dirty="0">
                <a:solidFill>
                  <a:srgbClr val="595959"/>
                </a:solidFill>
              </a:rPr>
              <a:t>If Month is greater than zero AND Month is less than 13...</a:t>
            </a:r>
            <a:br>
              <a:rPr lang="en-GB" sz="1100" dirty="0">
                <a:solidFill>
                  <a:srgbClr val="595959"/>
                </a:solidFill>
              </a:rPr>
            </a:br>
            <a:r>
              <a:rPr lang="en-GB" sz="1100" dirty="0">
                <a:solidFill>
                  <a:srgbClr val="595959"/>
                </a:solidFill>
              </a:rPr>
              <a:t>&amp;&amp; means and in C#.</a:t>
            </a:r>
          </a:p>
        </p:txBody>
      </p:sp>
      <p:sp>
        <p:nvSpPr>
          <p:cNvPr id="12" name="Speech Bubble: Rectangle with Corners Rounded 11">
            <a:extLst>
              <a:ext uri="{FF2B5EF4-FFF2-40B4-BE49-F238E27FC236}">
                <a16:creationId xmlns:a16="http://schemas.microsoft.com/office/drawing/2014/main" id="{5A9DB363-18D3-4A31-AFE1-E29D6B1BAC1F}"/>
              </a:ext>
            </a:extLst>
          </p:cNvPr>
          <p:cNvSpPr/>
          <p:nvPr/>
        </p:nvSpPr>
        <p:spPr>
          <a:xfrm>
            <a:off x="4407264" y="3816057"/>
            <a:ext cx="4748611" cy="434216"/>
          </a:xfrm>
          <a:prstGeom prst="wedgeRoundRectCallout">
            <a:avLst>
              <a:gd name="adj1" fmla="val -54549"/>
              <a:gd name="adj2" fmla="val -19306"/>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3"/>
            </a:pPr>
            <a:r>
              <a:rPr lang="en-GB" sz="1100" dirty="0">
                <a:solidFill>
                  <a:srgbClr val="595959"/>
                </a:solidFill>
              </a:rPr>
              <a:t>…then this line of code inside the curly brackets is executed.</a:t>
            </a:r>
          </a:p>
        </p:txBody>
      </p:sp>
      <p:sp>
        <p:nvSpPr>
          <p:cNvPr id="14" name="Speech Bubble: Rectangle with Corners Rounded 13">
            <a:extLst>
              <a:ext uri="{FF2B5EF4-FFF2-40B4-BE49-F238E27FC236}">
                <a16:creationId xmlns:a16="http://schemas.microsoft.com/office/drawing/2014/main" id="{78115637-A97C-4080-9E0A-A6F9C306A0CE}"/>
              </a:ext>
            </a:extLst>
          </p:cNvPr>
          <p:cNvSpPr/>
          <p:nvPr/>
        </p:nvSpPr>
        <p:spPr>
          <a:xfrm>
            <a:off x="4407264" y="4489581"/>
            <a:ext cx="4748611" cy="516188"/>
          </a:xfrm>
          <a:prstGeom prst="wedgeRoundRectCallout">
            <a:avLst>
              <a:gd name="adj1" fmla="val -54214"/>
              <a:gd name="adj2" fmla="val -21366"/>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4"/>
            </a:pPr>
            <a:r>
              <a:rPr lang="en-GB" sz="1100" dirty="0">
                <a:solidFill>
                  <a:srgbClr val="595959"/>
                </a:solidFill>
              </a:rPr>
              <a:t>…otherwise this line of code inside the curly brackets is executed instead.</a:t>
            </a:r>
          </a:p>
        </p:txBody>
      </p:sp>
      <p:sp>
        <p:nvSpPr>
          <p:cNvPr id="15" name="Star: 10 Points 14">
            <a:extLst>
              <a:ext uri="{FF2B5EF4-FFF2-40B4-BE49-F238E27FC236}">
                <a16:creationId xmlns:a16="http://schemas.microsoft.com/office/drawing/2014/main" id="{FA1B6AD7-E8D0-410F-9973-44BB22D1B21A}"/>
              </a:ext>
            </a:extLst>
          </p:cNvPr>
          <p:cNvSpPr/>
          <p:nvPr/>
        </p:nvSpPr>
        <p:spPr>
          <a:xfrm>
            <a:off x="8462548" y="5237843"/>
            <a:ext cx="786809" cy="786809"/>
          </a:xfrm>
          <a:prstGeom prst="star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START HERE</a:t>
            </a:r>
          </a:p>
        </p:txBody>
      </p:sp>
    </p:spTree>
    <p:extLst>
      <p:ext uri="{BB962C8B-B14F-4D97-AF65-F5344CB8AC3E}">
        <p14:creationId xmlns:p14="http://schemas.microsoft.com/office/powerpoint/2010/main" val="166401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a:xfrm>
            <a:off x="216694" y="1388917"/>
            <a:ext cx="9436952" cy="5166262"/>
          </a:xfrm>
        </p:spPr>
        <p:txBody>
          <a:bodyPr/>
          <a:lstStyle/>
          <a:p>
            <a:r>
              <a:rPr lang="en-GB" sz="1800" dirty="0">
                <a:solidFill>
                  <a:schemeClr val="tx1"/>
                </a:solidFill>
              </a:rPr>
              <a:t>Sample program: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Selection commands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output Key Stage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YearGroup</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Year)</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(Year &gt;=7 &amp;&amp; Year &lt;10)</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"Key Stage 3"</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else</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(Year &gt;= 10 &amp;&amp; Year &lt;12)</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"Key Stage 4"</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YearGroup</a:t>
            </a:r>
            <a:r>
              <a:rPr lang="en-GB" dirty="0">
                <a:solidFill>
                  <a:srgbClr val="000000"/>
                </a:solidFill>
                <a:latin typeface="Consolas" panose="020B0609020204030204" pitchFamily="49" charset="0"/>
              </a:rPr>
              <a:t>(10);</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144191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6"/>
            <a:ext cx="9436952" cy="5118761"/>
          </a:xfrm>
        </p:spPr>
        <p:txBody>
          <a:bodyPr/>
          <a:lstStyle/>
          <a:p>
            <a:r>
              <a:rPr lang="en-GB" sz="1800" dirty="0">
                <a:solidFill>
                  <a:schemeClr val="tx1"/>
                </a:solidFill>
              </a:rPr>
              <a:t>Understand how the code works:</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Selection commands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output Key Stage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YearGroup</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Year)</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(Year &gt;=7 &amp;&amp; Year &lt;10)</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"Key Stage 3"</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else</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(Year &gt;= 10 &amp;&amp; Year &lt;12)</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"Key Stage 4"</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YearGroup</a:t>
            </a:r>
            <a:r>
              <a:rPr lang="en-GB" dirty="0">
                <a:solidFill>
                  <a:srgbClr val="000000"/>
                </a:solidFill>
                <a:latin typeface="Consolas" panose="020B0609020204030204" pitchFamily="49" charset="0"/>
              </a:rPr>
              <a:t>(10);</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p:txBody>
      </p:sp>
      <p:sp>
        <p:nvSpPr>
          <p:cNvPr id="6" name="Speech Bubble: Rectangle with Corners Rounded 5">
            <a:extLst>
              <a:ext uri="{FF2B5EF4-FFF2-40B4-BE49-F238E27FC236}">
                <a16:creationId xmlns:a16="http://schemas.microsoft.com/office/drawing/2014/main" id="{1E5CD504-9406-40EF-AE34-77096EF22C92}"/>
              </a:ext>
            </a:extLst>
          </p:cNvPr>
          <p:cNvSpPr/>
          <p:nvPr/>
        </p:nvSpPr>
        <p:spPr>
          <a:xfrm>
            <a:off x="4171946" y="3875144"/>
            <a:ext cx="3891399" cy="589977"/>
          </a:xfrm>
          <a:prstGeom prst="wedgeRoundRectCallout">
            <a:avLst>
              <a:gd name="adj1" fmla="val -56944"/>
              <a:gd name="adj2" fmla="val 2057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It is possible to combine multiple if statements using else if.</a:t>
            </a:r>
          </a:p>
        </p:txBody>
      </p:sp>
      <p:sp>
        <p:nvSpPr>
          <p:cNvPr id="2" name="Rectangle: Rounded Corners 1">
            <a:extLst>
              <a:ext uri="{FF2B5EF4-FFF2-40B4-BE49-F238E27FC236}">
                <a16:creationId xmlns:a16="http://schemas.microsoft.com/office/drawing/2014/main" id="{AB96E3D8-3ECF-40CD-8FBD-1EC7357A092E}"/>
              </a:ext>
            </a:extLst>
          </p:cNvPr>
          <p:cNvSpPr/>
          <p:nvPr/>
        </p:nvSpPr>
        <p:spPr>
          <a:xfrm>
            <a:off x="6329548" y="954701"/>
            <a:ext cx="3324098"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outputs the Key Stage a student is in.</a:t>
            </a:r>
          </a:p>
        </p:txBody>
      </p:sp>
    </p:spTree>
    <p:extLst>
      <p:ext uri="{BB962C8B-B14F-4D97-AF65-F5344CB8AC3E}">
        <p14:creationId xmlns:p14="http://schemas.microsoft.com/office/powerpoint/2010/main" val="138721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6"/>
            <a:ext cx="9436952" cy="5118761"/>
          </a:xfrm>
        </p:spPr>
        <p:txBody>
          <a:bodyPr/>
          <a:lstStyle/>
          <a:p>
            <a:r>
              <a:rPr lang="en-GB" sz="1800" dirty="0">
                <a:solidFill>
                  <a:schemeClr val="tx1"/>
                </a:solidFill>
              </a:rPr>
              <a:t>Understand how the code works:</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sz="1000" dirty="0">
                <a:solidFill>
                  <a:srgbClr val="008000"/>
                </a:solidFill>
                <a:latin typeface="Consolas" panose="020B0609020204030204" pitchFamily="49" charset="0"/>
              </a:rPr>
              <a:t>// Selection commands</a:t>
            </a:r>
            <a:endParaRPr lang="en-GB" sz="1000" dirty="0">
              <a:solidFill>
                <a:srgbClr val="000000"/>
              </a:solidFill>
              <a:latin typeface="Consolas" panose="020B0609020204030204" pitchFamily="49" charset="0"/>
            </a:endParaRPr>
          </a:p>
          <a:p>
            <a:pPr>
              <a:lnSpc>
                <a:spcPct val="100000"/>
              </a:lnSpc>
              <a:spcBef>
                <a:spcPts val="0"/>
              </a:spcBef>
            </a:pPr>
            <a:r>
              <a:rPr lang="en-GB" sz="1000" dirty="0">
                <a:solidFill>
                  <a:srgbClr val="0000FF"/>
                </a:solidFill>
                <a:latin typeface="Consolas" panose="020B0609020204030204" pitchFamily="49" charset="0"/>
              </a:rPr>
              <a:t>using</a:t>
            </a:r>
            <a:r>
              <a:rPr lang="en-GB" sz="1000" dirty="0">
                <a:solidFill>
                  <a:srgbClr val="000000"/>
                </a:solidFill>
                <a:latin typeface="Consolas" panose="020B0609020204030204" pitchFamily="49" charset="0"/>
              </a:rPr>
              <a:t> System;</a:t>
            </a:r>
          </a:p>
          <a:p>
            <a:pPr>
              <a:lnSpc>
                <a:spcPct val="100000"/>
              </a:lnSpc>
              <a:spcBef>
                <a:spcPts val="0"/>
              </a:spcBef>
            </a:pPr>
            <a:r>
              <a:rPr lang="en-GB" sz="1000" dirty="0">
                <a:solidFill>
                  <a:srgbClr val="0000FF"/>
                </a:solidFill>
                <a:latin typeface="Consolas" panose="020B0609020204030204" pitchFamily="49" charset="0"/>
              </a:rPr>
              <a:t>using</a:t>
            </a:r>
            <a:r>
              <a:rPr lang="en-GB" sz="1000" dirty="0">
                <a:solidFill>
                  <a:srgbClr val="000000"/>
                </a:solidFill>
                <a:latin typeface="Consolas" panose="020B0609020204030204" pitchFamily="49" charset="0"/>
              </a:rPr>
              <a:t> </a:t>
            </a:r>
            <a:r>
              <a:rPr lang="en-GB" sz="1000" dirty="0" err="1">
                <a:solidFill>
                  <a:srgbClr val="000000"/>
                </a:solidFill>
                <a:latin typeface="Consolas" panose="020B0609020204030204" pitchFamily="49" charset="0"/>
              </a:rPr>
              <a:t>System.Diagnostics.CodeAnalysis</a:t>
            </a:r>
            <a:r>
              <a:rPr lang="en-GB" sz="1000" dirty="0">
                <a:solidFill>
                  <a:srgbClr val="000000"/>
                </a:solidFill>
                <a:latin typeface="Consolas" panose="020B0609020204030204" pitchFamily="49" charset="0"/>
              </a:rPr>
              <a:t>;</a:t>
            </a:r>
          </a:p>
          <a:p>
            <a:pPr>
              <a:lnSpc>
                <a:spcPct val="100000"/>
              </a:lnSpc>
              <a:spcBef>
                <a:spcPts val="0"/>
              </a:spcBef>
            </a:pPr>
            <a:endParaRPr lang="en-GB" sz="1000" dirty="0">
              <a:solidFill>
                <a:srgbClr val="000000"/>
              </a:solidFill>
              <a:latin typeface="Consolas" panose="020B0609020204030204" pitchFamily="49" charset="0"/>
            </a:endParaRPr>
          </a:p>
          <a:p>
            <a:pPr>
              <a:lnSpc>
                <a:spcPct val="100000"/>
              </a:lnSpc>
              <a:spcBef>
                <a:spcPts val="0"/>
              </a:spcBef>
            </a:pPr>
            <a:r>
              <a:rPr lang="en-GB" sz="1000" dirty="0">
                <a:solidFill>
                  <a:srgbClr val="0000FF"/>
                </a:solidFill>
                <a:latin typeface="Consolas" panose="020B0609020204030204" pitchFamily="49" charset="0"/>
              </a:rPr>
              <a:t>namespace</a:t>
            </a:r>
            <a:r>
              <a:rPr lang="en-GB" sz="1000" dirty="0">
                <a:solidFill>
                  <a:srgbClr val="000000"/>
                </a:solidFill>
                <a:latin typeface="Consolas" panose="020B0609020204030204" pitchFamily="49" charset="0"/>
              </a:rPr>
              <a:t> ConsoleApp1</a:t>
            </a:r>
          </a:p>
          <a:p>
            <a:pPr>
              <a:lnSpc>
                <a:spcPct val="100000"/>
              </a:lnSpc>
              <a:spcBef>
                <a:spcPts val="0"/>
              </a:spcBef>
            </a:pPr>
            <a:r>
              <a:rPr lang="en-GB" sz="1000" dirty="0">
                <a:solidFill>
                  <a:srgbClr val="000000"/>
                </a:solidFill>
                <a:latin typeface="Consolas" panose="020B0609020204030204" pitchFamily="49" charset="0"/>
              </a:rPr>
              <a:t>{</a:t>
            </a: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class</a:t>
            </a:r>
            <a:r>
              <a:rPr lang="en-GB" sz="1000" dirty="0">
                <a:solidFill>
                  <a:srgbClr val="000000"/>
                </a:solidFill>
                <a:latin typeface="Consolas" panose="020B0609020204030204" pitchFamily="49" charset="0"/>
              </a:rPr>
              <a:t> </a:t>
            </a:r>
            <a:r>
              <a:rPr lang="en-GB" sz="1000" dirty="0">
                <a:solidFill>
                  <a:srgbClr val="2B91AF"/>
                </a:solidFill>
                <a:latin typeface="Consolas" panose="020B0609020204030204" pitchFamily="49" charset="0"/>
              </a:rPr>
              <a:t>Program</a:t>
            </a:r>
            <a:endParaRPr lang="en-GB" sz="1000" dirty="0">
              <a:solidFill>
                <a:srgbClr val="000000"/>
              </a:solidFill>
              <a:latin typeface="Consolas" panose="020B0609020204030204" pitchFamily="49" charset="0"/>
            </a:endParaRPr>
          </a:p>
          <a:p>
            <a:pPr>
              <a:lnSpc>
                <a:spcPct val="100000"/>
              </a:lnSpc>
              <a:spcBef>
                <a:spcPts val="0"/>
              </a:spcBef>
            </a:pPr>
            <a:r>
              <a:rPr lang="en-GB" sz="1000" dirty="0">
                <a:solidFill>
                  <a:srgbClr val="000000"/>
                </a:solidFill>
                <a:latin typeface="Consolas" panose="020B0609020204030204" pitchFamily="49" charset="0"/>
              </a:rPr>
              <a:t>    {</a:t>
            </a: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8000"/>
                </a:solidFill>
                <a:latin typeface="Consolas" panose="020B0609020204030204" pitchFamily="49" charset="0"/>
              </a:rPr>
              <a:t>// Subroutine to output Key Stage</a:t>
            </a:r>
            <a:endParaRPr lang="en-GB" sz="1000" dirty="0">
              <a:solidFill>
                <a:srgbClr val="000000"/>
              </a:solidFill>
              <a:latin typeface="Consolas" panose="020B0609020204030204" pitchFamily="49" charset="0"/>
            </a:endParaRP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static</a:t>
            </a: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void</a:t>
            </a:r>
            <a:r>
              <a:rPr lang="en-GB" sz="1000" dirty="0">
                <a:solidFill>
                  <a:srgbClr val="000000"/>
                </a:solidFill>
                <a:latin typeface="Consolas" panose="020B0609020204030204" pitchFamily="49" charset="0"/>
              </a:rPr>
              <a:t> </a:t>
            </a:r>
            <a:r>
              <a:rPr lang="en-GB" sz="1000" dirty="0" err="1">
                <a:solidFill>
                  <a:srgbClr val="000000"/>
                </a:solidFill>
                <a:latin typeface="Consolas" panose="020B0609020204030204" pitchFamily="49" charset="0"/>
              </a:rPr>
              <a:t>YearGroup</a:t>
            </a:r>
            <a:r>
              <a:rPr lang="en-GB" sz="1000" dirty="0">
                <a:solidFill>
                  <a:srgbClr val="000000"/>
                </a:solidFill>
                <a:latin typeface="Consolas" panose="020B0609020204030204" pitchFamily="49" charset="0"/>
              </a:rPr>
              <a:t>(</a:t>
            </a:r>
            <a:r>
              <a:rPr lang="en-GB" sz="1000" dirty="0">
                <a:solidFill>
                  <a:srgbClr val="0000FF"/>
                </a:solidFill>
                <a:latin typeface="Consolas" panose="020B0609020204030204" pitchFamily="49" charset="0"/>
              </a:rPr>
              <a:t>int</a:t>
            </a:r>
            <a:r>
              <a:rPr lang="en-GB" sz="1000" dirty="0">
                <a:solidFill>
                  <a:srgbClr val="000000"/>
                </a:solidFill>
                <a:latin typeface="Consolas" panose="020B0609020204030204" pitchFamily="49" charset="0"/>
              </a:rPr>
              <a:t> Year)</a:t>
            </a:r>
          </a:p>
          <a:p>
            <a:pPr>
              <a:lnSpc>
                <a:spcPct val="100000"/>
              </a:lnSpc>
              <a:spcBef>
                <a:spcPts val="0"/>
              </a:spcBef>
            </a:pPr>
            <a:r>
              <a:rPr lang="en-GB" sz="1000" dirty="0">
                <a:solidFill>
                  <a:srgbClr val="000000"/>
                </a:solidFill>
                <a:latin typeface="Consolas" panose="020B0609020204030204" pitchFamily="49" charset="0"/>
              </a:rPr>
              <a:t>        {</a:t>
            </a: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switch</a:t>
            </a:r>
            <a:r>
              <a:rPr lang="en-GB" sz="1000" dirty="0">
                <a:solidFill>
                  <a:srgbClr val="000000"/>
                </a:solidFill>
                <a:latin typeface="Consolas" panose="020B0609020204030204" pitchFamily="49" charset="0"/>
              </a:rPr>
              <a:t> (Year)</a:t>
            </a:r>
          </a:p>
          <a:p>
            <a:pPr>
              <a:lnSpc>
                <a:spcPct val="100000"/>
              </a:lnSpc>
              <a:spcBef>
                <a:spcPts val="0"/>
              </a:spcBef>
            </a:pPr>
            <a:r>
              <a:rPr lang="en-GB" sz="1000" dirty="0">
                <a:solidFill>
                  <a:srgbClr val="000000"/>
                </a:solidFill>
                <a:latin typeface="Consolas" panose="020B0609020204030204" pitchFamily="49" charset="0"/>
              </a:rPr>
              <a:t>            {</a:t>
            </a: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case</a:t>
            </a:r>
            <a:r>
              <a:rPr lang="en-GB" sz="1000" dirty="0">
                <a:solidFill>
                  <a:srgbClr val="000000"/>
                </a:solidFill>
                <a:latin typeface="Consolas" panose="020B0609020204030204" pitchFamily="49" charset="0"/>
              </a:rPr>
              <a:t> 7:</a:t>
            </a: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case</a:t>
            </a:r>
            <a:r>
              <a:rPr lang="en-GB" sz="1000" dirty="0">
                <a:solidFill>
                  <a:srgbClr val="000000"/>
                </a:solidFill>
                <a:latin typeface="Consolas" panose="020B0609020204030204" pitchFamily="49" charset="0"/>
              </a:rPr>
              <a:t> 8:</a:t>
            </a: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case</a:t>
            </a:r>
            <a:r>
              <a:rPr lang="en-GB" sz="1000" dirty="0">
                <a:solidFill>
                  <a:srgbClr val="000000"/>
                </a:solidFill>
                <a:latin typeface="Consolas" panose="020B0609020204030204" pitchFamily="49" charset="0"/>
              </a:rPr>
              <a:t> 9:</a:t>
            </a:r>
          </a:p>
          <a:p>
            <a:pPr>
              <a:lnSpc>
                <a:spcPct val="100000"/>
              </a:lnSpc>
              <a:spcBef>
                <a:spcPts val="0"/>
              </a:spcBef>
            </a:pPr>
            <a:r>
              <a:rPr lang="en-GB" sz="1000" dirty="0">
                <a:solidFill>
                  <a:srgbClr val="000000"/>
                </a:solidFill>
                <a:latin typeface="Consolas" panose="020B0609020204030204" pitchFamily="49" charset="0"/>
              </a:rPr>
              <a:t>                    </a:t>
            </a:r>
            <a:r>
              <a:rPr lang="en-GB" sz="1000" dirty="0" err="1">
                <a:solidFill>
                  <a:srgbClr val="000000"/>
                </a:solidFill>
                <a:latin typeface="Consolas" panose="020B0609020204030204" pitchFamily="49" charset="0"/>
              </a:rPr>
              <a:t>Console.WriteLine</a:t>
            </a:r>
            <a:r>
              <a:rPr lang="en-GB" sz="1000" dirty="0">
                <a:solidFill>
                  <a:srgbClr val="000000"/>
                </a:solidFill>
                <a:latin typeface="Consolas" panose="020B0609020204030204" pitchFamily="49" charset="0"/>
              </a:rPr>
              <a:t>(</a:t>
            </a:r>
            <a:r>
              <a:rPr lang="en-GB" sz="1000" dirty="0">
                <a:solidFill>
                  <a:srgbClr val="A31515"/>
                </a:solidFill>
                <a:latin typeface="Consolas" panose="020B0609020204030204" pitchFamily="49" charset="0"/>
              </a:rPr>
              <a:t>"Key Stage 3"</a:t>
            </a:r>
            <a:r>
              <a:rPr lang="en-GB" sz="1000" dirty="0">
                <a:solidFill>
                  <a:srgbClr val="000000"/>
                </a:solidFill>
                <a:latin typeface="Consolas" panose="020B0609020204030204" pitchFamily="49" charset="0"/>
              </a:rPr>
              <a:t>);</a:t>
            </a: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break</a:t>
            </a:r>
            <a:r>
              <a:rPr lang="en-GB" sz="1000" dirty="0">
                <a:solidFill>
                  <a:srgbClr val="000000"/>
                </a:solidFill>
                <a:latin typeface="Consolas" panose="020B0609020204030204" pitchFamily="49" charset="0"/>
              </a:rPr>
              <a:t>;</a:t>
            </a: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case</a:t>
            </a:r>
            <a:r>
              <a:rPr lang="en-GB" sz="1000" dirty="0">
                <a:solidFill>
                  <a:srgbClr val="000000"/>
                </a:solidFill>
                <a:latin typeface="Consolas" panose="020B0609020204030204" pitchFamily="49" charset="0"/>
              </a:rPr>
              <a:t> 10:</a:t>
            </a: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case</a:t>
            </a:r>
            <a:r>
              <a:rPr lang="en-GB" sz="1000" dirty="0">
                <a:solidFill>
                  <a:srgbClr val="000000"/>
                </a:solidFill>
                <a:latin typeface="Consolas" panose="020B0609020204030204" pitchFamily="49" charset="0"/>
              </a:rPr>
              <a:t> 11:</a:t>
            </a:r>
          </a:p>
          <a:p>
            <a:pPr>
              <a:lnSpc>
                <a:spcPct val="100000"/>
              </a:lnSpc>
              <a:spcBef>
                <a:spcPts val="0"/>
              </a:spcBef>
            </a:pPr>
            <a:r>
              <a:rPr lang="en-GB" sz="1000" dirty="0">
                <a:solidFill>
                  <a:srgbClr val="000000"/>
                </a:solidFill>
                <a:latin typeface="Consolas" panose="020B0609020204030204" pitchFamily="49" charset="0"/>
              </a:rPr>
              <a:t>                    </a:t>
            </a:r>
            <a:r>
              <a:rPr lang="en-GB" sz="1000" dirty="0" err="1">
                <a:solidFill>
                  <a:srgbClr val="000000"/>
                </a:solidFill>
                <a:latin typeface="Consolas" panose="020B0609020204030204" pitchFamily="49" charset="0"/>
              </a:rPr>
              <a:t>Console.WriteLine</a:t>
            </a:r>
            <a:r>
              <a:rPr lang="en-GB" sz="1000" dirty="0">
                <a:solidFill>
                  <a:srgbClr val="000000"/>
                </a:solidFill>
                <a:latin typeface="Consolas" panose="020B0609020204030204" pitchFamily="49" charset="0"/>
              </a:rPr>
              <a:t>(</a:t>
            </a:r>
            <a:r>
              <a:rPr lang="en-GB" sz="1000" dirty="0">
                <a:solidFill>
                  <a:srgbClr val="A31515"/>
                </a:solidFill>
                <a:latin typeface="Consolas" panose="020B0609020204030204" pitchFamily="49" charset="0"/>
              </a:rPr>
              <a:t>"Key Stage 4"</a:t>
            </a:r>
            <a:r>
              <a:rPr lang="en-GB" sz="1000" dirty="0">
                <a:solidFill>
                  <a:srgbClr val="000000"/>
                </a:solidFill>
                <a:latin typeface="Consolas" panose="020B0609020204030204" pitchFamily="49" charset="0"/>
              </a:rPr>
              <a:t>);</a:t>
            </a: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break</a:t>
            </a:r>
            <a:r>
              <a:rPr lang="en-GB" sz="1000" dirty="0">
                <a:solidFill>
                  <a:srgbClr val="000000"/>
                </a:solidFill>
                <a:latin typeface="Consolas" panose="020B0609020204030204" pitchFamily="49" charset="0"/>
              </a:rPr>
              <a:t>;</a:t>
            </a:r>
          </a:p>
          <a:p>
            <a:pPr>
              <a:lnSpc>
                <a:spcPct val="100000"/>
              </a:lnSpc>
              <a:spcBef>
                <a:spcPts val="0"/>
              </a:spcBef>
            </a:pPr>
            <a:r>
              <a:rPr lang="en-GB" sz="1000" dirty="0">
                <a:solidFill>
                  <a:srgbClr val="000000"/>
                </a:solidFill>
                <a:latin typeface="Consolas" panose="020B0609020204030204" pitchFamily="49" charset="0"/>
              </a:rPr>
              <a:t>            }</a:t>
            </a:r>
          </a:p>
          <a:p>
            <a:pPr>
              <a:lnSpc>
                <a:spcPct val="100000"/>
              </a:lnSpc>
              <a:spcBef>
                <a:spcPts val="0"/>
              </a:spcBef>
            </a:pPr>
            <a:r>
              <a:rPr lang="en-GB" sz="1000" dirty="0">
                <a:solidFill>
                  <a:srgbClr val="000000"/>
                </a:solidFill>
                <a:latin typeface="Consolas" panose="020B0609020204030204" pitchFamily="49" charset="0"/>
              </a:rPr>
              <a:t>        }</a:t>
            </a:r>
          </a:p>
          <a:p>
            <a:pPr>
              <a:lnSpc>
                <a:spcPct val="100000"/>
              </a:lnSpc>
              <a:spcBef>
                <a:spcPts val="0"/>
              </a:spcBef>
            </a:pPr>
            <a:endParaRPr lang="en-GB" sz="1000" dirty="0">
              <a:solidFill>
                <a:srgbClr val="000000"/>
              </a:solidFill>
              <a:latin typeface="Consolas" panose="020B0609020204030204" pitchFamily="49" charset="0"/>
            </a:endParaRP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8000"/>
                </a:solidFill>
                <a:latin typeface="Consolas" panose="020B0609020204030204" pitchFamily="49" charset="0"/>
              </a:rPr>
              <a:t>//Main program</a:t>
            </a:r>
            <a:endParaRPr lang="en-GB" sz="1000" dirty="0">
              <a:solidFill>
                <a:srgbClr val="000000"/>
              </a:solidFill>
              <a:latin typeface="Consolas" panose="020B0609020204030204" pitchFamily="49" charset="0"/>
            </a:endParaRPr>
          </a:p>
          <a:p>
            <a:pPr>
              <a:lnSpc>
                <a:spcPct val="100000"/>
              </a:lnSpc>
              <a:spcBef>
                <a:spcPts val="0"/>
              </a:spcBef>
            </a:pP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static</a:t>
            </a:r>
            <a:r>
              <a:rPr lang="en-GB" sz="1000" dirty="0">
                <a:solidFill>
                  <a:srgbClr val="000000"/>
                </a:solidFill>
                <a:latin typeface="Consolas" panose="020B0609020204030204" pitchFamily="49" charset="0"/>
              </a:rPr>
              <a:t> </a:t>
            </a:r>
            <a:r>
              <a:rPr lang="en-GB" sz="1000" dirty="0">
                <a:solidFill>
                  <a:srgbClr val="0000FF"/>
                </a:solidFill>
                <a:latin typeface="Consolas" panose="020B0609020204030204" pitchFamily="49" charset="0"/>
              </a:rPr>
              <a:t>void</a:t>
            </a:r>
            <a:r>
              <a:rPr lang="en-GB" sz="1000" dirty="0">
                <a:solidFill>
                  <a:srgbClr val="000000"/>
                </a:solidFill>
                <a:latin typeface="Consolas" panose="020B0609020204030204" pitchFamily="49" charset="0"/>
              </a:rPr>
              <a:t> Main(</a:t>
            </a:r>
            <a:r>
              <a:rPr lang="en-GB" sz="1000" dirty="0">
                <a:solidFill>
                  <a:srgbClr val="0000FF"/>
                </a:solidFill>
                <a:latin typeface="Consolas" panose="020B0609020204030204" pitchFamily="49" charset="0"/>
              </a:rPr>
              <a:t>string</a:t>
            </a:r>
            <a:r>
              <a:rPr lang="en-GB" sz="1000" dirty="0">
                <a:solidFill>
                  <a:srgbClr val="000000"/>
                </a:solidFill>
                <a:latin typeface="Consolas" panose="020B0609020204030204" pitchFamily="49" charset="0"/>
              </a:rPr>
              <a:t>[] </a:t>
            </a:r>
            <a:r>
              <a:rPr lang="en-GB" sz="1000" dirty="0" err="1">
                <a:solidFill>
                  <a:srgbClr val="000000"/>
                </a:solidFill>
                <a:latin typeface="Consolas" panose="020B0609020204030204" pitchFamily="49" charset="0"/>
              </a:rPr>
              <a:t>args</a:t>
            </a:r>
            <a:r>
              <a:rPr lang="en-GB" sz="1000" dirty="0">
                <a:solidFill>
                  <a:srgbClr val="000000"/>
                </a:solidFill>
                <a:latin typeface="Consolas" panose="020B0609020204030204" pitchFamily="49" charset="0"/>
              </a:rPr>
              <a:t>)</a:t>
            </a:r>
          </a:p>
          <a:p>
            <a:pPr>
              <a:lnSpc>
                <a:spcPct val="100000"/>
              </a:lnSpc>
              <a:spcBef>
                <a:spcPts val="0"/>
              </a:spcBef>
            </a:pPr>
            <a:r>
              <a:rPr lang="en-GB" sz="1000" dirty="0">
                <a:solidFill>
                  <a:srgbClr val="000000"/>
                </a:solidFill>
                <a:latin typeface="Consolas" panose="020B0609020204030204" pitchFamily="49" charset="0"/>
              </a:rPr>
              <a:t>        {</a:t>
            </a:r>
          </a:p>
          <a:p>
            <a:pPr>
              <a:lnSpc>
                <a:spcPct val="100000"/>
              </a:lnSpc>
              <a:spcBef>
                <a:spcPts val="0"/>
              </a:spcBef>
            </a:pPr>
            <a:r>
              <a:rPr lang="en-GB" sz="1000" dirty="0">
                <a:solidFill>
                  <a:srgbClr val="000000"/>
                </a:solidFill>
                <a:latin typeface="Consolas" panose="020B0609020204030204" pitchFamily="49" charset="0"/>
              </a:rPr>
              <a:t>            </a:t>
            </a:r>
            <a:r>
              <a:rPr lang="en-GB" sz="1000" dirty="0" err="1">
                <a:solidFill>
                  <a:srgbClr val="000000"/>
                </a:solidFill>
                <a:latin typeface="Consolas" panose="020B0609020204030204" pitchFamily="49" charset="0"/>
              </a:rPr>
              <a:t>YearGroup</a:t>
            </a:r>
            <a:r>
              <a:rPr lang="en-GB" sz="1000" dirty="0">
                <a:solidFill>
                  <a:srgbClr val="000000"/>
                </a:solidFill>
                <a:latin typeface="Consolas" panose="020B0609020204030204" pitchFamily="49" charset="0"/>
              </a:rPr>
              <a:t>(10);</a:t>
            </a:r>
          </a:p>
          <a:p>
            <a:pPr>
              <a:lnSpc>
                <a:spcPct val="100000"/>
              </a:lnSpc>
              <a:spcBef>
                <a:spcPts val="0"/>
              </a:spcBef>
            </a:pPr>
            <a:r>
              <a:rPr lang="en-GB" sz="1000" dirty="0">
                <a:solidFill>
                  <a:srgbClr val="000000"/>
                </a:solidFill>
                <a:latin typeface="Consolas" panose="020B0609020204030204" pitchFamily="49" charset="0"/>
              </a:rPr>
              <a:t>        }</a:t>
            </a:r>
          </a:p>
          <a:p>
            <a:pPr>
              <a:lnSpc>
                <a:spcPct val="100000"/>
              </a:lnSpc>
              <a:spcBef>
                <a:spcPts val="0"/>
              </a:spcBef>
            </a:pPr>
            <a:r>
              <a:rPr lang="en-GB" sz="1000" dirty="0">
                <a:solidFill>
                  <a:srgbClr val="000000"/>
                </a:solidFill>
                <a:latin typeface="Consolas" panose="020B0609020204030204" pitchFamily="49" charset="0"/>
              </a:rPr>
              <a:t>    }</a:t>
            </a:r>
          </a:p>
          <a:p>
            <a:pPr>
              <a:lnSpc>
                <a:spcPct val="100000"/>
              </a:lnSpc>
              <a:spcBef>
                <a:spcPts val="0"/>
              </a:spcBef>
            </a:pPr>
            <a:r>
              <a:rPr lang="en-GB" sz="1000" dirty="0">
                <a:solidFill>
                  <a:srgbClr val="000000"/>
                </a:solidFill>
                <a:latin typeface="Consolas" panose="020B0609020204030204" pitchFamily="49" charset="0"/>
              </a:rPr>
              <a:t>}</a:t>
            </a:r>
            <a:endParaRPr lang="en-GB" sz="1000" dirty="0">
              <a:solidFill>
                <a:schemeClr val="accent1"/>
              </a:solidFill>
              <a:latin typeface="Consolas" panose="020B0609020204030204" pitchFamily="49" charset="0"/>
            </a:endParaRPr>
          </a:p>
        </p:txBody>
      </p:sp>
      <p:sp>
        <p:nvSpPr>
          <p:cNvPr id="6" name="Speech Bubble: Rectangle with Corners Rounded 5">
            <a:extLst>
              <a:ext uri="{FF2B5EF4-FFF2-40B4-BE49-F238E27FC236}">
                <a16:creationId xmlns:a16="http://schemas.microsoft.com/office/drawing/2014/main" id="{1E5CD504-9406-40EF-AE34-77096EF22C92}"/>
              </a:ext>
            </a:extLst>
          </p:cNvPr>
          <p:cNvSpPr/>
          <p:nvPr/>
        </p:nvSpPr>
        <p:spPr>
          <a:xfrm>
            <a:off x="3653516" y="3366403"/>
            <a:ext cx="5352064" cy="581893"/>
          </a:xfrm>
          <a:prstGeom prst="wedgeRoundRectCallout">
            <a:avLst>
              <a:gd name="adj1" fmla="val -56944"/>
              <a:gd name="adj2" fmla="val 2057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The switch / case / break construct is an alternative to if / else if / else.</a:t>
            </a:r>
          </a:p>
        </p:txBody>
      </p:sp>
      <p:sp>
        <p:nvSpPr>
          <p:cNvPr id="2" name="Rectangle: Rounded Corners 1">
            <a:extLst>
              <a:ext uri="{FF2B5EF4-FFF2-40B4-BE49-F238E27FC236}">
                <a16:creationId xmlns:a16="http://schemas.microsoft.com/office/drawing/2014/main" id="{AB96E3D8-3ECF-40CD-8FBD-1EC7357A092E}"/>
              </a:ext>
            </a:extLst>
          </p:cNvPr>
          <p:cNvSpPr/>
          <p:nvPr/>
        </p:nvSpPr>
        <p:spPr>
          <a:xfrm>
            <a:off x="6329548" y="954701"/>
            <a:ext cx="3324098"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outputs the Key Stage a student is in.</a:t>
            </a:r>
          </a:p>
        </p:txBody>
      </p:sp>
    </p:spTree>
    <p:extLst>
      <p:ext uri="{BB962C8B-B14F-4D97-AF65-F5344CB8AC3E}">
        <p14:creationId xmlns:p14="http://schemas.microsoft.com/office/powerpoint/2010/main" val="62852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6"/>
            <a:ext cx="9436952" cy="5368143"/>
          </a:xfrm>
        </p:spPr>
        <p:txBody>
          <a:bodyPr/>
          <a:lstStyle/>
          <a:p>
            <a:r>
              <a:rPr lang="en-GB" sz="1800" dirty="0">
                <a:solidFill>
                  <a:schemeClr val="tx1"/>
                </a:solidFill>
              </a:rPr>
              <a:t>Learning points from this objective:</a:t>
            </a:r>
          </a:p>
          <a:p>
            <a:pPr marL="171450" indent="-171450">
              <a:buFont typeface="Arial" panose="020B0604020202020204" pitchFamily="34" charset="0"/>
              <a:buChar char="•"/>
            </a:pPr>
            <a:r>
              <a:rPr lang="en-GB" dirty="0"/>
              <a:t>Checking the value of a variable and executing instructions depending on the outcome of the check is known as a </a:t>
            </a:r>
            <a:r>
              <a:rPr lang="en-GB" b="1" dirty="0"/>
              <a:t>selection</a:t>
            </a:r>
            <a:r>
              <a:rPr lang="en-GB" dirty="0"/>
              <a:t>.</a:t>
            </a:r>
          </a:p>
          <a:p>
            <a:pPr marL="171450" indent="-171450">
              <a:buFont typeface="Arial" panose="020B0604020202020204" pitchFamily="34" charset="0"/>
              <a:buChar char="•"/>
            </a:pPr>
            <a:r>
              <a:rPr lang="en-GB" dirty="0"/>
              <a:t>The instructions that are executed as a result of a selection is known as a </a:t>
            </a:r>
            <a:r>
              <a:rPr lang="en-GB" b="1" dirty="0"/>
              <a:t>program branch</a:t>
            </a:r>
            <a:r>
              <a:rPr lang="en-GB" dirty="0"/>
              <a:t>.</a:t>
            </a:r>
          </a:p>
          <a:p>
            <a:pPr marL="171450" indent="-171450">
              <a:buFont typeface="Arial" panose="020B0604020202020204" pitchFamily="34" charset="0"/>
              <a:buChar char="•"/>
            </a:pPr>
            <a:r>
              <a:rPr lang="en-GB" dirty="0"/>
              <a:t>The logical checking of a variable against another value is known as a </a:t>
            </a:r>
            <a:r>
              <a:rPr lang="en-GB" b="1" dirty="0"/>
              <a:t>condition</a:t>
            </a:r>
            <a:r>
              <a:rPr lang="en-GB" dirty="0"/>
              <a:t>.</a:t>
            </a:r>
          </a:p>
          <a:p>
            <a:pPr marL="171450" indent="-171450">
              <a:buFont typeface="Arial" panose="020B0604020202020204" pitchFamily="34" charset="0"/>
              <a:buChar char="•"/>
            </a:pPr>
            <a:r>
              <a:rPr lang="en-GB" dirty="0"/>
              <a:t>A Boolean variable used in condition is also known as a </a:t>
            </a:r>
            <a:r>
              <a:rPr lang="en-GB" b="1" dirty="0"/>
              <a:t>flag</a:t>
            </a:r>
            <a:r>
              <a:rPr lang="en-GB" dirty="0"/>
              <a:t>.</a:t>
            </a:r>
          </a:p>
          <a:p>
            <a:pPr marL="171450" indent="-171450">
              <a:buFont typeface="Arial" panose="020B0604020202020204" pitchFamily="34" charset="0"/>
              <a:buChar char="•"/>
            </a:pPr>
            <a:r>
              <a:rPr lang="en-GB" dirty="0"/>
              <a:t>Conditions are enclosed in brackets.</a:t>
            </a:r>
          </a:p>
          <a:p>
            <a:pPr marL="171450" indent="-171450">
              <a:buFont typeface="Arial" panose="020B0604020202020204" pitchFamily="34" charset="0"/>
              <a:buChar char="•"/>
            </a:pPr>
            <a:r>
              <a:rPr lang="en-GB" dirty="0"/>
              <a:t>Code for each program branch is indented to make it easier to read. It must also be enclosed in curly brackets.</a:t>
            </a:r>
          </a:p>
          <a:p>
            <a:pPr marL="171450" indent="-171450">
              <a:buFont typeface="Arial" panose="020B0604020202020204" pitchFamily="34" charset="0"/>
              <a:buChar char="•"/>
            </a:pPr>
            <a:r>
              <a:rPr lang="en-GB" dirty="0"/>
              <a:t>It is good practice to comment a selection to explain its purpose.</a:t>
            </a:r>
          </a:p>
          <a:p>
            <a:pPr marL="171450" indent="-171450">
              <a:buFont typeface="Arial" panose="020B0604020202020204" pitchFamily="34" charset="0"/>
              <a:buChar char="•"/>
            </a:pPr>
            <a:r>
              <a:rPr lang="en-GB" dirty="0"/>
              <a:t>One “if” construct can also be placed inside another “if” construct, this is known as </a:t>
            </a:r>
            <a:r>
              <a:rPr lang="en-GB" b="1" dirty="0"/>
              <a:t>nesting</a:t>
            </a:r>
            <a:r>
              <a:rPr lang="en-GB" dirty="0"/>
              <a:t>.</a:t>
            </a:r>
          </a:p>
          <a:p>
            <a:pPr marL="171450" indent="-171450">
              <a:buFont typeface="Arial" panose="020B0604020202020204" pitchFamily="34" charset="0"/>
              <a:buChar char="•"/>
            </a:pPr>
            <a:r>
              <a:rPr lang="en-GB" dirty="0"/>
              <a:t>The condition is either true or false. E.g. X = 6 : If X &gt; 8 returns false.</a:t>
            </a:r>
          </a:p>
          <a:p>
            <a:pPr marL="171450" indent="-171450">
              <a:buFont typeface="Arial" panose="020B0604020202020204" pitchFamily="34" charset="0"/>
              <a:buChar char="•"/>
            </a:pPr>
            <a:r>
              <a:rPr lang="en-GB" dirty="0"/>
              <a:t>“switch” can be used as an alternative to if / elseif / else.</a:t>
            </a:r>
          </a:p>
          <a:p>
            <a:pPr marL="171450" indent="-171450">
              <a:buFont typeface="Arial" panose="020B0604020202020204" pitchFamily="34" charset="0"/>
              <a:buChar char="•"/>
            </a:pPr>
            <a:r>
              <a:rPr lang="en-GB" dirty="0"/>
              <a:t>Unlike many other languages, in C# a function must always return a value. Therefore it is not usually a good idea to put return statements inside branches. It is better to initialise a variable before the branching statements, assign the variable within the branch and return that variable at the end of the function.</a:t>
            </a:r>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1382949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6"/>
            <a:ext cx="9436952" cy="5368143"/>
          </a:xfrm>
        </p:spPr>
        <p:txBody>
          <a:bodyPr/>
          <a:lstStyle/>
          <a:p>
            <a:r>
              <a:rPr lang="en-GB" sz="1800" dirty="0">
                <a:solidFill>
                  <a:schemeClr val="tx1"/>
                </a:solidFill>
              </a:rPr>
              <a:t>Learning points from this objective:</a:t>
            </a:r>
          </a:p>
          <a:p>
            <a:pPr marL="171450" indent="-171450">
              <a:buFont typeface="Arial" panose="020B0604020202020204" pitchFamily="34" charset="0"/>
              <a:buChar char="•"/>
            </a:pPr>
            <a:r>
              <a:rPr lang="en-GB" b="1" dirty="0"/>
              <a:t>Logical operators </a:t>
            </a:r>
            <a:r>
              <a:rPr lang="en-GB" dirty="0"/>
              <a:t>are used in conditions:</a:t>
            </a:r>
          </a:p>
          <a:p>
            <a:pPr marL="542925" lvl="1" indent="-171450">
              <a:buFont typeface="Arial" panose="020B0604020202020204" pitchFamily="34" charset="0"/>
              <a:buChar char="•"/>
            </a:pPr>
            <a:r>
              <a:rPr lang="en-GB" dirty="0"/>
              <a:t>&amp;&amp;		- And</a:t>
            </a:r>
          </a:p>
          <a:p>
            <a:pPr marL="542925" lvl="1" indent="-171450">
              <a:buFont typeface="Arial" panose="020B0604020202020204" pitchFamily="34" charset="0"/>
              <a:buChar char="•"/>
            </a:pPr>
            <a:r>
              <a:rPr lang="en-GB" dirty="0"/>
              <a:t>||		- Or</a:t>
            </a:r>
          </a:p>
          <a:p>
            <a:pPr marL="542925" lvl="1" indent="-171450">
              <a:buFont typeface="Arial" panose="020B0604020202020204" pitchFamily="34" charset="0"/>
              <a:buChar char="•"/>
            </a:pPr>
            <a:r>
              <a:rPr lang="en-GB" dirty="0"/>
              <a:t>!		- Not</a:t>
            </a:r>
          </a:p>
          <a:p>
            <a:pPr marL="542925" lvl="1" indent="-171450">
              <a:buFont typeface="Arial" panose="020B0604020202020204" pitchFamily="34" charset="0"/>
              <a:buChar char="•"/>
            </a:pPr>
            <a:r>
              <a:rPr lang="en-GB" dirty="0"/>
              <a:t>==		- Equal to</a:t>
            </a:r>
          </a:p>
          <a:p>
            <a:pPr marL="542925" lvl="1" indent="-171450">
              <a:buFont typeface="Arial" panose="020B0604020202020204" pitchFamily="34" charset="0"/>
              <a:buChar char="•"/>
            </a:pPr>
            <a:r>
              <a:rPr lang="en-GB" dirty="0"/>
              <a:t>!=		- Not equal to</a:t>
            </a:r>
          </a:p>
          <a:p>
            <a:pPr marL="542925" lvl="1" indent="-171450">
              <a:buFont typeface="Arial" panose="020B0604020202020204" pitchFamily="34" charset="0"/>
              <a:buChar char="•"/>
            </a:pPr>
            <a:r>
              <a:rPr lang="en-GB" dirty="0"/>
              <a:t>&lt;		- Less than</a:t>
            </a:r>
          </a:p>
          <a:p>
            <a:pPr marL="542925" lvl="1" indent="-171450">
              <a:buFont typeface="Arial" panose="020B0604020202020204" pitchFamily="34" charset="0"/>
              <a:buChar char="•"/>
            </a:pPr>
            <a:r>
              <a:rPr lang="en-GB" dirty="0"/>
              <a:t>&lt;=		- Less than or equal to</a:t>
            </a:r>
          </a:p>
          <a:p>
            <a:pPr marL="542925" lvl="1" indent="-171450">
              <a:buFont typeface="Arial" panose="020B0604020202020204" pitchFamily="34" charset="0"/>
              <a:buChar char="•"/>
            </a:pPr>
            <a:r>
              <a:rPr lang="en-GB" dirty="0"/>
              <a:t>&gt;		- Greater than</a:t>
            </a:r>
          </a:p>
          <a:p>
            <a:pPr marL="542925" lvl="1" indent="-171450">
              <a:buFont typeface="Arial" panose="020B0604020202020204" pitchFamily="34" charset="0"/>
              <a:buChar char="•"/>
            </a:pPr>
            <a:r>
              <a:rPr lang="en-GB" dirty="0"/>
              <a:t>&gt;=		- Greater than or equal to</a:t>
            </a:r>
          </a:p>
          <a:p>
            <a:pPr marL="542925" lvl="1"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2233855543"/>
      </p:ext>
    </p:extLst>
  </p:cSld>
  <p:clrMapOvr>
    <a:masterClrMapping/>
  </p:clrMapOvr>
</p:sld>
</file>

<file path=ppt/theme/theme1.xml><?xml version="1.0" encoding="utf-8"?>
<a:theme xmlns:a="http://schemas.openxmlformats.org/drawingml/2006/main" name="Theme1">
  <a:themeElements>
    <a:clrScheme name="Craig'n'Dave">
      <a:dk1>
        <a:srgbClr val="538135"/>
      </a:dk1>
      <a:lt1>
        <a:sysClr val="window" lastClr="FFFFFF"/>
      </a:lt1>
      <a:dk2>
        <a:srgbClr val="538135"/>
      </a:dk2>
      <a:lt2>
        <a:srgbClr val="E7E6E6"/>
      </a:lt2>
      <a:accent1>
        <a:srgbClr val="823554"/>
      </a:accent1>
      <a:accent2>
        <a:srgbClr val="824C35"/>
      </a:accent2>
      <a:accent3>
        <a:srgbClr val="357382"/>
      </a:accent3>
      <a:accent4>
        <a:srgbClr val="A5A5A5"/>
      </a:accent4>
      <a:accent5>
        <a:srgbClr val="E7E6E6"/>
      </a:accent5>
      <a:accent6>
        <a:srgbClr val="70AD47"/>
      </a:accent6>
      <a:hlink>
        <a:srgbClr val="548235"/>
      </a:hlink>
      <a:folHlink>
        <a:srgbClr val="548235"/>
      </a:folHlink>
    </a:clrScheme>
    <a:fontScheme name="Craig'n'Dave">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2A6A9AB-1023-4A23-A2A1-82560771DE86}" vid="{D074DEC6-1AD8-42E9-9312-49CEB94AB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1408</TotalTime>
  <Words>4207</Words>
  <Application>Microsoft Office PowerPoint</Application>
  <PresentationFormat>A4 Paper (210x297 mm)</PresentationFormat>
  <Paragraphs>601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Consolas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Hillyard</dc:creator>
  <cp:lastModifiedBy>David Hillyard</cp:lastModifiedBy>
  <cp:revision>237</cp:revision>
  <dcterms:created xsi:type="dcterms:W3CDTF">2019-09-17T11:01:38Z</dcterms:created>
  <dcterms:modified xsi:type="dcterms:W3CDTF">2020-10-02T12:40:43Z</dcterms:modified>
</cp:coreProperties>
</file>