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</p:sldIdLst>
  <p:sldSz cx="9144000" cy="5143500" type="screen16x9"/>
  <p:notesSz cx="6858000" cy="9144000"/>
  <p:embeddedFontLst>
    <p:embeddedFont>
      <p:font typeface="Play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7d3314bc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7d3314bc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0b9f84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0b9f84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0b9f8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0b9f846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0b9f846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0b9f846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haven’t covered this yet - Mr Letexier may have if not I will cover after easter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0b9f8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0b9f846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0b9f846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0b9f846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0b9f846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0b9f846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known as system life cycle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0b9f8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0b9f846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0b9f846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0b9f846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 taught yet - will do this after easter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0b9f846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0b9f846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7d3314bc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7d3314bc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0b9f846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0b9f846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0b9f846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0b9f846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0b9f846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0b9f846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7d3314bc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7d3314bc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7d3314bc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7d3314bc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7d3314bc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7d3314bc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2595095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2595095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2595095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2595095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2595095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2595095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7d3314bc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7d3314bc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3098441" y="-954064"/>
            <a:ext cx="3921000" cy="79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3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>
              <a:spcBef>
                <a:spcPts val="800"/>
              </a:spcBef>
              <a:spcAft>
                <a:spcPts val="0"/>
              </a:spcAft>
              <a:buSzPts val="2100"/>
              <a:buChar char="❖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SzPts val="1800"/>
              <a:buChar char="❖"/>
              <a:defRPr/>
            </a:lvl2pPr>
            <a:lvl3pPr marL="1371600" lvl="2" indent="-323850">
              <a:spcBef>
                <a:spcPts val="400"/>
              </a:spcBef>
              <a:spcAft>
                <a:spcPts val="0"/>
              </a:spcAft>
              <a:buSzPts val="1500"/>
              <a:buChar char="❖"/>
              <a:defRPr/>
            </a:lvl3pPr>
            <a:lvl4pPr marL="1828800" lvl="3" indent="-31750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❖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❖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❖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58"/>
              </a:buClr>
              <a:buSzPts val="3300"/>
              <a:buFont typeface="Play"/>
              <a:buNone/>
              <a:defRPr sz="3300" b="1" i="0" u="none" strike="noStrike" cap="none">
                <a:solidFill>
                  <a:srgbClr val="246E58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7685" y="1066586"/>
            <a:ext cx="7962300" cy="39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6E58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6E58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6E58"/>
              </a:buClr>
              <a:buSzPts val="1500"/>
              <a:buFont typeface="Noto Sans Symbols"/>
              <a:buChar char="❖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6E58"/>
              </a:buClr>
              <a:buSzPts val="1400"/>
              <a:buFont typeface="Noto Sans Symbols"/>
              <a:buChar char="❖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6E58"/>
              </a:buClr>
              <a:buSzPts val="1400"/>
              <a:buFont typeface="Noto Sans Symbols"/>
              <a:buChar char="❖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5">
            <a:alphaModFix/>
          </a:blip>
          <a:srcRect l="20374"/>
          <a:stretch/>
        </p:blipFill>
        <p:spPr>
          <a:xfrm>
            <a:off x="-3612" y="4308812"/>
            <a:ext cx="921622" cy="8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-3612" y="0"/>
            <a:ext cx="904500" cy="4308900"/>
          </a:xfrm>
          <a:prstGeom prst="rect">
            <a:avLst/>
          </a:prstGeom>
          <a:solidFill>
            <a:srgbClr val="246E58"/>
          </a:solidFill>
          <a:ln w="19050" cap="flat" cmpd="sng">
            <a:solidFill>
              <a:srgbClr val="246E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Bob-Reeves/e/B076N3H7MJ/ref=dp_byline_cont_book_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.Colbourne@chellaston.derby.sch.u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P.Colbourne@chellaston.derby.sch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.Colbourne@chellaston.derby.sch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Computing Overview </a:t>
            </a: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/>
              <a:t>Miss Colbourne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Recommended Book 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994378" y="1076200"/>
            <a:ext cx="47343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PG online - AQA A level computer science </a:t>
            </a:r>
            <a:endParaRPr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AQA A level Computer Science Paperback – 26 Jun. 2015 by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Bob Reeves</a:t>
            </a:r>
            <a:r>
              <a:rPr lang="en-GB"/>
              <a:t> (Author)</a:t>
            </a:r>
            <a:endParaRPr sz="1050">
              <a:solidFill>
                <a:srgbClr val="565959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1125" y="895125"/>
            <a:ext cx="2192875" cy="27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8724" y="2438525"/>
            <a:ext cx="1914625" cy="24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500" y="0"/>
            <a:ext cx="7640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24A2-180F-EC5C-E558-0AF30221C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EBC1-9F01-E04F-811A-B8815A11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7FD26-B32F-99F3-2B84-830C5CF76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not leave it until the last minute </a:t>
            </a:r>
          </a:p>
          <a:p>
            <a:r>
              <a:rPr lang="en-GB" dirty="0"/>
              <a:t>Email me if you have any issues </a:t>
            </a:r>
          </a:p>
          <a:p>
            <a:r>
              <a:rPr lang="en-GB" dirty="0">
                <a:hlinkClick r:id="rId2"/>
              </a:rPr>
              <a:t>P.Colbourne@chellaston.derby.sch.uk</a:t>
            </a:r>
            <a:endParaRPr lang="en-GB" dirty="0"/>
          </a:p>
          <a:p>
            <a:r>
              <a:rPr lang="en-GB" dirty="0"/>
              <a:t>Create a python cheat sheet so you know the basics </a:t>
            </a:r>
          </a:p>
          <a:p>
            <a:r>
              <a:rPr lang="en-GB" dirty="0"/>
              <a:t>Complete the python programs </a:t>
            </a:r>
          </a:p>
          <a:p>
            <a:r>
              <a:rPr lang="en-GB" dirty="0"/>
              <a:t>Provide evidence of testing the programs as well as the code  </a:t>
            </a:r>
          </a:p>
        </p:txBody>
      </p:sp>
    </p:spTree>
    <p:extLst>
      <p:ext uri="{BB962C8B-B14F-4D97-AF65-F5344CB8AC3E}">
        <p14:creationId xmlns:p14="http://schemas.microsoft.com/office/powerpoint/2010/main" val="403700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the spec says you should know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programming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Data types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Programming Concepts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variable declaration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constant declaration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Assignment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Iteration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Selection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subroutine (procedure/function)4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Arithmetic operations in a programming language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Relational operations in a programming language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Boolean operations in a programming language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programming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Constants and variables in a programming language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String-handling operations in a programming language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Random number generation in a programming language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Exception handling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Subroutines (procedures/functions)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Parameters of subroutines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Returning a value/values from a subroutine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Local variables in subroutines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Global variables in a programming language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Structured programming*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1127825" y="401375"/>
            <a:ext cx="80163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data structures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1493600" y="1468825"/>
            <a:ext cx="73386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❖"/>
            </a:pPr>
            <a:r>
              <a:rPr lang="en-GB"/>
              <a:t>Data structures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❖"/>
            </a:pPr>
            <a:r>
              <a:rPr lang="en-GB"/>
              <a:t>Single- and multi-dimensional arrays (or equivalent)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❖"/>
            </a:pPr>
            <a:r>
              <a:rPr lang="en-GB"/>
              <a:t>Fields, records and files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1310725" y="372500"/>
            <a:ext cx="75216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Theory of computation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1110575" y="1212850"/>
            <a:ext cx="8520600" cy="325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lang="en-GB">
                <a:solidFill>
                  <a:srgbClr val="000000"/>
                </a:solidFill>
              </a:rPr>
              <a:t>Problem-solving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lang="en-GB">
                <a:solidFill>
                  <a:srgbClr val="000000"/>
                </a:solidFill>
              </a:rPr>
              <a:t>Following and writing algorithms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lang="en-GB">
                <a:solidFill>
                  <a:srgbClr val="000000"/>
                </a:solidFill>
              </a:rPr>
              <a:t>Abstraction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-GB">
                <a:solidFill>
                  <a:srgbClr val="000000"/>
                </a:solidFill>
              </a:rPr>
              <a:t>Information hiding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-GB">
                <a:solidFill>
                  <a:srgbClr val="000000"/>
                </a:solidFill>
              </a:rPr>
              <a:t>Procedural abstraction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-GB">
                <a:solidFill>
                  <a:srgbClr val="000000"/>
                </a:solidFill>
              </a:rPr>
              <a:t>Functional abstraction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-GB">
                <a:solidFill>
                  <a:srgbClr val="000000"/>
                </a:solidFill>
              </a:rPr>
              <a:t>Data abstraction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-GB">
                <a:solidFill>
                  <a:srgbClr val="000000"/>
                </a:solidFill>
              </a:rPr>
              <a:t>Problem abstraction/reduction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lang="en-GB">
                <a:solidFill>
                  <a:srgbClr val="000000"/>
                </a:solidFill>
              </a:rPr>
              <a:t>Decomposition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lang="en-GB">
                <a:solidFill>
                  <a:srgbClr val="000000"/>
                </a:solidFill>
              </a:rPr>
              <a:t>Composition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lang="en-GB">
                <a:solidFill>
                  <a:srgbClr val="000000"/>
                </a:solidFill>
              </a:rPr>
              <a:t>Automation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lang="en-GB">
                <a:solidFill>
                  <a:srgbClr val="000000"/>
                </a:solidFill>
              </a:rPr>
              <a:t>Finite state machines (FSMs)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1079700" y="372500"/>
            <a:ext cx="77526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Systematic approach to problem solving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1320350" y="1468825"/>
            <a:ext cx="75120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Analysis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Design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Implementation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Testing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Evaluation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1050825" y="372500"/>
            <a:ext cx="77814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data representation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1406975" y="1468825"/>
            <a:ext cx="74253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Number systems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Natural numbers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Integer numbers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Rational numbers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Irrational numbers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Real numbers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Ordinal numbers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Counting and measurement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Number bases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Units of information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Bits and bytes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Units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l="-11156" r="15141"/>
          <a:stretch/>
        </p:blipFill>
        <p:spPr>
          <a:xfrm>
            <a:off x="0" y="0"/>
            <a:ext cx="87799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935325" y="372500"/>
            <a:ext cx="78969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data representation</a:t>
            </a: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1358850" y="1468825"/>
            <a:ext cx="74736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Binary number system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Unsigned binary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Unsigned binary arithmetic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Signed binary using two’s complement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Numbers with a fractional part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Information coding systems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Character form of a decimal digit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ASCII and Unicode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Error checking and correction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Representing images, sound and other data	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Data compression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Encryption*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1098900" y="372500"/>
            <a:ext cx="77334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computer systems</a:t>
            </a: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1098950" y="1468825"/>
            <a:ext cx="77334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Hardware and software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Classification of software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System software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Role of an operating system (OS)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Classification of programming languages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Types of program translator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Logic gates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Using Boolean algebra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1079700" y="372500"/>
            <a:ext cx="80232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computer organisation and architecture</a:t>
            </a: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1127825" y="1468825"/>
            <a:ext cx="78351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Internal hardware components of a computer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The stored program concept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The processor and its components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The Fetch-Execute cycle and the role of registers within it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The processor instruction set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Addressing modes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Machine-code/assembly language operations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Factors affecting processor performance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Input and output devices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Secondary storage devices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1214475" y="372500"/>
            <a:ext cx="76179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Consequences of uses of computing</a:t>
            </a:r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1676475" y="1507325"/>
            <a:ext cx="70596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Individual (moral),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social (ethical),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legal and cultural issues and opportunities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1166550" y="372500"/>
            <a:ext cx="76659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Fundamentals of communication and networking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1166325" y="1468825"/>
            <a:ext cx="76659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Communication methods and Communication basics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Network topology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Types of networking between hosts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Wireless networking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75E1C-229B-0111-5F28-F0F47D321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676C-357F-AAEF-BF7E-EA7C58A4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34B5B-D0EF-FBF7-643B-5C0F3BC6F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not leave it until the last minute </a:t>
            </a:r>
          </a:p>
          <a:p>
            <a:r>
              <a:rPr lang="en-GB" dirty="0"/>
              <a:t>Email me if you have any issues </a:t>
            </a:r>
          </a:p>
          <a:p>
            <a:r>
              <a:rPr lang="en-GB" dirty="0">
                <a:hlinkClick r:id="rId2"/>
              </a:rPr>
              <a:t>P.Colbourne@chellaston.derby.sch.uk</a:t>
            </a:r>
            <a:endParaRPr lang="en-GB" dirty="0"/>
          </a:p>
          <a:p>
            <a:r>
              <a:rPr lang="en-GB" dirty="0"/>
              <a:t>Create a python cheat sheet so you know the basics </a:t>
            </a:r>
          </a:p>
          <a:p>
            <a:r>
              <a:rPr lang="en-GB" dirty="0"/>
              <a:t>Complete the python programs </a:t>
            </a:r>
          </a:p>
          <a:p>
            <a:r>
              <a:rPr lang="en-GB" dirty="0"/>
              <a:t>Provide evidence of testing the programs as well as the code  </a:t>
            </a:r>
          </a:p>
        </p:txBody>
      </p:sp>
    </p:spTree>
    <p:extLst>
      <p:ext uri="{BB962C8B-B14F-4D97-AF65-F5344CB8AC3E}">
        <p14:creationId xmlns:p14="http://schemas.microsoft.com/office/powerpoint/2010/main" val="409968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C04C-4F37-E351-8386-C8AB048C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304CB-2EFC-BFED-96F4-519DA49BC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not leave it until the last minute </a:t>
            </a:r>
          </a:p>
          <a:p>
            <a:r>
              <a:rPr lang="en-GB" dirty="0"/>
              <a:t>Email me if you have any issues </a:t>
            </a:r>
          </a:p>
          <a:p>
            <a:r>
              <a:rPr lang="en-GB" dirty="0">
                <a:hlinkClick r:id="rId2"/>
              </a:rPr>
              <a:t>P.Colbourne@chellaston.derby.sch.uk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8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180375" y="140325"/>
            <a:ext cx="78597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AQA Computer Science A Level &amp; Assessments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sz="2800" b="1">
                <a:solidFill>
                  <a:srgbClr val="548235"/>
                </a:solidFill>
              </a:rPr>
              <a:t>Paper 1</a:t>
            </a:r>
            <a:endParaRPr sz="2800" b="1">
              <a:solidFill>
                <a:srgbClr val="54823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Ability to program, as well as student's theoretical knowledge of Computer Science.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>
                <a:solidFill>
                  <a:srgbClr val="548235"/>
                </a:solidFill>
              </a:rPr>
              <a:t>Assessed</a:t>
            </a:r>
            <a:endParaRPr sz="2000" b="1">
              <a:solidFill>
                <a:srgbClr val="54823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• On-screen exam: 2 hours 30 minutes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• 40% of A-level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>
                <a:solidFill>
                  <a:srgbClr val="548235"/>
                </a:solidFill>
              </a:rPr>
              <a:t>Questions</a:t>
            </a:r>
            <a:endParaRPr sz="2000" b="1">
              <a:solidFill>
                <a:srgbClr val="54823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Answer a series of short questions and write/adapt/extend programs in an Electronic Answer Document provided by AQA.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We will </a:t>
            </a:r>
            <a:r>
              <a:rPr lang="en-GB" sz="2000">
                <a:solidFill>
                  <a:srgbClr val="70AD47"/>
                </a:solidFill>
              </a:rPr>
              <a:t>issue Preliminary Material</a:t>
            </a:r>
            <a:r>
              <a:rPr lang="en-GB" sz="2000"/>
              <a:t>, a Skeleton Program and, where appropriate, test data, for use in the exam.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sz="2800" b="1">
                <a:solidFill>
                  <a:srgbClr val="2F5597"/>
                </a:solidFill>
              </a:rPr>
              <a:t>Paper 2</a:t>
            </a:r>
            <a:endParaRPr sz="2800" b="1">
              <a:solidFill>
                <a:srgbClr val="2F559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Ability to answer questions from subject content (</a:t>
            </a:r>
            <a:r>
              <a:rPr lang="en-GB" sz="2000">
                <a:solidFill>
                  <a:srgbClr val="2F5597"/>
                </a:solidFill>
              </a:rPr>
              <a:t>see blue)</a:t>
            </a:r>
            <a:r>
              <a:rPr lang="en-GB" sz="2000"/>
              <a:t>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>
                <a:solidFill>
                  <a:srgbClr val="2F5597"/>
                </a:solidFill>
              </a:rPr>
              <a:t>Assessed</a:t>
            </a:r>
            <a:endParaRPr sz="2000" b="1">
              <a:solidFill>
                <a:srgbClr val="2F559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• Written exam: 2 hours 30 minutes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• 40% of A-level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>
                <a:solidFill>
                  <a:srgbClr val="2F5597"/>
                </a:solidFill>
              </a:rPr>
              <a:t>Questions</a:t>
            </a:r>
            <a:endParaRPr sz="2000" b="1">
              <a:solidFill>
                <a:srgbClr val="2F559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/>
              <a:t>Compulsory short-answer and extended-answer questions.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Non-exam assessment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This is a practical project. Assess student's ability to use the knowledge and skills gained through the course to solve or investigate a practical problem. Students will be expected to follow a systematic approach to problem solving, a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(Could allow 50 hours of lesson time approx) - 10 hours a fortnight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Assessed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 75 marks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 20% of A-level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1180381" y="140329"/>
            <a:ext cx="76416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Non-exam assessment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1.</a:t>
            </a:r>
            <a:r>
              <a:rPr lang="en-GB" sz="1800" b="1"/>
              <a:t>Choose</a:t>
            </a:r>
            <a:r>
              <a:rPr lang="en-GB" sz="1800"/>
              <a:t>, research, plan and develop your </a:t>
            </a:r>
            <a:r>
              <a:rPr lang="en-GB" sz="1800" b="1"/>
              <a:t>own</a:t>
            </a:r>
            <a:r>
              <a:rPr lang="en-GB" sz="1800"/>
              <a:t> project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2.Confidently sign to authenticate the work as their </a:t>
            </a:r>
            <a:r>
              <a:rPr lang="en-GB" sz="1800" b="1"/>
              <a:t>own</a:t>
            </a:r>
            <a:r>
              <a:rPr lang="en-GB" sz="1800"/>
              <a:t>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3.Teachers may provide </a:t>
            </a:r>
            <a:r>
              <a:rPr lang="en-GB" sz="1800" b="1"/>
              <a:t>guidance</a:t>
            </a:r>
            <a:r>
              <a:rPr lang="en-GB" sz="1800"/>
              <a:t> and </a:t>
            </a:r>
            <a:r>
              <a:rPr lang="en-GB" sz="1800" b="1"/>
              <a:t>support</a:t>
            </a:r>
            <a:r>
              <a:rPr lang="en-GB" sz="1800"/>
              <a:t> so students are clear about the requirements of the task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4.Teachers may </a:t>
            </a:r>
            <a:r>
              <a:rPr lang="en-GB" sz="1800" b="1"/>
              <a:t>provide guidance </a:t>
            </a:r>
            <a:r>
              <a:rPr lang="en-GB" sz="1800"/>
              <a:t>to students on the </a:t>
            </a:r>
            <a:r>
              <a:rPr lang="en-GB" sz="1800" b="1"/>
              <a:t>suitability of their proposed task</a:t>
            </a:r>
            <a:r>
              <a:rPr lang="en-GB" sz="1800"/>
              <a:t>, particularly if it means they will not meet the requirements of the marking criteria.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5.</a:t>
            </a:r>
            <a:r>
              <a:rPr lang="en-GB" sz="1800" b="1"/>
              <a:t>Teachers must not comment or provide suggestions on how they could improve it</a:t>
            </a:r>
            <a:r>
              <a:rPr lang="en-GB" sz="1800"/>
              <a:t>. However, they can ask questions about the way they are approaching their work and highlight the requirements of the marking criteria.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6.If a student receives any additional assistance a mark should be awarded that represents the student’s unaided achievement. </a:t>
            </a:r>
            <a:r>
              <a:rPr lang="en-GB" sz="1800" b="1"/>
              <a:t>Record the support </a:t>
            </a:r>
            <a:r>
              <a:rPr lang="en-GB" sz="1800"/>
              <a:t>the student received on the </a:t>
            </a:r>
            <a:r>
              <a:rPr lang="en-GB" sz="1800" b="1"/>
              <a:t>Candidate record form</a:t>
            </a:r>
            <a:r>
              <a:rPr lang="en-GB" sz="1800"/>
              <a:t>. This will allow the </a:t>
            </a:r>
            <a:r>
              <a:rPr lang="en-GB" sz="1800" b="1"/>
              <a:t>moderator</a:t>
            </a:r>
            <a:r>
              <a:rPr lang="en-GB" sz="1800"/>
              <a:t> to see whether the student has been awarded an appropriate mark.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7.Once a student submits work for marking and it has </a:t>
            </a:r>
            <a:r>
              <a:rPr lang="en-GB" sz="1800" b="1">
                <a:solidFill>
                  <a:srgbClr val="FF0000"/>
                </a:solidFill>
              </a:rPr>
              <a:t>been marked, you cannot return </a:t>
            </a:r>
            <a:r>
              <a:rPr lang="en-GB" sz="1800"/>
              <a:t>it to the student for improvement, even if they have not received any feedback or are unaware of the marks awarded.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210906" y="140329"/>
            <a:ext cx="7641600" cy="75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46E58"/>
                </a:solidFill>
              </a:rPr>
              <a:t>Paper 1 ( On the Computer) - 2 hour 30 min</a:t>
            </a:r>
            <a:endParaRPr>
              <a:solidFill>
                <a:srgbClr val="246E58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1023257" y="1066586"/>
            <a:ext cx="8016900" cy="39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Fundamentals of programming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Fundamentals of data structures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Fundamentals of algorithms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Theory of computation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GB"/>
              <a:t>This exam focuses on the designing, writing and testing of programs, you will be given some code beforehand and then tested on it during exam conditions.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108575" y="372500"/>
            <a:ext cx="7723800" cy="7335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>
                <a:solidFill>
                  <a:srgbClr val="246E58"/>
                </a:solidFill>
              </a:rPr>
              <a:t>Paper 1</a:t>
            </a:r>
            <a:endParaRPr b="0">
              <a:solidFill>
                <a:srgbClr val="246E58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435850" y="1468825"/>
            <a:ext cx="7396500" cy="30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Prior to the exam, candidates issued with Preliminary Material, the Skeleton Program, and, where appropriate, test data for use in the exam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This material will be made available in centre in the spring for AS and in the autumn term of the second year for A - Level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Students answer series of short questions and write/adapt/extend programs in an Electronic Answer Document provided by AQA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1033600" y="180000"/>
            <a:ext cx="8520600" cy="73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Paper 2 (In the hall) - 2 hour 30min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1435850" y="1280450"/>
            <a:ext cx="7396500" cy="3529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Fundamentals of data representation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Fundamentals of computer systems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Fundamentals of computer organisation and architecture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Consequences of uses of computing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Fundamentals of communication and networking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Fundamentals of databases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Big data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Fundamentals of functional programming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/>
              <a:t>Systematic approach to problem solving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1131</Words>
  <Application>Microsoft Office PowerPoint</Application>
  <PresentationFormat>On-screen Show (16:9)</PresentationFormat>
  <Paragraphs>181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Noto Sans Symbols</vt:lpstr>
      <vt:lpstr>Arial</vt:lpstr>
      <vt:lpstr>Play</vt:lpstr>
      <vt:lpstr>Office Theme</vt:lpstr>
      <vt:lpstr>Computing Overview </vt:lpstr>
      <vt:lpstr>PowerPoint Presentation</vt:lpstr>
      <vt:lpstr>Summer Work</vt:lpstr>
      <vt:lpstr>AQA Computer Science A Level &amp; Assessments</vt:lpstr>
      <vt:lpstr>Non-exam assessment</vt:lpstr>
      <vt:lpstr>Non-exam assessment</vt:lpstr>
      <vt:lpstr>Paper 1 ( On the Computer) - 2 hour 30 min</vt:lpstr>
      <vt:lpstr>Paper 1</vt:lpstr>
      <vt:lpstr>Paper 2 (In the hall) - 2 hour 30min</vt:lpstr>
      <vt:lpstr>Recommended Book </vt:lpstr>
      <vt:lpstr>PowerPoint Presentation</vt:lpstr>
      <vt:lpstr>Summer Work</vt:lpstr>
      <vt:lpstr>What the spec says you should know</vt:lpstr>
      <vt:lpstr>Fundamentals of programming</vt:lpstr>
      <vt:lpstr>Fundamentals of programming</vt:lpstr>
      <vt:lpstr>Fundamentals of data structures</vt:lpstr>
      <vt:lpstr>Theory of computation</vt:lpstr>
      <vt:lpstr>Systematic approach to problem solving</vt:lpstr>
      <vt:lpstr>Fundamentals of data representation</vt:lpstr>
      <vt:lpstr>Fundamentals of data representation</vt:lpstr>
      <vt:lpstr>Fundamentals of computer systems</vt:lpstr>
      <vt:lpstr>Fundamentals of computer organisation and architecture</vt:lpstr>
      <vt:lpstr>Consequences of uses of computing</vt:lpstr>
      <vt:lpstr>Fundamentals of communication and networking</vt:lpstr>
      <vt:lpstr>Summer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Miss P Colbourne (Staff)</cp:lastModifiedBy>
  <cp:revision>2</cp:revision>
  <dcterms:modified xsi:type="dcterms:W3CDTF">2025-06-12T14:22:57Z</dcterms:modified>
</cp:coreProperties>
</file>