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5143500" type="screen16x9"/>
  <p:notesSz cx="6858000" cy="9144000"/>
  <p:embeddedFontLst>
    <p:embeddedFont>
      <p:font typeface="Questrial" pitchFamily="2" charset="0"/>
      <p:regular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A60473C-D726-4F9F-9B08-8F4885999EC6}">
  <a:tblStyle styleId="{5A60473C-D726-4F9F-9B08-8F4885999EC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90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585f437e3e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585f437e3e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b6ec8b725e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b6ec8b725e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Discuss what is happening in the extract and how people are feeling here - is this what you were expecting? How could it link to any of the ideas on your mindmap?</a:t>
            </a: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b6ec8b725e_1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b6ec8b725e_1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e2240d45fa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e2240d45fa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e2240d45fa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e2240d45fa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e2240d45fa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e2240d45fa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e2240d45fa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e2240d45fa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ctrTitle"/>
          </p:nvPr>
        </p:nvSpPr>
        <p:spPr>
          <a:xfrm>
            <a:off x="311700" y="112925"/>
            <a:ext cx="8520600" cy="648900"/>
          </a:xfrm>
          <a:prstGeom prst="rect">
            <a:avLst/>
          </a:prstGeom>
          <a:solidFill>
            <a:srgbClr val="D9EAD3"/>
          </a:solidFill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 b="1">
                <a:latin typeface="Questrial"/>
                <a:ea typeface="Questrial"/>
                <a:cs typeface="Questrial"/>
                <a:sym typeface="Questrial"/>
              </a:rPr>
              <a:t>Welcome to English at Chellaston!</a:t>
            </a:r>
            <a:endParaRPr sz="3500" b="1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61" name="Google Shape;61;p14"/>
          <p:cNvSpPr txBox="1">
            <a:spLocks noGrp="1"/>
          </p:cNvSpPr>
          <p:nvPr>
            <p:ph type="subTitle" idx="1"/>
          </p:nvPr>
        </p:nvSpPr>
        <p:spPr>
          <a:xfrm>
            <a:off x="1281375" y="839875"/>
            <a:ext cx="7551000" cy="508500"/>
          </a:xfrm>
          <a:prstGeom prst="rect">
            <a:avLst/>
          </a:prstGeom>
          <a:ln w="19050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LO: To be able to write analytically. </a:t>
            </a:r>
            <a:endParaRPr sz="2200"/>
          </a:p>
        </p:txBody>
      </p:sp>
      <p:sp>
        <p:nvSpPr>
          <p:cNvPr id="62" name="Google Shape;62;p14"/>
          <p:cNvSpPr txBox="1"/>
          <p:nvPr/>
        </p:nvSpPr>
        <p:spPr>
          <a:xfrm>
            <a:off x="324850" y="1844600"/>
            <a:ext cx="1570200" cy="29328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CCCCCC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Key words:</a:t>
            </a:r>
            <a:endParaRPr sz="2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Research</a:t>
            </a:r>
            <a:endParaRPr sz="2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Context</a:t>
            </a:r>
            <a:endParaRPr sz="2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Literature</a:t>
            </a:r>
            <a:endParaRPr sz="2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Victorian</a:t>
            </a:r>
            <a:endParaRPr sz="2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Knowledge</a:t>
            </a:r>
            <a:endParaRPr sz="20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14"/>
          <p:cNvSpPr txBox="1"/>
          <p:nvPr/>
        </p:nvSpPr>
        <p:spPr>
          <a:xfrm>
            <a:off x="2003250" y="1826550"/>
            <a:ext cx="3356700" cy="29508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/>
              <a:t>Do Now:</a:t>
            </a:r>
            <a:endParaRPr sz="3000"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 b="1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What can you predict about this man? </a:t>
            </a: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Where do you think he has been and why?</a:t>
            </a: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What do you think he will be like?</a:t>
            </a:r>
            <a:endParaRPr sz="1800"/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4850" y="803450"/>
            <a:ext cx="904125" cy="904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94875" y="1844600"/>
            <a:ext cx="2827925" cy="2827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>
            <a:spLocks noGrp="1"/>
          </p:cNvSpPr>
          <p:nvPr>
            <p:ph type="ctrTitle"/>
          </p:nvPr>
        </p:nvSpPr>
        <p:spPr>
          <a:xfrm>
            <a:off x="1283850" y="77225"/>
            <a:ext cx="7597200" cy="904200"/>
          </a:xfrm>
          <a:prstGeom prst="rect">
            <a:avLst/>
          </a:prstGeom>
          <a:solidFill>
            <a:srgbClr val="D9EAD3"/>
          </a:solidFill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500" b="1">
                <a:latin typeface="Questrial"/>
                <a:ea typeface="Questrial"/>
                <a:cs typeface="Questrial"/>
                <a:sym typeface="Questrial"/>
              </a:rPr>
              <a:t>An escaped convict</a:t>
            </a:r>
            <a:endParaRPr sz="5500" b="1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71" name="Google Shape;71;p15"/>
          <p:cNvSpPr txBox="1">
            <a:spLocks noGrp="1"/>
          </p:cNvSpPr>
          <p:nvPr>
            <p:ph type="subTitle" idx="1"/>
          </p:nvPr>
        </p:nvSpPr>
        <p:spPr>
          <a:xfrm>
            <a:off x="401100" y="1103375"/>
            <a:ext cx="8520600" cy="465600"/>
          </a:xfrm>
          <a:prstGeom prst="rect">
            <a:avLst/>
          </a:prstGeom>
          <a:ln w="19050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What impression do you get about the characters from the extract?</a:t>
            </a:r>
            <a:endParaRPr sz="2000"/>
          </a:p>
        </p:txBody>
      </p:sp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77225"/>
            <a:ext cx="904125" cy="904125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5"/>
          <p:cNvSpPr txBox="1"/>
          <p:nvPr/>
        </p:nvSpPr>
        <p:spPr>
          <a:xfrm>
            <a:off x="406275" y="1690800"/>
            <a:ext cx="3900300" cy="32178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Have a read of the extract from </a:t>
            </a:r>
            <a:r>
              <a:rPr lang="en" sz="2200">
                <a:solidFill>
                  <a:srgbClr val="1E1E1E"/>
                </a:solidFill>
              </a:rPr>
              <a:t>the beginning of ‘Great Expectations’.</a:t>
            </a: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Do the characters link to any of the ideas you came up?</a:t>
            </a:r>
            <a:endParaRPr sz="2200"/>
          </a:p>
        </p:txBody>
      </p:sp>
      <p:sp>
        <p:nvSpPr>
          <p:cNvPr id="74" name="Google Shape;74;p15"/>
          <p:cNvSpPr txBox="1"/>
          <p:nvPr/>
        </p:nvSpPr>
        <p:spPr>
          <a:xfrm>
            <a:off x="4631600" y="1796425"/>
            <a:ext cx="4249500" cy="172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 u="sng"/>
              <a:t>Discussion point:</a:t>
            </a:r>
            <a:endParaRPr sz="1500" u="sng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" sz="1500"/>
            </a:br>
            <a:r>
              <a:rPr lang="en" sz="1500"/>
              <a:t>What were the key differences and similarities between your impression of Magwitch and the way he is portrayed in the extract? </a:t>
            </a:r>
            <a:endParaRPr sz="15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5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Was there anything in the extract that you weren’t expecting?</a:t>
            </a:r>
            <a:endParaRPr sz="1500"/>
          </a:p>
        </p:txBody>
      </p:sp>
      <p:pic>
        <p:nvPicPr>
          <p:cNvPr id="75" name="Google Shape;75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86450" y="3788675"/>
            <a:ext cx="2635250" cy="1154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>
            <a:spLocks noGrp="1"/>
          </p:cNvSpPr>
          <p:nvPr>
            <p:ph type="ctrTitle"/>
          </p:nvPr>
        </p:nvSpPr>
        <p:spPr>
          <a:xfrm>
            <a:off x="311700" y="159875"/>
            <a:ext cx="8520600" cy="1067100"/>
          </a:xfrm>
          <a:prstGeom prst="rect">
            <a:avLst/>
          </a:prstGeom>
          <a:solidFill>
            <a:srgbClr val="D9EAD3"/>
          </a:solidFill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5000" b="1" u="sng"/>
              <a:t>Great Expectations</a:t>
            </a:r>
            <a:endParaRPr sz="5000" b="1"/>
          </a:p>
        </p:txBody>
      </p:sp>
      <p:sp>
        <p:nvSpPr>
          <p:cNvPr id="81" name="Google Shape;81;p16"/>
          <p:cNvSpPr txBox="1"/>
          <p:nvPr/>
        </p:nvSpPr>
        <p:spPr>
          <a:xfrm>
            <a:off x="320550" y="1375100"/>
            <a:ext cx="8502900" cy="4002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 this extract, the protagonist, Pip, meets an escaped prisoner for the first time. </a:t>
            </a:r>
            <a:endParaRPr/>
          </a:p>
        </p:txBody>
      </p:sp>
      <p:pic>
        <p:nvPicPr>
          <p:cNvPr id="82" name="Google Shape;8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9475" y="1923425"/>
            <a:ext cx="3963226" cy="300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>
            <a:spLocks noGrp="1"/>
          </p:cNvSpPr>
          <p:nvPr>
            <p:ph type="ctrTitle"/>
          </p:nvPr>
        </p:nvSpPr>
        <p:spPr>
          <a:xfrm>
            <a:off x="311700" y="92100"/>
            <a:ext cx="8520600" cy="1065000"/>
          </a:xfrm>
          <a:prstGeom prst="rect">
            <a:avLst/>
          </a:prstGeom>
          <a:solidFill>
            <a:srgbClr val="D9EAD3"/>
          </a:solidFill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b="1">
                <a:latin typeface="Questrial"/>
                <a:ea typeface="Questrial"/>
                <a:cs typeface="Questrial"/>
                <a:sym typeface="Questrial"/>
              </a:rPr>
              <a:t>Plan it out</a:t>
            </a:r>
            <a:endParaRPr sz="6000" b="1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88" name="Google Shape;88;p17"/>
          <p:cNvSpPr txBox="1">
            <a:spLocks noGrp="1"/>
          </p:cNvSpPr>
          <p:nvPr>
            <p:ph type="subTitle" idx="1"/>
          </p:nvPr>
        </p:nvSpPr>
        <p:spPr>
          <a:xfrm>
            <a:off x="311700" y="1563775"/>
            <a:ext cx="8520600" cy="111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has language been used to describe Magwitch?</a:t>
            </a:r>
            <a:endParaRPr/>
          </a:p>
        </p:txBody>
      </p:sp>
      <p:grpSp>
        <p:nvGrpSpPr>
          <p:cNvPr id="89" name="Google Shape;89;p17"/>
          <p:cNvGrpSpPr/>
          <p:nvPr/>
        </p:nvGrpSpPr>
        <p:grpSpPr>
          <a:xfrm>
            <a:off x="301075" y="1623100"/>
            <a:ext cx="1330375" cy="1429075"/>
            <a:chOff x="301075" y="1623100"/>
            <a:chExt cx="1330375" cy="1429075"/>
          </a:xfrm>
        </p:grpSpPr>
        <p:sp>
          <p:nvSpPr>
            <p:cNvPr id="90" name="Google Shape;90;p17"/>
            <p:cNvSpPr txBox="1"/>
            <p:nvPr/>
          </p:nvSpPr>
          <p:spPr>
            <a:xfrm>
              <a:off x="665450" y="1623100"/>
              <a:ext cx="966000" cy="400200"/>
            </a:xfrm>
            <a:prstGeom prst="rect">
              <a:avLst/>
            </a:prstGeom>
            <a:noFill/>
            <a:ln w="28575" cap="flat" cmpd="sng">
              <a:solidFill>
                <a:srgbClr val="FFFF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cxnSp>
          <p:nvCxnSpPr>
            <p:cNvPr id="91" name="Google Shape;91;p17"/>
            <p:cNvCxnSpPr/>
            <p:nvPr/>
          </p:nvCxnSpPr>
          <p:spPr>
            <a:xfrm flipH="1">
              <a:off x="555275" y="2055250"/>
              <a:ext cx="135600" cy="423600"/>
            </a:xfrm>
            <a:prstGeom prst="straightConnector1">
              <a:avLst/>
            </a:prstGeom>
            <a:noFill/>
            <a:ln w="28575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sp>
          <p:nvSpPr>
            <p:cNvPr id="92" name="Google Shape;92;p17"/>
            <p:cNvSpPr txBox="1"/>
            <p:nvPr/>
          </p:nvSpPr>
          <p:spPr>
            <a:xfrm>
              <a:off x="301075" y="2436575"/>
              <a:ext cx="966000" cy="615600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By </a:t>
              </a:r>
              <a:endParaRPr/>
            </a:p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Because</a:t>
              </a:r>
              <a:endParaRPr/>
            </a:p>
          </p:txBody>
        </p:sp>
      </p:grpSp>
      <p:grpSp>
        <p:nvGrpSpPr>
          <p:cNvPr id="93" name="Google Shape;93;p17"/>
          <p:cNvGrpSpPr/>
          <p:nvPr/>
        </p:nvGrpSpPr>
        <p:grpSpPr>
          <a:xfrm>
            <a:off x="2802775" y="1200625"/>
            <a:ext cx="4813175" cy="883075"/>
            <a:chOff x="2309200" y="1207900"/>
            <a:chExt cx="4813175" cy="883075"/>
          </a:xfrm>
        </p:grpSpPr>
        <p:sp>
          <p:nvSpPr>
            <p:cNvPr id="94" name="Google Shape;94;p17"/>
            <p:cNvSpPr txBox="1"/>
            <p:nvPr/>
          </p:nvSpPr>
          <p:spPr>
            <a:xfrm>
              <a:off x="2309200" y="1690775"/>
              <a:ext cx="1482900" cy="400200"/>
            </a:xfrm>
            <a:prstGeom prst="rect">
              <a:avLst/>
            </a:prstGeom>
            <a:noFill/>
            <a:ln w="28575" cap="flat" cmpd="sng">
              <a:solidFill>
                <a:srgbClr val="FFFF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b="1"/>
            </a:p>
          </p:txBody>
        </p:sp>
        <p:sp>
          <p:nvSpPr>
            <p:cNvPr id="95" name="Google Shape;95;p17"/>
            <p:cNvSpPr txBox="1"/>
            <p:nvPr/>
          </p:nvSpPr>
          <p:spPr>
            <a:xfrm>
              <a:off x="3360075" y="1207900"/>
              <a:ext cx="3762300" cy="400200"/>
            </a:xfrm>
            <a:prstGeom prst="rect">
              <a:avLst/>
            </a:prstGeom>
            <a:noFill/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/>
                <a:t>Words / Sentences / Figurative lang. </a:t>
              </a:r>
              <a:endParaRPr/>
            </a:p>
          </p:txBody>
        </p:sp>
        <p:cxnSp>
          <p:nvCxnSpPr>
            <p:cNvPr id="96" name="Google Shape;96;p17"/>
            <p:cNvCxnSpPr>
              <a:stCxn id="94" idx="0"/>
              <a:endCxn id="95" idx="1"/>
            </p:cNvCxnSpPr>
            <p:nvPr/>
          </p:nvCxnSpPr>
          <p:spPr>
            <a:xfrm rot="10800000" flipH="1">
              <a:off x="3050650" y="1407875"/>
              <a:ext cx="309300" cy="28290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97" name="Google Shape;97;p17"/>
          <p:cNvSpPr txBox="1"/>
          <p:nvPr/>
        </p:nvSpPr>
        <p:spPr>
          <a:xfrm>
            <a:off x="3691398" y="2127225"/>
            <a:ext cx="1542900" cy="400200"/>
          </a:xfrm>
          <a:prstGeom prst="rect">
            <a:avLst/>
          </a:prstGeom>
          <a:noFill/>
          <a:ln w="28575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</p:txBody>
      </p:sp>
      <p:cxnSp>
        <p:nvCxnSpPr>
          <p:cNvPr id="98" name="Google Shape;98;p17"/>
          <p:cNvCxnSpPr/>
          <p:nvPr/>
        </p:nvCxnSpPr>
        <p:spPr>
          <a:xfrm>
            <a:off x="3917387" y="2563675"/>
            <a:ext cx="282156" cy="3558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9" name="Google Shape;99;p17"/>
          <p:cNvSpPr txBox="1"/>
          <p:nvPr/>
        </p:nvSpPr>
        <p:spPr>
          <a:xfrm>
            <a:off x="4199557" y="2955725"/>
            <a:ext cx="2486100" cy="8313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/>
              <a:t>Dangerous 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r>
              <a:rPr lang="en"/>
              <a:t>  </a:t>
            </a:r>
            <a:endParaRPr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AutoNum type="arabicPeriod"/>
            </a:pPr>
            <a:endParaRPr/>
          </a:p>
        </p:txBody>
      </p:sp>
      <p:sp>
        <p:nvSpPr>
          <p:cNvPr id="100" name="Google Shape;100;p17"/>
          <p:cNvSpPr txBox="1"/>
          <p:nvPr/>
        </p:nvSpPr>
        <p:spPr>
          <a:xfrm>
            <a:off x="301075" y="4009250"/>
            <a:ext cx="2501700" cy="10467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Find your proof - for each inference that you have made, find a line in the extract to support it.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02200" y="104638"/>
            <a:ext cx="6592001" cy="4934224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8"/>
          <p:cNvSpPr txBox="1"/>
          <p:nvPr/>
        </p:nvSpPr>
        <p:spPr>
          <a:xfrm>
            <a:off x="3643825" y="2924975"/>
            <a:ext cx="2057400" cy="400200"/>
          </a:xfrm>
          <a:prstGeom prst="rect">
            <a:avLst/>
          </a:prstGeom>
          <a:noFill/>
          <a:ln w="19050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07" name="Google Shape;107;p18"/>
          <p:cNvCxnSpPr>
            <a:stCxn id="106" idx="3"/>
          </p:cNvCxnSpPr>
          <p:nvPr/>
        </p:nvCxnSpPr>
        <p:spPr>
          <a:xfrm rot="10800000" flipH="1">
            <a:off x="5701225" y="2813375"/>
            <a:ext cx="2355000" cy="3117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8" name="Google Shape;108;p18"/>
          <p:cNvSpPr txBox="1"/>
          <p:nvPr/>
        </p:nvSpPr>
        <p:spPr>
          <a:xfrm>
            <a:off x="7981825" y="2387100"/>
            <a:ext cx="1003800" cy="3693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Dangerous</a:t>
            </a:r>
            <a:endParaRPr sz="1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9"/>
          <p:cNvSpPr txBox="1">
            <a:spLocks noGrp="1"/>
          </p:cNvSpPr>
          <p:nvPr>
            <p:ph type="ctrTitle"/>
          </p:nvPr>
        </p:nvSpPr>
        <p:spPr>
          <a:xfrm>
            <a:off x="311700" y="79750"/>
            <a:ext cx="8520600" cy="1156500"/>
          </a:xfrm>
          <a:prstGeom prst="rect">
            <a:avLst/>
          </a:prstGeom>
          <a:solidFill>
            <a:srgbClr val="D9EAD3"/>
          </a:solidFill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b="1"/>
              <a:t>Talking the talk!</a:t>
            </a:r>
            <a:endParaRPr sz="6000" b="1"/>
          </a:p>
        </p:txBody>
      </p:sp>
      <p:sp>
        <p:nvSpPr>
          <p:cNvPr id="114" name="Google Shape;114;p19"/>
          <p:cNvSpPr txBox="1">
            <a:spLocks noGrp="1"/>
          </p:cNvSpPr>
          <p:nvPr>
            <p:ph type="subTitle" idx="1"/>
          </p:nvPr>
        </p:nvSpPr>
        <p:spPr>
          <a:xfrm>
            <a:off x="311700" y="1329550"/>
            <a:ext cx="8520600" cy="792600"/>
          </a:xfrm>
          <a:prstGeom prst="rect">
            <a:avLst/>
          </a:prstGeom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When we analyse, we need to say more than just ‘the writer </a:t>
            </a:r>
            <a:r>
              <a:rPr lang="en" sz="2200" i="1"/>
              <a:t>shows</a:t>
            </a:r>
            <a:r>
              <a:rPr lang="en" sz="2200"/>
              <a:t> us something’...</a:t>
            </a:r>
            <a:endParaRPr sz="2200"/>
          </a:p>
        </p:txBody>
      </p:sp>
      <p:sp>
        <p:nvSpPr>
          <p:cNvPr id="115" name="Google Shape;115;p19"/>
          <p:cNvSpPr/>
          <p:nvPr/>
        </p:nvSpPr>
        <p:spPr>
          <a:xfrm>
            <a:off x="2560075" y="2273700"/>
            <a:ext cx="3630300" cy="28698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19"/>
          <p:cNvSpPr txBox="1"/>
          <p:nvPr/>
        </p:nvSpPr>
        <p:spPr>
          <a:xfrm>
            <a:off x="2971225" y="2828350"/>
            <a:ext cx="1259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Demonstrate</a:t>
            </a:r>
            <a:endParaRPr/>
          </a:p>
        </p:txBody>
      </p:sp>
      <p:sp>
        <p:nvSpPr>
          <p:cNvPr id="117" name="Google Shape;117;p19"/>
          <p:cNvSpPr txBox="1"/>
          <p:nvPr/>
        </p:nvSpPr>
        <p:spPr>
          <a:xfrm>
            <a:off x="4772975" y="2828350"/>
            <a:ext cx="7047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Imply</a:t>
            </a:r>
            <a:endParaRPr/>
          </a:p>
        </p:txBody>
      </p:sp>
      <p:sp>
        <p:nvSpPr>
          <p:cNvPr id="118" name="Google Shape;118;p19"/>
          <p:cNvSpPr txBox="1"/>
          <p:nvPr/>
        </p:nvSpPr>
        <p:spPr>
          <a:xfrm>
            <a:off x="2899875" y="3934750"/>
            <a:ext cx="1259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Educate</a:t>
            </a:r>
            <a:endParaRPr/>
          </a:p>
        </p:txBody>
      </p:sp>
      <p:sp>
        <p:nvSpPr>
          <p:cNvPr id="119" name="Google Shape;119;p19"/>
          <p:cNvSpPr txBox="1"/>
          <p:nvPr/>
        </p:nvSpPr>
        <p:spPr>
          <a:xfrm>
            <a:off x="4682075" y="3934750"/>
            <a:ext cx="8865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Suggest</a:t>
            </a:r>
            <a:endParaRPr/>
          </a:p>
        </p:txBody>
      </p:sp>
      <p:cxnSp>
        <p:nvCxnSpPr>
          <p:cNvPr id="120" name="Google Shape;120;p19"/>
          <p:cNvCxnSpPr>
            <a:stCxn id="115" idx="0"/>
            <a:endCxn id="115" idx="4"/>
          </p:cNvCxnSpPr>
          <p:nvPr/>
        </p:nvCxnSpPr>
        <p:spPr>
          <a:xfrm>
            <a:off x="4375225" y="2273700"/>
            <a:ext cx="0" cy="286980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1" name="Google Shape;121;p19"/>
          <p:cNvCxnSpPr>
            <a:stCxn id="115" idx="2"/>
            <a:endCxn id="115" idx="6"/>
          </p:cNvCxnSpPr>
          <p:nvPr/>
        </p:nvCxnSpPr>
        <p:spPr>
          <a:xfrm>
            <a:off x="2560075" y="3708600"/>
            <a:ext cx="36303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 txBox="1">
            <a:spLocks noGrp="1"/>
          </p:cNvSpPr>
          <p:nvPr>
            <p:ph type="ctrTitle"/>
          </p:nvPr>
        </p:nvSpPr>
        <p:spPr>
          <a:xfrm>
            <a:off x="311700" y="97250"/>
            <a:ext cx="8520600" cy="1121400"/>
          </a:xfrm>
          <a:prstGeom prst="rect">
            <a:avLst/>
          </a:prstGeom>
          <a:solidFill>
            <a:srgbClr val="D9EAD3"/>
          </a:solidFill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b="1">
                <a:latin typeface="Questrial"/>
                <a:ea typeface="Questrial"/>
                <a:cs typeface="Questrial"/>
                <a:sym typeface="Questrial"/>
              </a:rPr>
              <a:t>Writing analytically</a:t>
            </a:r>
            <a:endParaRPr sz="6000" b="1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27" name="Google Shape;127;p20"/>
          <p:cNvSpPr txBox="1">
            <a:spLocks noGrp="1"/>
          </p:cNvSpPr>
          <p:nvPr>
            <p:ph type="subTitle" idx="1"/>
          </p:nvPr>
        </p:nvSpPr>
        <p:spPr>
          <a:xfrm>
            <a:off x="311700" y="1294575"/>
            <a:ext cx="8520600" cy="7926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When we write analytically, we focus on the writer’s intent: what is the purpose of their work?</a:t>
            </a:r>
            <a:endParaRPr sz="2200"/>
          </a:p>
        </p:txBody>
      </p:sp>
      <p:graphicFrame>
        <p:nvGraphicFramePr>
          <p:cNvPr id="128" name="Google Shape;128;p20"/>
          <p:cNvGraphicFramePr/>
          <p:nvPr/>
        </p:nvGraphicFramePr>
        <p:xfrm>
          <a:off x="311700" y="2272750"/>
          <a:ext cx="8520600" cy="2624070"/>
        </p:xfrm>
        <a:graphic>
          <a:graphicData uri="http://schemas.openxmlformats.org/drawingml/2006/table">
            <a:tbl>
              <a:tblPr>
                <a:noFill/>
                <a:tableStyleId>{5A60473C-D726-4F9F-9B08-8F4885999EC6}</a:tableStyleId>
              </a:tblPr>
              <a:tblGrid>
                <a:gridCol w="2130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0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0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01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2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What</a:t>
                      </a:r>
                      <a:r>
                        <a:rPr lang="en"/>
                        <a:t> (This is where you make your inference)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The writer suggests that the escaped convict is dangerous.</a:t>
                      </a:r>
                      <a:endParaRPr sz="12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b="1"/>
                        <a:t>How</a:t>
                      </a:r>
                      <a:r>
                        <a:rPr lang="en"/>
                        <a:t> (This is proof from the text)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He is described as ‘ starting up from among the graves’</a:t>
                      </a:r>
                      <a:endParaRPr sz="12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2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b="1">
                          <a:solidFill>
                            <a:schemeClr val="dk1"/>
                          </a:solidFill>
                        </a:rPr>
                        <a:t>Why </a:t>
                      </a:r>
                      <a:r>
                        <a:rPr lang="en">
                          <a:solidFill>
                            <a:schemeClr val="dk1"/>
                          </a:solidFill>
                        </a:rPr>
                        <a:t>(This is where you explain your idea and think about purpose)</a:t>
                      </a:r>
                      <a:endParaRPr/>
                    </a:p>
                  </a:txBody>
                  <a:tcPr marL="91425" marR="91425" marT="91425" marB="91425"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/>
                        <a:t>This </a:t>
                      </a:r>
                      <a:r>
                        <a:rPr lang="en" sz="1200" b="1" i="1"/>
                        <a:t>implies </a:t>
                      </a:r>
                      <a:r>
                        <a:rPr lang="en" sz="1200"/>
                        <a:t>that he has been lurking for some time and watching Pip, or perhaps that he is undead and haunting the main character. </a:t>
                      </a:r>
                      <a:endParaRPr sz="12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1"/>
          <p:cNvSpPr txBox="1">
            <a:spLocks noGrp="1"/>
          </p:cNvSpPr>
          <p:nvPr>
            <p:ph type="ctrTitle"/>
          </p:nvPr>
        </p:nvSpPr>
        <p:spPr>
          <a:xfrm>
            <a:off x="311700" y="71000"/>
            <a:ext cx="8520600" cy="1173900"/>
          </a:xfrm>
          <a:prstGeom prst="rect">
            <a:avLst/>
          </a:prstGeom>
          <a:solidFill>
            <a:srgbClr val="D9EAD3"/>
          </a:solidFill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b="1">
                <a:latin typeface="Questrial"/>
                <a:ea typeface="Questrial"/>
                <a:cs typeface="Questrial"/>
                <a:sym typeface="Questrial"/>
              </a:rPr>
              <a:t>What have you learned?</a:t>
            </a:r>
            <a:endParaRPr sz="6000" b="1">
              <a:latin typeface="Questrial"/>
              <a:ea typeface="Questrial"/>
              <a:cs typeface="Questrial"/>
              <a:sym typeface="Questrial"/>
            </a:endParaRPr>
          </a:p>
        </p:txBody>
      </p:sp>
      <p:sp>
        <p:nvSpPr>
          <p:cNvPr id="134" name="Google Shape;134;p21"/>
          <p:cNvSpPr txBox="1">
            <a:spLocks noGrp="1"/>
          </p:cNvSpPr>
          <p:nvPr>
            <p:ph type="subTitle" idx="1"/>
          </p:nvPr>
        </p:nvSpPr>
        <p:spPr>
          <a:xfrm>
            <a:off x="311700" y="1320825"/>
            <a:ext cx="8520600" cy="527700"/>
          </a:xfrm>
          <a:prstGeom prst="rect">
            <a:avLst/>
          </a:prstGeom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/>
              <a:t>Time to sum up what you’ve learned!</a:t>
            </a:r>
            <a:endParaRPr sz="2200"/>
          </a:p>
        </p:txBody>
      </p:sp>
      <p:graphicFrame>
        <p:nvGraphicFramePr>
          <p:cNvPr id="135" name="Google Shape;135;p21"/>
          <p:cNvGraphicFramePr/>
          <p:nvPr/>
        </p:nvGraphicFramePr>
        <p:xfrm>
          <a:off x="952500" y="2381250"/>
          <a:ext cx="7239000" cy="2011650"/>
        </p:xfrm>
        <a:graphic>
          <a:graphicData uri="http://schemas.openxmlformats.org/drawingml/2006/table">
            <a:tbl>
              <a:tblPr>
                <a:noFill/>
                <a:tableStyleId>{5A60473C-D726-4F9F-9B08-8F4885999EC6}</a:tableStyleId>
              </a:tblPr>
              <a:tblGrid>
                <a:gridCol w="241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What have you learned about the 19th Century today?</a:t>
                      </a:r>
                      <a:endParaRPr sz="2400"/>
                    </a:p>
                  </a:txBody>
                  <a:tcPr marL="91425" marR="91425" marT="91425" marB="91425"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What have you learned about English at Chellaston today?</a:t>
                      </a:r>
                      <a:endParaRPr sz="2400"/>
                    </a:p>
                  </a:txBody>
                  <a:tcPr marL="91425" marR="91425" marT="91425" marB="91425"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2400"/>
                        <a:t>What have you learned about analysis today?</a:t>
                      </a:r>
                      <a:endParaRPr sz="2400"/>
                    </a:p>
                  </a:txBody>
                  <a:tcPr marL="91425" marR="91425" marT="91425" marB="91425">
                    <a:solidFill>
                      <a:srgbClr val="D9EAD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402</Words>
  <Application>Microsoft Office PowerPoint</Application>
  <PresentationFormat>On-screen Show (16:9)</PresentationFormat>
  <Paragraphs>54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Questrial</vt:lpstr>
      <vt:lpstr>Simple Light</vt:lpstr>
      <vt:lpstr>Welcome to English at Chellaston!</vt:lpstr>
      <vt:lpstr>An escaped convict</vt:lpstr>
      <vt:lpstr>Great Expectations</vt:lpstr>
      <vt:lpstr>Plan it out</vt:lpstr>
      <vt:lpstr>PowerPoint Presentation</vt:lpstr>
      <vt:lpstr>Talking the talk!</vt:lpstr>
      <vt:lpstr>Writing analytically</vt:lpstr>
      <vt:lpstr>What have you learned?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Teacher notes</dc:title>
  <cp:lastModifiedBy>Ms M Eley (ELY) (Staff)</cp:lastModifiedBy>
  <cp:revision>2</cp:revision>
  <dcterms:modified xsi:type="dcterms:W3CDTF">2022-06-16T19:00:26Z</dcterms:modified>
</cp:coreProperties>
</file>