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8" r:id="rId4"/>
    <p:sldId id="262" r:id="rId5"/>
    <p:sldId id="259" r:id="rId6"/>
    <p:sldId id="260" r:id="rId7"/>
    <p:sldId id="261" r:id="rId8"/>
    <p:sldId id="263" r:id="rId9"/>
    <p:sldId id="266" r:id="rId10"/>
    <p:sldId id="267" r:id="rId11"/>
    <p:sldId id="268" r:id="rId12"/>
    <p:sldId id="264" r:id="rId13"/>
    <p:sldId id="265" r:id="rId14"/>
    <p:sldId id="272" r:id="rId15"/>
    <p:sldId id="273" r:id="rId16"/>
    <p:sldId id="274" r:id="rId17"/>
    <p:sldId id="270" r:id="rId18"/>
    <p:sldId id="277" r:id="rId19"/>
    <p:sldId id="278" r:id="rId20"/>
    <p:sldId id="281" r:id="rId21"/>
    <p:sldId id="28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3" d="100"/>
          <a:sy n="63" d="100"/>
        </p:scale>
        <p:origin x="80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1838F090-7CD5-437B-BAF8-2C3F7A498964}" type="datetimeFigureOut">
              <a:rPr lang="en-GB" smtClean="0"/>
              <a:t>22/05/2025</a:t>
            </a:fld>
            <a:endParaRPr lang="en-GB"/>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GB"/>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A433359C-5A6B-4B78-93F9-A090720E4279}" type="slidenum">
              <a:rPr lang="en-GB" smtClean="0"/>
              <a:t>‹#›</a:t>
            </a:fld>
            <a:endParaRPr lang="en-GB"/>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894000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38F090-7CD5-437B-BAF8-2C3F7A498964}"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159614418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38F090-7CD5-437B-BAF8-2C3F7A498964}"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331455388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38F090-7CD5-437B-BAF8-2C3F7A498964}" type="datetimeFigureOut">
              <a:rPr lang="en-GB" smtClean="0"/>
              <a:t>22/05/2025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277251099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1838F090-7CD5-437B-BAF8-2C3F7A498964}" type="datetimeFigureOut">
              <a:rPr lang="en-GB" smtClean="0"/>
              <a:t>22/05/2025</a:t>
            </a:fld>
            <a:endParaRPr lang="en-GB"/>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GB"/>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A433359C-5A6B-4B78-93F9-A090720E4279}" type="slidenum">
              <a:rPr lang="en-GB" smtClean="0"/>
              <a:t>‹#›</a:t>
            </a:fld>
            <a:endParaRPr lang="en-GB"/>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10448296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838F090-7CD5-437B-BAF8-2C3F7A498964}" type="datetimeFigureOut">
              <a:rPr lang="en-GB" smtClean="0"/>
              <a:t>22/05/2025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1563786466"/>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838F090-7CD5-437B-BAF8-2C3F7A498964}" type="datetimeFigureOut">
              <a:rPr lang="en-GB" smtClean="0"/>
              <a:t>22/05/2025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339761819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838F090-7CD5-437B-BAF8-2C3F7A498964}" type="datetimeFigureOut">
              <a:rPr lang="en-GB" smtClean="0"/>
              <a:t>22/05/2025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208386913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38F090-7CD5-437B-BAF8-2C3F7A498964}" type="datetimeFigureOut">
              <a:rPr lang="en-GB" smtClean="0"/>
              <a:t>22/05/2025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376675464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1838F090-7CD5-437B-BAF8-2C3F7A498964}" type="datetimeFigureOut">
              <a:rPr lang="en-GB" smtClean="0"/>
              <a:t>22/05/2025</a:t>
            </a:fld>
            <a:endParaRPr lang="en-GB"/>
          </a:p>
        </p:txBody>
      </p:sp>
      <p:sp>
        <p:nvSpPr>
          <p:cNvPr id="6" name="Footer Placeholder 5"/>
          <p:cNvSpPr>
            <a:spLocks noGrp="1"/>
          </p:cNvSpPr>
          <p:nvPr>
            <p:ph type="ftr" sz="quarter" idx="11"/>
          </p:nvPr>
        </p:nvSpPr>
        <p:spPr>
          <a:xfrm>
            <a:off x="2103620" y="6375679"/>
            <a:ext cx="3482179" cy="345796"/>
          </a:xfrm>
        </p:spPr>
        <p:txBody>
          <a:bodyPr/>
          <a:lstStyle/>
          <a:p>
            <a:endParaRPr lang="en-GB"/>
          </a:p>
        </p:txBody>
      </p:sp>
      <p:sp>
        <p:nvSpPr>
          <p:cNvPr id="7" name="Slide Number Placeholder 6"/>
          <p:cNvSpPr>
            <a:spLocks noGrp="1"/>
          </p:cNvSpPr>
          <p:nvPr>
            <p:ph type="sldNum" sz="quarter" idx="12"/>
          </p:nvPr>
        </p:nvSpPr>
        <p:spPr>
          <a:xfrm>
            <a:off x="5691014" y="6375679"/>
            <a:ext cx="1232456" cy="345796"/>
          </a:xfrm>
        </p:spPr>
        <p:txBody>
          <a:bodyPr/>
          <a:lstStyle/>
          <a:p>
            <a:fld id="{A433359C-5A6B-4B78-93F9-A090720E4279}" type="slidenum">
              <a:rPr lang="en-GB" smtClean="0"/>
              <a:t>‹#›</a:t>
            </a:fld>
            <a:endParaRPr lang="en-GB"/>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587085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1838F090-7CD5-437B-BAF8-2C3F7A498964}" type="datetimeFigureOut">
              <a:rPr lang="en-GB" smtClean="0"/>
              <a:t>22/05/2025</a:t>
            </a:fld>
            <a:endParaRPr lang="en-GB"/>
          </a:p>
        </p:txBody>
      </p:sp>
      <p:sp>
        <p:nvSpPr>
          <p:cNvPr id="6" name="Footer Placeholder 5"/>
          <p:cNvSpPr>
            <a:spLocks noGrp="1"/>
          </p:cNvSpPr>
          <p:nvPr>
            <p:ph type="ftr" sz="quarter" idx="11"/>
          </p:nvPr>
        </p:nvSpPr>
        <p:spPr>
          <a:xfrm>
            <a:off x="2103621" y="6375679"/>
            <a:ext cx="3482178" cy="345796"/>
          </a:xfrm>
        </p:spPr>
        <p:txBody>
          <a:bodyPr/>
          <a:lstStyle/>
          <a:p>
            <a:endParaRPr lang="en-GB"/>
          </a:p>
        </p:txBody>
      </p:sp>
      <p:sp>
        <p:nvSpPr>
          <p:cNvPr id="7" name="Slide Number Placeholder 6"/>
          <p:cNvSpPr>
            <a:spLocks noGrp="1"/>
          </p:cNvSpPr>
          <p:nvPr>
            <p:ph type="sldNum" sz="quarter" idx="12"/>
          </p:nvPr>
        </p:nvSpPr>
        <p:spPr>
          <a:xfrm>
            <a:off x="5687568" y="6375679"/>
            <a:ext cx="1234440" cy="345796"/>
          </a:xfrm>
        </p:spPr>
        <p:txBody>
          <a:bodyPr/>
          <a:lstStyle/>
          <a:p>
            <a:fld id="{A433359C-5A6B-4B78-93F9-A090720E4279}" type="slidenum">
              <a:rPr lang="en-GB" smtClean="0"/>
              <a:t>‹#›</a:t>
            </a:fld>
            <a:endParaRPr lang="en-GB"/>
          </a:p>
        </p:txBody>
      </p:sp>
    </p:spTree>
    <p:extLst>
      <p:ext uri="{BB962C8B-B14F-4D97-AF65-F5344CB8AC3E}">
        <p14:creationId xmlns:p14="http://schemas.microsoft.com/office/powerpoint/2010/main" val="26241176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1838F090-7CD5-437B-BAF8-2C3F7A498964}" type="datetimeFigureOut">
              <a:rPr lang="en-GB" smtClean="0"/>
              <a:t>22/05/2025</a:t>
            </a:fld>
            <a:endParaRPr lang="en-GB"/>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GB"/>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433359C-5A6B-4B78-93F9-A090720E4279}" type="slidenum">
              <a:rPr lang="en-GB" smtClean="0"/>
              <a:t>‹#›</a:t>
            </a:fld>
            <a:endParaRPr lang="en-GB"/>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63100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FFBEEC-E1D5-4133-8566-2A59DDB170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639060" y="0"/>
            <a:ext cx="755294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2440351-BFBB-56D9-2370-1CAE7409603A}"/>
              </a:ext>
            </a:extLst>
          </p:cNvPr>
          <p:cNvSpPr txBox="1"/>
          <p:nvPr/>
        </p:nvSpPr>
        <p:spPr>
          <a:xfrm>
            <a:off x="5671909" y="951400"/>
            <a:ext cx="5875694" cy="4654296"/>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lang="en-US" sz="4200" i="0" u="none" strike="noStrike" cap="all" spc="-150" dirty="0">
                <a:solidFill>
                  <a:srgbClr val="2A1A00"/>
                </a:solidFill>
                <a:latin typeface="Century Gothic" panose="020B0502020202020204" pitchFamily="34" charset="0"/>
                <a:ea typeface="+mj-ea"/>
                <a:cs typeface="+mj-cs"/>
              </a:rPr>
              <a:t>L</a:t>
            </a:r>
            <a:r>
              <a:rPr lang="en-US" sz="4200" cap="all" spc="-150" dirty="0">
                <a:solidFill>
                  <a:srgbClr val="2A1A00"/>
                </a:solidFill>
                <a:latin typeface="Century Gothic" panose="020B0502020202020204" pitchFamily="34" charset="0"/>
                <a:ea typeface="+mj-ea"/>
                <a:cs typeface="+mj-cs"/>
              </a:rPr>
              <a:t>evel</a:t>
            </a:r>
            <a:r>
              <a:rPr lang="en-US" sz="4200" i="0" u="none" strike="noStrike" cap="all" spc="-150" dirty="0">
                <a:solidFill>
                  <a:srgbClr val="2A1A00"/>
                </a:solidFill>
                <a:latin typeface="Century Gothic" panose="020B0502020202020204" pitchFamily="34" charset="0"/>
                <a:ea typeface="+mj-ea"/>
                <a:cs typeface="+mj-cs"/>
              </a:rPr>
              <a:t> 3 ALTERNATIVE ACADEMIC QUALIFICATION CAMBRIDGE ADVANCED NATIONAL IN</a:t>
            </a:r>
          </a:p>
          <a:p>
            <a:pPr algn="ctr" defTabSz="914400">
              <a:lnSpc>
                <a:spcPct val="90000"/>
              </a:lnSpc>
              <a:spcBef>
                <a:spcPct val="0"/>
              </a:spcBef>
              <a:spcAft>
                <a:spcPts val="600"/>
              </a:spcAft>
            </a:pPr>
            <a:r>
              <a:rPr lang="en-US" sz="5400" cap="all" spc="-150" dirty="0">
                <a:solidFill>
                  <a:srgbClr val="2A1A00"/>
                </a:solidFill>
                <a:latin typeface="Century Gothic" panose="020B0502020202020204" pitchFamily="34" charset="0"/>
                <a:ea typeface="+mj-ea"/>
                <a:cs typeface="+mj-cs"/>
              </a:rPr>
              <a:t>Applied Science</a:t>
            </a:r>
          </a:p>
        </p:txBody>
      </p:sp>
      <p:sp>
        <p:nvSpPr>
          <p:cNvPr id="11" name="Freeform 14">
            <a:extLst>
              <a:ext uri="{FF2B5EF4-FFF2-40B4-BE49-F238E27FC236}">
                <a16:creationId xmlns:a16="http://schemas.microsoft.com/office/drawing/2014/main" id="{E8EFDFFA-99D1-4010-8BB3-F3C338EC0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5282519" cy="6858000"/>
          </a:xfrm>
          <a:custGeom>
            <a:avLst/>
            <a:gdLst>
              <a:gd name="connsiteX0" fmla="*/ 0 w 4992864"/>
              <a:gd name="connsiteY0" fmla="*/ 0 h 6858000"/>
              <a:gd name="connsiteX1" fmla="*/ 4813476 w 4992864"/>
              <a:gd name="connsiteY1" fmla="*/ 0 h 6858000"/>
              <a:gd name="connsiteX2" fmla="*/ 4818239 w 4992864"/>
              <a:gd name="connsiteY2" fmla="*/ 66675 h 6858000"/>
              <a:gd name="connsiteX3" fmla="*/ 4826176 w 4992864"/>
              <a:gd name="connsiteY3" fmla="*/ 122237 h 6858000"/>
              <a:gd name="connsiteX4" fmla="*/ 4835701 w 4992864"/>
              <a:gd name="connsiteY4" fmla="*/ 174625 h 6858000"/>
              <a:gd name="connsiteX5" fmla="*/ 4851576 w 4992864"/>
              <a:gd name="connsiteY5" fmla="*/ 217487 h 6858000"/>
              <a:gd name="connsiteX6" fmla="*/ 4867451 w 4992864"/>
              <a:gd name="connsiteY6" fmla="*/ 260350 h 6858000"/>
              <a:gd name="connsiteX7" fmla="*/ 4886501 w 4992864"/>
              <a:gd name="connsiteY7" fmla="*/ 296862 h 6858000"/>
              <a:gd name="connsiteX8" fmla="*/ 4905551 w 4992864"/>
              <a:gd name="connsiteY8" fmla="*/ 334962 h 6858000"/>
              <a:gd name="connsiteX9" fmla="*/ 4923014 w 4992864"/>
              <a:gd name="connsiteY9" fmla="*/ 369887 h 6858000"/>
              <a:gd name="connsiteX10" fmla="*/ 4940476 w 4992864"/>
              <a:gd name="connsiteY10" fmla="*/ 409575 h 6858000"/>
              <a:gd name="connsiteX11" fmla="*/ 4956351 w 4992864"/>
              <a:gd name="connsiteY11" fmla="*/ 450850 h 6858000"/>
              <a:gd name="connsiteX12" fmla="*/ 4970639 w 4992864"/>
              <a:gd name="connsiteY12" fmla="*/ 496887 h 6858000"/>
              <a:gd name="connsiteX13" fmla="*/ 4981751 w 4992864"/>
              <a:gd name="connsiteY13" fmla="*/ 546100 h 6858000"/>
              <a:gd name="connsiteX14" fmla="*/ 4989689 w 4992864"/>
              <a:gd name="connsiteY14" fmla="*/ 606425 h 6858000"/>
              <a:gd name="connsiteX15" fmla="*/ 4992864 w 4992864"/>
              <a:gd name="connsiteY15" fmla="*/ 673100 h 6858000"/>
              <a:gd name="connsiteX16" fmla="*/ 4989689 w 4992864"/>
              <a:gd name="connsiteY16" fmla="*/ 744537 h 6858000"/>
              <a:gd name="connsiteX17" fmla="*/ 4981751 w 4992864"/>
              <a:gd name="connsiteY17" fmla="*/ 801687 h 6858000"/>
              <a:gd name="connsiteX18" fmla="*/ 4970639 w 4992864"/>
              <a:gd name="connsiteY18" fmla="*/ 854075 h 6858000"/>
              <a:gd name="connsiteX19" fmla="*/ 4956351 w 4992864"/>
              <a:gd name="connsiteY19" fmla="*/ 901700 h 6858000"/>
              <a:gd name="connsiteX20" fmla="*/ 4940476 w 4992864"/>
              <a:gd name="connsiteY20" fmla="*/ 942975 h 6858000"/>
              <a:gd name="connsiteX21" fmla="*/ 4921426 w 4992864"/>
              <a:gd name="connsiteY21" fmla="*/ 981075 h 6858000"/>
              <a:gd name="connsiteX22" fmla="*/ 4902376 w 4992864"/>
              <a:gd name="connsiteY22" fmla="*/ 1017587 h 6858000"/>
              <a:gd name="connsiteX23" fmla="*/ 4883326 w 4992864"/>
              <a:gd name="connsiteY23" fmla="*/ 1055687 h 6858000"/>
              <a:gd name="connsiteX24" fmla="*/ 4865864 w 4992864"/>
              <a:gd name="connsiteY24" fmla="*/ 1095375 h 6858000"/>
              <a:gd name="connsiteX25" fmla="*/ 4848401 w 4992864"/>
              <a:gd name="connsiteY25" fmla="*/ 1136650 h 6858000"/>
              <a:gd name="connsiteX26" fmla="*/ 4834114 w 4992864"/>
              <a:gd name="connsiteY26" fmla="*/ 1182687 h 6858000"/>
              <a:gd name="connsiteX27" fmla="*/ 4824589 w 4992864"/>
              <a:gd name="connsiteY27" fmla="*/ 1235075 h 6858000"/>
              <a:gd name="connsiteX28" fmla="*/ 4815064 w 4992864"/>
              <a:gd name="connsiteY28" fmla="*/ 1295400 h 6858000"/>
              <a:gd name="connsiteX29" fmla="*/ 4813476 w 4992864"/>
              <a:gd name="connsiteY29" fmla="*/ 1363662 h 6858000"/>
              <a:gd name="connsiteX30" fmla="*/ 4815064 w 4992864"/>
              <a:gd name="connsiteY30" fmla="*/ 1431925 h 6858000"/>
              <a:gd name="connsiteX31" fmla="*/ 4824589 w 4992864"/>
              <a:gd name="connsiteY31" fmla="*/ 1492250 h 6858000"/>
              <a:gd name="connsiteX32" fmla="*/ 4834114 w 4992864"/>
              <a:gd name="connsiteY32" fmla="*/ 1544637 h 6858000"/>
              <a:gd name="connsiteX33" fmla="*/ 4848401 w 4992864"/>
              <a:gd name="connsiteY33" fmla="*/ 1589087 h 6858000"/>
              <a:gd name="connsiteX34" fmla="*/ 4865864 w 4992864"/>
              <a:gd name="connsiteY34" fmla="*/ 1631950 h 6858000"/>
              <a:gd name="connsiteX35" fmla="*/ 4883326 w 4992864"/>
              <a:gd name="connsiteY35" fmla="*/ 1671637 h 6858000"/>
              <a:gd name="connsiteX36" fmla="*/ 4902376 w 4992864"/>
              <a:gd name="connsiteY36" fmla="*/ 1708150 h 6858000"/>
              <a:gd name="connsiteX37" fmla="*/ 4921426 w 4992864"/>
              <a:gd name="connsiteY37" fmla="*/ 1743075 h 6858000"/>
              <a:gd name="connsiteX38" fmla="*/ 4940476 w 4992864"/>
              <a:gd name="connsiteY38" fmla="*/ 1782762 h 6858000"/>
              <a:gd name="connsiteX39" fmla="*/ 4956351 w 4992864"/>
              <a:gd name="connsiteY39" fmla="*/ 1824037 h 6858000"/>
              <a:gd name="connsiteX40" fmla="*/ 4970639 w 4992864"/>
              <a:gd name="connsiteY40" fmla="*/ 1870075 h 6858000"/>
              <a:gd name="connsiteX41" fmla="*/ 4981751 w 4992864"/>
              <a:gd name="connsiteY41" fmla="*/ 1922462 h 6858000"/>
              <a:gd name="connsiteX42" fmla="*/ 4989689 w 4992864"/>
              <a:gd name="connsiteY42" fmla="*/ 1982787 h 6858000"/>
              <a:gd name="connsiteX43" fmla="*/ 4992864 w 4992864"/>
              <a:gd name="connsiteY43" fmla="*/ 2051050 h 6858000"/>
              <a:gd name="connsiteX44" fmla="*/ 4989689 w 4992864"/>
              <a:gd name="connsiteY44" fmla="*/ 2119312 h 6858000"/>
              <a:gd name="connsiteX45" fmla="*/ 4981751 w 4992864"/>
              <a:gd name="connsiteY45" fmla="*/ 2179637 h 6858000"/>
              <a:gd name="connsiteX46" fmla="*/ 4970639 w 4992864"/>
              <a:gd name="connsiteY46" fmla="*/ 2232025 h 6858000"/>
              <a:gd name="connsiteX47" fmla="*/ 4956351 w 4992864"/>
              <a:gd name="connsiteY47" fmla="*/ 2278062 h 6858000"/>
              <a:gd name="connsiteX48" fmla="*/ 4940476 w 4992864"/>
              <a:gd name="connsiteY48" fmla="*/ 2319337 h 6858000"/>
              <a:gd name="connsiteX49" fmla="*/ 4921426 w 4992864"/>
              <a:gd name="connsiteY49" fmla="*/ 2359025 h 6858000"/>
              <a:gd name="connsiteX50" fmla="*/ 4902376 w 4992864"/>
              <a:gd name="connsiteY50" fmla="*/ 2395537 h 6858000"/>
              <a:gd name="connsiteX51" fmla="*/ 4883326 w 4992864"/>
              <a:gd name="connsiteY51" fmla="*/ 2433637 h 6858000"/>
              <a:gd name="connsiteX52" fmla="*/ 4865864 w 4992864"/>
              <a:gd name="connsiteY52" fmla="*/ 2471737 h 6858000"/>
              <a:gd name="connsiteX53" fmla="*/ 4848401 w 4992864"/>
              <a:gd name="connsiteY53" fmla="*/ 2513012 h 6858000"/>
              <a:gd name="connsiteX54" fmla="*/ 4834114 w 4992864"/>
              <a:gd name="connsiteY54" fmla="*/ 2560637 h 6858000"/>
              <a:gd name="connsiteX55" fmla="*/ 4824589 w 4992864"/>
              <a:gd name="connsiteY55" fmla="*/ 2613025 h 6858000"/>
              <a:gd name="connsiteX56" fmla="*/ 4815064 w 4992864"/>
              <a:gd name="connsiteY56" fmla="*/ 2671762 h 6858000"/>
              <a:gd name="connsiteX57" fmla="*/ 4813476 w 4992864"/>
              <a:gd name="connsiteY57" fmla="*/ 2741612 h 6858000"/>
              <a:gd name="connsiteX58" fmla="*/ 4815064 w 4992864"/>
              <a:gd name="connsiteY58" fmla="*/ 2809875 h 6858000"/>
              <a:gd name="connsiteX59" fmla="*/ 4824589 w 4992864"/>
              <a:gd name="connsiteY59" fmla="*/ 2868612 h 6858000"/>
              <a:gd name="connsiteX60" fmla="*/ 4834114 w 4992864"/>
              <a:gd name="connsiteY60" fmla="*/ 2922587 h 6858000"/>
              <a:gd name="connsiteX61" fmla="*/ 4848401 w 4992864"/>
              <a:gd name="connsiteY61" fmla="*/ 2967037 h 6858000"/>
              <a:gd name="connsiteX62" fmla="*/ 4865864 w 4992864"/>
              <a:gd name="connsiteY62" fmla="*/ 3009900 h 6858000"/>
              <a:gd name="connsiteX63" fmla="*/ 4883326 w 4992864"/>
              <a:gd name="connsiteY63" fmla="*/ 3046412 h 6858000"/>
              <a:gd name="connsiteX64" fmla="*/ 4902376 w 4992864"/>
              <a:gd name="connsiteY64" fmla="*/ 3084512 h 6858000"/>
              <a:gd name="connsiteX65" fmla="*/ 4921426 w 4992864"/>
              <a:gd name="connsiteY65" fmla="*/ 3121025 h 6858000"/>
              <a:gd name="connsiteX66" fmla="*/ 4940476 w 4992864"/>
              <a:gd name="connsiteY66" fmla="*/ 3160712 h 6858000"/>
              <a:gd name="connsiteX67" fmla="*/ 4956351 w 4992864"/>
              <a:gd name="connsiteY67" fmla="*/ 3201987 h 6858000"/>
              <a:gd name="connsiteX68" fmla="*/ 4970639 w 4992864"/>
              <a:gd name="connsiteY68" fmla="*/ 3248025 h 6858000"/>
              <a:gd name="connsiteX69" fmla="*/ 4981751 w 4992864"/>
              <a:gd name="connsiteY69" fmla="*/ 3300412 h 6858000"/>
              <a:gd name="connsiteX70" fmla="*/ 4989689 w 4992864"/>
              <a:gd name="connsiteY70" fmla="*/ 3360737 h 6858000"/>
              <a:gd name="connsiteX71" fmla="*/ 4992864 w 4992864"/>
              <a:gd name="connsiteY71" fmla="*/ 3427412 h 6858000"/>
              <a:gd name="connsiteX72" fmla="*/ 4989689 w 4992864"/>
              <a:gd name="connsiteY72" fmla="*/ 3497262 h 6858000"/>
              <a:gd name="connsiteX73" fmla="*/ 4981751 w 4992864"/>
              <a:gd name="connsiteY73" fmla="*/ 3557587 h 6858000"/>
              <a:gd name="connsiteX74" fmla="*/ 4970639 w 4992864"/>
              <a:gd name="connsiteY74" fmla="*/ 3609975 h 6858000"/>
              <a:gd name="connsiteX75" fmla="*/ 4956351 w 4992864"/>
              <a:gd name="connsiteY75" fmla="*/ 3656012 h 6858000"/>
              <a:gd name="connsiteX76" fmla="*/ 4940476 w 4992864"/>
              <a:gd name="connsiteY76" fmla="*/ 3697287 h 6858000"/>
              <a:gd name="connsiteX77" fmla="*/ 4921426 w 4992864"/>
              <a:gd name="connsiteY77" fmla="*/ 3736975 h 6858000"/>
              <a:gd name="connsiteX78" fmla="*/ 4883326 w 4992864"/>
              <a:gd name="connsiteY78" fmla="*/ 3811587 h 6858000"/>
              <a:gd name="connsiteX79" fmla="*/ 4865864 w 4992864"/>
              <a:gd name="connsiteY79" fmla="*/ 3848100 h 6858000"/>
              <a:gd name="connsiteX80" fmla="*/ 4848401 w 4992864"/>
              <a:gd name="connsiteY80" fmla="*/ 3890962 h 6858000"/>
              <a:gd name="connsiteX81" fmla="*/ 4834114 w 4992864"/>
              <a:gd name="connsiteY81" fmla="*/ 3935412 h 6858000"/>
              <a:gd name="connsiteX82" fmla="*/ 4824589 w 4992864"/>
              <a:gd name="connsiteY82" fmla="*/ 3987800 h 6858000"/>
              <a:gd name="connsiteX83" fmla="*/ 4815064 w 4992864"/>
              <a:gd name="connsiteY83" fmla="*/ 4048125 h 6858000"/>
              <a:gd name="connsiteX84" fmla="*/ 4813476 w 4992864"/>
              <a:gd name="connsiteY84" fmla="*/ 4116387 h 6858000"/>
              <a:gd name="connsiteX85" fmla="*/ 4815064 w 4992864"/>
              <a:gd name="connsiteY85" fmla="*/ 4186237 h 6858000"/>
              <a:gd name="connsiteX86" fmla="*/ 4824589 w 4992864"/>
              <a:gd name="connsiteY86" fmla="*/ 4244975 h 6858000"/>
              <a:gd name="connsiteX87" fmla="*/ 4834114 w 4992864"/>
              <a:gd name="connsiteY87" fmla="*/ 4297362 h 6858000"/>
              <a:gd name="connsiteX88" fmla="*/ 4848401 w 4992864"/>
              <a:gd name="connsiteY88" fmla="*/ 4343400 h 6858000"/>
              <a:gd name="connsiteX89" fmla="*/ 4865864 w 4992864"/>
              <a:gd name="connsiteY89" fmla="*/ 4386262 h 6858000"/>
              <a:gd name="connsiteX90" fmla="*/ 4883326 w 4992864"/>
              <a:gd name="connsiteY90" fmla="*/ 4424362 h 6858000"/>
              <a:gd name="connsiteX91" fmla="*/ 4921426 w 4992864"/>
              <a:gd name="connsiteY91" fmla="*/ 4498975 h 6858000"/>
              <a:gd name="connsiteX92" fmla="*/ 4940476 w 4992864"/>
              <a:gd name="connsiteY92" fmla="*/ 4537075 h 6858000"/>
              <a:gd name="connsiteX93" fmla="*/ 4956351 w 4992864"/>
              <a:gd name="connsiteY93" fmla="*/ 4579937 h 6858000"/>
              <a:gd name="connsiteX94" fmla="*/ 4970639 w 4992864"/>
              <a:gd name="connsiteY94" fmla="*/ 4625975 h 6858000"/>
              <a:gd name="connsiteX95" fmla="*/ 4981751 w 4992864"/>
              <a:gd name="connsiteY95" fmla="*/ 4678362 h 6858000"/>
              <a:gd name="connsiteX96" fmla="*/ 4989689 w 4992864"/>
              <a:gd name="connsiteY96" fmla="*/ 4738687 h 6858000"/>
              <a:gd name="connsiteX97" fmla="*/ 4992864 w 4992864"/>
              <a:gd name="connsiteY97" fmla="*/ 4806950 h 6858000"/>
              <a:gd name="connsiteX98" fmla="*/ 4989689 w 4992864"/>
              <a:gd name="connsiteY98" fmla="*/ 4875212 h 6858000"/>
              <a:gd name="connsiteX99" fmla="*/ 4981751 w 4992864"/>
              <a:gd name="connsiteY99" fmla="*/ 4935537 h 6858000"/>
              <a:gd name="connsiteX100" fmla="*/ 4970639 w 4992864"/>
              <a:gd name="connsiteY100" fmla="*/ 4987925 h 6858000"/>
              <a:gd name="connsiteX101" fmla="*/ 4956351 w 4992864"/>
              <a:gd name="connsiteY101" fmla="*/ 5033962 h 6858000"/>
              <a:gd name="connsiteX102" fmla="*/ 4940476 w 4992864"/>
              <a:gd name="connsiteY102" fmla="*/ 5075237 h 6858000"/>
              <a:gd name="connsiteX103" fmla="*/ 4921426 w 4992864"/>
              <a:gd name="connsiteY103" fmla="*/ 5114925 h 6858000"/>
              <a:gd name="connsiteX104" fmla="*/ 4902376 w 4992864"/>
              <a:gd name="connsiteY104" fmla="*/ 5149850 h 6858000"/>
              <a:gd name="connsiteX105" fmla="*/ 4883326 w 4992864"/>
              <a:gd name="connsiteY105" fmla="*/ 5186362 h 6858000"/>
              <a:gd name="connsiteX106" fmla="*/ 4865864 w 4992864"/>
              <a:gd name="connsiteY106" fmla="*/ 5226050 h 6858000"/>
              <a:gd name="connsiteX107" fmla="*/ 4848401 w 4992864"/>
              <a:gd name="connsiteY107" fmla="*/ 5268912 h 6858000"/>
              <a:gd name="connsiteX108" fmla="*/ 4834114 w 4992864"/>
              <a:gd name="connsiteY108" fmla="*/ 5313362 h 6858000"/>
              <a:gd name="connsiteX109" fmla="*/ 4824589 w 4992864"/>
              <a:gd name="connsiteY109" fmla="*/ 5365750 h 6858000"/>
              <a:gd name="connsiteX110" fmla="*/ 4815064 w 4992864"/>
              <a:gd name="connsiteY110" fmla="*/ 5426075 h 6858000"/>
              <a:gd name="connsiteX111" fmla="*/ 4813476 w 4992864"/>
              <a:gd name="connsiteY111" fmla="*/ 5494337 h 6858000"/>
              <a:gd name="connsiteX112" fmla="*/ 4815064 w 4992864"/>
              <a:gd name="connsiteY112" fmla="*/ 5562600 h 6858000"/>
              <a:gd name="connsiteX113" fmla="*/ 4824589 w 4992864"/>
              <a:gd name="connsiteY113" fmla="*/ 5622925 h 6858000"/>
              <a:gd name="connsiteX114" fmla="*/ 4834114 w 4992864"/>
              <a:gd name="connsiteY114" fmla="*/ 5675312 h 6858000"/>
              <a:gd name="connsiteX115" fmla="*/ 4848401 w 4992864"/>
              <a:gd name="connsiteY115" fmla="*/ 5721350 h 6858000"/>
              <a:gd name="connsiteX116" fmla="*/ 4865864 w 4992864"/>
              <a:gd name="connsiteY116" fmla="*/ 5762625 h 6858000"/>
              <a:gd name="connsiteX117" fmla="*/ 4883326 w 4992864"/>
              <a:gd name="connsiteY117" fmla="*/ 5802312 h 6858000"/>
              <a:gd name="connsiteX118" fmla="*/ 4902376 w 4992864"/>
              <a:gd name="connsiteY118" fmla="*/ 5840412 h 6858000"/>
              <a:gd name="connsiteX119" fmla="*/ 4921426 w 4992864"/>
              <a:gd name="connsiteY119" fmla="*/ 5876925 h 6858000"/>
              <a:gd name="connsiteX120" fmla="*/ 4940476 w 4992864"/>
              <a:gd name="connsiteY120" fmla="*/ 5915025 h 6858000"/>
              <a:gd name="connsiteX121" fmla="*/ 4956351 w 4992864"/>
              <a:gd name="connsiteY121" fmla="*/ 5956300 h 6858000"/>
              <a:gd name="connsiteX122" fmla="*/ 4970639 w 4992864"/>
              <a:gd name="connsiteY122" fmla="*/ 6003925 h 6858000"/>
              <a:gd name="connsiteX123" fmla="*/ 4981751 w 4992864"/>
              <a:gd name="connsiteY123" fmla="*/ 6056312 h 6858000"/>
              <a:gd name="connsiteX124" fmla="*/ 4989689 w 4992864"/>
              <a:gd name="connsiteY124" fmla="*/ 6113462 h 6858000"/>
              <a:gd name="connsiteX125" fmla="*/ 4992864 w 4992864"/>
              <a:gd name="connsiteY125" fmla="*/ 6183312 h 6858000"/>
              <a:gd name="connsiteX126" fmla="*/ 4989689 w 4992864"/>
              <a:gd name="connsiteY126" fmla="*/ 6251575 h 6858000"/>
              <a:gd name="connsiteX127" fmla="*/ 4981751 w 4992864"/>
              <a:gd name="connsiteY127" fmla="*/ 6311900 h 6858000"/>
              <a:gd name="connsiteX128" fmla="*/ 4970639 w 4992864"/>
              <a:gd name="connsiteY128" fmla="*/ 6361112 h 6858000"/>
              <a:gd name="connsiteX129" fmla="*/ 4956351 w 4992864"/>
              <a:gd name="connsiteY129" fmla="*/ 6407150 h 6858000"/>
              <a:gd name="connsiteX130" fmla="*/ 4940476 w 4992864"/>
              <a:gd name="connsiteY130" fmla="*/ 6448425 h 6858000"/>
              <a:gd name="connsiteX131" fmla="*/ 4923014 w 4992864"/>
              <a:gd name="connsiteY131" fmla="*/ 6488112 h 6858000"/>
              <a:gd name="connsiteX132" fmla="*/ 4905551 w 4992864"/>
              <a:gd name="connsiteY132" fmla="*/ 6523037 h 6858000"/>
              <a:gd name="connsiteX133" fmla="*/ 4886501 w 4992864"/>
              <a:gd name="connsiteY133" fmla="*/ 6561137 h 6858000"/>
              <a:gd name="connsiteX134" fmla="*/ 4867451 w 4992864"/>
              <a:gd name="connsiteY134" fmla="*/ 6597650 h 6858000"/>
              <a:gd name="connsiteX135" fmla="*/ 4851576 w 4992864"/>
              <a:gd name="connsiteY135" fmla="*/ 6640512 h 6858000"/>
              <a:gd name="connsiteX136" fmla="*/ 4835701 w 4992864"/>
              <a:gd name="connsiteY136" fmla="*/ 6683375 h 6858000"/>
              <a:gd name="connsiteX137" fmla="*/ 4826176 w 4992864"/>
              <a:gd name="connsiteY137" fmla="*/ 6735762 h 6858000"/>
              <a:gd name="connsiteX138" fmla="*/ 4818239 w 4992864"/>
              <a:gd name="connsiteY138" fmla="*/ 6791325 h 6858000"/>
              <a:gd name="connsiteX139" fmla="*/ 4813476 w 4992864"/>
              <a:gd name="connsiteY139" fmla="*/ 6858000 h 6858000"/>
              <a:gd name="connsiteX140" fmla="*/ 0 w 4992864"/>
              <a:gd name="connsiteY14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4992864" h="6858000">
                <a:moveTo>
                  <a:pt x="0" y="0"/>
                </a:moveTo>
                <a:lnTo>
                  <a:pt x="4813476" y="0"/>
                </a:lnTo>
                <a:lnTo>
                  <a:pt x="4818239" y="66675"/>
                </a:lnTo>
                <a:lnTo>
                  <a:pt x="4826176" y="122237"/>
                </a:lnTo>
                <a:lnTo>
                  <a:pt x="4835701" y="174625"/>
                </a:lnTo>
                <a:lnTo>
                  <a:pt x="4851576" y="217487"/>
                </a:lnTo>
                <a:lnTo>
                  <a:pt x="4867451" y="260350"/>
                </a:lnTo>
                <a:lnTo>
                  <a:pt x="4886501" y="296862"/>
                </a:lnTo>
                <a:lnTo>
                  <a:pt x="4905551" y="334962"/>
                </a:lnTo>
                <a:lnTo>
                  <a:pt x="4923014" y="369887"/>
                </a:lnTo>
                <a:lnTo>
                  <a:pt x="4940476" y="409575"/>
                </a:lnTo>
                <a:lnTo>
                  <a:pt x="4956351" y="450850"/>
                </a:lnTo>
                <a:lnTo>
                  <a:pt x="4970639" y="496887"/>
                </a:lnTo>
                <a:lnTo>
                  <a:pt x="4981751" y="546100"/>
                </a:lnTo>
                <a:lnTo>
                  <a:pt x="4989689" y="606425"/>
                </a:lnTo>
                <a:lnTo>
                  <a:pt x="4992864" y="673100"/>
                </a:lnTo>
                <a:lnTo>
                  <a:pt x="4989689" y="744537"/>
                </a:lnTo>
                <a:lnTo>
                  <a:pt x="4981751" y="801687"/>
                </a:lnTo>
                <a:lnTo>
                  <a:pt x="4970639" y="854075"/>
                </a:lnTo>
                <a:lnTo>
                  <a:pt x="4956351" y="901700"/>
                </a:lnTo>
                <a:lnTo>
                  <a:pt x="4940476" y="942975"/>
                </a:lnTo>
                <a:lnTo>
                  <a:pt x="4921426" y="981075"/>
                </a:lnTo>
                <a:lnTo>
                  <a:pt x="4902376" y="1017587"/>
                </a:lnTo>
                <a:lnTo>
                  <a:pt x="4883326" y="1055687"/>
                </a:lnTo>
                <a:lnTo>
                  <a:pt x="4865864" y="1095375"/>
                </a:lnTo>
                <a:lnTo>
                  <a:pt x="4848401" y="1136650"/>
                </a:lnTo>
                <a:lnTo>
                  <a:pt x="4834114" y="1182687"/>
                </a:lnTo>
                <a:lnTo>
                  <a:pt x="4824589" y="1235075"/>
                </a:lnTo>
                <a:lnTo>
                  <a:pt x="4815064" y="1295400"/>
                </a:lnTo>
                <a:lnTo>
                  <a:pt x="4813476" y="1363662"/>
                </a:lnTo>
                <a:lnTo>
                  <a:pt x="4815064" y="1431925"/>
                </a:lnTo>
                <a:lnTo>
                  <a:pt x="4824589" y="1492250"/>
                </a:lnTo>
                <a:lnTo>
                  <a:pt x="4834114" y="1544637"/>
                </a:lnTo>
                <a:lnTo>
                  <a:pt x="4848401" y="1589087"/>
                </a:lnTo>
                <a:lnTo>
                  <a:pt x="4865864" y="1631950"/>
                </a:lnTo>
                <a:lnTo>
                  <a:pt x="4883326" y="1671637"/>
                </a:lnTo>
                <a:lnTo>
                  <a:pt x="4902376" y="1708150"/>
                </a:lnTo>
                <a:lnTo>
                  <a:pt x="4921426" y="1743075"/>
                </a:lnTo>
                <a:lnTo>
                  <a:pt x="4940476" y="1782762"/>
                </a:lnTo>
                <a:lnTo>
                  <a:pt x="4956351" y="1824037"/>
                </a:lnTo>
                <a:lnTo>
                  <a:pt x="4970639" y="1870075"/>
                </a:lnTo>
                <a:lnTo>
                  <a:pt x="4981751" y="1922462"/>
                </a:lnTo>
                <a:lnTo>
                  <a:pt x="4989689" y="1982787"/>
                </a:lnTo>
                <a:lnTo>
                  <a:pt x="4992864" y="2051050"/>
                </a:lnTo>
                <a:lnTo>
                  <a:pt x="4989689" y="2119312"/>
                </a:lnTo>
                <a:lnTo>
                  <a:pt x="4981751" y="2179637"/>
                </a:lnTo>
                <a:lnTo>
                  <a:pt x="4970639" y="2232025"/>
                </a:lnTo>
                <a:lnTo>
                  <a:pt x="4956351" y="2278062"/>
                </a:lnTo>
                <a:lnTo>
                  <a:pt x="4940476" y="2319337"/>
                </a:lnTo>
                <a:lnTo>
                  <a:pt x="4921426" y="2359025"/>
                </a:lnTo>
                <a:lnTo>
                  <a:pt x="4902376" y="2395537"/>
                </a:lnTo>
                <a:lnTo>
                  <a:pt x="4883326" y="2433637"/>
                </a:lnTo>
                <a:lnTo>
                  <a:pt x="4865864" y="2471737"/>
                </a:lnTo>
                <a:lnTo>
                  <a:pt x="4848401" y="2513012"/>
                </a:lnTo>
                <a:lnTo>
                  <a:pt x="4834114" y="2560637"/>
                </a:lnTo>
                <a:lnTo>
                  <a:pt x="4824589" y="2613025"/>
                </a:lnTo>
                <a:lnTo>
                  <a:pt x="4815064" y="2671762"/>
                </a:lnTo>
                <a:lnTo>
                  <a:pt x="4813476" y="2741612"/>
                </a:lnTo>
                <a:lnTo>
                  <a:pt x="4815064" y="2809875"/>
                </a:lnTo>
                <a:lnTo>
                  <a:pt x="4824589" y="2868612"/>
                </a:lnTo>
                <a:lnTo>
                  <a:pt x="4834114" y="2922587"/>
                </a:lnTo>
                <a:lnTo>
                  <a:pt x="4848401" y="2967037"/>
                </a:lnTo>
                <a:lnTo>
                  <a:pt x="4865864" y="3009900"/>
                </a:lnTo>
                <a:lnTo>
                  <a:pt x="4883326" y="3046412"/>
                </a:lnTo>
                <a:lnTo>
                  <a:pt x="4902376" y="3084512"/>
                </a:lnTo>
                <a:lnTo>
                  <a:pt x="4921426" y="3121025"/>
                </a:lnTo>
                <a:lnTo>
                  <a:pt x="4940476" y="3160712"/>
                </a:lnTo>
                <a:lnTo>
                  <a:pt x="4956351" y="3201987"/>
                </a:lnTo>
                <a:lnTo>
                  <a:pt x="4970639" y="3248025"/>
                </a:lnTo>
                <a:lnTo>
                  <a:pt x="4981751" y="3300412"/>
                </a:lnTo>
                <a:lnTo>
                  <a:pt x="4989689" y="3360737"/>
                </a:lnTo>
                <a:lnTo>
                  <a:pt x="4992864" y="3427412"/>
                </a:lnTo>
                <a:lnTo>
                  <a:pt x="4989689" y="3497262"/>
                </a:lnTo>
                <a:lnTo>
                  <a:pt x="4981751" y="3557587"/>
                </a:lnTo>
                <a:lnTo>
                  <a:pt x="4970639" y="3609975"/>
                </a:lnTo>
                <a:lnTo>
                  <a:pt x="4956351" y="3656012"/>
                </a:lnTo>
                <a:lnTo>
                  <a:pt x="4940476" y="3697287"/>
                </a:lnTo>
                <a:lnTo>
                  <a:pt x="4921426" y="3736975"/>
                </a:lnTo>
                <a:lnTo>
                  <a:pt x="4883326" y="3811587"/>
                </a:lnTo>
                <a:lnTo>
                  <a:pt x="4865864" y="3848100"/>
                </a:lnTo>
                <a:lnTo>
                  <a:pt x="4848401" y="3890962"/>
                </a:lnTo>
                <a:lnTo>
                  <a:pt x="4834114" y="3935412"/>
                </a:lnTo>
                <a:lnTo>
                  <a:pt x="4824589" y="3987800"/>
                </a:lnTo>
                <a:lnTo>
                  <a:pt x="4815064" y="4048125"/>
                </a:lnTo>
                <a:lnTo>
                  <a:pt x="4813476" y="4116387"/>
                </a:lnTo>
                <a:lnTo>
                  <a:pt x="4815064" y="4186237"/>
                </a:lnTo>
                <a:lnTo>
                  <a:pt x="4824589" y="4244975"/>
                </a:lnTo>
                <a:lnTo>
                  <a:pt x="4834114" y="4297362"/>
                </a:lnTo>
                <a:lnTo>
                  <a:pt x="4848401" y="4343400"/>
                </a:lnTo>
                <a:lnTo>
                  <a:pt x="4865864" y="4386262"/>
                </a:lnTo>
                <a:lnTo>
                  <a:pt x="4883326" y="4424362"/>
                </a:lnTo>
                <a:lnTo>
                  <a:pt x="4921426" y="4498975"/>
                </a:lnTo>
                <a:lnTo>
                  <a:pt x="4940476" y="4537075"/>
                </a:lnTo>
                <a:lnTo>
                  <a:pt x="4956351" y="4579937"/>
                </a:lnTo>
                <a:lnTo>
                  <a:pt x="4970639" y="4625975"/>
                </a:lnTo>
                <a:lnTo>
                  <a:pt x="4981751" y="4678362"/>
                </a:lnTo>
                <a:lnTo>
                  <a:pt x="4989689" y="4738687"/>
                </a:lnTo>
                <a:lnTo>
                  <a:pt x="4992864" y="4806950"/>
                </a:lnTo>
                <a:lnTo>
                  <a:pt x="4989689" y="4875212"/>
                </a:lnTo>
                <a:lnTo>
                  <a:pt x="4981751" y="4935537"/>
                </a:lnTo>
                <a:lnTo>
                  <a:pt x="4970639" y="4987925"/>
                </a:lnTo>
                <a:lnTo>
                  <a:pt x="4956351" y="5033962"/>
                </a:lnTo>
                <a:lnTo>
                  <a:pt x="4940476" y="5075237"/>
                </a:lnTo>
                <a:lnTo>
                  <a:pt x="4921426" y="5114925"/>
                </a:lnTo>
                <a:lnTo>
                  <a:pt x="4902376" y="5149850"/>
                </a:lnTo>
                <a:lnTo>
                  <a:pt x="4883326" y="5186362"/>
                </a:lnTo>
                <a:lnTo>
                  <a:pt x="4865864" y="5226050"/>
                </a:lnTo>
                <a:lnTo>
                  <a:pt x="4848401" y="5268912"/>
                </a:lnTo>
                <a:lnTo>
                  <a:pt x="4834114" y="5313362"/>
                </a:lnTo>
                <a:lnTo>
                  <a:pt x="4824589" y="5365750"/>
                </a:lnTo>
                <a:lnTo>
                  <a:pt x="4815064" y="5426075"/>
                </a:lnTo>
                <a:lnTo>
                  <a:pt x="4813476" y="5494337"/>
                </a:lnTo>
                <a:lnTo>
                  <a:pt x="4815064" y="5562600"/>
                </a:lnTo>
                <a:lnTo>
                  <a:pt x="4824589" y="5622925"/>
                </a:lnTo>
                <a:lnTo>
                  <a:pt x="4834114" y="5675312"/>
                </a:lnTo>
                <a:lnTo>
                  <a:pt x="4848401" y="5721350"/>
                </a:lnTo>
                <a:lnTo>
                  <a:pt x="4865864" y="5762625"/>
                </a:lnTo>
                <a:lnTo>
                  <a:pt x="4883326" y="5802312"/>
                </a:lnTo>
                <a:lnTo>
                  <a:pt x="4902376" y="5840412"/>
                </a:lnTo>
                <a:lnTo>
                  <a:pt x="4921426" y="5876925"/>
                </a:lnTo>
                <a:lnTo>
                  <a:pt x="4940476" y="5915025"/>
                </a:lnTo>
                <a:lnTo>
                  <a:pt x="4956351" y="5956300"/>
                </a:lnTo>
                <a:lnTo>
                  <a:pt x="4970639" y="6003925"/>
                </a:lnTo>
                <a:lnTo>
                  <a:pt x="4981751" y="6056312"/>
                </a:lnTo>
                <a:lnTo>
                  <a:pt x="4989689" y="6113462"/>
                </a:lnTo>
                <a:lnTo>
                  <a:pt x="4992864" y="6183312"/>
                </a:lnTo>
                <a:lnTo>
                  <a:pt x="4989689" y="6251575"/>
                </a:lnTo>
                <a:lnTo>
                  <a:pt x="4981751" y="6311900"/>
                </a:lnTo>
                <a:lnTo>
                  <a:pt x="4970639" y="6361112"/>
                </a:lnTo>
                <a:lnTo>
                  <a:pt x="4956351" y="6407150"/>
                </a:lnTo>
                <a:lnTo>
                  <a:pt x="4940476" y="6448425"/>
                </a:lnTo>
                <a:lnTo>
                  <a:pt x="4923014" y="6488112"/>
                </a:lnTo>
                <a:lnTo>
                  <a:pt x="4905551" y="6523037"/>
                </a:lnTo>
                <a:lnTo>
                  <a:pt x="4886501" y="6561137"/>
                </a:lnTo>
                <a:lnTo>
                  <a:pt x="4867451" y="6597650"/>
                </a:lnTo>
                <a:lnTo>
                  <a:pt x="4851576" y="6640512"/>
                </a:lnTo>
                <a:lnTo>
                  <a:pt x="4835701" y="6683375"/>
                </a:lnTo>
                <a:lnTo>
                  <a:pt x="4826176" y="6735762"/>
                </a:lnTo>
                <a:lnTo>
                  <a:pt x="4818239" y="6791325"/>
                </a:lnTo>
                <a:lnTo>
                  <a:pt x="4813476" y="6858000"/>
                </a:lnTo>
                <a:lnTo>
                  <a:pt x="0" y="6858000"/>
                </a:lnTo>
                <a:close/>
              </a:path>
            </a:pathLst>
          </a:custGeom>
          <a:solidFill>
            <a:schemeClr val="bg1"/>
          </a:solidFill>
          <a:ln w="0">
            <a:noFill/>
            <a:prstDash val="solid"/>
            <a:round/>
            <a:headEnd/>
            <a:tailEnd/>
          </a:ln>
        </p:spPr>
        <p:txBody>
          <a:bodyPr/>
          <a:lstStyle/>
          <a:p>
            <a:endParaRPr lang="en-GB"/>
          </a:p>
        </p:txBody>
      </p:sp>
      <p:pic>
        <p:nvPicPr>
          <p:cNvPr id="4" name="Picture 3" descr="A green and white logo&#10;&#10;Description automatically generated with medium confidence">
            <a:extLst>
              <a:ext uri="{FF2B5EF4-FFF2-40B4-BE49-F238E27FC236}">
                <a16:creationId xmlns:a16="http://schemas.microsoft.com/office/drawing/2014/main" id="{72B273C4-4B0A-CEE2-68C8-C2CA852F01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613815" y="1433164"/>
            <a:ext cx="3995589" cy="3995589"/>
          </a:xfrm>
          <a:prstGeom prst="rect">
            <a:avLst/>
          </a:prstGeom>
          <a:noFill/>
        </p:spPr>
      </p:pic>
    </p:spTree>
    <p:extLst>
      <p:ext uri="{BB962C8B-B14F-4D97-AF65-F5344CB8AC3E}">
        <p14:creationId xmlns:p14="http://schemas.microsoft.com/office/powerpoint/2010/main" val="391176890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0039" t="20011" r="1791" b="9594"/>
          <a:stretch/>
        </p:blipFill>
        <p:spPr>
          <a:xfrm>
            <a:off x="1187115" y="625642"/>
            <a:ext cx="10170695" cy="5149516"/>
          </a:xfrm>
          <a:prstGeom prst="rect">
            <a:avLst/>
          </a:prstGeom>
        </p:spPr>
      </p:pic>
    </p:spTree>
    <p:extLst>
      <p:ext uri="{BB962C8B-B14F-4D97-AF65-F5344CB8AC3E}">
        <p14:creationId xmlns:p14="http://schemas.microsoft.com/office/powerpoint/2010/main" val="349716594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0039" t="20011" r="1791" b="9594"/>
          <a:stretch/>
        </p:blipFill>
        <p:spPr>
          <a:xfrm>
            <a:off x="1187115" y="625642"/>
            <a:ext cx="10170695" cy="5149516"/>
          </a:xfrm>
          <a:prstGeom prst="rect">
            <a:avLst/>
          </a:prstGeom>
        </p:spPr>
      </p:pic>
      <p:pic>
        <p:nvPicPr>
          <p:cNvPr id="2" name="Picture 1"/>
          <p:cNvPicPr>
            <a:picLocks noChangeAspect="1"/>
          </p:cNvPicPr>
          <p:nvPr/>
        </p:nvPicPr>
        <p:blipFill rotWithShape="1">
          <a:blip r:embed="rId3"/>
          <a:srcRect l="19793" t="18476" r="1791" b="6743"/>
          <a:stretch/>
        </p:blipFill>
        <p:spPr>
          <a:xfrm>
            <a:off x="1171072" y="465220"/>
            <a:ext cx="10202780" cy="5470359"/>
          </a:xfrm>
          <a:prstGeom prst="rect">
            <a:avLst/>
          </a:prstGeom>
        </p:spPr>
      </p:pic>
    </p:spTree>
    <p:extLst>
      <p:ext uri="{BB962C8B-B14F-4D97-AF65-F5344CB8AC3E}">
        <p14:creationId xmlns:p14="http://schemas.microsoft.com/office/powerpoint/2010/main" val="363531228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Transition work</a:t>
            </a:r>
            <a:br>
              <a:rPr lang="en-GB" sz="3200" b="1" dirty="0">
                <a:solidFill>
                  <a:schemeClr val="tx2"/>
                </a:solidFill>
                <a:latin typeface="Century Gothic" panose="020B0502020202020204" pitchFamily="34" charset="0"/>
              </a:rPr>
            </a:br>
            <a:endParaRPr lang="en-GB" sz="3200" b="1" dirty="0">
              <a:solidFill>
                <a:schemeClr val="tx2"/>
              </a:solidFill>
              <a:latin typeface="Century Gothic" panose="020B0502020202020204" pitchFamily="34" charset="0"/>
            </a:endParaRPr>
          </a:p>
          <a:p>
            <a:r>
              <a:rPr lang="en-GB" sz="2400" dirty="0">
                <a:solidFill>
                  <a:schemeClr val="tx2"/>
                </a:solidFill>
                <a:latin typeface="Century Gothic" panose="020B0502020202020204" pitchFamily="34" charset="0"/>
              </a:rPr>
              <a:t>The entry requirement is a 5/5 from GCSE </a:t>
            </a:r>
          </a:p>
          <a:p>
            <a:r>
              <a:rPr lang="en-GB" sz="2400" b="1" dirty="0">
                <a:solidFill>
                  <a:schemeClr val="tx2"/>
                </a:solidFill>
                <a:latin typeface="Century Gothic" panose="020B0502020202020204" pitchFamily="34" charset="0"/>
              </a:rPr>
              <a:t>We will expect you to have the knowledge you learned at GCSE.</a:t>
            </a:r>
          </a:p>
          <a:p>
            <a:r>
              <a:rPr lang="en-GB" sz="2400" dirty="0">
                <a:solidFill>
                  <a:schemeClr val="tx2"/>
                </a:solidFill>
                <a:latin typeface="Century Gothic" panose="020B0502020202020204" pitchFamily="34" charset="0"/>
              </a:rPr>
              <a:t>You </a:t>
            </a:r>
            <a:r>
              <a:rPr lang="en-GB" sz="2400" u="sng" dirty="0">
                <a:solidFill>
                  <a:schemeClr val="tx2"/>
                </a:solidFill>
                <a:latin typeface="Century Gothic" panose="020B0502020202020204" pitchFamily="34" charset="0"/>
              </a:rPr>
              <a:t>must</a:t>
            </a:r>
            <a:r>
              <a:rPr lang="en-GB" sz="2400" dirty="0">
                <a:solidFill>
                  <a:schemeClr val="tx2"/>
                </a:solidFill>
                <a:latin typeface="Century Gothic" panose="020B0502020202020204" pitchFamily="34" charset="0"/>
              </a:rPr>
              <a:t> complete the mandatory transition work in advance of September.</a:t>
            </a:r>
          </a:p>
        </p:txBody>
      </p:sp>
    </p:spTree>
    <p:extLst>
      <p:ext uri="{BB962C8B-B14F-4D97-AF65-F5344CB8AC3E}">
        <p14:creationId xmlns:p14="http://schemas.microsoft.com/office/powerpoint/2010/main" val="182030862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Contact</a:t>
            </a:r>
            <a:br>
              <a:rPr lang="en-GB" sz="3200" b="1" dirty="0">
                <a:solidFill>
                  <a:schemeClr val="tx2"/>
                </a:solidFill>
                <a:latin typeface="Century Gothic" panose="020B0502020202020204" pitchFamily="34" charset="0"/>
              </a:rPr>
            </a:br>
            <a:endParaRPr lang="en-GB" sz="3200" b="1" dirty="0">
              <a:solidFill>
                <a:schemeClr val="tx2"/>
              </a:solidFill>
              <a:latin typeface="Century Gothic" panose="020B0502020202020204" pitchFamily="34" charset="0"/>
            </a:endParaRPr>
          </a:p>
          <a:p>
            <a:pPr marL="0" indent="0" algn="ctr">
              <a:buNone/>
            </a:pPr>
            <a:r>
              <a:rPr lang="en-GB" sz="2400" dirty="0">
                <a:solidFill>
                  <a:schemeClr val="tx2"/>
                </a:solidFill>
                <a:latin typeface="Century Gothic" panose="020B0502020202020204" pitchFamily="34" charset="0"/>
              </a:rPr>
              <a:t>c.winter@chellaston.derby.sch.uk</a:t>
            </a:r>
          </a:p>
          <a:p>
            <a:pPr marL="0" indent="0" algn="ctr">
              <a:buNone/>
            </a:pPr>
            <a:r>
              <a:rPr lang="en-GB" sz="2400" dirty="0">
                <a:solidFill>
                  <a:schemeClr val="tx2"/>
                </a:solidFill>
                <a:latin typeface="Century Gothic" panose="020B0502020202020204" pitchFamily="34" charset="0"/>
              </a:rPr>
              <a:t>a.grieg@chellaston.derby.sch.uk</a:t>
            </a:r>
          </a:p>
          <a:p>
            <a:pPr marL="0" indent="0" algn="ctr">
              <a:buNone/>
            </a:pPr>
            <a:r>
              <a:rPr lang="en-GB" sz="2400" dirty="0">
                <a:solidFill>
                  <a:schemeClr val="tx2"/>
                </a:solidFill>
                <a:latin typeface="Century Gothic" panose="020B0502020202020204" pitchFamily="34" charset="0"/>
              </a:rPr>
              <a:t>a.petrie@chellaston.derby.sch.uk (Head of Science)</a:t>
            </a:r>
          </a:p>
        </p:txBody>
      </p:sp>
    </p:spTree>
    <p:extLst>
      <p:ext uri="{BB962C8B-B14F-4D97-AF65-F5344CB8AC3E}">
        <p14:creationId xmlns:p14="http://schemas.microsoft.com/office/powerpoint/2010/main" val="4245304183"/>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Practical time – identifying ions</a:t>
            </a:r>
          </a:p>
          <a:p>
            <a:pPr marL="0" indent="0">
              <a:buNone/>
            </a:pPr>
            <a:r>
              <a:rPr lang="en-GB" sz="3200" b="1" dirty="0">
                <a:solidFill>
                  <a:schemeClr val="tx2"/>
                </a:solidFill>
                <a:latin typeface="Century Gothic" panose="020B0502020202020204" pitchFamily="34" charset="0"/>
              </a:rPr>
              <a:t>(taken from Yr13 Unit 2 Laboratory techniques)</a:t>
            </a:r>
            <a:br>
              <a:rPr lang="en-GB" sz="3200" b="1" dirty="0">
                <a:solidFill>
                  <a:schemeClr val="tx2"/>
                </a:solidFill>
                <a:latin typeface="Century Gothic" panose="020B0502020202020204" pitchFamily="34" charset="0"/>
              </a:rPr>
            </a:br>
            <a:br>
              <a:rPr lang="en-GB" sz="3200" b="1" dirty="0">
                <a:solidFill>
                  <a:schemeClr val="tx2"/>
                </a:solidFill>
                <a:latin typeface="Century Gothic" panose="020B0502020202020204" pitchFamily="34" charset="0"/>
              </a:rPr>
            </a:br>
            <a:r>
              <a:rPr lang="en-GB" sz="2400" b="1" dirty="0">
                <a:solidFill>
                  <a:schemeClr val="tx2"/>
                </a:solidFill>
                <a:latin typeface="Century Gothic" panose="020B0502020202020204" pitchFamily="34" charset="0"/>
              </a:rPr>
              <a:t>Unit 183 – Analytical techniques is chemistry</a:t>
            </a:r>
            <a:br>
              <a:rPr lang="en-GB" sz="2400" b="1" dirty="0">
                <a:solidFill>
                  <a:schemeClr val="tx2"/>
                </a:solidFill>
                <a:latin typeface="Century Gothic" panose="020B0502020202020204" pitchFamily="34" charset="0"/>
              </a:rPr>
            </a:br>
            <a:r>
              <a:rPr lang="en-GB" sz="2400" b="1" dirty="0">
                <a:solidFill>
                  <a:schemeClr val="tx2"/>
                </a:solidFill>
                <a:latin typeface="Century Gothic" panose="020B0502020202020204" pitchFamily="34" charset="0"/>
              </a:rPr>
              <a:t>2.2 </a:t>
            </a:r>
            <a:r>
              <a:rPr lang="en-GB" sz="2400" b="1" i="0" u="none" strike="noStrike" baseline="0" dirty="0">
                <a:solidFill>
                  <a:srgbClr val="000000"/>
                </a:solidFill>
                <a:latin typeface="Century Gothic" panose="020B0502020202020204" pitchFamily="34" charset="0"/>
              </a:rPr>
              <a:t>Qualitative analysis</a:t>
            </a:r>
          </a:p>
          <a:p>
            <a:pPr marL="0" indent="0">
              <a:buNone/>
            </a:pPr>
            <a:r>
              <a:rPr lang="en-GB" sz="2400" b="1" dirty="0">
                <a:solidFill>
                  <a:srgbClr val="000000"/>
                </a:solidFill>
                <a:latin typeface="Century Gothic" panose="020B0502020202020204" pitchFamily="34" charset="0"/>
              </a:rPr>
              <a:t>2.</a:t>
            </a:r>
            <a:r>
              <a:rPr lang="en-GB" sz="2400" b="1" i="0" u="none" strike="noStrike" baseline="0" dirty="0">
                <a:solidFill>
                  <a:srgbClr val="000000"/>
                </a:solidFill>
                <a:latin typeface="Century Gothic" panose="020B0502020202020204" pitchFamily="34" charset="0"/>
              </a:rPr>
              <a:t>2.1 Identification of inorganic substances </a:t>
            </a:r>
            <a:r>
              <a:rPr lang="en-GB" sz="2400" b="0" i="0" u="none" strike="noStrike" baseline="0" dirty="0">
                <a:solidFill>
                  <a:srgbClr val="000000"/>
                </a:solidFill>
                <a:latin typeface="Century Gothic" panose="020B0502020202020204" pitchFamily="34" charset="0"/>
              </a:rPr>
              <a:t>	</a:t>
            </a:r>
          </a:p>
          <a:p>
            <a:pPr marL="0" indent="0">
              <a:buNone/>
            </a:pPr>
            <a:r>
              <a:rPr lang="en-GB" sz="2400" b="0" i="0" u="none" strike="noStrike" baseline="0" dirty="0">
                <a:solidFill>
                  <a:srgbClr val="000000"/>
                </a:solidFill>
                <a:latin typeface="Century Gothic" panose="020B0502020202020204" pitchFamily="34" charset="0"/>
              </a:rPr>
              <a:t>Chemical tests for cations: How to perform qualitative analysis for the presence (and absence) of the listed anions, cations and gases to determine the identity of an inorganic substance </a:t>
            </a:r>
            <a:endParaRPr lang="en-GB" sz="2800" dirty="0">
              <a:latin typeface="Century Gothic" panose="020B0502020202020204" pitchFamily="34" charset="0"/>
            </a:endParaRPr>
          </a:p>
          <a:p>
            <a:pPr marL="0" indent="0" algn="ctr">
              <a:buNone/>
            </a:pPr>
            <a:endParaRPr lang="en-GB" sz="3200" b="1" dirty="0">
              <a:solidFill>
                <a:schemeClr val="tx2"/>
              </a:solidFill>
              <a:latin typeface="Century Gothic" panose="020B0502020202020204" pitchFamily="34" charset="0"/>
            </a:endParaRPr>
          </a:p>
        </p:txBody>
      </p:sp>
    </p:spTree>
    <p:extLst>
      <p:ext uri="{BB962C8B-B14F-4D97-AF65-F5344CB8AC3E}">
        <p14:creationId xmlns:p14="http://schemas.microsoft.com/office/powerpoint/2010/main" val="284830160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9224" y="297736"/>
            <a:ext cx="6689536" cy="850106"/>
          </a:xfrm>
        </p:spPr>
        <p:txBody>
          <a:bodyPr>
            <a:normAutofit/>
          </a:bodyPr>
          <a:lstStyle/>
          <a:p>
            <a:pPr algn="l"/>
            <a:r>
              <a:rPr lang="en-GB" b="1" u="sng" dirty="0">
                <a:latin typeface="Century Gothic" panose="020B0502020202020204" pitchFamily="34" charset="0"/>
              </a:rPr>
              <a:t>In the real world</a:t>
            </a:r>
          </a:p>
        </p:txBody>
      </p:sp>
      <p:sp>
        <p:nvSpPr>
          <p:cNvPr id="3" name="Content Placeholder 2"/>
          <p:cNvSpPr>
            <a:spLocks noGrp="1"/>
          </p:cNvSpPr>
          <p:nvPr>
            <p:ph idx="1"/>
          </p:nvPr>
        </p:nvSpPr>
        <p:spPr>
          <a:xfrm>
            <a:off x="1214944" y="1326168"/>
            <a:ext cx="10519856" cy="5688632"/>
          </a:xfrm>
        </p:spPr>
        <p:txBody>
          <a:bodyPr>
            <a:normAutofit/>
          </a:bodyPr>
          <a:lstStyle/>
          <a:p>
            <a:r>
              <a:rPr lang="en-GB" sz="2800" dirty="0">
                <a:solidFill>
                  <a:schemeClr val="tx2"/>
                </a:solidFill>
                <a:latin typeface="Century Gothic" panose="020B0502020202020204" pitchFamily="34" charset="0"/>
              </a:rPr>
              <a:t>Scientists working in environmental monitoring, industry, medicine and forensic science need to analyse and identify substances</a:t>
            </a:r>
          </a:p>
          <a:p>
            <a:endParaRPr lang="en-GB" sz="2800" dirty="0">
              <a:solidFill>
                <a:schemeClr val="tx2"/>
              </a:solidFill>
              <a:latin typeface="Century Gothic" panose="020B0502020202020204" pitchFamily="34" charset="0"/>
            </a:endParaRPr>
          </a:p>
          <a:p>
            <a:r>
              <a:rPr lang="en-GB" sz="2800" dirty="0">
                <a:solidFill>
                  <a:schemeClr val="tx2"/>
                </a:solidFill>
                <a:latin typeface="Century Gothic" panose="020B0502020202020204" pitchFamily="34" charset="0"/>
              </a:rPr>
              <a:t>We can use a variety of tests for positive ions:</a:t>
            </a:r>
          </a:p>
          <a:p>
            <a:pPr lvl="1"/>
            <a:r>
              <a:rPr lang="en-GB" sz="2400" dirty="0">
                <a:solidFill>
                  <a:schemeClr val="tx2"/>
                </a:solidFill>
                <a:latin typeface="Century Gothic" panose="020B0502020202020204" pitchFamily="34" charset="0"/>
              </a:rPr>
              <a:t>Precipitation Reactions</a:t>
            </a:r>
          </a:p>
          <a:p>
            <a:pPr lvl="1"/>
            <a:r>
              <a:rPr lang="en-GB" sz="2400" dirty="0">
                <a:solidFill>
                  <a:schemeClr val="tx2"/>
                </a:solidFill>
                <a:latin typeface="Century Gothic" panose="020B0502020202020204" pitchFamily="34" charset="0"/>
              </a:rPr>
              <a:t>Flame Tests</a:t>
            </a:r>
          </a:p>
          <a:p>
            <a:pPr marL="457200" lvl="1" indent="0">
              <a:buNone/>
            </a:pPr>
            <a:endParaRPr lang="en-GB" sz="2400" dirty="0">
              <a:solidFill>
                <a:schemeClr val="tx2"/>
              </a:solidFill>
              <a:latin typeface="Century Gothic" panose="020B0502020202020204" pitchFamily="34" charset="0"/>
            </a:endParaRPr>
          </a:p>
          <a:p>
            <a:pPr marL="457200" lvl="1" indent="0">
              <a:buNone/>
            </a:pPr>
            <a:r>
              <a:rPr lang="en-GB" sz="2400" dirty="0">
                <a:solidFill>
                  <a:srgbClr val="FF0000"/>
                </a:solidFill>
                <a:latin typeface="Century Gothic" panose="020B0502020202020204" pitchFamily="34" charset="0"/>
              </a:rPr>
              <a:t>What does precipitation mean?</a:t>
            </a:r>
          </a:p>
        </p:txBody>
      </p:sp>
    </p:spTree>
    <p:extLst>
      <p:ext uri="{BB962C8B-B14F-4D97-AF65-F5344CB8AC3E}">
        <p14:creationId xmlns:p14="http://schemas.microsoft.com/office/powerpoint/2010/main" val="35013732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6298"/>
            <a:ext cx="8229600" cy="810414"/>
          </a:xfrm>
        </p:spPr>
        <p:txBody>
          <a:bodyPr>
            <a:normAutofit/>
          </a:bodyPr>
          <a:lstStyle/>
          <a:p>
            <a:pPr algn="l"/>
            <a:r>
              <a:rPr lang="en-GB" sz="3200" u="sng" dirty="0">
                <a:latin typeface="Century Gothic" panose="020B0502020202020204" pitchFamily="34" charset="0"/>
              </a:rPr>
              <a:t>Flame test Method</a:t>
            </a:r>
          </a:p>
        </p:txBody>
      </p:sp>
      <p:pic>
        <p:nvPicPr>
          <p:cNvPr id="2050" name="Picture 2" descr="Flame test sequ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2704" y="2879109"/>
            <a:ext cx="3211914" cy="395259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2704" y="683177"/>
            <a:ext cx="10672256" cy="492443"/>
          </a:xfrm>
          <a:prstGeom prst="rect">
            <a:avLst/>
          </a:prstGeom>
          <a:noFill/>
          <a:ln>
            <a:solidFill>
              <a:schemeClr val="tx1"/>
            </a:solidFill>
          </a:ln>
        </p:spPr>
        <p:txBody>
          <a:bodyPr wrap="square" rtlCol="0">
            <a:spAutoFit/>
          </a:bodyPr>
          <a:lstStyle/>
          <a:p>
            <a:r>
              <a:rPr lang="en-GB" sz="2600" dirty="0">
                <a:latin typeface="Century Gothic" panose="020B0502020202020204" pitchFamily="34" charset="0"/>
              </a:rPr>
              <a:t>1. Dip a nichrome loop in Hydrochloric acid.</a:t>
            </a:r>
          </a:p>
        </p:txBody>
      </p:sp>
      <p:sp>
        <p:nvSpPr>
          <p:cNvPr id="7" name="TextBox 6"/>
          <p:cNvSpPr txBox="1"/>
          <p:nvPr/>
        </p:nvSpPr>
        <p:spPr>
          <a:xfrm>
            <a:off x="1072704" y="1562517"/>
            <a:ext cx="10672256" cy="892552"/>
          </a:xfrm>
          <a:prstGeom prst="rect">
            <a:avLst/>
          </a:prstGeom>
          <a:noFill/>
          <a:ln>
            <a:solidFill>
              <a:schemeClr val="tx1"/>
            </a:solidFill>
          </a:ln>
        </p:spPr>
        <p:txBody>
          <a:bodyPr wrap="square" rtlCol="0">
            <a:spAutoFit/>
          </a:bodyPr>
          <a:lstStyle/>
          <a:p>
            <a:r>
              <a:rPr lang="en-GB" sz="2600" dirty="0">
                <a:latin typeface="Century Gothic" panose="020B0502020202020204" pitchFamily="34" charset="0"/>
              </a:rPr>
              <a:t>2. Put the nichrome loop in a roaring </a:t>
            </a:r>
            <a:r>
              <a:rPr lang="en-GB" sz="2600" dirty="0" err="1">
                <a:latin typeface="Century Gothic" panose="020B0502020202020204" pitchFamily="34" charset="0"/>
              </a:rPr>
              <a:t>bunsen</a:t>
            </a:r>
            <a:r>
              <a:rPr lang="en-GB" sz="2600" dirty="0">
                <a:latin typeface="Century Gothic" panose="020B0502020202020204" pitchFamily="34" charset="0"/>
              </a:rPr>
              <a:t> flame to clean until there’s no colour.</a:t>
            </a:r>
          </a:p>
        </p:txBody>
      </p:sp>
      <p:sp>
        <p:nvSpPr>
          <p:cNvPr id="9" name="TextBox 8"/>
          <p:cNvSpPr txBox="1"/>
          <p:nvPr/>
        </p:nvSpPr>
        <p:spPr>
          <a:xfrm>
            <a:off x="4425712" y="2879109"/>
            <a:ext cx="7319248" cy="892552"/>
          </a:xfrm>
          <a:prstGeom prst="rect">
            <a:avLst/>
          </a:prstGeom>
          <a:noFill/>
          <a:ln>
            <a:solidFill>
              <a:schemeClr val="tx1"/>
            </a:solidFill>
          </a:ln>
        </p:spPr>
        <p:txBody>
          <a:bodyPr wrap="square" rtlCol="0">
            <a:spAutoFit/>
          </a:bodyPr>
          <a:lstStyle/>
          <a:p>
            <a:r>
              <a:rPr lang="en-GB" sz="2600" dirty="0">
                <a:latin typeface="Century Gothic" panose="020B0502020202020204" pitchFamily="34" charset="0"/>
              </a:rPr>
              <a:t>3. Dip the nichrome loop into the acid then into a metal compound.</a:t>
            </a:r>
          </a:p>
        </p:txBody>
      </p:sp>
      <p:sp>
        <p:nvSpPr>
          <p:cNvPr id="10" name="TextBox 9"/>
          <p:cNvSpPr txBox="1"/>
          <p:nvPr/>
        </p:nvSpPr>
        <p:spPr>
          <a:xfrm>
            <a:off x="4415552" y="4177517"/>
            <a:ext cx="7329408" cy="892552"/>
          </a:xfrm>
          <a:prstGeom prst="rect">
            <a:avLst/>
          </a:prstGeom>
          <a:noFill/>
          <a:ln>
            <a:solidFill>
              <a:schemeClr val="tx1"/>
            </a:solidFill>
          </a:ln>
        </p:spPr>
        <p:txBody>
          <a:bodyPr wrap="square" rtlCol="0">
            <a:spAutoFit/>
          </a:bodyPr>
          <a:lstStyle/>
          <a:p>
            <a:r>
              <a:rPr lang="en-GB" sz="2600" dirty="0">
                <a:latin typeface="Century Gothic" panose="020B0502020202020204" pitchFamily="34" charset="0"/>
              </a:rPr>
              <a:t>4. Put the nichrome loop with metal compound into a roaring </a:t>
            </a:r>
            <a:r>
              <a:rPr lang="en-GB" sz="2600" dirty="0" err="1">
                <a:latin typeface="Century Gothic" panose="020B0502020202020204" pitchFamily="34" charset="0"/>
              </a:rPr>
              <a:t>bunsen</a:t>
            </a:r>
            <a:r>
              <a:rPr lang="en-GB" sz="2600" dirty="0">
                <a:latin typeface="Century Gothic" panose="020B0502020202020204" pitchFamily="34" charset="0"/>
              </a:rPr>
              <a:t> flame</a:t>
            </a:r>
          </a:p>
        </p:txBody>
      </p:sp>
      <p:sp>
        <p:nvSpPr>
          <p:cNvPr id="11" name="TextBox 10"/>
          <p:cNvSpPr txBox="1"/>
          <p:nvPr/>
        </p:nvSpPr>
        <p:spPr>
          <a:xfrm>
            <a:off x="4415552" y="5504449"/>
            <a:ext cx="7329408" cy="892552"/>
          </a:xfrm>
          <a:prstGeom prst="rect">
            <a:avLst/>
          </a:prstGeom>
          <a:noFill/>
          <a:ln>
            <a:solidFill>
              <a:schemeClr val="tx1"/>
            </a:solidFill>
          </a:ln>
        </p:spPr>
        <p:txBody>
          <a:bodyPr wrap="square" rtlCol="0">
            <a:spAutoFit/>
          </a:bodyPr>
          <a:lstStyle/>
          <a:p>
            <a:pPr algn="ctr"/>
            <a:r>
              <a:rPr lang="en-GB" sz="2600" dirty="0">
                <a:latin typeface="Century Gothic" panose="020B0502020202020204" pitchFamily="34" charset="0"/>
              </a:rPr>
              <a:t>5. Record flame colour in table and repeat cleaning process and repeat</a:t>
            </a:r>
          </a:p>
        </p:txBody>
      </p:sp>
      <p:pic>
        <p:nvPicPr>
          <p:cNvPr id="3" name="Picture 2" descr="C:\Users\smith.k52\Local Settings\Temporary Internet Files\Content.IE5\Z4HRNCOW\MC900371386[1].wmf">
            <a:extLst>
              <a:ext uri="{FF2B5EF4-FFF2-40B4-BE49-F238E27FC236}">
                <a16:creationId xmlns:a16="http://schemas.microsoft.com/office/drawing/2014/main" id="{7BF60DB8-88A0-79BE-576F-CDEC5C9A204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61104" y="165169"/>
            <a:ext cx="1818742" cy="1036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4228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10"/>
                                        </p:tgtEl>
                                      </p:cBhvr>
                                    </p:animEffect>
                                    <p:set>
                                      <p:cBhvr>
                                        <p:cTn id="10" dur="1" fill="hold">
                                          <p:stCondLst>
                                            <p:cond delay="499"/>
                                          </p:stCondLst>
                                        </p:cTn>
                                        <p:tgtEl>
                                          <p:spTgt spid="10"/>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7"/>
                                        </p:tgtEl>
                                      </p:cBhvr>
                                    </p:animEffect>
                                    <p:set>
                                      <p:cBhvr>
                                        <p:cTn id="16" dur="1" fill="hold">
                                          <p:stCondLst>
                                            <p:cond delay="499"/>
                                          </p:stCondLst>
                                        </p:cTn>
                                        <p:tgtEl>
                                          <p:spTgt spid="7"/>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7"/>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1" nodeType="click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9" grpId="0" animBg="1"/>
      <p:bldP spid="9" grpId="1" animBg="1"/>
      <p:bldP spid="10" grpId="0" animBg="1"/>
      <p:bldP spid="10" grpId="1" animBg="1"/>
      <p:bldP spid="11" grpId="0" animBg="1"/>
      <p:bldP spid="11"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41327295"/>
              </p:ext>
            </p:extLst>
          </p:nvPr>
        </p:nvGraphicFramePr>
        <p:xfrm>
          <a:off x="2639617" y="908721"/>
          <a:ext cx="6864423" cy="4983703"/>
        </p:xfrm>
        <a:graphic>
          <a:graphicData uri="http://schemas.openxmlformats.org/drawingml/2006/table">
            <a:tbl>
              <a:tblPr firstRow="1" bandRow="1">
                <a:tableStyleId>{5C22544A-7EE6-4342-B048-85BDC9FD1C3A}</a:tableStyleId>
              </a:tblPr>
              <a:tblGrid>
                <a:gridCol w="2288141">
                  <a:extLst>
                    <a:ext uri="{9D8B030D-6E8A-4147-A177-3AD203B41FA5}">
                      <a16:colId xmlns:a16="http://schemas.microsoft.com/office/drawing/2014/main" val="20000"/>
                    </a:ext>
                  </a:extLst>
                </a:gridCol>
                <a:gridCol w="2288141">
                  <a:extLst>
                    <a:ext uri="{9D8B030D-6E8A-4147-A177-3AD203B41FA5}">
                      <a16:colId xmlns:a16="http://schemas.microsoft.com/office/drawing/2014/main" val="20001"/>
                    </a:ext>
                  </a:extLst>
                </a:gridCol>
                <a:gridCol w="2288141">
                  <a:extLst>
                    <a:ext uri="{9D8B030D-6E8A-4147-A177-3AD203B41FA5}">
                      <a16:colId xmlns:a16="http://schemas.microsoft.com/office/drawing/2014/main" val="20002"/>
                    </a:ext>
                  </a:extLst>
                </a:gridCol>
              </a:tblGrid>
              <a:tr h="1206227">
                <a:tc>
                  <a:txBody>
                    <a:bodyPr/>
                    <a:lstStyle/>
                    <a:p>
                      <a:pPr algn="ctr"/>
                      <a:r>
                        <a:rPr lang="en-GB" sz="3200" dirty="0"/>
                        <a:t>Metal Ion</a:t>
                      </a:r>
                    </a:p>
                  </a:txBody>
                  <a:tcPr/>
                </a:tc>
                <a:tc>
                  <a:txBody>
                    <a:bodyPr/>
                    <a:lstStyle/>
                    <a:p>
                      <a:pPr algn="ctr"/>
                      <a:r>
                        <a:rPr lang="en-GB" sz="3200" dirty="0"/>
                        <a:t>Ion Charge</a:t>
                      </a:r>
                    </a:p>
                  </a:txBody>
                  <a:tcPr/>
                </a:tc>
                <a:tc>
                  <a:txBody>
                    <a:bodyPr/>
                    <a:lstStyle/>
                    <a:p>
                      <a:pPr algn="ctr"/>
                      <a:r>
                        <a:rPr lang="en-GB" sz="3200" dirty="0"/>
                        <a:t>Flame Colour</a:t>
                      </a:r>
                    </a:p>
                  </a:txBody>
                  <a:tcPr/>
                </a:tc>
                <a:extLst>
                  <a:ext uri="{0D108BD9-81ED-4DB2-BD59-A6C34878D82A}">
                    <a16:rowId xmlns:a16="http://schemas.microsoft.com/office/drawing/2014/main" val="10000"/>
                  </a:ext>
                </a:extLst>
              </a:tr>
              <a:tr h="654809">
                <a:tc>
                  <a:txBody>
                    <a:bodyPr/>
                    <a:lstStyle/>
                    <a:p>
                      <a:pPr algn="ctr"/>
                      <a:r>
                        <a:rPr lang="en-GB" sz="3200" dirty="0"/>
                        <a:t>Lithium</a:t>
                      </a:r>
                    </a:p>
                  </a:txBody>
                  <a:tcPr/>
                </a:tc>
                <a:tc>
                  <a:txBody>
                    <a:bodyPr/>
                    <a:lstStyle/>
                    <a:p>
                      <a:pPr algn="ctr"/>
                      <a:r>
                        <a:rPr lang="en-GB" sz="3200" dirty="0"/>
                        <a:t>Li</a:t>
                      </a:r>
                      <a:r>
                        <a:rPr lang="en-GB" sz="3200" baseline="30000" dirty="0"/>
                        <a:t>+</a:t>
                      </a:r>
                    </a:p>
                  </a:txBody>
                  <a:tcPr/>
                </a:tc>
                <a:tc>
                  <a:txBody>
                    <a:bodyPr/>
                    <a:lstStyle/>
                    <a:p>
                      <a:pPr algn="ctr"/>
                      <a:r>
                        <a:rPr lang="en-GB" sz="3200" dirty="0"/>
                        <a:t>Crimson</a:t>
                      </a:r>
                    </a:p>
                  </a:txBody>
                  <a:tcPr/>
                </a:tc>
                <a:extLst>
                  <a:ext uri="{0D108BD9-81ED-4DB2-BD59-A6C34878D82A}">
                    <a16:rowId xmlns:a16="http://schemas.microsoft.com/office/drawing/2014/main" val="10001"/>
                  </a:ext>
                </a:extLst>
              </a:tr>
              <a:tr h="654809">
                <a:tc>
                  <a:txBody>
                    <a:bodyPr/>
                    <a:lstStyle/>
                    <a:p>
                      <a:pPr algn="ctr"/>
                      <a:r>
                        <a:rPr lang="en-GB" sz="3200" dirty="0"/>
                        <a:t>Sodium</a:t>
                      </a:r>
                    </a:p>
                  </a:txBody>
                  <a:tcPr/>
                </a:tc>
                <a:tc>
                  <a:txBody>
                    <a:bodyPr/>
                    <a:lstStyle/>
                    <a:p>
                      <a:pPr algn="ctr"/>
                      <a:r>
                        <a:rPr lang="en-GB" sz="3200" dirty="0"/>
                        <a:t>Na</a:t>
                      </a:r>
                      <a:r>
                        <a:rPr lang="en-GB" sz="3200" baseline="30000" dirty="0"/>
                        <a:t>+</a:t>
                      </a:r>
                    </a:p>
                  </a:txBody>
                  <a:tcPr/>
                </a:tc>
                <a:tc>
                  <a:txBody>
                    <a:bodyPr/>
                    <a:lstStyle/>
                    <a:p>
                      <a:pPr algn="ctr"/>
                      <a:r>
                        <a:rPr lang="en-GB" sz="3200" dirty="0"/>
                        <a:t>Yellow</a:t>
                      </a:r>
                    </a:p>
                  </a:txBody>
                  <a:tcPr/>
                </a:tc>
                <a:extLst>
                  <a:ext uri="{0D108BD9-81ED-4DB2-BD59-A6C34878D82A}">
                    <a16:rowId xmlns:a16="http://schemas.microsoft.com/office/drawing/2014/main" val="10002"/>
                  </a:ext>
                </a:extLst>
              </a:tr>
              <a:tr h="654809">
                <a:tc>
                  <a:txBody>
                    <a:bodyPr/>
                    <a:lstStyle/>
                    <a:p>
                      <a:pPr algn="ctr"/>
                      <a:r>
                        <a:rPr lang="en-GB" sz="3200" dirty="0"/>
                        <a:t>Potassium</a:t>
                      </a:r>
                    </a:p>
                  </a:txBody>
                  <a:tcPr/>
                </a:tc>
                <a:tc>
                  <a:txBody>
                    <a:bodyPr/>
                    <a:lstStyle/>
                    <a:p>
                      <a:pPr algn="ctr"/>
                      <a:r>
                        <a:rPr lang="en-GB" sz="3200" dirty="0"/>
                        <a:t>K</a:t>
                      </a:r>
                      <a:r>
                        <a:rPr lang="en-GB" sz="3200" baseline="30000" dirty="0"/>
                        <a:t>+</a:t>
                      </a:r>
                    </a:p>
                  </a:txBody>
                  <a:tcPr/>
                </a:tc>
                <a:tc>
                  <a:txBody>
                    <a:bodyPr/>
                    <a:lstStyle/>
                    <a:p>
                      <a:pPr algn="ctr"/>
                      <a:r>
                        <a:rPr lang="en-GB" sz="3200" dirty="0"/>
                        <a:t>Lilac</a:t>
                      </a:r>
                    </a:p>
                  </a:txBody>
                  <a:tcPr/>
                </a:tc>
                <a:extLst>
                  <a:ext uri="{0D108BD9-81ED-4DB2-BD59-A6C34878D82A}">
                    <a16:rowId xmlns:a16="http://schemas.microsoft.com/office/drawing/2014/main" val="10003"/>
                  </a:ext>
                </a:extLst>
              </a:tr>
              <a:tr h="654809">
                <a:tc>
                  <a:txBody>
                    <a:bodyPr/>
                    <a:lstStyle/>
                    <a:p>
                      <a:pPr algn="ctr"/>
                      <a:r>
                        <a:rPr lang="en-GB" sz="3200" dirty="0"/>
                        <a:t>Calcium</a:t>
                      </a:r>
                    </a:p>
                  </a:txBody>
                  <a:tcPr/>
                </a:tc>
                <a:tc>
                  <a:txBody>
                    <a:bodyPr/>
                    <a:lstStyle/>
                    <a:p>
                      <a:pPr algn="ctr"/>
                      <a:r>
                        <a:rPr lang="en-GB" sz="3200" dirty="0"/>
                        <a:t>Ca</a:t>
                      </a:r>
                      <a:r>
                        <a:rPr lang="en-GB" sz="3200" baseline="30000" dirty="0"/>
                        <a:t>2+</a:t>
                      </a:r>
                    </a:p>
                  </a:txBody>
                  <a:tcPr/>
                </a:tc>
                <a:tc>
                  <a:txBody>
                    <a:bodyPr/>
                    <a:lstStyle/>
                    <a:p>
                      <a:pPr algn="ctr"/>
                      <a:r>
                        <a:rPr lang="en-GB" sz="3200" dirty="0"/>
                        <a:t>Orange-red</a:t>
                      </a:r>
                    </a:p>
                  </a:txBody>
                  <a:tcPr/>
                </a:tc>
                <a:extLst>
                  <a:ext uri="{0D108BD9-81ED-4DB2-BD59-A6C34878D82A}">
                    <a16:rowId xmlns:a16="http://schemas.microsoft.com/office/drawing/2014/main" val="10004"/>
                  </a:ext>
                </a:extLst>
              </a:tr>
              <a:tr h="327405">
                <a:tc>
                  <a:txBody>
                    <a:bodyPr/>
                    <a:lstStyle/>
                    <a:p>
                      <a:pPr algn="ctr"/>
                      <a:r>
                        <a:rPr lang="en-GB" sz="3200" dirty="0"/>
                        <a:t>Barium</a:t>
                      </a:r>
                    </a:p>
                  </a:txBody>
                  <a:tcPr/>
                </a:tc>
                <a:tc>
                  <a:txBody>
                    <a:bodyPr/>
                    <a:lstStyle/>
                    <a:p>
                      <a:pPr algn="ctr"/>
                      <a:r>
                        <a:rPr lang="en-GB" sz="3200" dirty="0"/>
                        <a:t>Ba</a:t>
                      </a:r>
                      <a:r>
                        <a:rPr lang="en-GB" sz="3200" baseline="30000" dirty="0"/>
                        <a:t>2+</a:t>
                      </a:r>
                    </a:p>
                  </a:txBody>
                  <a:tcPr/>
                </a:tc>
                <a:tc>
                  <a:txBody>
                    <a:bodyPr/>
                    <a:lstStyle/>
                    <a:p>
                      <a:pPr algn="ctr"/>
                      <a:r>
                        <a:rPr lang="en-GB" sz="3200" dirty="0"/>
                        <a:t>Pale green</a:t>
                      </a:r>
                    </a:p>
                  </a:txBody>
                  <a:tcPr/>
                </a:tc>
                <a:extLst>
                  <a:ext uri="{0D108BD9-81ED-4DB2-BD59-A6C34878D82A}">
                    <a16:rowId xmlns:a16="http://schemas.microsoft.com/office/drawing/2014/main" val="10005"/>
                  </a:ext>
                </a:extLst>
              </a:tr>
              <a:tr h="327405">
                <a:tc>
                  <a:txBody>
                    <a:bodyPr/>
                    <a:lstStyle/>
                    <a:p>
                      <a:pPr algn="ctr"/>
                      <a:r>
                        <a:rPr lang="en-GB" sz="3200" dirty="0"/>
                        <a:t>Copper </a:t>
                      </a:r>
                    </a:p>
                  </a:txBody>
                  <a:tcPr/>
                </a:tc>
                <a:tc>
                  <a:txBody>
                    <a:bodyPr/>
                    <a:lstStyle/>
                    <a:p>
                      <a:pPr algn="ctr"/>
                      <a:r>
                        <a:rPr lang="en-GB" sz="3200" baseline="0" dirty="0"/>
                        <a:t>Cu</a:t>
                      </a:r>
                      <a:r>
                        <a:rPr lang="en-GB" sz="3200" baseline="30000" dirty="0"/>
                        <a:t>2+</a:t>
                      </a:r>
                    </a:p>
                  </a:txBody>
                  <a:tcPr/>
                </a:tc>
                <a:tc>
                  <a:txBody>
                    <a:bodyPr/>
                    <a:lstStyle/>
                    <a:p>
                      <a:pPr algn="ctr"/>
                      <a:r>
                        <a:rPr lang="en-GB" sz="3200" dirty="0"/>
                        <a:t>Blue-green</a:t>
                      </a:r>
                    </a:p>
                  </a:txBody>
                  <a:tcPr/>
                </a:tc>
                <a:extLst>
                  <a:ext uri="{0D108BD9-81ED-4DB2-BD59-A6C34878D82A}">
                    <a16:rowId xmlns:a16="http://schemas.microsoft.com/office/drawing/2014/main" val="172972339"/>
                  </a:ext>
                </a:extLst>
              </a:tr>
            </a:tbl>
          </a:graphicData>
        </a:graphic>
      </p:graphicFrame>
    </p:spTree>
    <p:extLst>
      <p:ext uri="{BB962C8B-B14F-4D97-AF65-F5344CB8AC3E}">
        <p14:creationId xmlns:p14="http://schemas.microsoft.com/office/powerpoint/2010/main" val="300488250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3592" y="168320"/>
            <a:ext cx="10640888" cy="4524315"/>
          </a:xfrm>
          <a:prstGeom prst="rect">
            <a:avLst/>
          </a:prstGeom>
          <a:noFill/>
        </p:spPr>
        <p:txBody>
          <a:bodyPr wrap="square" rtlCol="0">
            <a:spAutoFit/>
          </a:bodyPr>
          <a:lstStyle/>
          <a:p>
            <a:r>
              <a:rPr lang="en-GB" sz="3200" u="sng" dirty="0">
                <a:latin typeface="Century Gothic" panose="020B0502020202020204" pitchFamily="34" charset="0"/>
              </a:rPr>
              <a:t>Precipitation reactions</a:t>
            </a:r>
          </a:p>
          <a:p>
            <a:endParaRPr lang="en-GB" sz="3200" u="sng" dirty="0">
              <a:latin typeface="Century Gothic" panose="020B0502020202020204" pitchFamily="34" charset="0"/>
            </a:endParaRPr>
          </a:p>
          <a:p>
            <a:r>
              <a:rPr lang="en-GB" sz="2800" dirty="0">
                <a:latin typeface="Century Gothic" panose="020B0502020202020204" pitchFamily="34" charset="0"/>
              </a:rPr>
              <a:t>Many metal hydroxides are insoluble and precipitate out of solution when formed.</a:t>
            </a:r>
          </a:p>
          <a:p>
            <a:endParaRPr lang="en-GB" sz="2800" dirty="0">
              <a:latin typeface="Century Gothic" panose="020B0502020202020204" pitchFamily="34" charset="0"/>
            </a:endParaRPr>
          </a:p>
          <a:p>
            <a:r>
              <a:rPr lang="en-GB" sz="2800" dirty="0">
                <a:latin typeface="Century Gothic" panose="020B0502020202020204" pitchFamily="34" charset="0"/>
              </a:rPr>
              <a:t>Some of these metal hydroxides have characteristic colours.</a:t>
            </a:r>
          </a:p>
          <a:p>
            <a:endParaRPr lang="en-GB" sz="2800" dirty="0">
              <a:latin typeface="Century Gothic" panose="020B0502020202020204" pitchFamily="34" charset="0"/>
            </a:endParaRPr>
          </a:p>
          <a:p>
            <a:r>
              <a:rPr lang="en-GB" sz="2800" dirty="0">
                <a:latin typeface="Century Gothic" panose="020B0502020202020204" pitchFamily="34" charset="0"/>
              </a:rPr>
              <a:t>You can test some unknown metal compounds by adding sodium hydroxide. If a coloured insoluble hydroxide is produced the metal can then be identified.</a:t>
            </a:r>
          </a:p>
        </p:txBody>
      </p:sp>
    </p:spTree>
    <p:extLst>
      <p:ext uri="{BB962C8B-B14F-4D97-AF65-F5344CB8AC3E}">
        <p14:creationId xmlns:p14="http://schemas.microsoft.com/office/powerpoint/2010/main" val="3018295965"/>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2173" y="128488"/>
            <a:ext cx="8229600" cy="721669"/>
          </a:xfrm>
        </p:spPr>
        <p:txBody>
          <a:bodyPr>
            <a:normAutofit/>
          </a:bodyPr>
          <a:lstStyle/>
          <a:p>
            <a:pPr algn="l"/>
            <a:r>
              <a:rPr lang="en-GB" sz="3200" u="sng" dirty="0">
                <a:latin typeface="Century Gothic" panose="020B0502020202020204" pitchFamily="34" charset="0"/>
              </a:rPr>
              <a:t>Precipitation reaction – method </a:t>
            </a:r>
          </a:p>
        </p:txBody>
      </p:sp>
      <p:sp>
        <p:nvSpPr>
          <p:cNvPr id="3" name="Content Placeholder 2"/>
          <p:cNvSpPr>
            <a:spLocks noGrp="1"/>
          </p:cNvSpPr>
          <p:nvPr>
            <p:ph idx="1"/>
          </p:nvPr>
        </p:nvSpPr>
        <p:spPr>
          <a:xfrm>
            <a:off x="1192838" y="1011720"/>
            <a:ext cx="8729364" cy="4525963"/>
          </a:xfrm>
        </p:spPr>
        <p:txBody>
          <a:bodyPr>
            <a:normAutofit/>
          </a:bodyPr>
          <a:lstStyle/>
          <a:p>
            <a:r>
              <a:rPr lang="en-GB" sz="2600" dirty="0">
                <a:solidFill>
                  <a:schemeClr val="tx1"/>
                </a:solidFill>
                <a:latin typeface="Century Gothic" panose="020B0502020202020204" pitchFamily="34" charset="0"/>
              </a:rPr>
              <a:t>Add 1cm</a:t>
            </a:r>
            <a:r>
              <a:rPr lang="en-GB" sz="2600" baseline="30000" dirty="0">
                <a:solidFill>
                  <a:schemeClr val="tx1"/>
                </a:solidFill>
                <a:latin typeface="Century Gothic" panose="020B0502020202020204" pitchFamily="34" charset="0"/>
              </a:rPr>
              <a:t>3</a:t>
            </a:r>
            <a:r>
              <a:rPr lang="en-GB" sz="2600" dirty="0">
                <a:solidFill>
                  <a:schemeClr val="tx1"/>
                </a:solidFill>
                <a:latin typeface="Century Gothic" panose="020B0502020202020204" pitchFamily="34" charset="0"/>
              </a:rPr>
              <a:t> of metal compound into a test tube</a:t>
            </a:r>
          </a:p>
          <a:p>
            <a:r>
              <a:rPr lang="en-GB" sz="2600" dirty="0">
                <a:solidFill>
                  <a:schemeClr val="tx1"/>
                </a:solidFill>
                <a:latin typeface="Century Gothic" panose="020B0502020202020204" pitchFamily="34" charset="0"/>
              </a:rPr>
              <a:t>Add 1cm</a:t>
            </a:r>
            <a:r>
              <a:rPr lang="en-GB" sz="2600" baseline="30000" dirty="0">
                <a:solidFill>
                  <a:schemeClr val="tx1"/>
                </a:solidFill>
                <a:latin typeface="Century Gothic" panose="020B0502020202020204" pitchFamily="34" charset="0"/>
              </a:rPr>
              <a:t>3</a:t>
            </a:r>
            <a:r>
              <a:rPr lang="en-GB" sz="2600" dirty="0">
                <a:solidFill>
                  <a:schemeClr val="tx1"/>
                </a:solidFill>
                <a:latin typeface="Century Gothic" panose="020B0502020202020204" pitchFamily="34" charset="0"/>
              </a:rPr>
              <a:t> of NaOH into the test tube</a:t>
            </a:r>
          </a:p>
          <a:p>
            <a:r>
              <a:rPr lang="en-GB" sz="2600" dirty="0">
                <a:solidFill>
                  <a:schemeClr val="tx1"/>
                </a:solidFill>
                <a:latin typeface="Century Gothic" panose="020B0502020202020204" pitchFamily="34" charset="0"/>
              </a:rPr>
              <a:t>Agitate the tube and note the colour of the solution in your practical table</a:t>
            </a:r>
            <a:br>
              <a:rPr lang="en-GB" sz="2600" dirty="0">
                <a:solidFill>
                  <a:schemeClr val="tx1"/>
                </a:solidFill>
                <a:latin typeface="Century Gothic" panose="020B0502020202020204" pitchFamily="34" charset="0"/>
              </a:rPr>
            </a:br>
            <a:endParaRPr lang="en-GB" sz="2600" dirty="0">
              <a:solidFill>
                <a:schemeClr val="tx1"/>
              </a:solidFill>
              <a:latin typeface="Century Gothic" panose="020B0502020202020204" pitchFamily="34" charset="0"/>
            </a:endParaRPr>
          </a:p>
          <a:p>
            <a:pPr algn="ctr"/>
            <a:r>
              <a:rPr lang="en-GB" sz="2600" b="1" dirty="0">
                <a:solidFill>
                  <a:schemeClr val="tx1"/>
                </a:solidFill>
                <a:latin typeface="Century Gothic" panose="020B0502020202020204" pitchFamily="34" charset="0"/>
              </a:rPr>
              <a:t>You need to observe Iron (II) closely as it oxidises and changes to a different colour quickly</a:t>
            </a:r>
          </a:p>
        </p:txBody>
      </p:sp>
      <p:pic>
        <p:nvPicPr>
          <p:cNvPr id="5" name="Picture 2" descr="C:\Users\smith.k52\Local Settings\Temporary Internet Files\Content.IE5\Z4HRNCOW\MC90037138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98082" y="213182"/>
            <a:ext cx="1818742" cy="1036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294701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917FBC-DFEF-CE22-C1AA-EC8BAE94B83D}"/>
              </a:ext>
            </a:extLst>
          </p:cNvPr>
          <p:cNvSpPr/>
          <p:nvPr/>
        </p:nvSpPr>
        <p:spPr>
          <a:xfrm>
            <a:off x="1325219" y="1966958"/>
            <a:ext cx="5022574" cy="1190372"/>
          </a:xfrm>
          <a:prstGeom prst="rect">
            <a:avLst/>
          </a:prstGeom>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Century Gothic" panose="020B0502020202020204" pitchFamily="34" charset="0"/>
              </a:rPr>
              <a:t>Unit F180: Fundamentals of Science</a:t>
            </a:r>
          </a:p>
          <a:p>
            <a:pPr algn="ctr"/>
            <a:r>
              <a:rPr lang="en-GB" sz="2400" dirty="0">
                <a:latin typeface="Century Gothic" panose="020B0502020202020204" pitchFamily="34" charset="0"/>
              </a:rPr>
              <a:t>Exam sat May 2026</a:t>
            </a:r>
          </a:p>
        </p:txBody>
      </p:sp>
      <p:sp>
        <p:nvSpPr>
          <p:cNvPr id="3" name="Rectangle 2">
            <a:extLst>
              <a:ext uri="{FF2B5EF4-FFF2-40B4-BE49-F238E27FC236}">
                <a16:creationId xmlns:a16="http://schemas.microsoft.com/office/drawing/2014/main" id="{45791872-C08D-7D46-63A6-6A5428DADE34}"/>
              </a:ext>
            </a:extLst>
          </p:cNvPr>
          <p:cNvSpPr/>
          <p:nvPr/>
        </p:nvSpPr>
        <p:spPr>
          <a:xfrm>
            <a:off x="6460435" y="1966958"/>
            <a:ext cx="5022574" cy="1190372"/>
          </a:xfrm>
          <a:prstGeom prst="rect">
            <a:avLst/>
          </a:prstGeom>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Century Gothic" panose="020B0502020202020204" pitchFamily="34" charset="0"/>
              </a:rPr>
              <a:t>Unit F181: Science in society</a:t>
            </a:r>
          </a:p>
          <a:p>
            <a:pPr algn="ctr"/>
            <a:r>
              <a:rPr lang="en-GB" sz="2400" dirty="0">
                <a:latin typeface="Century Gothic" panose="020B0502020202020204" pitchFamily="34" charset="0"/>
              </a:rPr>
              <a:t>Exam sat January 2027</a:t>
            </a:r>
          </a:p>
        </p:txBody>
      </p:sp>
      <p:sp>
        <p:nvSpPr>
          <p:cNvPr id="4" name="Rectangle 3">
            <a:extLst>
              <a:ext uri="{FF2B5EF4-FFF2-40B4-BE49-F238E27FC236}">
                <a16:creationId xmlns:a16="http://schemas.microsoft.com/office/drawing/2014/main" id="{D8B83204-2641-4CC2-E6AD-AA636D970F8C}"/>
              </a:ext>
            </a:extLst>
          </p:cNvPr>
          <p:cNvSpPr/>
          <p:nvPr/>
        </p:nvSpPr>
        <p:spPr>
          <a:xfrm>
            <a:off x="1325219" y="3793326"/>
            <a:ext cx="5022574" cy="1190372"/>
          </a:xfrm>
          <a:prstGeom prst="rect">
            <a:avLst/>
          </a:prstGeom>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Century Gothic" panose="020B0502020202020204" pitchFamily="34" charset="0"/>
              </a:rPr>
              <a:t>Unit F183: Analytical techniques in Chemistry</a:t>
            </a:r>
          </a:p>
          <a:p>
            <a:pPr algn="ctr"/>
            <a:r>
              <a:rPr lang="en-GB" sz="2400" dirty="0">
                <a:latin typeface="Century Gothic" panose="020B0502020202020204" pitchFamily="34" charset="0"/>
              </a:rPr>
              <a:t>Coursework</a:t>
            </a:r>
          </a:p>
        </p:txBody>
      </p:sp>
      <p:sp>
        <p:nvSpPr>
          <p:cNvPr id="5" name="Rectangle 4">
            <a:extLst>
              <a:ext uri="{FF2B5EF4-FFF2-40B4-BE49-F238E27FC236}">
                <a16:creationId xmlns:a16="http://schemas.microsoft.com/office/drawing/2014/main" id="{4488C477-5DEA-47D6-A994-79AF04A07D51}"/>
              </a:ext>
            </a:extLst>
          </p:cNvPr>
          <p:cNvSpPr/>
          <p:nvPr/>
        </p:nvSpPr>
        <p:spPr>
          <a:xfrm>
            <a:off x="6460435" y="3793326"/>
            <a:ext cx="5022574" cy="1190372"/>
          </a:xfrm>
          <a:prstGeom prst="rect">
            <a:avLst/>
          </a:prstGeom>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Century Gothic" panose="020B0502020202020204" pitchFamily="34" charset="0"/>
              </a:rPr>
              <a:t>Unit F182: Investigating Science</a:t>
            </a:r>
          </a:p>
          <a:p>
            <a:pPr algn="ctr"/>
            <a:r>
              <a:rPr lang="en-GB" sz="2400" dirty="0">
                <a:latin typeface="Century Gothic" panose="020B0502020202020204" pitchFamily="34" charset="0"/>
              </a:rPr>
              <a:t>Coursework</a:t>
            </a:r>
          </a:p>
        </p:txBody>
      </p:sp>
      <p:sp>
        <p:nvSpPr>
          <p:cNvPr id="6" name="Rectangle 5">
            <a:extLst>
              <a:ext uri="{FF2B5EF4-FFF2-40B4-BE49-F238E27FC236}">
                <a16:creationId xmlns:a16="http://schemas.microsoft.com/office/drawing/2014/main" id="{5B62D949-4D7F-2ADF-A733-9046B2015CCD}"/>
              </a:ext>
            </a:extLst>
          </p:cNvPr>
          <p:cNvSpPr/>
          <p:nvPr/>
        </p:nvSpPr>
        <p:spPr>
          <a:xfrm>
            <a:off x="6460435" y="5115778"/>
            <a:ext cx="5037153" cy="1190373"/>
          </a:xfrm>
          <a:prstGeom prst="rect">
            <a:avLst/>
          </a:prstGeom>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Century Gothic" panose="020B0502020202020204" pitchFamily="34" charset="0"/>
              </a:rPr>
              <a:t>Unit F186: Forensic Biology </a:t>
            </a:r>
          </a:p>
          <a:p>
            <a:pPr algn="ctr"/>
            <a:r>
              <a:rPr lang="en-GB" sz="2400" dirty="0">
                <a:latin typeface="Century Gothic" panose="020B0502020202020204" pitchFamily="34" charset="0"/>
              </a:rPr>
              <a:t>Coursework</a:t>
            </a:r>
          </a:p>
        </p:txBody>
      </p:sp>
      <p:sp>
        <p:nvSpPr>
          <p:cNvPr id="7" name="TextBox 6">
            <a:extLst>
              <a:ext uri="{FF2B5EF4-FFF2-40B4-BE49-F238E27FC236}">
                <a16:creationId xmlns:a16="http://schemas.microsoft.com/office/drawing/2014/main" id="{39D9DBE4-2079-2AF9-E354-66F5023172A2}"/>
              </a:ext>
            </a:extLst>
          </p:cNvPr>
          <p:cNvSpPr txBox="1"/>
          <p:nvPr/>
        </p:nvSpPr>
        <p:spPr>
          <a:xfrm>
            <a:off x="2804160" y="1212078"/>
            <a:ext cx="2458720" cy="707886"/>
          </a:xfrm>
          <a:prstGeom prst="rect">
            <a:avLst/>
          </a:prstGeom>
          <a:noFill/>
        </p:spPr>
        <p:txBody>
          <a:bodyPr wrap="square" rtlCol="0">
            <a:spAutoFit/>
          </a:bodyPr>
          <a:lstStyle/>
          <a:p>
            <a:r>
              <a:rPr lang="en-GB" sz="4000" b="1" dirty="0">
                <a:latin typeface="Century Gothic" panose="020B0502020202020204" pitchFamily="34" charset="0"/>
              </a:rPr>
              <a:t>Year 12</a:t>
            </a:r>
          </a:p>
        </p:txBody>
      </p:sp>
      <p:sp>
        <p:nvSpPr>
          <p:cNvPr id="8" name="TextBox 7">
            <a:extLst>
              <a:ext uri="{FF2B5EF4-FFF2-40B4-BE49-F238E27FC236}">
                <a16:creationId xmlns:a16="http://schemas.microsoft.com/office/drawing/2014/main" id="{32ED4089-5EBC-DC7E-24B2-7E62E68A17FF}"/>
              </a:ext>
            </a:extLst>
          </p:cNvPr>
          <p:cNvSpPr txBox="1"/>
          <p:nvPr/>
        </p:nvSpPr>
        <p:spPr>
          <a:xfrm>
            <a:off x="7924800" y="1259072"/>
            <a:ext cx="2458720" cy="707886"/>
          </a:xfrm>
          <a:prstGeom prst="rect">
            <a:avLst/>
          </a:prstGeom>
          <a:noFill/>
        </p:spPr>
        <p:txBody>
          <a:bodyPr wrap="square" rtlCol="0">
            <a:spAutoFit/>
          </a:bodyPr>
          <a:lstStyle/>
          <a:p>
            <a:r>
              <a:rPr lang="en-GB" sz="4000" b="1" dirty="0">
                <a:latin typeface="Century Gothic" panose="020B0502020202020204" pitchFamily="34" charset="0"/>
              </a:rPr>
              <a:t>Year 13</a:t>
            </a:r>
          </a:p>
        </p:txBody>
      </p:sp>
    </p:spTree>
    <p:extLst>
      <p:ext uri="{BB962C8B-B14F-4D97-AF65-F5344CB8AC3E}">
        <p14:creationId xmlns:p14="http://schemas.microsoft.com/office/powerpoint/2010/main" val="3371935001"/>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340C763-3BF6-98A7-1DE3-8E5E0B80505F}"/>
              </a:ext>
            </a:extLst>
          </p:cNvPr>
          <p:cNvGraphicFramePr>
            <a:graphicFrameLocks noGrp="1"/>
          </p:cNvGraphicFramePr>
          <p:nvPr>
            <p:extLst>
              <p:ext uri="{D42A27DB-BD31-4B8C-83A1-F6EECF244321}">
                <p14:modId xmlns:p14="http://schemas.microsoft.com/office/powerpoint/2010/main" val="1690961905"/>
              </p:ext>
            </p:extLst>
          </p:nvPr>
        </p:nvGraphicFramePr>
        <p:xfrm>
          <a:off x="1117600" y="257985"/>
          <a:ext cx="10596880" cy="6263121"/>
        </p:xfrm>
        <a:graphic>
          <a:graphicData uri="http://schemas.openxmlformats.org/drawingml/2006/table">
            <a:tbl>
              <a:tblPr firstRow="1" firstCol="1" bandRow="1">
                <a:tableStyleId>{5C22544A-7EE6-4342-B048-85BDC9FD1C3A}</a:tableStyleId>
              </a:tblPr>
              <a:tblGrid>
                <a:gridCol w="2649220">
                  <a:extLst>
                    <a:ext uri="{9D8B030D-6E8A-4147-A177-3AD203B41FA5}">
                      <a16:colId xmlns:a16="http://schemas.microsoft.com/office/drawing/2014/main" val="354199340"/>
                    </a:ext>
                  </a:extLst>
                </a:gridCol>
                <a:gridCol w="2649220">
                  <a:extLst>
                    <a:ext uri="{9D8B030D-6E8A-4147-A177-3AD203B41FA5}">
                      <a16:colId xmlns:a16="http://schemas.microsoft.com/office/drawing/2014/main" val="1413423683"/>
                    </a:ext>
                  </a:extLst>
                </a:gridCol>
                <a:gridCol w="2649220">
                  <a:extLst>
                    <a:ext uri="{9D8B030D-6E8A-4147-A177-3AD203B41FA5}">
                      <a16:colId xmlns:a16="http://schemas.microsoft.com/office/drawing/2014/main" val="1539412083"/>
                    </a:ext>
                  </a:extLst>
                </a:gridCol>
                <a:gridCol w="2649220">
                  <a:extLst>
                    <a:ext uri="{9D8B030D-6E8A-4147-A177-3AD203B41FA5}">
                      <a16:colId xmlns:a16="http://schemas.microsoft.com/office/drawing/2014/main" val="855247957"/>
                    </a:ext>
                  </a:extLst>
                </a:gridCol>
              </a:tblGrid>
              <a:tr h="592444">
                <a:tc>
                  <a:txBody>
                    <a:bodyPr/>
                    <a:lstStyle/>
                    <a:p>
                      <a:pPr algn="ctr">
                        <a:lnSpc>
                          <a:spcPct val="107000"/>
                        </a:lnSpc>
                        <a:spcAft>
                          <a:spcPts val="800"/>
                        </a:spcAft>
                      </a:pPr>
                      <a:r>
                        <a:rPr lang="en-GB" sz="3200" kern="0" dirty="0">
                          <a:solidFill>
                            <a:schemeClr val="tx1"/>
                          </a:solidFill>
                          <a:effectLst/>
                          <a:highlight>
                            <a:srgbClr val="F6F6F6"/>
                          </a:highlight>
                          <a:latin typeface="Century Gothic" panose="020B0502020202020204" pitchFamily="34" charset="0"/>
                        </a:rPr>
                        <a:t>Metal ion</a:t>
                      </a:r>
                      <a:endParaRPr lang="en-GB" sz="3200" kern="100" dirty="0">
                        <a:solidFill>
                          <a:schemeClr val="tx1"/>
                        </a:solidFill>
                        <a:effectLst/>
                        <a:highlight>
                          <a:srgbClr val="F6F6F6"/>
                        </a:highligh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gn="ctr">
                        <a:lnSpc>
                          <a:spcPct val="107000"/>
                        </a:lnSpc>
                        <a:spcAft>
                          <a:spcPts val="800"/>
                        </a:spcAft>
                      </a:pPr>
                      <a:r>
                        <a:rPr lang="en-GB" sz="2000" kern="0" dirty="0">
                          <a:solidFill>
                            <a:schemeClr val="tx1"/>
                          </a:solidFill>
                          <a:effectLst/>
                          <a:highlight>
                            <a:srgbClr val="F6F6F6"/>
                          </a:highlight>
                          <a:latin typeface="Century Gothic" panose="020B0502020202020204" pitchFamily="34" charset="0"/>
                        </a:rPr>
                        <a:t>Result on adding NaOH or NH</a:t>
                      </a:r>
                      <a:r>
                        <a:rPr lang="en-GB" sz="2000" kern="0" baseline="-25000" dirty="0">
                          <a:solidFill>
                            <a:schemeClr val="tx1"/>
                          </a:solidFill>
                          <a:effectLst/>
                          <a:highlight>
                            <a:srgbClr val="F6F6F6"/>
                          </a:highlight>
                          <a:latin typeface="Century Gothic" panose="020B0502020202020204" pitchFamily="34" charset="0"/>
                        </a:rPr>
                        <a:t>3</a:t>
                      </a:r>
                      <a:r>
                        <a:rPr lang="en-GB" sz="2000" kern="0" dirty="0">
                          <a:solidFill>
                            <a:schemeClr val="tx1"/>
                          </a:solidFill>
                          <a:effectLst/>
                          <a:highlight>
                            <a:srgbClr val="F6F6F6"/>
                          </a:highlight>
                          <a:latin typeface="Century Gothic" panose="020B0502020202020204" pitchFamily="34" charset="0"/>
                        </a:rPr>
                        <a:t> solution</a:t>
                      </a:r>
                      <a:endParaRPr lang="en-GB" sz="2000" kern="100" dirty="0">
                        <a:solidFill>
                          <a:schemeClr val="tx1"/>
                        </a:solidFill>
                        <a:effectLst/>
                        <a:highlight>
                          <a:srgbClr val="F6F6F6"/>
                        </a:highligh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gn="ctr">
                        <a:lnSpc>
                          <a:spcPct val="107000"/>
                        </a:lnSpc>
                        <a:spcAft>
                          <a:spcPts val="800"/>
                        </a:spcAft>
                      </a:pPr>
                      <a:r>
                        <a:rPr lang="en-GB" sz="2000" kern="0" dirty="0">
                          <a:solidFill>
                            <a:schemeClr val="tx1"/>
                          </a:solidFill>
                          <a:effectLst/>
                          <a:highlight>
                            <a:srgbClr val="F6F6F6"/>
                          </a:highlight>
                          <a:latin typeface="Century Gothic" panose="020B0502020202020204" pitchFamily="34" charset="0"/>
                        </a:rPr>
                        <a:t>Ionic equation</a:t>
                      </a:r>
                      <a:endParaRPr lang="en-GB" sz="2000" kern="100" dirty="0">
                        <a:solidFill>
                          <a:schemeClr val="tx1"/>
                        </a:solidFill>
                        <a:effectLst/>
                        <a:highlight>
                          <a:srgbClr val="F6F6F6"/>
                        </a:highligh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gn="ctr">
                        <a:lnSpc>
                          <a:spcPct val="107000"/>
                        </a:lnSpc>
                        <a:spcAft>
                          <a:spcPts val="800"/>
                        </a:spcAft>
                      </a:pPr>
                      <a:r>
                        <a:rPr lang="en-GB" sz="2000" kern="0" dirty="0">
                          <a:solidFill>
                            <a:schemeClr val="tx1"/>
                          </a:solidFill>
                          <a:effectLst/>
                          <a:highlight>
                            <a:srgbClr val="F6F6F6"/>
                          </a:highlight>
                          <a:latin typeface="Century Gothic" panose="020B0502020202020204" pitchFamily="34" charset="0"/>
                        </a:rPr>
                        <a:t>Effect of adding excess NaOH solution</a:t>
                      </a:r>
                      <a:endParaRPr lang="en-GB" sz="2000" kern="100" dirty="0">
                        <a:solidFill>
                          <a:schemeClr val="tx1"/>
                        </a:solidFill>
                        <a:effectLst/>
                        <a:highlight>
                          <a:srgbClr val="F6F6F6"/>
                        </a:highligh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469723128"/>
                  </a:ext>
                </a:extLst>
              </a:tr>
              <a:tr h="592444">
                <a:tc>
                  <a:txBody>
                    <a:bodyPr/>
                    <a:lstStyle/>
                    <a:p>
                      <a:pPr>
                        <a:lnSpc>
                          <a:spcPct val="107000"/>
                        </a:lnSpc>
                        <a:spcAft>
                          <a:spcPts val="800"/>
                        </a:spcAft>
                      </a:pPr>
                      <a:r>
                        <a:rPr lang="en-GB" sz="2400" kern="0" dirty="0">
                          <a:solidFill>
                            <a:schemeClr val="tx1"/>
                          </a:solidFill>
                          <a:effectLst/>
                          <a:latin typeface="Century Gothic" panose="020B0502020202020204" pitchFamily="34" charset="0"/>
                        </a:rPr>
                        <a:t>Copper(II), Cu</a:t>
                      </a:r>
                      <a:r>
                        <a:rPr lang="en-GB" sz="2400" kern="0" baseline="30000" dirty="0">
                          <a:solidFill>
                            <a:schemeClr val="tx1"/>
                          </a:solidFill>
                          <a:effectLst/>
                          <a:latin typeface="Century Gothic" panose="020B0502020202020204" pitchFamily="34" charset="0"/>
                        </a:rPr>
                        <a:t>2+</a:t>
                      </a:r>
                      <a:endParaRPr lang="en-GB" sz="2400" kern="100" dirty="0">
                        <a:solidFill>
                          <a:schemeClr val="tx1"/>
                        </a:solidFill>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2400" kern="0" dirty="0">
                          <a:effectLst/>
                          <a:latin typeface="Century Gothic" panose="020B0502020202020204" pitchFamily="34" charset="0"/>
                        </a:rPr>
                        <a:t>blue precipitate</a:t>
                      </a:r>
                      <a:endParaRPr lang="en-GB" sz="24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dirty="0">
                          <a:effectLst/>
                          <a:latin typeface="Century Gothic" panose="020B0502020202020204" pitchFamily="34" charset="0"/>
                        </a:rPr>
                        <a:t>Cu</a:t>
                      </a:r>
                      <a:r>
                        <a:rPr lang="en-GB" sz="1800" kern="0" baseline="30000" dirty="0">
                          <a:effectLst/>
                          <a:latin typeface="Century Gothic" panose="020B0502020202020204" pitchFamily="34" charset="0"/>
                        </a:rPr>
                        <a:t>2+</a:t>
                      </a:r>
                      <a:r>
                        <a:rPr lang="en-GB" sz="1800" kern="0" dirty="0">
                          <a:effectLst/>
                          <a:latin typeface="Century Gothic" panose="020B0502020202020204" pitchFamily="34" charset="0"/>
                        </a:rPr>
                        <a:t>(</a:t>
                      </a:r>
                      <a:r>
                        <a:rPr lang="en-GB" sz="1800" kern="0" dirty="0" err="1">
                          <a:effectLst/>
                          <a:latin typeface="Century Gothic" panose="020B0502020202020204" pitchFamily="34" charset="0"/>
                        </a:rPr>
                        <a:t>aq</a:t>
                      </a:r>
                      <a:r>
                        <a:rPr lang="en-GB" sz="1800" kern="0" dirty="0">
                          <a:effectLst/>
                          <a:latin typeface="Century Gothic" panose="020B0502020202020204" pitchFamily="34" charset="0"/>
                        </a:rPr>
                        <a:t>) + 2OH</a:t>
                      </a:r>
                      <a:r>
                        <a:rPr lang="en-GB" sz="1800" kern="0" baseline="30000" dirty="0">
                          <a:effectLst/>
                          <a:latin typeface="Century Gothic" panose="020B0502020202020204" pitchFamily="34" charset="0"/>
                        </a:rPr>
                        <a:t>-</a:t>
                      </a:r>
                      <a:r>
                        <a:rPr lang="en-GB" sz="1800" kern="0" dirty="0">
                          <a:effectLst/>
                          <a:latin typeface="Century Gothic" panose="020B0502020202020204" pitchFamily="34" charset="0"/>
                        </a:rPr>
                        <a:t>(</a:t>
                      </a:r>
                      <a:r>
                        <a:rPr lang="en-GB" sz="1800" kern="0" dirty="0" err="1">
                          <a:effectLst/>
                          <a:latin typeface="Century Gothic" panose="020B0502020202020204" pitchFamily="34" charset="0"/>
                        </a:rPr>
                        <a:t>aq</a:t>
                      </a:r>
                      <a:r>
                        <a:rPr lang="en-GB" sz="1800" kern="0" dirty="0">
                          <a:effectLst/>
                          <a:latin typeface="Century Gothic" panose="020B0502020202020204" pitchFamily="34" charset="0"/>
                        </a:rPr>
                        <a:t>) → Cu(OH)</a:t>
                      </a:r>
                      <a:r>
                        <a:rPr lang="en-GB" sz="1800" kern="0" baseline="-25000" dirty="0">
                          <a:effectLst/>
                          <a:latin typeface="Century Gothic" panose="020B0502020202020204" pitchFamily="34" charset="0"/>
                        </a:rPr>
                        <a:t>2</a:t>
                      </a:r>
                      <a:r>
                        <a:rPr lang="en-GB" sz="1800" kern="0" dirty="0">
                          <a:effectLst/>
                          <a:latin typeface="Century Gothic" panose="020B0502020202020204" pitchFamily="34" charset="0"/>
                        </a:rPr>
                        <a:t>(s)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dirty="0">
                          <a:effectLst/>
                          <a:latin typeface="Century Gothic" panose="020B0502020202020204" pitchFamily="34" charset="0"/>
                        </a:rPr>
                        <a:t>blue precipitate remains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1306684395"/>
                  </a:ext>
                </a:extLst>
              </a:tr>
              <a:tr h="592444">
                <a:tc>
                  <a:txBody>
                    <a:bodyPr/>
                    <a:lstStyle/>
                    <a:p>
                      <a:pPr>
                        <a:lnSpc>
                          <a:spcPct val="107000"/>
                        </a:lnSpc>
                        <a:spcAft>
                          <a:spcPts val="800"/>
                        </a:spcAft>
                      </a:pPr>
                      <a:r>
                        <a:rPr lang="en-GB" sz="2400" kern="0" dirty="0">
                          <a:solidFill>
                            <a:schemeClr val="tx1"/>
                          </a:solidFill>
                          <a:effectLst/>
                          <a:latin typeface="Century Gothic" panose="020B0502020202020204" pitchFamily="34" charset="0"/>
                        </a:rPr>
                        <a:t>Iron(II), Fe</a:t>
                      </a:r>
                      <a:r>
                        <a:rPr lang="en-GB" sz="2400" kern="0" baseline="30000" dirty="0">
                          <a:solidFill>
                            <a:schemeClr val="tx1"/>
                          </a:solidFill>
                          <a:effectLst/>
                          <a:latin typeface="Century Gothic" panose="020B0502020202020204" pitchFamily="34" charset="0"/>
                        </a:rPr>
                        <a:t>2+</a:t>
                      </a:r>
                      <a:endParaRPr lang="en-GB" sz="2400" kern="100" dirty="0">
                        <a:solidFill>
                          <a:schemeClr val="tx1"/>
                        </a:solidFill>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2400" kern="0" dirty="0">
                          <a:effectLst/>
                          <a:latin typeface="Century Gothic" panose="020B0502020202020204" pitchFamily="34" charset="0"/>
                        </a:rPr>
                        <a:t>green precipitate</a:t>
                      </a:r>
                      <a:endParaRPr lang="en-GB" sz="24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dirty="0">
                          <a:effectLst/>
                          <a:latin typeface="Century Gothic" panose="020B0502020202020204" pitchFamily="34" charset="0"/>
                        </a:rPr>
                        <a:t>Fe</a:t>
                      </a:r>
                      <a:r>
                        <a:rPr lang="en-GB" sz="1800" kern="0" baseline="30000" dirty="0">
                          <a:effectLst/>
                          <a:latin typeface="Century Gothic" panose="020B0502020202020204" pitchFamily="34" charset="0"/>
                        </a:rPr>
                        <a:t>2+</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+ 2OH</a:t>
                      </a:r>
                      <a:r>
                        <a:rPr lang="en-GB" sz="1800" kern="0" baseline="30000" dirty="0">
                          <a:effectLst/>
                          <a:latin typeface="Century Gothic" panose="020B0502020202020204" pitchFamily="34" charset="0"/>
                        </a:rPr>
                        <a:t>-</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Fe(OH)</a:t>
                      </a:r>
                      <a:r>
                        <a:rPr lang="en-GB" sz="1800" kern="0" baseline="-25000" dirty="0">
                          <a:effectLst/>
                          <a:latin typeface="Century Gothic" panose="020B0502020202020204" pitchFamily="34" charset="0"/>
                        </a:rPr>
                        <a:t>2(s)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endParaRPr lang="en-GB" sz="1800" kern="0" dirty="0">
                        <a:effectLst/>
                        <a:latin typeface="Century Gothic" panose="020B0502020202020204" pitchFamily="34" charset="0"/>
                      </a:endParaRPr>
                    </a:p>
                    <a:p>
                      <a:pPr>
                        <a:lnSpc>
                          <a:spcPct val="107000"/>
                        </a:lnSpc>
                        <a:spcAft>
                          <a:spcPts val="800"/>
                        </a:spcAft>
                      </a:pPr>
                      <a:r>
                        <a:rPr lang="en-GB" sz="1800" kern="0" dirty="0">
                          <a:effectLst/>
                          <a:latin typeface="Century Gothic" panose="020B0502020202020204" pitchFamily="34" charset="0"/>
                        </a:rPr>
                        <a:t>green precipitate remains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554117044"/>
                  </a:ext>
                </a:extLst>
              </a:tr>
              <a:tr h="592444">
                <a:tc>
                  <a:txBody>
                    <a:bodyPr/>
                    <a:lstStyle/>
                    <a:p>
                      <a:pPr>
                        <a:lnSpc>
                          <a:spcPct val="107000"/>
                        </a:lnSpc>
                        <a:spcAft>
                          <a:spcPts val="800"/>
                        </a:spcAft>
                      </a:pPr>
                      <a:r>
                        <a:rPr lang="en-GB" sz="2400" kern="0" dirty="0">
                          <a:solidFill>
                            <a:schemeClr val="tx1"/>
                          </a:solidFill>
                          <a:effectLst/>
                          <a:latin typeface="Century Gothic" panose="020B0502020202020204" pitchFamily="34" charset="0"/>
                        </a:rPr>
                        <a:t>Iron(III), Fe</a:t>
                      </a:r>
                      <a:r>
                        <a:rPr lang="en-GB" sz="2400" kern="0" baseline="30000" dirty="0">
                          <a:solidFill>
                            <a:schemeClr val="tx1"/>
                          </a:solidFill>
                          <a:effectLst/>
                          <a:latin typeface="Century Gothic" panose="020B0502020202020204" pitchFamily="34" charset="0"/>
                        </a:rPr>
                        <a:t>3+</a:t>
                      </a:r>
                      <a:endParaRPr lang="en-GB" sz="2400" kern="100" dirty="0">
                        <a:solidFill>
                          <a:schemeClr val="tx1"/>
                        </a:solidFill>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2400" kern="0" dirty="0">
                          <a:effectLst/>
                          <a:latin typeface="Century Gothic" panose="020B0502020202020204" pitchFamily="34" charset="0"/>
                        </a:rPr>
                        <a:t>brown precipitate</a:t>
                      </a:r>
                      <a:endParaRPr lang="en-GB" sz="24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dirty="0">
                          <a:effectLst/>
                          <a:latin typeface="Century Gothic" panose="020B0502020202020204" pitchFamily="34" charset="0"/>
                        </a:rPr>
                        <a:t>Fe</a:t>
                      </a:r>
                      <a:r>
                        <a:rPr lang="en-GB" sz="1800" kern="0" baseline="30000" dirty="0">
                          <a:effectLst/>
                          <a:latin typeface="Century Gothic" panose="020B0502020202020204" pitchFamily="34" charset="0"/>
                        </a:rPr>
                        <a:t>3+</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+ 3OH</a:t>
                      </a:r>
                      <a:r>
                        <a:rPr lang="en-GB" sz="1800" kern="0" baseline="30000" dirty="0">
                          <a:effectLst/>
                          <a:latin typeface="Century Gothic" panose="020B0502020202020204" pitchFamily="34" charset="0"/>
                        </a:rPr>
                        <a:t>-</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Fe(OH)</a:t>
                      </a:r>
                      <a:r>
                        <a:rPr lang="en-GB" sz="1800" kern="0" baseline="-25000" dirty="0">
                          <a:effectLst/>
                          <a:latin typeface="Century Gothic" panose="020B0502020202020204" pitchFamily="34" charset="0"/>
                        </a:rPr>
                        <a:t>3(s)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endParaRPr lang="en-GB" sz="1800" kern="0" dirty="0">
                        <a:effectLst/>
                        <a:latin typeface="Century Gothic" panose="020B0502020202020204" pitchFamily="34" charset="0"/>
                      </a:endParaRPr>
                    </a:p>
                    <a:p>
                      <a:pPr>
                        <a:lnSpc>
                          <a:spcPct val="107000"/>
                        </a:lnSpc>
                        <a:spcAft>
                          <a:spcPts val="800"/>
                        </a:spcAft>
                      </a:pPr>
                      <a:r>
                        <a:rPr lang="en-GB" sz="1800" kern="0" dirty="0">
                          <a:effectLst/>
                          <a:latin typeface="Century Gothic" panose="020B0502020202020204" pitchFamily="34" charset="0"/>
                        </a:rPr>
                        <a:t>red-brown precipitate remains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417394323"/>
                  </a:ext>
                </a:extLst>
              </a:tr>
              <a:tr h="592444">
                <a:tc>
                  <a:txBody>
                    <a:bodyPr/>
                    <a:lstStyle/>
                    <a:p>
                      <a:pPr>
                        <a:lnSpc>
                          <a:spcPct val="107000"/>
                        </a:lnSpc>
                        <a:spcAft>
                          <a:spcPts val="800"/>
                        </a:spcAft>
                      </a:pPr>
                      <a:r>
                        <a:rPr lang="en-GB" sz="2400" kern="0" dirty="0">
                          <a:solidFill>
                            <a:schemeClr val="tx1"/>
                          </a:solidFill>
                          <a:effectLst/>
                          <a:latin typeface="Century Gothic" panose="020B0502020202020204" pitchFamily="34" charset="0"/>
                        </a:rPr>
                        <a:t>Magnesium, Mg</a:t>
                      </a:r>
                      <a:r>
                        <a:rPr lang="en-GB" sz="2400" kern="0" baseline="30000" dirty="0">
                          <a:solidFill>
                            <a:schemeClr val="tx1"/>
                          </a:solidFill>
                          <a:effectLst/>
                          <a:latin typeface="Century Gothic" panose="020B0502020202020204" pitchFamily="34" charset="0"/>
                        </a:rPr>
                        <a:t>2+</a:t>
                      </a:r>
                      <a:endParaRPr lang="en-GB" sz="2400" kern="100" dirty="0">
                        <a:solidFill>
                          <a:schemeClr val="tx1"/>
                        </a:solidFill>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2400" kern="0" dirty="0">
                          <a:effectLst/>
                          <a:latin typeface="Century Gothic" panose="020B0502020202020204" pitchFamily="34" charset="0"/>
                        </a:rPr>
                        <a:t>white precipitate</a:t>
                      </a:r>
                      <a:endParaRPr lang="en-GB" sz="24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baseline="0" dirty="0">
                          <a:effectLst/>
                          <a:latin typeface="Century Gothic" panose="020B0502020202020204" pitchFamily="34" charset="0"/>
                        </a:rPr>
                        <a:t>Mg</a:t>
                      </a:r>
                      <a:r>
                        <a:rPr lang="en-GB" sz="1800" kern="0" baseline="30000" dirty="0">
                          <a:effectLst/>
                          <a:latin typeface="Century Gothic" panose="020B0502020202020204" pitchFamily="34" charset="0"/>
                        </a:rPr>
                        <a:t>2+</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+ 2OH</a:t>
                      </a:r>
                      <a:r>
                        <a:rPr lang="en-GB" sz="1800" kern="0" baseline="30000" dirty="0">
                          <a:effectLst/>
                          <a:latin typeface="Century Gothic" panose="020B0502020202020204" pitchFamily="34" charset="0"/>
                        </a:rPr>
                        <a:t>-</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Mg(OH)</a:t>
                      </a:r>
                      <a:r>
                        <a:rPr lang="en-GB" sz="1800" kern="0" baseline="-25000" dirty="0">
                          <a:effectLst/>
                          <a:latin typeface="Century Gothic" panose="020B0502020202020204" pitchFamily="34" charset="0"/>
                        </a:rPr>
                        <a:t>2(s)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endParaRPr lang="en-GB" sz="1800" kern="0" dirty="0">
                        <a:effectLst/>
                        <a:latin typeface="Century Gothic" panose="020B0502020202020204" pitchFamily="34" charset="0"/>
                      </a:endParaRPr>
                    </a:p>
                    <a:p>
                      <a:pPr>
                        <a:lnSpc>
                          <a:spcPct val="107000"/>
                        </a:lnSpc>
                        <a:spcAft>
                          <a:spcPts val="800"/>
                        </a:spcAft>
                      </a:pPr>
                      <a:r>
                        <a:rPr lang="en-GB" sz="1800" kern="0" dirty="0">
                          <a:effectLst/>
                          <a:latin typeface="Century Gothic" panose="020B0502020202020204" pitchFamily="34" charset="0"/>
                        </a:rPr>
                        <a:t>white precipitate insoluble in excess NaOH</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3235010314"/>
                  </a:ext>
                </a:extLst>
              </a:tr>
              <a:tr h="1195797">
                <a:tc>
                  <a:txBody>
                    <a:bodyPr/>
                    <a:lstStyle/>
                    <a:p>
                      <a:pPr>
                        <a:lnSpc>
                          <a:spcPct val="107000"/>
                        </a:lnSpc>
                        <a:spcAft>
                          <a:spcPts val="800"/>
                        </a:spcAft>
                      </a:pPr>
                      <a:r>
                        <a:rPr lang="en-GB" sz="2400" kern="0" dirty="0">
                          <a:solidFill>
                            <a:schemeClr val="tx1"/>
                          </a:solidFill>
                          <a:effectLst/>
                          <a:latin typeface="Century Gothic" panose="020B0502020202020204" pitchFamily="34" charset="0"/>
                        </a:rPr>
                        <a:t>Aluminium, Al</a:t>
                      </a:r>
                      <a:r>
                        <a:rPr lang="en-GB" sz="2400" kern="0" baseline="30000" dirty="0">
                          <a:solidFill>
                            <a:schemeClr val="tx1"/>
                          </a:solidFill>
                          <a:effectLst/>
                          <a:latin typeface="Century Gothic" panose="020B0502020202020204" pitchFamily="34" charset="0"/>
                        </a:rPr>
                        <a:t>3+</a:t>
                      </a:r>
                      <a:endParaRPr lang="en-GB" sz="2400" kern="100" dirty="0">
                        <a:solidFill>
                          <a:schemeClr val="tx1"/>
                        </a:solidFill>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2400" kern="0" dirty="0">
                          <a:effectLst/>
                          <a:latin typeface="Century Gothic" panose="020B0502020202020204" pitchFamily="34" charset="0"/>
                        </a:rPr>
                        <a:t>white precipitate</a:t>
                      </a:r>
                      <a:endParaRPr lang="en-GB" sz="24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r>
                        <a:rPr lang="en-GB" sz="1800" kern="0" dirty="0">
                          <a:effectLst/>
                          <a:latin typeface="Century Gothic" panose="020B0502020202020204" pitchFamily="34" charset="0"/>
                        </a:rPr>
                        <a:t>Al</a:t>
                      </a:r>
                      <a:r>
                        <a:rPr lang="en-GB" sz="1800" kern="0" baseline="30000" dirty="0">
                          <a:effectLst/>
                          <a:latin typeface="Century Gothic" panose="020B0502020202020204" pitchFamily="34" charset="0"/>
                        </a:rPr>
                        <a:t>3+</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+ 3OH</a:t>
                      </a:r>
                      <a:r>
                        <a:rPr lang="en-GB" sz="1800" kern="0" baseline="30000" dirty="0">
                          <a:effectLst/>
                          <a:latin typeface="Century Gothic" panose="020B0502020202020204" pitchFamily="34" charset="0"/>
                        </a:rPr>
                        <a:t>-</a:t>
                      </a:r>
                      <a:r>
                        <a:rPr lang="en-GB" sz="1800" kern="0" baseline="-25000" dirty="0">
                          <a:effectLst/>
                          <a:latin typeface="Century Gothic" panose="020B0502020202020204" pitchFamily="34" charset="0"/>
                        </a:rPr>
                        <a:t>(</a:t>
                      </a:r>
                      <a:r>
                        <a:rPr lang="en-GB" sz="1800" kern="0" baseline="-25000" dirty="0" err="1">
                          <a:effectLst/>
                          <a:latin typeface="Century Gothic" panose="020B0502020202020204" pitchFamily="34" charset="0"/>
                        </a:rPr>
                        <a:t>aq</a:t>
                      </a:r>
                      <a:r>
                        <a:rPr lang="en-GB" sz="1800" kern="0" baseline="-25000" dirty="0">
                          <a:effectLst/>
                          <a:latin typeface="Century Gothic" panose="020B0502020202020204" pitchFamily="34" charset="0"/>
                        </a:rPr>
                        <a:t>)</a:t>
                      </a:r>
                      <a:r>
                        <a:rPr lang="en-GB" sz="1800" kern="0" dirty="0">
                          <a:effectLst/>
                          <a:latin typeface="Century Gothic" panose="020B0502020202020204" pitchFamily="34" charset="0"/>
                        </a:rPr>
                        <a:t> → Al(OH)</a:t>
                      </a:r>
                      <a:r>
                        <a:rPr lang="en-GB" sz="1800" kern="0" baseline="-25000" dirty="0">
                          <a:effectLst/>
                          <a:latin typeface="Century Gothic" panose="020B0502020202020204" pitchFamily="34" charset="0"/>
                        </a:rPr>
                        <a:t>3(s)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tc>
                  <a:txBody>
                    <a:bodyPr/>
                    <a:lstStyle/>
                    <a:p>
                      <a:pPr>
                        <a:lnSpc>
                          <a:spcPct val="107000"/>
                        </a:lnSpc>
                        <a:spcAft>
                          <a:spcPts val="800"/>
                        </a:spcAft>
                      </a:pPr>
                      <a:endParaRPr lang="en-GB" sz="1800" kern="0" dirty="0">
                        <a:effectLst/>
                        <a:latin typeface="Century Gothic" panose="020B0502020202020204" pitchFamily="34" charset="0"/>
                      </a:endParaRPr>
                    </a:p>
                    <a:p>
                      <a:pPr>
                        <a:lnSpc>
                          <a:spcPct val="107000"/>
                        </a:lnSpc>
                        <a:spcAft>
                          <a:spcPts val="800"/>
                        </a:spcAft>
                      </a:pPr>
                      <a:r>
                        <a:rPr lang="en-GB" sz="1800" kern="0" dirty="0">
                          <a:effectLst/>
                          <a:latin typeface="Century Gothic" panose="020B0502020202020204" pitchFamily="34" charset="0"/>
                        </a:rPr>
                        <a:t>white precipitate dissolves in excess NaOH and a colourless solution forms</a:t>
                      </a:r>
                      <a:endParaRPr lang="en-GB" sz="1800" kern="100" dirty="0">
                        <a:effectLst/>
                        <a:latin typeface="Century Gothic" panose="020B0502020202020204" pitchFamily="34" charset="0"/>
                        <a:ea typeface="Aptos" panose="020B0004020202020204" pitchFamily="34" charset="0"/>
                        <a:cs typeface="Times New Roman" panose="02020603050405020304" pitchFamily="18" charset="0"/>
                      </a:endParaRPr>
                    </a:p>
                  </a:txBody>
                  <a:tcPr marL="0" marR="0" marT="0" marB="0" anchor="b">
                    <a:noFill/>
                  </a:tcPr>
                </a:tc>
                <a:extLst>
                  <a:ext uri="{0D108BD9-81ED-4DB2-BD59-A6C34878D82A}">
                    <a16:rowId xmlns:a16="http://schemas.microsoft.com/office/drawing/2014/main" val="1277063568"/>
                  </a:ext>
                </a:extLst>
              </a:tr>
            </a:tbl>
          </a:graphicData>
        </a:graphic>
      </p:graphicFrame>
    </p:spTree>
    <p:extLst>
      <p:ext uri="{BB962C8B-B14F-4D97-AF65-F5344CB8AC3E}">
        <p14:creationId xmlns:p14="http://schemas.microsoft.com/office/powerpoint/2010/main" val="155183290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Contact</a:t>
            </a:r>
            <a:br>
              <a:rPr lang="en-GB" sz="3200" b="1" dirty="0">
                <a:solidFill>
                  <a:schemeClr val="tx2"/>
                </a:solidFill>
                <a:latin typeface="Century Gothic" panose="020B0502020202020204" pitchFamily="34" charset="0"/>
              </a:rPr>
            </a:br>
            <a:endParaRPr lang="en-GB" sz="3200" b="1" dirty="0">
              <a:solidFill>
                <a:schemeClr val="tx2"/>
              </a:solidFill>
              <a:latin typeface="Century Gothic" panose="020B0502020202020204" pitchFamily="34" charset="0"/>
            </a:endParaRPr>
          </a:p>
          <a:p>
            <a:pPr marL="0" indent="0" algn="ctr">
              <a:buNone/>
            </a:pPr>
            <a:r>
              <a:rPr lang="en-GB" sz="2400" dirty="0">
                <a:solidFill>
                  <a:schemeClr val="tx2"/>
                </a:solidFill>
                <a:latin typeface="Century Gothic" panose="020B0502020202020204" pitchFamily="34" charset="0"/>
              </a:rPr>
              <a:t>a.greig@chellaston.derby.sch.uk</a:t>
            </a:r>
          </a:p>
          <a:p>
            <a:pPr marL="0" indent="0" algn="ctr">
              <a:buNone/>
            </a:pPr>
            <a:r>
              <a:rPr lang="en-GB" sz="2400" dirty="0">
                <a:solidFill>
                  <a:schemeClr val="tx2"/>
                </a:solidFill>
                <a:latin typeface="Century Gothic" panose="020B0502020202020204" pitchFamily="34" charset="0"/>
              </a:rPr>
              <a:t>c.winter@chellaston.derby.sch.uk</a:t>
            </a:r>
          </a:p>
          <a:p>
            <a:pPr marL="0" indent="0" algn="ctr">
              <a:buNone/>
            </a:pPr>
            <a:r>
              <a:rPr lang="en-GB" sz="2400" dirty="0">
                <a:solidFill>
                  <a:schemeClr val="tx2"/>
                </a:solidFill>
                <a:latin typeface="Century Gothic" panose="020B0502020202020204" pitchFamily="34" charset="0"/>
              </a:rPr>
              <a:t>a.petrie@chellaston.derby.sch.uk (Head of Science)</a:t>
            </a:r>
          </a:p>
        </p:txBody>
      </p:sp>
    </p:spTree>
    <p:extLst>
      <p:ext uri="{BB962C8B-B14F-4D97-AF65-F5344CB8AC3E}">
        <p14:creationId xmlns:p14="http://schemas.microsoft.com/office/powerpoint/2010/main" val="3185382000"/>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235166"/>
            <a:ext cx="10178322" cy="5622833"/>
          </a:xfrm>
        </p:spPr>
        <p:txBody>
          <a:bodyPr>
            <a:normAutofit/>
          </a:bodyPr>
          <a:lstStyle/>
          <a:p>
            <a:pPr marL="0" indent="0" algn="ctr">
              <a:buNone/>
            </a:pPr>
            <a:r>
              <a:rPr lang="en-GB" sz="3200" b="1" dirty="0">
                <a:solidFill>
                  <a:schemeClr val="tx2"/>
                </a:solidFill>
                <a:latin typeface="Century Gothic" panose="020B0502020202020204" pitchFamily="34" charset="0"/>
              </a:rPr>
              <a:t>What are you signing up for?</a:t>
            </a:r>
          </a:p>
          <a:p>
            <a:r>
              <a:rPr lang="en-GB" dirty="0">
                <a:solidFill>
                  <a:schemeClr val="tx2"/>
                </a:solidFill>
                <a:latin typeface="Century Gothic" panose="020B0502020202020204" pitchFamily="34" charset="0"/>
              </a:rPr>
              <a:t>This is a vocational qualification which is equivalent to A-level</a:t>
            </a:r>
          </a:p>
          <a:p>
            <a:r>
              <a:rPr lang="en-GB" dirty="0">
                <a:solidFill>
                  <a:schemeClr val="tx2"/>
                </a:solidFill>
                <a:latin typeface="Century Gothic" panose="020B0502020202020204" pitchFamily="34" charset="0"/>
              </a:rPr>
              <a:t>The science is more context based and we are preparing you for work in a lab or other vocational setting.</a:t>
            </a:r>
          </a:p>
          <a:p>
            <a:r>
              <a:rPr lang="en-GB" dirty="0">
                <a:solidFill>
                  <a:schemeClr val="tx2"/>
                </a:solidFill>
                <a:latin typeface="Century Gothic" panose="020B0502020202020204" pitchFamily="34" charset="0"/>
              </a:rPr>
              <a:t>There will be a lot more practical! You will be expected to be hands on and doing experiments yourself, problem-solving and solution focused.</a:t>
            </a:r>
          </a:p>
          <a:p>
            <a:r>
              <a:rPr lang="en-GB" dirty="0">
                <a:solidFill>
                  <a:schemeClr val="tx2"/>
                </a:solidFill>
                <a:latin typeface="Century Gothic" panose="020B0502020202020204" pitchFamily="34" charset="0"/>
              </a:rPr>
              <a:t>You will also be expected to be more pro-active and independent than you were at GCSE. </a:t>
            </a:r>
          </a:p>
          <a:p>
            <a:r>
              <a:rPr lang="en-GB" dirty="0">
                <a:solidFill>
                  <a:schemeClr val="tx2"/>
                </a:solidFill>
                <a:latin typeface="Century Gothic" panose="020B0502020202020204" pitchFamily="34" charset="0"/>
              </a:rPr>
              <a:t>This will involve keeping your notes organised and neat, meeting deadlines and doing work outside of lesson time.</a:t>
            </a:r>
          </a:p>
          <a:p>
            <a:r>
              <a:rPr lang="en-GB" dirty="0">
                <a:solidFill>
                  <a:schemeClr val="tx2"/>
                </a:solidFill>
                <a:latin typeface="Century Gothic" panose="020B0502020202020204" pitchFamily="34" charset="0"/>
              </a:rPr>
              <a:t>In Sixth Form, for every hour of class time you are expected to do an hour of personal revision. Many pupils who achieve highly do more than this. </a:t>
            </a:r>
          </a:p>
        </p:txBody>
      </p:sp>
    </p:spTree>
    <p:extLst>
      <p:ext uri="{BB962C8B-B14F-4D97-AF65-F5344CB8AC3E}">
        <p14:creationId xmlns:p14="http://schemas.microsoft.com/office/powerpoint/2010/main" val="403745528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038318" y="2272747"/>
            <a:ext cx="3131717" cy="4310743"/>
          </a:xfrm>
        </p:spPr>
        <p:txBody>
          <a:bodyPr>
            <a:normAutofit/>
          </a:bodyPr>
          <a:lstStyle/>
          <a:p>
            <a:r>
              <a:rPr lang="en-GB" sz="2800" dirty="0">
                <a:solidFill>
                  <a:schemeClr val="tx2"/>
                </a:solidFill>
                <a:latin typeface="Century Gothic" panose="020B0502020202020204" pitchFamily="34" charset="0"/>
              </a:rPr>
              <a:t>10 hours a fortnight</a:t>
            </a:r>
          </a:p>
          <a:p>
            <a:r>
              <a:rPr lang="en-GB" sz="2800" dirty="0">
                <a:solidFill>
                  <a:schemeClr val="tx2"/>
                </a:solidFill>
                <a:latin typeface="Century Gothic" panose="020B0502020202020204" pitchFamily="34" charset="0"/>
              </a:rPr>
              <a:t>2 teachers</a:t>
            </a:r>
          </a:p>
          <a:p>
            <a:r>
              <a:rPr lang="en-GB" sz="2800" dirty="0">
                <a:solidFill>
                  <a:schemeClr val="tx2"/>
                </a:solidFill>
                <a:latin typeface="Century Gothic" panose="020B0502020202020204" pitchFamily="34" charset="0"/>
              </a:rPr>
              <a:t>2 years </a:t>
            </a:r>
          </a:p>
          <a:p>
            <a:r>
              <a:rPr lang="en-GB" sz="2800" dirty="0">
                <a:solidFill>
                  <a:schemeClr val="tx2"/>
                </a:solidFill>
                <a:latin typeface="Century Gothic" panose="020B0502020202020204" pitchFamily="34" charset="0"/>
              </a:rPr>
              <a:t>1 qualification</a:t>
            </a:r>
          </a:p>
          <a:p>
            <a:endParaRPr lang="en-GB" dirty="0">
              <a:solidFill>
                <a:schemeClr val="tx2"/>
              </a:solidFill>
              <a:latin typeface="Century Gothic" panose="020B0502020202020204" pitchFamily="34" charset="0"/>
            </a:endParaRPr>
          </a:p>
        </p:txBody>
      </p:sp>
      <p:graphicFrame>
        <p:nvGraphicFramePr>
          <p:cNvPr id="10" name="Table 10">
            <a:extLst>
              <a:ext uri="{FF2B5EF4-FFF2-40B4-BE49-F238E27FC236}">
                <a16:creationId xmlns:a16="http://schemas.microsoft.com/office/drawing/2014/main" id="{2DF792D1-0A95-7C6C-2768-5599C1AE2649}"/>
              </a:ext>
            </a:extLst>
          </p:cNvPr>
          <p:cNvGraphicFramePr>
            <a:graphicFrameLocks noGrp="1"/>
          </p:cNvGraphicFramePr>
          <p:nvPr>
            <p:extLst>
              <p:ext uri="{D42A27DB-BD31-4B8C-83A1-F6EECF244321}">
                <p14:modId xmlns:p14="http://schemas.microsoft.com/office/powerpoint/2010/main" val="3303104900"/>
              </p:ext>
            </p:extLst>
          </p:nvPr>
        </p:nvGraphicFramePr>
        <p:xfrm>
          <a:off x="3932909" y="2286000"/>
          <a:ext cx="3660586" cy="3566160"/>
        </p:xfrm>
        <a:graphic>
          <a:graphicData uri="http://schemas.openxmlformats.org/drawingml/2006/table">
            <a:tbl>
              <a:tblPr firstRow="1" bandRow="1">
                <a:tableStyleId>{5C22544A-7EE6-4342-B048-85BDC9FD1C3A}</a:tableStyleId>
              </a:tblPr>
              <a:tblGrid>
                <a:gridCol w="1830293">
                  <a:extLst>
                    <a:ext uri="{9D8B030D-6E8A-4147-A177-3AD203B41FA5}">
                      <a16:colId xmlns:a16="http://schemas.microsoft.com/office/drawing/2014/main" val="666311253"/>
                    </a:ext>
                  </a:extLst>
                </a:gridCol>
                <a:gridCol w="1830293">
                  <a:extLst>
                    <a:ext uri="{9D8B030D-6E8A-4147-A177-3AD203B41FA5}">
                      <a16:colId xmlns:a16="http://schemas.microsoft.com/office/drawing/2014/main" val="2330163162"/>
                    </a:ext>
                  </a:extLst>
                </a:gridCol>
              </a:tblGrid>
              <a:tr h="370840">
                <a:tc>
                  <a:txBody>
                    <a:bodyPr/>
                    <a:lstStyle/>
                    <a:p>
                      <a:pPr algn="ctr"/>
                      <a:r>
                        <a:rPr lang="en-GB" sz="2400" dirty="0">
                          <a:latin typeface="Century Gothic" panose="020B0502020202020204" pitchFamily="34" charset="0"/>
                        </a:rPr>
                        <a:t>CTEC Grade</a:t>
                      </a:r>
                    </a:p>
                  </a:txBody>
                  <a:tcPr/>
                </a:tc>
                <a:tc>
                  <a:txBody>
                    <a:bodyPr/>
                    <a:lstStyle/>
                    <a:p>
                      <a:pPr algn="ctr"/>
                      <a:r>
                        <a:rPr lang="en-GB" sz="2400" dirty="0">
                          <a:latin typeface="Century Gothic" panose="020B0502020202020204" pitchFamily="34" charset="0"/>
                        </a:rPr>
                        <a:t>UCAS Points</a:t>
                      </a:r>
                    </a:p>
                  </a:txBody>
                  <a:tcPr/>
                </a:tc>
                <a:extLst>
                  <a:ext uri="{0D108BD9-81ED-4DB2-BD59-A6C34878D82A}">
                    <a16:rowId xmlns:a16="http://schemas.microsoft.com/office/drawing/2014/main" val="2496592667"/>
                  </a:ext>
                </a:extLst>
              </a:tr>
              <a:tr h="370840">
                <a:tc>
                  <a:txBody>
                    <a:bodyPr/>
                    <a:lstStyle/>
                    <a:p>
                      <a:pPr algn="ctr"/>
                      <a:r>
                        <a:rPr lang="en-GB" sz="2400" dirty="0">
                          <a:latin typeface="Century Gothic" panose="020B0502020202020204" pitchFamily="34" charset="0"/>
                        </a:rPr>
                        <a:t>D*</a:t>
                      </a:r>
                    </a:p>
                  </a:txBody>
                  <a:tcPr/>
                </a:tc>
                <a:tc>
                  <a:txBody>
                    <a:bodyPr/>
                    <a:lstStyle/>
                    <a:p>
                      <a:pPr algn="ctr"/>
                      <a:r>
                        <a:rPr lang="en-GB" sz="2400" dirty="0">
                          <a:latin typeface="Century Gothic" panose="020B0502020202020204" pitchFamily="34" charset="0"/>
                        </a:rPr>
                        <a:t>56</a:t>
                      </a:r>
                    </a:p>
                  </a:txBody>
                  <a:tcPr/>
                </a:tc>
                <a:extLst>
                  <a:ext uri="{0D108BD9-81ED-4DB2-BD59-A6C34878D82A}">
                    <a16:rowId xmlns:a16="http://schemas.microsoft.com/office/drawing/2014/main" val="3892260748"/>
                  </a:ext>
                </a:extLst>
              </a:tr>
              <a:tr h="370840">
                <a:tc>
                  <a:txBody>
                    <a:bodyPr/>
                    <a:lstStyle/>
                    <a:p>
                      <a:pPr algn="ctr"/>
                      <a:r>
                        <a:rPr lang="en-GB" sz="2400" dirty="0">
                          <a:latin typeface="Century Gothic" panose="020B0502020202020204" pitchFamily="34" charset="0"/>
                        </a:rPr>
                        <a:t>D</a:t>
                      </a:r>
                    </a:p>
                  </a:txBody>
                  <a:tcPr/>
                </a:tc>
                <a:tc>
                  <a:txBody>
                    <a:bodyPr/>
                    <a:lstStyle/>
                    <a:p>
                      <a:pPr algn="ctr"/>
                      <a:r>
                        <a:rPr lang="en-GB" sz="2400" dirty="0">
                          <a:latin typeface="Century Gothic" panose="020B0502020202020204" pitchFamily="34" charset="0"/>
                        </a:rPr>
                        <a:t>48</a:t>
                      </a:r>
                    </a:p>
                  </a:txBody>
                  <a:tcPr/>
                </a:tc>
                <a:extLst>
                  <a:ext uri="{0D108BD9-81ED-4DB2-BD59-A6C34878D82A}">
                    <a16:rowId xmlns:a16="http://schemas.microsoft.com/office/drawing/2014/main" val="2662780683"/>
                  </a:ext>
                </a:extLst>
              </a:tr>
              <a:tr h="370840">
                <a:tc>
                  <a:txBody>
                    <a:bodyPr/>
                    <a:lstStyle/>
                    <a:p>
                      <a:pPr algn="ctr"/>
                      <a:endParaRPr lang="en-GB" sz="2400" dirty="0">
                        <a:latin typeface="Century Gothic" panose="020B0502020202020204" pitchFamily="34" charset="0"/>
                      </a:endParaRPr>
                    </a:p>
                  </a:txBody>
                  <a:tcPr/>
                </a:tc>
                <a:tc>
                  <a:txBody>
                    <a:bodyPr/>
                    <a:lstStyle/>
                    <a:p>
                      <a:pPr algn="ctr"/>
                      <a:endParaRPr lang="en-GB" sz="2400" dirty="0">
                        <a:latin typeface="Century Gothic" panose="020B0502020202020204" pitchFamily="34" charset="0"/>
                      </a:endParaRPr>
                    </a:p>
                  </a:txBody>
                  <a:tcPr/>
                </a:tc>
                <a:extLst>
                  <a:ext uri="{0D108BD9-81ED-4DB2-BD59-A6C34878D82A}">
                    <a16:rowId xmlns:a16="http://schemas.microsoft.com/office/drawing/2014/main" val="4282734233"/>
                  </a:ext>
                </a:extLst>
              </a:tr>
              <a:tr h="370840">
                <a:tc>
                  <a:txBody>
                    <a:bodyPr/>
                    <a:lstStyle/>
                    <a:p>
                      <a:pPr algn="ctr"/>
                      <a:r>
                        <a:rPr lang="en-GB" sz="2400" dirty="0">
                          <a:latin typeface="Century Gothic" panose="020B0502020202020204" pitchFamily="34" charset="0"/>
                        </a:rPr>
                        <a:t>M</a:t>
                      </a:r>
                    </a:p>
                  </a:txBody>
                  <a:tcPr/>
                </a:tc>
                <a:tc>
                  <a:txBody>
                    <a:bodyPr/>
                    <a:lstStyle/>
                    <a:p>
                      <a:pPr algn="ctr"/>
                      <a:r>
                        <a:rPr lang="en-GB" sz="2400" dirty="0">
                          <a:latin typeface="Century Gothic" panose="020B0502020202020204" pitchFamily="34" charset="0"/>
                        </a:rPr>
                        <a:t>32</a:t>
                      </a:r>
                    </a:p>
                  </a:txBody>
                  <a:tcPr/>
                </a:tc>
                <a:extLst>
                  <a:ext uri="{0D108BD9-81ED-4DB2-BD59-A6C34878D82A}">
                    <a16:rowId xmlns:a16="http://schemas.microsoft.com/office/drawing/2014/main" val="4142228272"/>
                  </a:ext>
                </a:extLst>
              </a:tr>
              <a:tr h="370840">
                <a:tc>
                  <a:txBody>
                    <a:bodyPr/>
                    <a:lstStyle/>
                    <a:p>
                      <a:pPr algn="ctr"/>
                      <a:endParaRPr lang="en-GB" sz="2400" dirty="0">
                        <a:latin typeface="Century Gothic" panose="020B0502020202020204" pitchFamily="34" charset="0"/>
                      </a:endParaRPr>
                    </a:p>
                  </a:txBody>
                  <a:tcPr/>
                </a:tc>
                <a:tc>
                  <a:txBody>
                    <a:bodyPr/>
                    <a:lstStyle/>
                    <a:p>
                      <a:pPr algn="ctr"/>
                      <a:endParaRPr lang="en-GB" sz="2400" dirty="0">
                        <a:latin typeface="Century Gothic" panose="020B0502020202020204" pitchFamily="34" charset="0"/>
                      </a:endParaRPr>
                    </a:p>
                  </a:txBody>
                  <a:tcPr/>
                </a:tc>
                <a:extLst>
                  <a:ext uri="{0D108BD9-81ED-4DB2-BD59-A6C34878D82A}">
                    <a16:rowId xmlns:a16="http://schemas.microsoft.com/office/drawing/2014/main" val="2306394989"/>
                  </a:ext>
                </a:extLst>
              </a:tr>
              <a:tr h="370840">
                <a:tc>
                  <a:txBody>
                    <a:bodyPr/>
                    <a:lstStyle/>
                    <a:p>
                      <a:pPr algn="ctr"/>
                      <a:r>
                        <a:rPr lang="en-GB" sz="2400" dirty="0">
                          <a:latin typeface="Century Gothic" panose="020B0502020202020204" pitchFamily="34" charset="0"/>
                        </a:rPr>
                        <a:t>P</a:t>
                      </a:r>
                    </a:p>
                  </a:txBody>
                  <a:tcPr/>
                </a:tc>
                <a:tc>
                  <a:txBody>
                    <a:bodyPr/>
                    <a:lstStyle/>
                    <a:p>
                      <a:pPr algn="ctr"/>
                      <a:r>
                        <a:rPr lang="en-GB" sz="2400" dirty="0">
                          <a:latin typeface="Century Gothic" panose="020B0502020202020204" pitchFamily="34" charset="0"/>
                        </a:rPr>
                        <a:t>16</a:t>
                      </a:r>
                    </a:p>
                  </a:txBody>
                  <a:tcPr/>
                </a:tc>
                <a:extLst>
                  <a:ext uri="{0D108BD9-81ED-4DB2-BD59-A6C34878D82A}">
                    <a16:rowId xmlns:a16="http://schemas.microsoft.com/office/drawing/2014/main" val="1587788087"/>
                  </a:ext>
                </a:extLst>
              </a:tr>
            </a:tbl>
          </a:graphicData>
        </a:graphic>
      </p:graphicFrame>
      <p:graphicFrame>
        <p:nvGraphicFramePr>
          <p:cNvPr id="11" name="Table 10">
            <a:extLst>
              <a:ext uri="{FF2B5EF4-FFF2-40B4-BE49-F238E27FC236}">
                <a16:creationId xmlns:a16="http://schemas.microsoft.com/office/drawing/2014/main" id="{2E1071FA-8219-0847-26D4-F3A3D3895780}"/>
              </a:ext>
            </a:extLst>
          </p:cNvPr>
          <p:cNvGraphicFramePr>
            <a:graphicFrameLocks noGrp="1"/>
          </p:cNvGraphicFramePr>
          <p:nvPr>
            <p:extLst>
              <p:ext uri="{D42A27DB-BD31-4B8C-83A1-F6EECF244321}">
                <p14:modId xmlns:p14="http://schemas.microsoft.com/office/powerpoint/2010/main" val="3355815068"/>
              </p:ext>
            </p:extLst>
          </p:nvPr>
        </p:nvGraphicFramePr>
        <p:xfrm>
          <a:off x="7769414" y="2287928"/>
          <a:ext cx="3660586" cy="3566160"/>
        </p:xfrm>
        <a:graphic>
          <a:graphicData uri="http://schemas.openxmlformats.org/drawingml/2006/table">
            <a:tbl>
              <a:tblPr firstRow="1" bandRow="1">
                <a:tableStyleId>{5C22544A-7EE6-4342-B048-85BDC9FD1C3A}</a:tableStyleId>
              </a:tblPr>
              <a:tblGrid>
                <a:gridCol w="1830293">
                  <a:extLst>
                    <a:ext uri="{9D8B030D-6E8A-4147-A177-3AD203B41FA5}">
                      <a16:colId xmlns:a16="http://schemas.microsoft.com/office/drawing/2014/main" val="666311253"/>
                    </a:ext>
                  </a:extLst>
                </a:gridCol>
                <a:gridCol w="1830293">
                  <a:extLst>
                    <a:ext uri="{9D8B030D-6E8A-4147-A177-3AD203B41FA5}">
                      <a16:colId xmlns:a16="http://schemas.microsoft.com/office/drawing/2014/main" val="2330163162"/>
                    </a:ext>
                  </a:extLst>
                </a:gridCol>
              </a:tblGrid>
              <a:tr h="370840">
                <a:tc>
                  <a:txBody>
                    <a:bodyPr/>
                    <a:lstStyle/>
                    <a:p>
                      <a:pPr algn="ctr"/>
                      <a:r>
                        <a:rPr lang="en-GB" sz="2400" dirty="0">
                          <a:latin typeface="Century Gothic" panose="020B0502020202020204" pitchFamily="34" charset="0"/>
                        </a:rPr>
                        <a:t>A Level Grade</a:t>
                      </a:r>
                    </a:p>
                  </a:txBody>
                  <a:tcPr/>
                </a:tc>
                <a:tc>
                  <a:txBody>
                    <a:bodyPr/>
                    <a:lstStyle/>
                    <a:p>
                      <a:pPr algn="ctr"/>
                      <a:r>
                        <a:rPr lang="en-GB" sz="2400" dirty="0">
                          <a:latin typeface="Century Gothic" panose="020B0502020202020204" pitchFamily="34" charset="0"/>
                        </a:rPr>
                        <a:t>UCAS Points</a:t>
                      </a:r>
                    </a:p>
                  </a:txBody>
                  <a:tcPr/>
                </a:tc>
                <a:extLst>
                  <a:ext uri="{0D108BD9-81ED-4DB2-BD59-A6C34878D82A}">
                    <a16:rowId xmlns:a16="http://schemas.microsoft.com/office/drawing/2014/main" val="2496592667"/>
                  </a:ext>
                </a:extLst>
              </a:tr>
              <a:tr h="370840">
                <a:tc>
                  <a:txBody>
                    <a:bodyPr/>
                    <a:lstStyle/>
                    <a:p>
                      <a:pPr algn="ctr"/>
                      <a:r>
                        <a:rPr lang="en-GB" sz="2400" dirty="0">
                          <a:latin typeface="Century Gothic" panose="020B0502020202020204" pitchFamily="34" charset="0"/>
                        </a:rPr>
                        <a:t>A*</a:t>
                      </a:r>
                    </a:p>
                  </a:txBody>
                  <a:tcPr/>
                </a:tc>
                <a:tc>
                  <a:txBody>
                    <a:bodyPr/>
                    <a:lstStyle/>
                    <a:p>
                      <a:pPr algn="ctr"/>
                      <a:r>
                        <a:rPr lang="en-GB" sz="2400" dirty="0">
                          <a:latin typeface="Century Gothic" panose="020B0502020202020204" pitchFamily="34" charset="0"/>
                        </a:rPr>
                        <a:t>56</a:t>
                      </a:r>
                    </a:p>
                  </a:txBody>
                  <a:tcPr/>
                </a:tc>
                <a:extLst>
                  <a:ext uri="{0D108BD9-81ED-4DB2-BD59-A6C34878D82A}">
                    <a16:rowId xmlns:a16="http://schemas.microsoft.com/office/drawing/2014/main" val="3892260748"/>
                  </a:ext>
                </a:extLst>
              </a:tr>
              <a:tr h="370840">
                <a:tc>
                  <a:txBody>
                    <a:bodyPr/>
                    <a:lstStyle/>
                    <a:p>
                      <a:pPr algn="ctr"/>
                      <a:r>
                        <a:rPr lang="en-GB" sz="2400" dirty="0">
                          <a:latin typeface="Century Gothic" panose="020B0502020202020204" pitchFamily="34" charset="0"/>
                        </a:rPr>
                        <a:t>A</a:t>
                      </a:r>
                    </a:p>
                  </a:txBody>
                  <a:tcPr/>
                </a:tc>
                <a:tc>
                  <a:txBody>
                    <a:bodyPr/>
                    <a:lstStyle/>
                    <a:p>
                      <a:pPr algn="ctr"/>
                      <a:r>
                        <a:rPr lang="en-GB" sz="2400" dirty="0">
                          <a:latin typeface="Century Gothic" panose="020B0502020202020204" pitchFamily="34" charset="0"/>
                        </a:rPr>
                        <a:t>48</a:t>
                      </a:r>
                    </a:p>
                  </a:txBody>
                  <a:tcPr/>
                </a:tc>
                <a:extLst>
                  <a:ext uri="{0D108BD9-81ED-4DB2-BD59-A6C34878D82A}">
                    <a16:rowId xmlns:a16="http://schemas.microsoft.com/office/drawing/2014/main" val="2662780683"/>
                  </a:ext>
                </a:extLst>
              </a:tr>
              <a:tr h="370840">
                <a:tc>
                  <a:txBody>
                    <a:bodyPr/>
                    <a:lstStyle/>
                    <a:p>
                      <a:pPr algn="ctr"/>
                      <a:r>
                        <a:rPr lang="en-GB" sz="2400" dirty="0">
                          <a:latin typeface="Century Gothic" panose="020B0502020202020204" pitchFamily="34" charset="0"/>
                        </a:rPr>
                        <a:t>B</a:t>
                      </a:r>
                    </a:p>
                  </a:txBody>
                  <a:tcPr/>
                </a:tc>
                <a:tc>
                  <a:txBody>
                    <a:bodyPr/>
                    <a:lstStyle/>
                    <a:p>
                      <a:pPr algn="ctr"/>
                      <a:r>
                        <a:rPr lang="en-GB" sz="2400" dirty="0">
                          <a:latin typeface="Century Gothic" panose="020B0502020202020204" pitchFamily="34" charset="0"/>
                        </a:rPr>
                        <a:t>40</a:t>
                      </a:r>
                    </a:p>
                  </a:txBody>
                  <a:tcPr/>
                </a:tc>
                <a:extLst>
                  <a:ext uri="{0D108BD9-81ED-4DB2-BD59-A6C34878D82A}">
                    <a16:rowId xmlns:a16="http://schemas.microsoft.com/office/drawing/2014/main" val="4142228272"/>
                  </a:ext>
                </a:extLst>
              </a:tr>
              <a:tr h="370840">
                <a:tc>
                  <a:txBody>
                    <a:bodyPr/>
                    <a:lstStyle/>
                    <a:p>
                      <a:pPr algn="ctr"/>
                      <a:r>
                        <a:rPr lang="en-GB" sz="2400" dirty="0">
                          <a:latin typeface="Century Gothic" panose="020B0502020202020204" pitchFamily="34" charset="0"/>
                        </a:rPr>
                        <a:t>C</a:t>
                      </a:r>
                    </a:p>
                  </a:txBody>
                  <a:tcPr/>
                </a:tc>
                <a:tc>
                  <a:txBody>
                    <a:bodyPr/>
                    <a:lstStyle/>
                    <a:p>
                      <a:pPr algn="ctr"/>
                      <a:r>
                        <a:rPr lang="en-GB" sz="2400" dirty="0">
                          <a:latin typeface="Century Gothic" panose="020B0502020202020204" pitchFamily="34" charset="0"/>
                        </a:rPr>
                        <a:t>32</a:t>
                      </a:r>
                    </a:p>
                  </a:txBody>
                  <a:tcPr/>
                </a:tc>
                <a:extLst>
                  <a:ext uri="{0D108BD9-81ED-4DB2-BD59-A6C34878D82A}">
                    <a16:rowId xmlns:a16="http://schemas.microsoft.com/office/drawing/2014/main" val="1587788087"/>
                  </a:ext>
                </a:extLst>
              </a:tr>
              <a:tr h="370840">
                <a:tc>
                  <a:txBody>
                    <a:bodyPr/>
                    <a:lstStyle/>
                    <a:p>
                      <a:pPr algn="ctr"/>
                      <a:r>
                        <a:rPr lang="en-GB" sz="2400" dirty="0">
                          <a:latin typeface="Century Gothic" panose="020B0502020202020204" pitchFamily="34" charset="0"/>
                        </a:rPr>
                        <a:t>D</a:t>
                      </a:r>
                    </a:p>
                  </a:txBody>
                  <a:tcPr/>
                </a:tc>
                <a:tc>
                  <a:txBody>
                    <a:bodyPr/>
                    <a:lstStyle/>
                    <a:p>
                      <a:pPr algn="ctr"/>
                      <a:r>
                        <a:rPr lang="en-GB" sz="2400" dirty="0">
                          <a:latin typeface="Century Gothic" panose="020B0502020202020204" pitchFamily="34" charset="0"/>
                        </a:rPr>
                        <a:t>24</a:t>
                      </a:r>
                    </a:p>
                  </a:txBody>
                  <a:tcPr/>
                </a:tc>
                <a:extLst>
                  <a:ext uri="{0D108BD9-81ED-4DB2-BD59-A6C34878D82A}">
                    <a16:rowId xmlns:a16="http://schemas.microsoft.com/office/drawing/2014/main" val="347047585"/>
                  </a:ext>
                </a:extLst>
              </a:tr>
              <a:tr h="370840">
                <a:tc>
                  <a:txBody>
                    <a:bodyPr/>
                    <a:lstStyle/>
                    <a:p>
                      <a:pPr algn="ctr"/>
                      <a:r>
                        <a:rPr lang="en-GB" sz="2400" dirty="0">
                          <a:latin typeface="Century Gothic" panose="020B0502020202020204" pitchFamily="34" charset="0"/>
                        </a:rPr>
                        <a:t>E</a:t>
                      </a:r>
                    </a:p>
                  </a:txBody>
                  <a:tcPr/>
                </a:tc>
                <a:tc>
                  <a:txBody>
                    <a:bodyPr/>
                    <a:lstStyle/>
                    <a:p>
                      <a:pPr algn="ctr"/>
                      <a:r>
                        <a:rPr lang="en-GB" sz="2400" dirty="0">
                          <a:latin typeface="Century Gothic" panose="020B0502020202020204" pitchFamily="34" charset="0"/>
                        </a:rPr>
                        <a:t>16</a:t>
                      </a:r>
                    </a:p>
                  </a:txBody>
                  <a:tcPr/>
                </a:tc>
                <a:extLst>
                  <a:ext uri="{0D108BD9-81ED-4DB2-BD59-A6C34878D82A}">
                    <a16:rowId xmlns:a16="http://schemas.microsoft.com/office/drawing/2014/main" val="1457162038"/>
                  </a:ext>
                </a:extLst>
              </a:tr>
            </a:tbl>
          </a:graphicData>
        </a:graphic>
      </p:graphicFrame>
    </p:spTree>
    <p:extLst>
      <p:ext uri="{BB962C8B-B14F-4D97-AF65-F5344CB8AC3E}">
        <p14:creationId xmlns:p14="http://schemas.microsoft.com/office/powerpoint/2010/main" val="202939308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Your teachers</a:t>
            </a:r>
          </a:p>
          <a:p>
            <a:pPr algn="ctr">
              <a:buFont typeface="Wingdings" panose="05000000000000000000" pitchFamily="2" charset="2"/>
              <a:buChar char="ß"/>
            </a:pPr>
            <a:r>
              <a:rPr lang="en-GB" sz="3200" dirty="0">
                <a:solidFill>
                  <a:schemeClr val="tx2"/>
                </a:solidFill>
                <a:latin typeface="Century Gothic" panose="020B0502020202020204" pitchFamily="34" charset="0"/>
                <a:sym typeface="Wingdings" panose="05000000000000000000" pitchFamily="2" charset="2"/>
              </a:rPr>
              <a:t>Mr Greig</a:t>
            </a:r>
          </a:p>
          <a:p>
            <a:pPr marL="0" indent="0" algn="ctr">
              <a:buNone/>
            </a:pPr>
            <a:r>
              <a:rPr lang="en-GB" sz="3200" dirty="0">
                <a:solidFill>
                  <a:schemeClr val="tx2"/>
                </a:solidFill>
                <a:latin typeface="Century Gothic" panose="020B0502020202020204" pitchFamily="34" charset="0"/>
                <a:sym typeface="Wingdings" panose="05000000000000000000" pitchFamily="2" charset="2"/>
              </a:rPr>
              <a:t>Miss Winter </a:t>
            </a:r>
            <a:r>
              <a:rPr lang="en-GB" sz="3200" b="1" dirty="0">
                <a:solidFill>
                  <a:schemeClr val="tx2"/>
                </a:solidFill>
                <a:latin typeface="Century Gothic" panose="020B0502020202020204" pitchFamily="34" charset="0"/>
                <a:sym typeface="Wingdings" panose="05000000000000000000" pitchFamily="2" charset="2"/>
              </a:rPr>
              <a:t></a:t>
            </a:r>
          </a:p>
          <a:p>
            <a:pPr marL="0" indent="0" algn="ctr">
              <a:buNone/>
            </a:pPr>
            <a:r>
              <a:rPr lang="en-GB" sz="2800" dirty="0">
                <a:solidFill>
                  <a:schemeClr val="tx2"/>
                </a:solidFill>
                <a:latin typeface="Century Gothic" panose="020B0502020202020204" pitchFamily="34" charset="0"/>
                <a:sym typeface="Wingdings" panose="05000000000000000000" pitchFamily="2" charset="2"/>
              </a:rPr>
              <a:t>In Yr13: Miss Petrie and Miss Winter</a:t>
            </a:r>
          </a:p>
          <a:p>
            <a:r>
              <a:rPr lang="en-GB" sz="2400" dirty="0">
                <a:solidFill>
                  <a:schemeClr val="tx2"/>
                </a:solidFill>
                <a:latin typeface="Century Gothic" panose="020B0502020202020204" pitchFamily="34" charset="0"/>
                <a:sym typeface="Wingdings" panose="05000000000000000000" pitchFamily="2" charset="2"/>
              </a:rPr>
              <a:t>We are very excited about this course and will support you to the best of our ability! </a:t>
            </a:r>
          </a:p>
          <a:p>
            <a:r>
              <a:rPr lang="en-GB" sz="2400" dirty="0">
                <a:solidFill>
                  <a:schemeClr val="tx2"/>
                </a:solidFill>
                <a:latin typeface="Century Gothic" panose="020B0502020202020204" pitchFamily="34" charset="0"/>
                <a:sym typeface="Wingdings" panose="05000000000000000000" pitchFamily="2" charset="2"/>
              </a:rPr>
              <a:t>We are always at the end of an email if you have questions and you can drop by and see us anytime.</a:t>
            </a:r>
          </a:p>
          <a:p>
            <a:r>
              <a:rPr lang="en-GB" sz="2400" dirty="0">
                <a:solidFill>
                  <a:schemeClr val="tx2"/>
                </a:solidFill>
                <a:latin typeface="Century Gothic" panose="020B0502020202020204" pitchFamily="34" charset="0"/>
                <a:sym typeface="Wingdings" panose="05000000000000000000" pitchFamily="2" charset="2"/>
              </a:rPr>
              <a:t>However, we will also have high expectations of you. This is not a course that you can skate through without doing the work.</a:t>
            </a:r>
          </a:p>
        </p:txBody>
      </p:sp>
      <p:sp>
        <p:nvSpPr>
          <p:cNvPr id="6" name="Title 5">
            <a:extLst>
              <a:ext uri="{FF2B5EF4-FFF2-40B4-BE49-F238E27FC236}">
                <a16:creationId xmlns:a16="http://schemas.microsoft.com/office/drawing/2014/main" id="{EC94C73D-C318-5026-0969-E6E021CC1A62}"/>
              </a:ext>
            </a:extLst>
          </p:cNvPr>
          <p:cNvSpPr>
            <a:spLocks noGrp="1"/>
          </p:cNvSpPr>
          <p:nvPr>
            <p:ph type="title"/>
          </p:nvPr>
        </p:nvSpPr>
        <p:spPr/>
        <p:txBody>
          <a:bodyPr/>
          <a:lstStyle/>
          <a:p>
            <a:r>
              <a:rPr lang="en-GB" b="1" dirty="0">
                <a:latin typeface="Century Gothic" panose="020B0502020202020204" pitchFamily="34" charset="0"/>
              </a:rPr>
              <a:t>Applied Science- Level 3</a:t>
            </a:r>
          </a:p>
        </p:txBody>
      </p:sp>
      <p:pic>
        <p:nvPicPr>
          <p:cNvPr id="5" name="Picture 4">
            <a:extLst>
              <a:ext uri="{FF2B5EF4-FFF2-40B4-BE49-F238E27FC236}">
                <a16:creationId xmlns:a16="http://schemas.microsoft.com/office/drawing/2014/main" id="{8145FB21-EC99-67AD-FF0C-06AE95F0ACA2}"/>
              </a:ext>
            </a:extLst>
          </p:cNvPr>
          <p:cNvPicPr>
            <a:picLocks noChangeAspect="1"/>
          </p:cNvPicPr>
          <p:nvPr/>
        </p:nvPicPr>
        <p:blipFill>
          <a:blip r:embed="rId2"/>
          <a:stretch>
            <a:fillRect/>
          </a:stretch>
        </p:blipFill>
        <p:spPr>
          <a:xfrm>
            <a:off x="9579331" y="1489167"/>
            <a:ext cx="1502327" cy="2277113"/>
          </a:xfrm>
          <a:prstGeom prst="rect">
            <a:avLst/>
          </a:prstGeom>
        </p:spPr>
      </p:pic>
      <p:pic>
        <p:nvPicPr>
          <p:cNvPr id="9" name="Picture 8">
            <a:extLst>
              <a:ext uri="{FF2B5EF4-FFF2-40B4-BE49-F238E27FC236}">
                <a16:creationId xmlns:a16="http://schemas.microsoft.com/office/drawing/2014/main" id="{32E7F9D2-1FE1-39D3-CE7F-47D49564812D}"/>
              </a:ext>
            </a:extLst>
          </p:cNvPr>
          <p:cNvPicPr>
            <a:picLocks noChangeAspect="1"/>
          </p:cNvPicPr>
          <p:nvPr/>
        </p:nvPicPr>
        <p:blipFill>
          <a:blip r:embed="rId3"/>
          <a:stretch>
            <a:fillRect/>
          </a:stretch>
        </p:blipFill>
        <p:spPr>
          <a:xfrm>
            <a:off x="1572873" y="1489167"/>
            <a:ext cx="1600423" cy="2267266"/>
          </a:xfrm>
          <a:prstGeom prst="rect">
            <a:avLst/>
          </a:prstGeom>
        </p:spPr>
      </p:pic>
    </p:spTree>
    <p:extLst>
      <p:ext uri="{BB962C8B-B14F-4D97-AF65-F5344CB8AC3E}">
        <p14:creationId xmlns:p14="http://schemas.microsoft.com/office/powerpoint/2010/main" val="1432759634"/>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107440"/>
            <a:ext cx="10178322" cy="5750560"/>
          </a:xfrm>
        </p:spPr>
        <p:txBody>
          <a:bodyPr>
            <a:normAutofit fontScale="92500" lnSpcReduction="10000"/>
          </a:bodyPr>
          <a:lstStyle/>
          <a:p>
            <a:pPr marL="0" indent="0" algn="ctr">
              <a:buNone/>
            </a:pPr>
            <a:r>
              <a:rPr lang="en-GB" sz="2400" b="1" dirty="0">
                <a:solidFill>
                  <a:schemeClr val="tx2"/>
                </a:solidFill>
                <a:latin typeface="Century Gothic" panose="020B0502020202020204" pitchFamily="34" charset="0"/>
              </a:rPr>
              <a:t>What will you be taught?</a:t>
            </a:r>
          </a:p>
          <a:p>
            <a:pPr marL="0" indent="0">
              <a:buNone/>
            </a:pPr>
            <a:r>
              <a:rPr lang="en-GB" sz="2400" b="1" dirty="0">
                <a:solidFill>
                  <a:schemeClr val="tx2"/>
                </a:solidFill>
                <a:latin typeface="Century Gothic" panose="020B0502020202020204" pitchFamily="34" charset="0"/>
              </a:rPr>
              <a:t>Year 12</a:t>
            </a:r>
          </a:p>
          <a:p>
            <a:r>
              <a:rPr lang="en-GB" sz="2400" u="sng" dirty="0">
                <a:solidFill>
                  <a:schemeClr val="tx2"/>
                </a:solidFill>
                <a:latin typeface="Century Gothic" panose="020B0502020202020204" pitchFamily="34" charset="0"/>
              </a:rPr>
              <a:t>Fundamentals of Science </a:t>
            </a:r>
            <a:r>
              <a:rPr lang="en-GB" sz="2400" dirty="0">
                <a:solidFill>
                  <a:schemeClr val="tx2"/>
                </a:solidFill>
                <a:latin typeface="Century Gothic" panose="020B0502020202020204" pitchFamily="34" charset="0"/>
              </a:rPr>
              <a:t>– </a:t>
            </a:r>
            <a:br>
              <a:rPr lang="en-GB" sz="2400" dirty="0">
                <a:solidFill>
                  <a:schemeClr val="tx2"/>
                </a:solidFill>
                <a:latin typeface="Century Gothic" panose="020B0502020202020204" pitchFamily="34" charset="0"/>
              </a:rPr>
            </a:br>
            <a:r>
              <a:rPr lang="en-GB" sz="2400" dirty="0">
                <a:solidFill>
                  <a:schemeClr val="tx2"/>
                </a:solidFill>
                <a:latin typeface="Century Gothic" panose="020B0502020202020204" pitchFamily="34" charset="0"/>
              </a:rPr>
              <a:t>Including chemical and biological reactions, chemical structures of elements and compounds, cell organisation and structures, carbon chemistry, electricity, motion and medical physics.</a:t>
            </a:r>
          </a:p>
          <a:p>
            <a:endParaRPr lang="en-GB" sz="2400" dirty="0">
              <a:solidFill>
                <a:schemeClr val="tx2"/>
              </a:solidFill>
              <a:latin typeface="Century Gothic" panose="020B0502020202020204" pitchFamily="34" charset="0"/>
            </a:endParaRPr>
          </a:p>
          <a:p>
            <a:r>
              <a:rPr lang="en-GB" sz="2400" u="sng" dirty="0">
                <a:solidFill>
                  <a:schemeClr val="tx2"/>
                </a:solidFill>
                <a:latin typeface="Century Gothic" panose="020B0502020202020204" pitchFamily="34" charset="0"/>
              </a:rPr>
              <a:t>Analytical techniques in Chemistry </a:t>
            </a:r>
            <a:r>
              <a:rPr lang="en-GB" sz="2400" dirty="0">
                <a:solidFill>
                  <a:schemeClr val="tx2"/>
                </a:solidFill>
                <a:latin typeface="Century Gothic" panose="020B0502020202020204" pitchFamily="34" charset="0"/>
              </a:rPr>
              <a:t>– </a:t>
            </a:r>
            <a:br>
              <a:rPr lang="en-GB" sz="2400" dirty="0">
                <a:solidFill>
                  <a:schemeClr val="tx2"/>
                </a:solidFill>
                <a:latin typeface="Century Gothic" panose="020B0502020202020204" pitchFamily="34" charset="0"/>
              </a:rPr>
            </a:br>
            <a:r>
              <a:rPr lang="en-GB" sz="2400" b="0" i="0" u="none" strike="noStrike" baseline="0" dirty="0">
                <a:solidFill>
                  <a:srgbClr val="000000"/>
                </a:solidFill>
                <a:latin typeface="Century Gothic" panose="020B0502020202020204" pitchFamily="34" charset="0"/>
              </a:rPr>
              <a:t>In this unit you will learn how to plan and perform practical investigations to separate substances and purify them. You will also learn how to categorise different types of substance according to their physical properties and determine amounts present in a substance or solution. You will develop the skills to use chemical tests to identify the presence of specific ions and molecules and interpret spectra to provide information about the structure of molecules.</a:t>
            </a:r>
            <a:endParaRPr lang="en-GB" dirty="0">
              <a:solidFill>
                <a:srgbClr val="FF0000"/>
              </a:solidFill>
            </a:endParaRPr>
          </a:p>
        </p:txBody>
      </p:sp>
    </p:spTree>
    <p:extLst>
      <p:ext uri="{BB962C8B-B14F-4D97-AF65-F5344CB8AC3E}">
        <p14:creationId xmlns:p14="http://schemas.microsoft.com/office/powerpoint/2010/main" val="1546114137"/>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955040" y="1011646"/>
            <a:ext cx="10993120" cy="6100354"/>
          </a:xfrm>
        </p:spPr>
        <p:txBody>
          <a:bodyPr>
            <a:normAutofit fontScale="77500" lnSpcReduction="20000"/>
          </a:bodyPr>
          <a:lstStyle/>
          <a:p>
            <a:pPr marL="0" indent="0" algn="ctr">
              <a:buNone/>
            </a:pPr>
            <a:r>
              <a:rPr lang="en-GB" sz="3200" b="1" dirty="0">
                <a:solidFill>
                  <a:schemeClr val="tx2"/>
                </a:solidFill>
                <a:latin typeface="Century Gothic" panose="020B0502020202020204" pitchFamily="34" charset="0"/>
              </a:rPr>
              <a:t>What will you be taught?</a:t>
            </a:r>
          </a:p>
          <a:p>
            <a:pPr marL="0" indent="0">
              <a:buNone/>
            </a:pPr>
            <a:r>
              <a:rPr lang="en-GB" sz="2300" b="1" dirty="0">
                <a:solidFill>
                  <a:schemeClr val="tx2"/>
                </a:solidFill>
                <a:latin typeface="Century Gothic" panose="020B0502020202020204" pitchFamily="34" charset="0"/>
              </a:rPr>
              <a:t>Year 13</a:t>
            </a:r>
          </a:p>
          <a:p>
            <a:r>
              <a:rPr lang="en-GB" sz="2300" u="sng" dirty="0">
                <a:solidFill>
                  <a:schemeClr val="tx2"/>
                </a:solidFill>
                <a:latin typeface="Century Gothic" panose="020B0502020202020204" pitchFamily="34" charset="0"/>
              </a:rPr>
              <a:t>Science in society</a:t>
            </a:r>
            <a:br>
              <a:rPr lang="en-GB" sz="2300" dirty="0">
                <a:solidFill>
                  <a:schemeClr val="tx2"/>
                </a:solidFill>
                <a:latin typeface="Century Gothic" panose="020B0502020202020204" pitchFamily="34" charset="0"/>
              </a:rPr>
            </a:br>
            <a:r>
              <a:rPr lang="en-GB" sz="2300" b="0" i="0" u="none" strike="noStrike" baseline="0" dirty="0">
                <a:solidFill>
                  <a:srgbClr val="000000"/>
                </a:solidFill>
                <a:latin typeface="Century Gothic" panose="020B0502020202020204" pitchFamily="34" charset="0"/>
              </a:rPr>
              <a:t>In this unit you will learn about the skills scientists use and the roles they perform in an international scientific community. You will examine different types of scientific data and learn how scientists use them to draw conclusions that can contribute to scientific advancement. You will investigate what makes a scientific theory different to a scientific law by reviewing past scientific discoveries. </a:t>
            </a:r>
            <a:br>
              <a:rPr lang="en-GB" sz="2300" dirty="0">
                <a:solidFill>
                  <a:schemeClr val="tx2"/>
                </a:solidFill>
                <a:latin typeface="Century Gothic" panose="020B0502020202020204" pitchFamily="34" charset="0"/>
              </a:rPr>
            </a:br>
            <a:endParaRPr lang="en-GB" sz="2300" dirty="0">
              <a:solidFill>
                <a:schemeClr val="tx2"/>
              </a:solidFill>
              <a:latin typeface="Century Gothic" panose="020B0502020202020204" pitchFamily="34" charset="0"/>
            </a:endParaRPr>
          </a:p>
          <a:p>
            <a:r>
              <a:rPr lang="en-GB" sz="2300" u="sng" dirty="0">
                <a:solidFill>
                  <a:schemeClr val="tx2"/>
                </a:solidFill>
                <a:latin typeface="Century Gothic" panose="020B0502020202020204" pitchFamily="34" charset="0"/>
              </a:rPr>
              <a:t>Investigating Science </a:t>
            </a:r>
            <a:r>
              <a:rPr lang="en-GB" sz="2300" dirty="0">
                <a:solidFill>
                  <a:schemeClr val="tx2"/>
                </a:solidFill>
                <a:latin typeface="Century Gothic" panose="020B0502020202020204" pitchFamily="34" charset="0"/>
              </a:rPr>
              <a:t>– </a:t>
            </a:r>
            <a:br>
              <a:rPr lang="en-GB" sz="2300" dirty="0">
                <a:solidFill>
                  <a:schemeClr val="tx2"/>
                </a:solidFill>
                <a:latin typeface="Century Gothic" panose="020B0502020202020204" pitchFamily="34" charset="0"/>
              </a:rPr>
            </a:br>
            <a:r>
              <a:rPr lang="en-GB" sz="2300" b="0" i="0" u="none" strike="noStrike" baseline="0" dirty="0">
                <a:solidFill>
                  <a:srgbClr val="000000"/>
                </a:solidFill>
                <a:latin typeface="Century Gothic" panose="020B0502020202020204" pitchFamily="34" charset="0"/>
              </a:rPr>
              <a:t>You will learn how to collect and analyse data and communicate your findings in a scientific report and a presentation. Finally, you will develop the skills to evaluate your investigation, including assessing the effectiveness of the methods used and suggesting improvements that could be made. </a:t>
            </a:r>
            <a:br>
              <a:rPr lang="en-GB" sz="2300" dirty="0">
                <a:solidFill>
                  <a:schemeClr val="tx2"/>
                </a:solidFill>
                <a:latin typeface="Century Gothic" panose="020B0502020202020204" pitchFamily="34" charset="0"/>
              </a:rPr>
            </a:br>
            <a:endParaRPr lang="en-GB" sz="2300" dirty="0">
              <a:solidFill>
                <a:schemeClr val="tx2"/>
              </a:solidFill>
              <a:latin typeface="Century Gothic" panose="020B0502020202020204" pitchFamily="34" charset="0"/>
            </a:endParaRPr>
          </a:p>
          <a:p>
            <a:r>
              <a:rPr lang="en-GB" sz="2300" u="sng" dirty="0">
                <a:solidFill>
                  <a:schemeClr val="tx2"/>
                </a:solidFill>
                <a:latin typeface="Century Gothic" panose="020B0502020202020204" pitchFamily="34" charset="0"/>
              </a:rPr>
              <a:t>Forensic Biology</a:t>
            </a:r>
            <a:r>
              <a:rPr lang="en-GB" sz="2300" dirty="0">
                <a:solidFill>
                  <a:schemeClr val="tx2"/>
                </a:solidFill>
                <a:latin typeface="Century Gothic" panose="020B0502020202020204" pitchFamily="34" charset="0"/>
              </a:rPr>
              <a:t> – </a:t>
            </a:r>
            <a:br>
              <a:rPr lang="en-GB" sz="2300" dirty="0">
                <a:solidFill>
                  <a:schemeClr val="tx2"/>
                </a:solidFill>
                <a:latin typeface="Century Gothic" panose="020B0502020202020204" pitchFamily="34" charset="0"/>
              </a:rPr>
            </a:br>
            <a:r>
              <a:rPr lang="en-GB" sz="2300" b="0" i="0" u="none" strike="noStrike" baseline="0" dirty="0">
                <a:solidFill>
                  <a:srgbClr val="000000"/>
                </a:solidFill>
                <a:latin typeface="Century Gothic" panose="020B0502020202020204" pitchFamily="34" charset="0"/>
              </a:rPr>
              <a:t>In this unit you will learn how to perform investigations of the macro- and ultrastructure of cells and tissues from fresh and prepared material, using optical microscope techniques and electron micrographs. You will develop the skills to complete the safe culturing of bacteria and to perform practical investigations to collect, log and analyse biological evidence using standard procedures. </a:t>
            </a:r>
            <a:endParaRPr lang="en-GB" sz="2300" dirty="0">
              <a:solidFill>
                <a:srgbClr val="FF0000"/>
              </a:solidFill>
              <a:latin typeface="Century Gothic" panose="020B0502020202020204" pitchFamily="34" charset="0"/>
            </a:endParaRPr>
          </a:p>
        </p:txBody>
      </p:sp>
    </p:spTree>
    <p:extLst>
      <p:ext uri="{BB962C8B-B14F-4D97-AF65-F5344CB8AC3E}">
        <p14:creationId xmlns:p14="http://schemas.microsoft.com/office/powerpoint/2010/main" val="2769681562"/>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How will you be examined?</a:t>
            </a:r>
          </a:p>
          <a:p>
            <a:pPr marL="0" indent="0" algn="ctr">
              <a:buNone/>
            </a:pPr>
            <a:endParaRPr lang="en-GB" sz="3200" b="1" dirty="0">
              <a:solidFill>
                <a:schemeClr val="tx2"/>
              </a:solidFill>
              <a:latin typeface="Century Gothic" panose="020B0502020202020204" pitchFamily="34" charset="0"/>
            </a:endParaRPr>
          </a:p>
          <a:p>
            <a:r>
              <a:rPr lang="en-GB" sz="2400" dirty="0">
                <a:solidFill>
                  <a:schemeClr val="tx2"/>
                </a:solidFill>
                <a:latin typeface="Century Gothic" panose="020B0502020202020204" pitchFamily="34" charset="0"/>
              </a:rPr>
              <a:t>Unit 180 and Unit 181 have external exams. </a:t>
            </a:r>
          </a:p>
          <a:p>
            <a:r>
              <a:rPr lang="en-GB" sz="2400" dirty="0">
                <a:solidFill>
                  <a:schemeClr val="tx2"/>
                </a:solidFill>
                <a:latin typeface="Century Gothic" panose="020B0502020202020204" pitchFamily="34" charset="0"/>
              </a:rPr>
              <a:t>You will sit the Unit 180 examination at the end of Y12 (June).</a:t>
            </a:r>
          </a:p>
          <a:p>
            <a:r>
              <a:rPr lang="en-GB" sz="2400" dirty="0">
                <a:solidFill>
                  <a:schemeClr val="tx2"/>
                </a:solidFill>
                <a:latin typeface="Century Gothic" panose="020B0502020202020204" pitchFamily="34" charset="0"/>
              </a:rPr>
              <a:t>You will sit the Unit 181 examination in January of  Y13.</a:t>
            </a:r>
          </a:p>
        </p:txBody>
      </p:sp>
    </p:spTree>
    <p:extLst>
      <p:ext uri="{BB962C8B-B14F-4D97-AF65-F5344CB8AC3E}">
        <p14:creationId xmlns:p14="http://schemas.microsoft.com/office/powerpoint/2010/main" val="665362868"/>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492132"/>
          </a:xfrm>
        </p:spPr>
        <p:txBody>
          <a:bodyPr/>
          <a:lstStyle/>
          <a:p>
            <a:r>
              <a:rPr lang="en-GB" b="1" dirty="0">
                <a:latin typeface="Century Gothic" panose="020B0502020202020204" pitchFamily="34" charset="0"/>
              </a:rPr>
              <a:t>Applied Science – level 3</a:t>
            </a:r>
          </a:p>
        </p:txBody>
      </p:sp>
      <p:sp>
        <p:nvSpPr>
          <p:cNvPr id="3" name="Content Placeholder 2"/>
          <p:cNvSpPr>
            <a:spLocks noGrp="1"/>
          </p:cNvSpPr>
          <p:nvPr>
            <p:ph idx="1"/>
          </p:nvPr>
        </p:nvSpPr>
        <p:spPr>
          <a:xfrm>
            <a:off x="1251678" y="1489167"/>
            <a:ext cx="10178322" cy="5107576"/>
          </a:xfrm>
        </p:spPr>
        <p:txBody>
          <a:bodyPr>
            <a:normAutofit/>
          </a:bodyPr>
          <a:lstStyle/>
          <a:p>
            <a:pPr marL="0" indent="0" algn="ctr">
              <a:buNone/>
            </a:pPr>
            <a:r>
              <a:rPr lang="en-GB" sz="3200" b="1" dirty="0">
                <a:solidFill>
                  <a:schemeClr val="tx2"/>
                </a:solidFill>
                <a:latin typeface="Century Gothic" panose="020B0502020202020204" pitchFamily="34" charset="0"/>
              </a:rPr>
              <a:t>What do you need to get? </a:t>
            </a:r>
          </a:p>
          <a:p>
            <a:pPr marL="0" indent="0" algn="ctr">
              <a:buNone/>
            </a:pPr>
            <a:endParaRPr lang="en-GB" sz="3200" b="1" dirty="0">
              <a:solidFill>
                <a:schemeClr val="tx2"/>
              </a:solidFill>
              <a:latin typeface="Century Gothic" panose="020B0502020202020204" pitchFamily="34" charset="0"/>
            </a:endParaRPr>
          </a:p>
          <a:p>
            <a:r>
              <a:rPr lang="en-GB" sz="2400" dirty="0">
                <a:solidFill>
                  <a:schemeClr val="tx2"/>
                </a:solidFill>
                <a:latin typeface="Century Gothic" panose="020B0502020202020204" pitchFamily="34" charset="0"/>
              </a:rPr>
              <a:t>Your own </a:t>
            </a:r>
            <a:r>
              <a:rPr lang="en-GB" sz="2400" dirty="0" err="1">
                <a:solidFill>
                  <a:schemeClr val="tx2"/>
                </a:solidFill>
                <a:latin typeface="Century Gothic" panose="020B0502020202020204" pitchFamily="34" charset="0"/>
              </a:rPr>
              <a:t>labcoat</a:t>
            </a:r>
            <a:r>
              <a:rPr lang="en-GB" sz="2400" dirty="0">
                <a:solidFill>
                  <a:schemeClr val="tx2"/>
                </a:solidFill>
                <a:latin typeface="Century Gothic" panose="020B0502020202020204" pitchFamily="34" charset="0"/>
              </a:rPr>
              <a:t> and goggles! (with your name on it!!)</a:t>
            </a:r>
            <a:br>
              <a:rPr lang="en-GB" sz="2400" dirty="0">
                <a:solidFill>
                  <a:schemeClr val="tx2"/>
                </a:solidFill>
                <a:latin typeface="Century Gothic" panose="020B0502020202020204" pitchFamily="34" charset="0"/>
              </a:rPr>
            </a:br>
            <a:r>
              <a:rPr lang="en-GB" sz="2400" dirty="0">
                <a:solidFill>
                  <a:schemeClr val="tx2"/>
                </a:solidFill>
                <a:latin typeface="Century Gothic" panose="020B0502020202020204" pitchFamily="34" charset="0"/>
              </a:rPr>
              <a:t>The cheapest place you can buy these is actually Amazon! </a:t>
            </a:r>
          </a:p>
          <a:p>
            <a:pPr marL="0" indent="0">
              <a:buNone/>
            </a:pPr>
            <a:r>
              <a:rPr lang="en-GB" sz="2400" b="1" dirty="0">
                <a:solidFill>
                  <a:schemeClr val="tx2"/>
                </a:solidFill>
                <a:latin typeface="Century Gothic" panose="020B0502020202020204" pitchFamily="34" charset="0"/>
              </a:rPr>
              <a:t>Either</a:t>
            </a:r>
          </a:p>
          <a:p>
            <a:r>
              <a:rPr lang="en-GB" sz="2400" dirty="0">
                <a:solidFill>
                  <a:schemeClr val="tx2"/>
                </a:solidFill>
                <a:latin typeface="Century Gothic" panose="020B0502020202020204" pitchFamily="34" charset="0"/>
              </a:rPr>
              <a:t>A ring-binder and lined paper (it’s a good idea to have poly-pockets and subject dividers!) </a:t>
            </a:r>
          </a:p>
          <a:p>
            <a:pPr marL="0" indent="0">
              <a:buNone/>
            </a:pPr>
            <a:r>
              <a:rPr lang="en-GB" sz="2400" b="1" dirty="0">
                <a:solidFill>
                  <a:schemeClr val="tx2"/>
                </a:solidFill>
                <a:latin typeface="Century Gothic" panose="020B0502020202020204" pitchFamily="34" charset="0"/>
              </a:rPr>
              <a:t>Or</a:t>
            </a:r>
          </a:p>
          <a:p>
            <a:r>
              <a:rPr lang="en-GB" sz="2400" dirty="0">
                <a:solidFill>
                  <a:schemeClr val="tx2"/>
                </a:solidFill>
                <a:latin typeface="Century Gothic" panose="020B0502020202020204" pitchFamily="34" charset="0"/>
              </a:rPr>
              <a:t>An exercise book to keep your notes in</a:t>
            </a:r>
          </a:p>
        </p:txBody>
      </p:sp>
    </p:spTree>
    <p:extLst>
      <p:ext uri="{BB962C8B-B14F-4D97-AF65-F5344CB8AC3E}">
        <p14:creationId xmlns:p14="http://schemas.microsoft.com/office/powerpoint/2010/main" val="1869045786"/>
      </p:ext>
    </p:extLst>
  </p:cSld>
  <p:clrMapOvr>
    <a:masterClrMapping/>
  </p:clrMapOvr>
  <mc:AlternateContent xmlns:mc="http://schemas.openxmlformats.org/markup-compatibility/2006" xmlns:p14="http://schemas.microsoft.com/office/powerpoint/2010/main">
    <mc:Choice Requires="p14">
      <p:transition spd="med" p14:dur="700" advClick="0" advTm="15000">
        <p:fade/>
      </p:transition>
    </mc:Choice>
    <mc:Fallback xmlns="">
      <p:transition spd="med" advClick="0" advTm="15000">
        <p:fade/>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Template>
  <TotalTime>2246</TotalTime>
  <Words>1388</Words>
  <Application>Microsoft Office PowerPoint</Application>
  <PresentationFormat>Widescreen</PresentationFormat>
  <Paragraphs>180</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Century Gothic</vt:lpstr>
      <vt:lpstr>Gill Sans MT</vt:lpstr>
      <vt:lpstr>Impact</vt:lpstr>
      <vt:lpstr>Wingdings</vt:lpstr>
      <vt:lpstr>Badge</vt:lpstr>
      <vt:lpstr>PowerPoint Presentation</vt:lpstr>
      <vt:lpstr>PowerPoint Presentation</vt:lpstr>
      <vt:lpstr>Applied Science – level 3</vt:lpstr>
      <vt:lpstr>Applied Science – level 3</vt:lpstr>
      <vt:lpstr>Applied Science- Level 3</vt:lpstr>
      <vt:lpstr>Applied Science – level 3</vt:lpstr>
      <vt:lpstr>Applied Science – level 3</vt:lpstr>
      <vt:lpstr>Applied Science – level 3</vt:lpstr>
      <vt:lpstr>Applied Science – level 3</vt:lpstr>
      <vt:lpstr>PowerPoint Presentation</vt:lpstr>
      <vt:lpstr>PowerPoint Presentation</vt:lpstr>
      <vt:lpstr>Applied Science – level 3</vt:lpstr>
      <vt:lpstr>Applied Science – level 3</vt:lpstr>
      <vt:lpstr>Applied Science – level 3</vt:lpstr>
      <vt:lpstr>In the real world</vt:lpstr>
      <vt:lpstr>Flame test Method</vt:lpstr>
      <vt:lpstr>PowerPoint Presentation</vt:lpstr>
      <vt:lpstr>PowerPoint Presentation</vt:lpstr>
      <vt:lpstr>Precipitation reaction – method </vt:lpstr>
      <vt:lpstr>PowerPoint Presentation</vt:lpstr>
      <vt:lpstr>Applied Science – level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Applied Science transition day</dc:title>
  <dc:creator>Emma Weir (Staff)</dc:creator>
  <cp:lastModifiedBy>PTR - Miss A Petrie (Staff)</cp:lastModifiedBy>
  <cp:revision>23</cp:revision>
  <dcterms:created xsi:type="dcterms:W3CDTF">2021-06-11T08:13:09Z</dcterms:created>
  <dcterms:modified xsi:type="dcterms:W3CDTF">2025-05-22T08:28:55Z</dcterms:modified>
</cp:coreProperties>
</file>