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2"/>
  </p:notesMasterIdLst>
  <p:sldIdLst>
    <p:sldId id="282" r:id="rId2"/>
    <p:sldId id="283" r:id="rId3"/>
    <p:sldId id="285" r:id="rId4"/>
    <p:sldId id="286" r:id="rId5"/>
    <p:sldId id="272" r:id="rId6"/>
    <p:sldId id="284" r:id="rId7"/>
    <p:sldId id="274" r:id="rId8"/>
    <p:sldId id="273" r:id="rId9"/>
    <p:sldId id="258" r:id="rId10"/>
    <p:sldId id="257" r:id="rId11"/>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52DBBC3-6A93-4E74-9C08-2B87316081E7}" v="23" dt="2023-06-08T09:47:06.42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38" autoAdjust="0"/>
    <p:restoredTop sz="95401" autoAdjust="0"/>
  </p:normalViewPr>
  <p:slideViewPr>
    <p:cSldViewPr snapToGrid="0">
      <p:cViewPr>
        <p:scale>
          <a:sx n="50" d="100"/>
          <a:sy n="50" d="100"/>
        </p:scale>
        <p:origin x="2084" y="24"/>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732E03-5EA4-41DB-A53A-2CA0D9E8EE58}" type="datetimeFigureOut">
              <a:rPr lang="en-GB" smtClean="0"/>
              <a:t>11/06/2025</a:t>
            </a:fld>
            <a:endParaRPr lang="en-GB" dirty="0"/>
          </a:p>
        </p:txBody>
      </p:sp>
      <p:sp>
        <p:nvSpPr>
          <p:cNvPr id="4" name="Slide Image Placeholder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B7BCE0-B982-4F77-951B-1A565EFCA36F}" type="slidenum">
              <a:rPr lang="en-GB" smtClean="0"/>
              <a:t>‹#›</a:t>
            </a:fld>
            <a:endParaRPr lang="en-GB" dirty="0"/>
          </a:p>
        </p:txBody>
      </p:sp>
    </p:spTree>
    <p:extLst>
      <p:ext uri="{BB962C8B-B14F-4D97-AF65-F5344CB8AC3E}">
        <p14:creationId xmlns:p14="http://schemas.microsoft.com/office/powerpoint/2010/main" val="4536827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53E80D-2517-4BEE-A049-F6E2093D2766}" type="slidenum">
              <a:rPr lang="en-GB" smtClean="0"/>
              <a:t>1</a:t>
            </a:fld>
            <a:endParaRPr lang="en-GB" dirty="0"/>
          </a:p>
        </p:txBody>
      </p:sp>
    </p:spTree>
    <p:extLst>
      <p:ext uri="{BB962C8B-B14F-4D97-AF65-F5344CB8AC3E}">
        <p14:creationId xmlns:p14="http://schemas.microsoft.com/office/powerpoint/2010/main" val="26140467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92FD28D-1BB2-4984-8505-3B6ADBCCEDEB}" type="datetimeFigureOut">
              <a:rPr lang="en-GB" smtClean="0"/>
              <a:t>11/06/2025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5A43F7B-5142-477D-9D59-B4AE8008A070}" type="slidenum">
              <a:rPr lang="en-GB" smtClean="0"/>
              <a:t>‹#›</a:t>
            </a:fld>
            <a:endParaRPr lang="en-GB" dirty="0"/>
          </a:p>
        </p:txBody>
      </p:sp>
    </p:spTree>
    <p:extLst>
      <p:ext uri="{BB962C8B-B14F-4D97-AF65-F5344CB8AC3E}">
        <p14:creationId xmlns:p14="http://schemas.microsoft.com/office/powerpoint/2010/main" val="25419178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2FD28D-1BB2-4984-8505-3B6ADBCCEDEB}" type="datetimeFigureOut">
              <a:rPr lang="en-GB" smtClean="0"/>
              <a:t>11/06/2025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5A43F7B-5142-477D-9D59-B4AE8008A070}" type="slidenum">
              <a:rPr lang="en-GB" smtClean="0"/>
              <a:t>‹#›</a:t>
            </a:fld>
            <a:endParaRPr lang="en-GB" dirty="0"/>
          </a:p>
        </p:txBody>
      </p:sp>
    </p:spTree>
    <p:extLst>
      <p:ext uri="{BB962C8B-B14F-4D97-AF65-F5344CB8AC3E}">
        <p14:creationId xmlns:p14="http://schemas.microsoft.com/office/powerpoint/2010/main" val="36010747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2FD28D-1BB2-4984-8505-3B6ADBCCEDEB}" type="datetimeFigureOut">
              <a:rPr lang="en-GB" smtClean="0"/>
              <a:t>11/06/2025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5A43F7B-5142-477D-9D59-B4AE8008A070}" type="slidenum">
              <a:rPr lang="en-GB" smtClean="0"/>
              <a:t>‹#›</a:t>
            </a:fld>
            <a:endParaRPr lang="en-GB" dirty="0"/>
          </a:p>
        </p:txBody>
      </p:sp>
    </p:spTree>
    <p:extLst>
      <p:ext uri="{BB962C8B-B14F-4D97-AF65-F5344CB8AC3E}">
        <p14:creationId xmlns:p14="http://schemas.microsoft.com/office/powerpoint/2010/main" val="4817259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2FD28D-1BB2-4984-8505-3B6ADBCCEDEB}" type="datetimeFigureOut">
              <a:rPr lang="en-GB" smtClean="0"/>
              <a:t>11/06/2025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5A43F7B-5142-477D-9D59-B4AE8008A070}" type="slidenum">
              <a:rPr lang="en-GB" smtClean="0"/>
              <a:t>‹#›</a:t>
            </a:fld>
            <a:endParaRPr lang="en-GB" dirty="0"/>
          </a:p>
        </p:txBody>
      </p:sp>
    </p:spTree>
    <p:extLst>
      <p:ext uri="{BB962C8B-B14F-4D97-AF65-F5344CB8AC3E}">
        <p14:creationId xmlns:p14="http://schemas.microsoft.com/office/powerpoint/2010/main" val="34716623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92FD28D-1BB2-4984-8505-3B6ADBCCEDEB}" type="datetimeFigureOut">
              <a:rPr lang="en-GB" smtClean="0"/>
              <a:t>11/06/2025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5A43F7B-5142-477D-9D59-B4AE8008A070}" type="slidenum">
              <a:rPr lang="en-GB" smtClean="0"/>
              <a:t>‹#›</a:t>
            </a:fld>
            <a:endParaRPr lang="en-GB" dirty="0"/>
          </a:p>
        </p:txBody>
      </p:sp>
    </p:spTree>
    <p:extLst>
      <p:ext uri="{BB962C8B-B14F-4D97-AF65-F5344CB8AC3E}">
        <p14:creationId xmlns:p14="http://schemas.microsoft.com/office/powerpoint/2010/main" val="20722282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92FD28D-1BB2-4984-8505-3B6ADBCCEDEB}" type="datetimeFigureOut">
              <a:rPr lang="en-GB" smtClean="0"/>
              <a:t>11/06/2025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5A43F7B-5142-477D-9D59-B4AE8008A070}" type="slidenum">
              <a:rPr lang="en-GB" smtClean="0"/>
              <a:t>‹#›</a:t>
            </a:fld>
            <a:endParaRPr lang="en-GB" dirty="0"/>
          </a:p>
        </p:txBody>
      </p:sp>
    </p:spTree>
    <p:extLst>
      <p:ext uri="{BB962C8B-B14F-4D97-AF65-F5344CB8AC3E}">
        <p14:creationId xmlns:p14="http://schemas.microsoft.com/office/powerpoint/2010/main" val="10648694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92FD28D-1BB2-4984-8505-3B6ADBCCEDEB}" type="datetimeFigureOut">
              <a:rPr lang="en-GB" smtClean="0"/>
              <a:t>11/06/2025</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85A43F7B-5142-477D-9D59-B4AE8008A070}" type="slidenum">
              <a:rPr lang="en-GB" smtClean="0"/>
              <a:t>‹#›</a:t>
            </a:fld>
            <a:endParaRPr lang="en-GB" dirty="0"/>
          </a:p>
        </p:txBody>
      </p:sp>
    </p:spTree>
    <p:extLst>
      <p:ext uri="{BB962C8B-B14F-4D97-AF65-F5344CB8AC3E}">
        <p14:creationId xmlns:p14="http://schemas.microsoft.com/office/powerpoint/2010/main" val="22309647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92FD28D-1BB2-4984-8505-3B6ADBCCEDEB}" type="datetimeFigureOut">
              <a:rPr lang="en-GB" smtClean="0"/>
              <a:t>11/06/2025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85A43F7B-5142-477D-9D59-B4AE8008A070}" type="slidenum">
              <a:rPr lang="en-GB" smtClean="0"/>
              <a:t>‹#›</a:t>
            </a:fld>
            <a:endParaRPr lang="en-GB" dirty="0"/>
          </a:p>
        </p:txBody>
      </p:sp>
    </p:spTree>
    <p:extLst>
      <p:ext uri="{BB962C8B-B14F-4D97-AF65-F5344CB8AC3E}">
        <p14:creationId xmlns:p14="http://schemas.microsoft.com/office/powerpoint/2010/main" val="2383131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2FD28D-1BB2-4984-8505-3B6ADBCCEDEB}" type="datetimeFigureOut">
              <a:rPr lang="en-GB" smtClean="0"/>
              <a:t>11/06/2025</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85A43F7B-5142-477D-9D59-B4AE8008A070}" type="slidenum">
              <a:rPr lang="en-GB" smtClean="0"/>
              <a:t>‹#›</a:t>
            </a:fld>
            <a:endParaRPr lang="en-GB" dirty="0"/>
          </a:p>
        </p:txBody>
      </p:sp>
    </p:spTree>
    <p:extLst>
      <p:ext uri="{BB962C8B-B14F-4D97-AF65-F5344CB8AC3E}">
        <p14:creationId xmlns:p14="http://schemas.microsoft.com/office/powerpoint/2010/main" val="1814160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192FD28D-1BB2-4984-8505-3B6ADBCCEDEB}" type="datetimeFigureOut">
              <a:rPr lang="en-GB" smtClean="0"/>
              <a:t>11/06/2025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5A43F7B-5142-477D-9D59-B4AE8008A070}" type="slidenum">
              <a:rPr lang="en-GB" smtClean="0"/>
              <a:t>‹#›</a:t>
            </a:fld>
            <a:endParaRPr lang="en-GB" dirty="0"/>
          </a:p>
        </p:txBody>
      </p:sp>
    </p:spTree>
    <p:extLst>
      <p:ext uri="{BB962C8B-B14F-4D97-AF65-F5344CB8AC3E}">
        <p14:creationId xmlns:p14="http://schemas.microsoft.com/office/powerpoint/2010/main" val="25254681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192FD28D-1BB2-4984-8505-3B6ADBCCEDEB}" type="datetimeFigureOut">
              <a:rPr lang="en-GB" smtClean="0"/>
              <a:t>11/06/2025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5A43F7B-5142-477D-9D59-B4AE8008A070}" type="slidenum">
              <a:rPr lang="en-GB" smtClean="0"/>
              <a:t>‹#›</a:t>
            </a:fld>
            <a:endParaRPr lang="en-GB" dirty="0"/>
          </a:p>
        </p:txBody>
      </p:sp>
    </p:spTree>
    <p:extLst>
      <p:ext uri="{BB962C8B-B14F-4D97-AF65-F5344CB8AC3E}">
        <p14:creationId xmlns:p14="http://schemas.microsoft.com/office/powerpoint/2010/main" val="16289184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192FD28D-1BB2-4984-8505-3B6ADBCCEDEB}" type="datetimeFigureOut">
              <a:rPr lang="en-GB" smtClean="0"/>
              <a:t>11/06/2025</a:t>
            </a:fld>
            <a:endParaRPr lang="en-GB" dirty="0"/>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85A43F7B-5142-477D-9D59-B4AE8008A070}" type="slidenum">
              <a:rPr lang="en-GB" smtClean="0"/>
              <a:t>‹#›</a:t>
            </a:fld>
            <a:endParaRPr lang="en-GB" dirty="0"/>
          </a:p>
        </p:txBody>
      </p:sp>
    </p:spTree>
    <p:extLst>
      <p:ext uri="{BB962C8B-B14F-4D97-AF65-F5344CB8AC3E}">
        <p14:creationId xmlns:p14="http://schemas.microsoft.com/office/powerpoint/2010/main" val="94941753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pn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L0k-enzoeOM" TargetMode="External"/><Relationship Id="rId2" Type="http://schemas.openxmlformats.org/officeDocument/2006/relationships/hyperlink" Target="https://www.youtube.com/watch?v=gcTuQpuJyD8" TargetMode="External"/><Relationship Id="rId1" Type="http://schemas.openxmlformats.org/officeDocument/2006/relationships/slideLayout" Target="../slideLayouts/slideLayout7.xml"/><Relationship Id="rId4" Type="http://schemas.openxmlformats.org/officeDocument/2006/relationships/hyperlink" Target="https://www.youtube.com/watch?v=qCLmR9-YY7o"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ed.ted.com/lessons/what-do-the-lungs-do-emma-bryce" TargetMode="External"/><Relationship Id="rId2" Type="http://schemas.openxmlformats.org/officeDocument/2006/relationships/hyperlink" Target="http://ed.ted.com/lessons/insights-into-cell-membranes-via-dish-detergent-ethan-perlstein"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ed.ted.com/lessons/where-do-genes-come-from-carl-zimmer" TargetMode="External"/><Relationship Id="rId2" Type="http://schemas.openxmlformats.org/officeDocument/2006/relationships/hyperlink" Target="http://ed.ted.com/lessons/the-twisting-tale-of-dna-judith-hauck"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ed.ted.com/lessons/the-race-to-sequence-the-human-genome-tien-nguyen" TargetMode="External"/><Relationship Id="rId2" Type="http://schemas.openxmlformats.org/officeDocument/2006/relationships/hyperlink" Target="http://ed.ted.com/lessons/how-to-sequence-the-human-genome-mark-j-kiel"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ed.ted.com/lessons/activation-energy-kickstarting-chemical-reactions-vance-kite" TargetMode="External"/><Relationship Id="rId2" Type="http://schemas.openxmlformats.org/officeDocument/2006/relationships/hyperlink" Target="https://www.youtube.com/watch?v=H8WJ2KENlK0"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ed.ted.com/lessons/can-wildlife-adapt-to-climate-change-erin-eastwood" TargetMode="External"/><Relationship Id="rId2" Type="http://schemas.openxmlformats.org/officeDocument/2006/relationships/hyperlink" Target="http://ed.ted.com/lessons/why-is-biodiversity-so-important-kim-preshoff"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8.gif"/><Relationship Id="rId3" Type="http://schemas.openxmlformats.org/officeDocument/2006/relationships/hyperlink" Target="http://sciencecourseware.org/vcise/drosophila/" TargetMode="External"/><Relationship Id="rId7" Type="http://schemas.openxmlformats.org/officeDocument/2006/relationships/image" Target="../media/image7.jpe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hyperlink" Target="http://www.dailymotion.com/video/xzh0kb_the-hidden-life-of-the-cell_shortfilms" TargetMode="External"/><Relationship Id="rId11" Type="http://schemas.openxmlformats.org/officeDocument/2006/relationships/hyperlink" Target="http://www.dnaftb.org/" TargetMode="External"/><Relationship Id="rId5" Type="http://schemas.openxmlformats.org/officeDocument/2006/relationships/hyperlink" Target="http://learn.genetics.utah.edu/" TargetMode="External"/><Relationship Id="rId10" Type="http://schemas.openxmlformats.org/officeDocument/2006/relationships/image" Target="../media/image9.png"/><Relationship Id="rId4" Type="http://schemas.openxmlformats.org/officeDocument/2006/relationships/image" Target="../media/image6.png"/><Relationship Id="rId9" Type="http://schemas.openxmlformats.org/officeDocument/2006/relationships/hyperlink" Target="https://www.zsl.org/conservatio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04664" y="2224541"/>
            <a:ext cx="6048672" cy="6924973"/>
          </a:xfrm>
          <a:prstGeom prst="rect">
            <a:avLst/>
          </a:prstGeom>
        </p:spPr>
        <p:txBody>
          <a:bodyPr wrap="square">
            <a:spAutoFit/>
          </a:bodyPr>
          <a:lstStyle/>
          <a:p>
            <a:pPr algn="ctr">
              <a:lnSpc>
                <a:spcPct val="115000"/>
              </a:lnSpc>
            </a:pPr>
            <a:r>
              <a:rPr lang="en-US" sz="3600" b="1" dirty="0">
                <a:latin typeface="Arial"/>
                <a:ea typeface="Calibri"/>
                <a:cs typeface="Times New Roman"/>
              </a:rPr>
              <a:t>Chellaston Academy </a:t>
            </a:r>
          </a:p>
          <a:p>
            <a:pPr algn="ctr">
              <a:lnSpc>
                <a:spcPct val="115000"/>
              </a:lnSpc>
            </a:pPr>
            <a:r>
              <a:rPr lang="en-US" sz="3600" b="1" dirty="0">
                <a:latin typeface="Arial"/>
                <a:ea typeface="Calibri"/>
                <a:cs typeface="Times New Roman"/>
              </a:rPr>
              <a:t>Transition Pack for A Level Biology</a:t>
            </a:r>
          </a:p>
          <a:p>
            <a:pPr algn="ctr">
              <a:lnSpc>
                <a:spcPct val="115000"/>
              </a:lnSpc>
            </a:pPr>
            <a:endParaRPr lang="en-GB" sz="2200" b="1" dirty="0">
              <a:latin typeface="Arial"/>
              <a:ea typeface="Calibri"/>
              <a:cs typeface="Times New Roman"/>
            </a:endParaRPr>
          </a:p>
          <a:p>
            <a:pPr algn="ctr"/>
            <a:r>
              <a:rPr lang="en-GB" sz="2000" b="1" dirty="0"/>
              <a:t>A guide to help you get ready for A-level Biology.</a:t>
            </a:r>
          </a:p>
          <a:p>
            <a:pPr algn="ctr"/>
            <a:endParaRPr lang="en-GB" sz="2000" b="1" dirty="0"/>
          </a:p>
          <a:p>
            <a:pPr algn="ctr"/>
            <a:r>
              <a:rPr lang="en-GB" sz="2000" b="1" dirty="0"/>
              <a:t>All written tasks are compulsory and must be completed for the first week of term in September.</a:t>
            </a:r>
          </a:p>
          <a:p>
            <a:pPr algn="ctr"/>
            <a:endParaRPr lang="en-GB" sz="2000" b="1" dirty="0">
              <a:latin typeface="Arial"/>
              <a:ea typeface="Calibri"/>
              <a:cs typeface="Times New Roman"/>
            </a:endParaRPr>
          </a:p>
          <a:p>
            <a:pPr algn="ctr"/>
            <a:r>
              <a:rPr lang="en-GB" sz="1100" dirty="0"/>
              <a:t>This pack contains a programme of activities and resources to prepare you to start A level in Biology in September. It is aimed to be used after you complete your GCSE throughout the remainder of the Summer term and over the Summer Holidays to ensure you are ready to start your course in September.</a:t>
            </a:r>
          </a:p>
          <a:p>
            <a:pPr algn="ctr"/>
            <a:endParaRPr lang="en-GB" sz="1100" dirty="0">
              <a:latin typeface="Arial"/>
              <a:ea typeface="Calibri"/>
              <a:cs typeface="Times New Roman"/>
            </a:endParaRPr>
          </a:p>
          <a:p>
            <a:pPr algn="ctr">
              <a:lnSpc>
                <a:spcPct val="115000"/>
              </a:lnSpc>
            </a:pPr>
            <a:endParaRPr lang="en-GB" sz="1100" dirty="0">
              <a:latin typeface="Arial"/>
              <a:ea typeface="Calibri"/>
              <a:cs typeface="Times New Roman"/>
            </a:endParaRPr>
          </a:p>
          <a:p>
            <a:pPr algn="ctr">
              <a:lnSpc>
                <a:spcPct val="115000"/>
              </a:lnSpc>
            </a:pPr>
            <a:endParaRPr lang="en-GB" sz="1100" dirty="0">
              <a:latin typeface="Arial"/>
              <a:ea typeface="Calibri"/>
              <a:cs typeface="Times New Roman"/>
            </a:endParaRPr>
          </a:p>
          <a:p>
            <a:pPr algn="ctr">
              <a:lnSpc>
                <a:spcPct val="115000"/>
              </a:lnSpc>
            </a:pPr>
            <a:endParaRPr lang="en-GB" sz="1400" dirty="0">
              <a:ea typeface="Calibri"/>
              <a:cs typeface="Times New Roman"/>
            </a:endParaRPr>
          </a:p>
          <a:p>
            <a:pPr algn="ctr">
              <a:lnSpc>
                <a:spcPct val="115000"/>
              </a:lnSpc>
            </a:pPr>
            <a:r>
              <a:rPr lang="en-GB" b="1" dirty="0">
                <a:latin typeface="Arial"/>
                <a:ea typeface="Calibri"/>
                <a:cs typeface="Times New Roman"/>
              </a:rPr>
              <a:t> </a:t>
            </a:r>
            <a:endParaRPr lang="en-GB" sz="1400" dirty="0">
              <a:ea typeface="Calibri"/>
              <a:cs typeface="Times New Roman"/>
            </a:endParaRPr>
          </a:p>
          <a:p>
            <a:pPr algn="ctr">
              <a:lnSpc>
                <a:spcPct val="115000"/>
              </a:lnSpc>
            </a:pPr>
            <a:r>
              <a:rPr lang="en-GB" b="1" dirty="0">
                <a:latin typeface="Arial"/>
                <a:ea typeface="Calibri"/>
                <a:cs typeface="Times New Roman"/>
              </a:rPr>
              <a:t> </a:t>
            </a:r>
            <a:endParaRPr lang="en-GB" sz="1400" dirty="0">
              <a:ea typeface="Calibri"/>
              <a:cs typeface="Times New Roman"/>
            </a:endParaRPr>
          </a:p>
          <a:p>
            <a:pPr algn="ctr">
              <a:lnSpc>
                <a:spcPct val="115000"/>
              </a:lnSpc>
            </a:pPr>
            <a:r>
              <a:rPr lang="en-GB" b="1" dirty="0">
                <a:latin typeface="Arial"/>
                <a:ea typeface="Calibri"/>
                <a:cs typeface="Times New Roman"/>
              </a:rPr>
              <a:t> </a:t>
            </a:r>
            <a:endParaRPr lang="en-GB" sz="1400" dirty="0">
              <a:ea typeface="Calibri"/>
              <a:cs typeface="Times New Roman"/>
            </a:endParaRPr>
          </a:p>
          <a:p>
            <a:br>
              <a:rPr lang="en-GB" b="1" dirty="0">
                <a:latin typeface="Arial"/>
                <a:ea typeface="Calibri"/>
              </a:rPr>
            </a:br>
            <a:endParaRPr lang="en-GB" dirty="0"/>
          </a:p>
        </p:txBody>
      </p:sp>
      <p:pic>
        <p:nvPicPr>
          <p:cNvPr id="7" name="Picture 6" descr="A close up of an animal&#10;&#10;Description automatically generated">
            <a:extLst>
              <a:ext uri="{FF2B5EF4-FFF2-40B4-BE49-F238E27FC236}">
                <a16:creationId xmlns:a16="http://schemas.microsoft.com/office/drawing/2014/main" id="{7135B75B-9599-49BE-A229-1DB51E9D98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04448" y="441771"/>
            <a:ext cx="2277302" cy="1496278"/>
          </a:xfrm>
          <a:prstGeom prst="rect">
            <a:avLst/>
          </a:prstGeom>
        </p:spPr>
      </p:pic>
      <p:pic>
        <p:nvPicPr>
          <p:cNvPr id="9" name="Picture 8" descr="A picture containing arthropod, invertebrate&#10;&#10;Description automatically generated">
            <a:extLst>
              <a:ext uri="{FF2B5EF4-FFF2-40B4-BE49-F238E27FC236}">
                <a16:creationId xmlns:a16="http://schemas.microsoft.com/office/drawing/2014/main" id="{08476810-3AC3-47AF-A95E-61681D8AB6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24590" y="7031003"/>
            <a:ext cx="2298828" cy="2298828"/>
          </a:xfrm>
          <a:prstGeom prst="rect">
            <a:avLst/>
          </a:prstGeom>
        </p:spPr>
      </p:pic>
      <p:pic>
        <p:nvPicPr>
          <p:cNvPr id="12" name="Picture 11" descr="A yellow flower&#10;&#10;Description automatically generated">
            <a:extLst>
              <a:ext uri="{FF2B5EF4-FFF2-40B4-BE49-F238E27FC236}">
                <a16:creationId xmlns:a16="http://schemas.microsoft.com/office/drawing/2014/main" id="{EA2B1B8B-5FF6-4E97-96A7-5D0233CD34C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1836" y="396964"/>
            <a:ext cx="2277302" cy="1511056"/>
          </a:xfrm>
          <a:prstGeom prst="rect">
            <a:avLst/>
          </a:prstGeom>
        </p:spPr>
      </p:pic>
      <p:pic>
        <p:nvPicPr>
          <p:cNvPr id="14" name="Picture 13" descr="A picture containing table&#10;&#10;Description automatically generated">
            <a:extLst>
              <a:ext uri="{FF2B5EF4-FFF2-40B4-BE49-F238E27FC236}">
                <a16:creationId xmlns:a16="http://schemas.microsoft.com/office/drawing/2014/main" id="{328E2184-6E26-4091-98A6-08DAB58369B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3844" y="7031003"/>
            <a:ext cx="2535156" cy="2298828"/>
          </a:xfrm>
          <a:prstGeom prst="rect">
            <a:avLst/>
          </a:prstGeom>
        </p:spPr>
      </p:pic>
    </p:spTree>
    <p:extLst>
      <p:ext uri="{BB962C8B-B14F-4D97-AF65-F5344CB8AC3E}">
        <p14:creationId xmlns:p14="http://schemas.microsoft.com/office/powerpoint/2010/main" val="33420413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09541" y="918164"/>
            <a:ext cx="6062247" cy="47577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246" dirty="0">
                <a:solidFill>
                  <a:schemeClr val="tx1"/>
                </a:solidFill>
              </a:rPr>
              <a:t>Kick back this summer with a good read. The books below are all popular science books and great for extending your understanding of Biology</a:t>
            </a:r>
          </a:p>
        </p:txBody>
      </p:sp>
      <p:pic>
        <p:nvPicPr>
          <p:cNvPr id="1028" name="Picture 4" descr="http://ecx.images-amazon.com/images/I/51Alf0p-7VL._SX324_BO1,204,203,200_.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9850" y="1663916"/>
            <a:ext cx="1397126" cy="2138546"/>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5" name="TextBox 4"/>
          <p:cNvSpPr txBox="1"/>
          <p:nvPr/>
        </p:nvSpPr>
        <p:spPr>
          <a:xfrm>
            <a:off x="405991" y="4072443"/>
            <a:ext cx="1513441" cy="1477328"/>
          </a:xfrm>
          <a:prstGeom prst="rect">
            <a:avLst/>
          </a:prstGeom>
          <a:noFill/>
        </p:spPr>
        <p:txBody>
          <a:bodyPr wrap="square" rtlCol="0">
            <a:spAutoFit/>
          </a:bodyPr>
          <a:lstStyle/>
          <a:p>
            <a:r>
              <a:rPr lang="en-GB" sz="1000" b="1" dirty="0"/>
              <a:t>Junk DNA</a:t>
            </a:r>
          </a:p>
          <a:p>
            <a:r>
              <a:rPr lang="en-GB" sz="1000" dirty="0"/>
              <a:t>Our DNA is so much more complex than you probably realize, this book will really deepen your understanding of all the work you will do on Genetics. Available at amazon.co.uk</a:t>
            </a:r>
          </a:p>
        </p:txBody>
      </p:sp>
      <p:pic>
        <p:nvPicPr>
          <p:cNvPr id="1030" name="Picture 6" descr="http://ecx.images-amazon.com/images/I/41EQS6XCA9L._SX322_BO1,204,203,200_.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85364" y="1738091"/>
            <a:ext cx="1340393" cy="2064371"/>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8" name="TextBox 7"/>
          <p:cNvSpPr txBox="1"/>
          <p:nvPr/>
        </p:nvSpPr>
        <p:spPr>
          <a:xfrm>
            <a:off x="3250338" y="1687438"/>
            <a:ext cx="1591925" cy="1477328"/>
          </a:xfrm>
          <a:prstGeom prst="rect">
            <a:avLst/>
          </a:prstGeom>
          <a:noFill/>
        </p:spPr>
        <p:txBody>
          <a:bodyPr wrap="square" rtlCol="0">
            <a:spAutoFit/>
          </a:bodyPr>
          <a:lstStyle/>
          <a:p>
            <a:r>
              <a:rPr lang="en-GB" sz="1000" b="1" dirty="0"/>
              <a:t>The Red Queen</a:t>
            </a:r>
          </a:p>
          <a:p>
            <a:r>
              <a:rPr lang="en-GB" sz="1000" dirty="0"/>
              <a:t>Its all about sex. Or sexual selection at least. This book will really help your understanding of evolution and particularly the fascinating role of sex in evolution. Available at amazon.co.uk</a:t>
            </a:r>
          </a:p>
        </p:txBody>
      </p:sp>
      <p:pic>
        <p:nvPicPr>
          <p:cNvPr id="1032" name="Picture 8" descr="http://ecx.images-amazon.com/images/I/51JFIfOTW4L._SX373_BO1,204,203,200_.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26022" y="6366088"/>
            <a:ext cx="1414456" cy="2156069"/>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10" name="TextBox 9"/>
          <p:cNvSpPr txBox="1"/>
          <p:nvPr/>
        </p:nvSpPr>
        <p:spPr>
          <a:xfrm>
            <a:off x="329850" y="6683402"/>
            <a:ext cx="1705897" cy="1323439"/>
          </a:xfrm>
          <a:prstGeom prst="rect">
            <a:avLst/>
          </a:prstGeom>
          <a:noFill/>
        </p:spPr>
        <p:txBody>
          <a:bodyPr wrap="square" rtlCol="0">
            <a:spAutoFit/>
          </a:bodyPr>
          <a:lstStyle/>
          <a:p>
            <a:r>
              <a:rPr lang="en-GB" sz="1000" dirty="0"/>
              <a:t>Studying Geography as well?</a:t>
            </a:r>
          </a:p>
          <a:p>
            <a:r>
              <a:rPr lang="en-GB" sz="1000" b="1" dirty="0"/>
              <a:t>Hen’s teeth and horses toes</a:t>
            </a:r>
          </a:p>
          <a:p>
            <a:r>
              <a:rPr lang="en-GB" sz="1000" dirty="0"/>
              <a:t>Stephen Jay Gould is a great Evolution writer and this book discusses lots of fascinating stories about Geology and evolution. Available at amazon.co.uk</a:t>
            </a:r>
          </a:p>
        </p:txBody>
      </p:sp>
      <p:pic>
        <p:nvPicPr>
          <p:cNvPr id="1034" name="Picture 10" descr="http://ecx.images-amazon.com/images/I/41AN6S6ShmL._SX315_BO1,204,203,200_.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57607" y="3543590"/>
            <a:ext cx="1397126" cy="2199261"/>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12" name="TextBox 11"/>
          <p:cNvSpPr txBox="1"/>
          <p:nvPr/>
        </p:nvSpPr>
        <p:spPr>
          <a:xfrm>
            <a:off x="4252297" y="4037640"/>
            <a:ext cx="2073460" cy="1631216"/>
          </a:xfrm>
          <a:prstGeom prst="rect">
            <a:avLst/>
          </a:prstGeom>
          <a:noFill/>
        </p:spPr>
        <p:txBody>
          <a:bodyPr wrap="square" rtlCol="0">
            <a:spAutoFit/>
          </a:bodyPr>
          <a:lstStyle/>
          <a:p>
            <a:r>
              <a:rPr lang="en-GB" sz="1000" b="1" dirty="0"/>
              <a:t>A Short History of Nearly Everything</a:t>
            </a:r>
          </a:p>
          <a:p>
            <a:r>
              <a:rPr lang="en-GB" sz="1000" dirty="0"/>
              <a:t>A whistle-stop tour through many aspects of history from the Big Bang to now. This is a really accessible read that will re-familiarise you with common concepts and introduce you to some of the more colourful characters from the history of science! Available at amazon.co.uk</a:t>
            </a:r>
          </a:p>
        </p:txBody>
      </p:sp>
      <p:pic>
        <p:nvPicPr>
          <p:cNvPr id="1036" name="Picture 12" descr="http://ecx.images-amazon.com/images/I/51C-v2NW2QL._SX311_BO1,204,203,200_.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75275" y="5818371"/>
            <a:ext cx="1406187" cy="2156069"/>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14" name="TextBox 13"/>
          <p:cNvSpPr txBox="1"/>
          <p:nvPr/>
        </p:nvSpPr>
        <p:spPr>
          <a:xfrm>
            <a:off x="4702813" y="8256276"/>
            <a:ext cx="1905493" cy="1015663"/>
          </a:xfrm>
          <a:prstGeom prst="rect">
            <a:avLst/>
          </a:prstGeom>
          <a:noFill/>
        </p:spPr>
        <p:txBody>
          <a:bodyPr wrap="square" rtlCol="0">
            <a:spAutoFit/>
          </a:bodyPr>
          <a:lstStyle/>
          <a:p>
            <a:r>
              <a:rPr lang="en-GB" sz="1000" dirty="0"/>
              <a:t>An easy read..</a:t>
            </a:r>
          </a:p>
          <a:p>
            <a:r>
              <a:rPr lang="en-GB" sz="1000" b="1" dirty="0"/>
              <a:t>Frankenstein’s cat</a:t>
            </a:r>
          </a:p>
          <a:p>
            <a:r>
              <a:rPr lang="en-GB" sz="1000" dirty="0"/>
              <a:t>Discover how glow in the dark fish are made and more great Biotechnology breakthroughs. Available at amazon.co.uk </a:t>
            </a:r>
          </a:p>
        </p:txBody>
      </p:sp>
      <p:pic>
        <p:nvPicPr>
          <p:cNvPr id="4" name="Picture 3"/>
          <p:cNvPicPr>
            <a:picLocks noChangeAspect="1"/>
          </p:cNvPicPr>
          <p:nvPr/>
        </p:nvPicPr>
        <p:blipFill>
          <a:blip r:embed="rId7"/>
          <a:stretch>
            <a:fillRect/>
          </a:stretch>
        </p:blipFill>
        <p:spPr>
          <a:xfrm>
            <a:off x="2680190" y="3564483"/>
            <a:ext cx="1338745" cy="2141495"/>
          </a:xfrm>
          <a:prstGeom prst="rect">
            <a:avLst/>
          </a:prstGeom>
        </p:spPr>
      </p:pic>
      <p:sp>
        <p:nvSpPr>
          <p:cNvPr id="15" name="Rectangle 14"/>
          <p:cNvSpPr/>
          <p:nvPr/>
        </p:nvSpPr>
        <p:spPr>
          <a:xfrm>
            <a:off x="213535" y="478876"/>
            <a:ext cx="6244454" cy="425501"/>
          </a:xfrm>
          <a:prstGeom prst="rect">
            <a:avLst/>
          </a:prstGeom>
          <a:noFill/>
        </p:spPr>
        <p:txBody>
          <a:bodyPr wrap="square" lIns="91440" tIns="45720" rIns="91440" bIns="45720">
            <a:spAutoFit/>
            <a:scene3d>
              <a:camera prst="perspectiveLeft"/>
              <a:lightRig rig="threePt" dir="t"/>
            </a:scene3d>
          </a:bodyPr>
          <a:lstStyle/>
          <a:p>
            <a:pPr>
              <a:lnSpc>
                <a:spcPct val="115000"/>
              </a:lnSpc>
              <a:spcAft>
                <a:spcPts val="1000"/>
              </a:spcAft>
            </a:pPr>
            <a:r>
              <a:rPr lang="en-GB" sz="2000" b="1" u="sng" dirty="0">
                <a:latin typeface="Calibri" panose="020F0502020204030204" pitchFamily="34" charset="0"/>
                <a:ea typeface="MS Mincho"/>
                <a:cs typeface="Arial" panose="020B0604020202020204" pitchFamily="34" charset="0"/>
              </a:rPr>
              <a:t>Book Recommendations</a:t>
            </a:r>
            <a:endParaRPr lang="en-GB" sz="2000" b="1" dirty="0">
              <a:effectLst/>
              <a:latin typeface="Calibri" panose="020F0502020204030204" pitchFamily="34" charset="0"/>
              <a:ea typeface="MS Mincho"/>
              <a:cs typeface="Arial" panose="020B0604020202020204" pitchFamily="34" charset="0"/>
            </a:endParaRPr>
          </a:p>
        </p:txBody>
      </p:sp>
    </p:spTree>
    <p:extLst>
      <p:ext uri="{BB962C8B-B14F-4D97-AF65-F5344CB8AC3E}">
        <p14:creationId xmlns:p14="http://schemas.microsoft.com/office/powerpoint/2010/main" val="13375699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571" y="327068"/>
            <a:ext cx="6244454" cy="400110"/>
          </a:xfrm>
          <a:prstGeom prst="rect">
            <a:avLst/>
          </a:prstGeom>
          <a:noFill/>
        </p:spPr>
        <p:txBody>
          <a:bodyPr wrap="square" lIns="91440" tIns="45720" rIns="91440" bIns="45720">
            <a:spAutoFit/>
            <a:scene3d>
              <a:camera prst="perspectiveLeft"/>
              <a:lightRig rig="threePt" dir="t"/>
            </a:scene3d>
          </a:bodyPr>
          <a:lstStyle/>
          <a:p>
            <a:r>
              <a:rPr lang="en-GB" sz="2000" b="1" u="sng" dirty="0"/>
              <a:t>Pre-Knowledge Topics</a:t>
            </a:r>
            <a:endParaRPr lang="en-GB" sz="2000" dirty="0"/>
          </a:p>
        </p:txBody>
      </p:sp>
      <p:sp>
        <p:nvSpPr>
          <p:cNvPr id="4" name="TextBox 3"/>
          <p:cNvSpPr txBox="1"/>
          <p:nvPr/>
        </p:nvSpPr>
        <p:spPr>
          <a:xfrm>
            <a:off x="128337" y="851795"/>
            <a:ext cx="6577262" cy="44319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nSpc>
                <a:spcPct val="114000"/>
              </a:lnSpc>
            </a:pPr>
            <a:r>
              <a:rPr lang="en-GB" sz="1000" dirty="0"/>
              <a:t>A level Biology will use your knowledge from GCSE and build on this to help you understand new and more demanding ideas.  Complete the following tasks to make sure your knowledge is up to date and you are ready to start studying:</a:t>
            </a:r>
          </a:p>
        </p:txBody>
      </p:sp>
      <p:sp>
        <p:nvSpPr>
          <p:cNvPr id="9" name="Rectangle 8">
            <a:extLst>
              <a:ext uri="{FF2B5EF4-FFF2-40B4-BE49-F238E27FC236}">
                <a16:creationId xmlns:a16="http://schemas.microsoft.com/office/drawing/2014/main" id="{0E7CB60A-B7D6-4BB8-BDAB-A8BAA2C64D06}"/>
              </a:ext>
            </a:extLst>
          </p:cNvPr>
          <p:cNvSpPr/>
          <p:nvPr/>
        </p:nvSpPr>
        <p:spPr>
          <a:xfrm>
            <a:off x="144379" y="1400886"/>
            <a:ext cx="6497053" cy="4117281"/>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nSpc>
                <a:spcPct val="114000"/>
              </a:lnSpc>
            </a:pPr>
            <a:r>
              <a:rPr lang="en-GB" sz="1000" b="1" u="sng" dirty="0"/>
              <a:t>Cells</a:t>
            </a:r>
          </a:p>
          <a:p>
            <a:pPr>
              <a:lnSpc>
                <a:spcPct val="114000"/>
              </a:lnSpc>
            </a:pPr>
            <a:r>
              <a:rPr lang="en-GB" sz="1000" dirty="0"/>
              <a:t>The cell is a unifying concept in biology, you will come across it many times during your two years of A level study. Prokaryotic and eukaryotic cells can be distinguished on the basis of their structure and ultrastructure. In complex multicellular organisms cells are organised into tissues, tissues into organs and organs into systems. During the cell cycle genetic information is copied and passed to daughter cells. Daughter cells formed during mitosis have identical copies of genes while cells formed during meiosis are not genetically identical</a:t>
            </a:r>
          </a:p>
          <a:p>
            <a:pPr>
              <a:lnSpc>
                <a:spcPct val="114000"/>
              </a:lnSpc>
            </a:pPr>
            <a:endParaRPr lang="en-GB" sz="1000" dirty="0"/>
          </a:p>
          <a:p>
            <a:pPr>
              <a:lnSpc>
                <a:spcPct val="114000"/>
              </a:lnSpc>
            </a:pPr>
            <a:r>
              <a:rPr lang="en-GB" sz="1000" dirty="0"/>
              <a:t>Take a look at these videos:</a:t>
            </a:r>
          </a:p>
          <a:p>
            <a:pPr>
              <a:lnSpc>
                <a:spcPct val="114000"/>
              </a:lnSpc>
            </a:pPr>
            <a:r>
              <a:rPr lang="en-GB" sz="1000" dirty="0">
                <a:hlinkClick r:id="rId2"/>
              </a:rPr>
              <a:t>https://www.youtube.com/watch?v=gcTuQpuJyD8</a:t>
            </a:r>
            <a:endParaRPr lang="en-GB" sz="1000" dirty="0"/>
          </a:p>
          <a:p>
            <a:pPr>
              <a:lnSpc>
                <a:spcPct val="114000"/>
              </a:lnSpc>
            </a:pPr>
            <a:r>
              <a:rPr lang="en-GB" sz="1000" dirty="0">
                <a:hlinkClick r:id="rId3"/>
              </a:rPr>
              <a:t>https://www.youtube.com/watch?v=L0k-enzoeOM</a:t>
            </a:r>
            <a:endParaRPr lang="en-GB" sz="1000" dirty="0"/>
          </a:p>
          <a:p>
            <a:pPr>
              <a:lnSpc>
                <a:spcPct val="114000"/>
              </a:lnSpc>
            </a:pPr>
            <a:r>
              <a:rPr lang="en-GB" sz="1000" dirty="0">
                <a:hlinkClick r:id="rId4"/>
              </a:rPr>
              <a:t>https://www.youtube.com/watch?v=qCLmR9-YY7o</a:t>
            </a:r>
            <a:endParaRPr lang="en-GB" sz="1000" dirty="0"/>
          </a:p>
          <a:p>
            <a:pPr>
              <a:lnSpc>
                <a:spcPct val="114000"/>
              </a:lnSpc>
            </a:pPr>
            <a:endParaRPr lang="en-GB" sz="1000" dirty="0"/>
          </a:p>
          <a:p>
            <a:pPr>
              <a:lnSpc>
                <a:spcPct val="114000"/>
              </a:lnSpc>
            </a:pPr>
            <a:r>
              <a:rPr lang="en-GB" sz="1000" b="1" dirty="0"/>
              <a:t>Task:</a:t>
            </a:r>
          </a:p>
          <a:p>
            <a:pPr>
              <a:lnSpc>
                <a:spcPct val="114000"/>
              </a:lnSpc>
            </a:pPr>
            <a:r>
              <a:rPr lang="en-GB" sz="1000" b="1" dirty="0"/>
              <a:t>Produce a one page revision guide to share with your class in September summarising one of the following topics: Cells and their Organelles, Prokaryotes and Eukaryotes, or Mitosis and Meiosis.</a:t>
            </a:r>
          </a:p>
          <a:p>
            <a:pPr>
              <a:lnSpc>
                <a:spcPct val="114000"/>
              </a:lnSpc>
            </a:pPr>
            <a:endParaRPr lang="en-GB" sz="1000" dirty="0"/>
          </a:p>
          <a:p>
            <a:pPr>
              <a:lnSpc>
                <a:spcPct val="114000"/>
              </a:lnSpc>
            </a:pPr>
            <a:r>
              <a:rPr lang="en-GB" sz="1000" dirty="0"/>
              <a:t>Whichever topic you choose, your revision guide should include:</a:t>
            </a:r>
          </a:p>
          <a:p>
            <a:pPr>
              <a:lnSpc>
                <a:spcPct val="114000"/>
              </a:lnSpc>
            </a:pPr>
            <a:endParaRPr lang="en-GB" sz="1000" dirty="0"/>
          </a:p>
          <a:p>
            <a:pPr>
              <a:lnSpc>
                <a:spcPct val="114000"/>
              </a:lnSpc>
            </a:pPr>
            <a:r>
              <a:rPr lang="en-GB" sz="1000" dirty="0"/>
              <a:t>Key words and definitions</a:t>
            </a:r>
          </a:p>
          <a:p>
            <a:pPr>
              <a:lnSpc>
                <a:spcPct val="114000"/>
              </a:lnSpc>
            </a:pPr>
            <a:endParaRPr lang="en-GB" sz="1000" dirty="0"/>
          </a:p>
          <a:p>
            <a:pPr>
              <a:lnSpc>
                <a:spcPct val="114000"/>
              </a:lnSpc>
            </a:pPr>
            <a:r>
              <a:rPr lang="en-GB" sz="1000" dirty="0"/>
              <a:t>Clearly labelled diagrams</a:t>
            </a:r>
          </a:p>
          <a:p>
            <a:pPr>
              <a:lnSpc>
                <a:spcPct val="114000"/>
              </a:lnSpc>
            </a:pPr>
            <a:endParaRPr lang="en-GB" sz="1000" dirty="0"/>
          </a:p>
          <a:p>
            <a:pPr>
              <a:lnSpc>
                <a:spcPct val="114000"/>
              </a:lnSpc>
            </a:pPr>
            <a:r>
              <a:rPr lang="en-GB" sz="1000" dirty="0"/>
              <a:t>Short explanations of key ideas or processes.</a:t>
            </a:r>
          </a:p>
        </p:txBody>
      </p:sp>
    </p:spTree>
    <p:extLst>
      <p:ext uri="{BB962C8B-B14F-4D97-AF65-F5344CB8AC3E}">
        <p14:creationId xmlns:p14="http://schemas.microsoft.com/office/powerpoint/2010/main" val="17735378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571" y="327068"/>
            <a:ext cx="6244454" cy="400110"/>
          </a:xfrm>
          <a:prstGeom prst="rect">
            <a:avLst/>
          </a:prstGeom>
          <a:noFill/>
        </p:spPr>
        <p:txBody>
          <a:bodyPr wrap="square" lIns="91440" tIns="45720" rIns="91440" bIns="45720">
            <a:spAutoFit/>
            <a:scene3d>
              <a:camera prst="perspectiveLeft"/>
              <a:lightRig rig="threePt" dir="t"/>
            </a:scene3d>
          </a:bodyPr>
          <a:lstStyle/>
          <a:p>
            <a:r>
              <a:rPr lang="en-GB" sz="2000" b="1" u="sng" dirty="0"/>
              <a:t>Pre-Knowledge Topics</a:t>
            </a:r>
            <a:endParaRPr lang="en-GB" sz="2000" dirty="0"/>
          </a:p>
        </p:txBody>
      </p:sp>
      <p:sp>
        <p:nvSpPr>
          <p:cNvPr id="9" name="Rectangle 8">
            <a:extLst>
              <a:ext uri="{FF2B5EF4-FFF2-40B4-BE49-F238E27FC236}">
                <a16:creationId xmlns:a16="http://schemas.microsoft.com/office/drawing/2014/main" id="{0E7CB60A-B7D6-4BB8-BDAB-A8BAA2C64D06}"/>
              </a:ext>
            </a:extLst>
          </p:cNvPr>
          <p:cNvSpPr/>
          <p:nvPr/>
        </p:nvSpPr>
        <p:spPr>
          <a:xfrm>
            <a:off x="180473" y="741022"/>
            <a:ext cx="6497053" cy="8853962"/>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nSpc>
                <a:spcPct val="114000"/>
              </a:lnSpc>
            </a:pPr>
            <a:r>
              <a:rPr lang="en-GB" sz="1000" b="1" u="sng" dirty="0"/>
              <a:t>Cells – revision page</a:t>
            </a:r>
          </a:p>
          <a:p>
            <a:pPr>
              <a:lnSpc>
                <a:spcPct val="114000"/>
              </a:lnSpc>
            </a:pPr>
            <a:endParaRPr lang="en-GB" sz="1000" b="1" u="sng" dirty="0"/>
          </a:p>
          <a:p>
            <a:pPr>
              <a:lnSpc>
                <a:spcPct val="114000"/>
              </a:lnSpc>
            </a:pPr>
            <a:endParaRPr lang="en-GB" sz="1000" b="1" u="sng" dirty="0"/>
          </a:p>
          <a:p>
            <a:pPr>
              <a:lnSpc>
                <a:spcPct val="114000"/>
              </a:lnSpc>
            </a:pPr>
            <a:endParaRPr lang="en-GB" sz="1000" b="1" u="sng" dirty="0"/>
          </a:p>
          <a:p>
            <a:pPr>
              <a:lnSpc>
                <a:spcPct val="114000"/>
              </a:lnSpc>
            </a:pPr>
            <a:endParaRPr lang="en-GB" sz="1000" b="1" u="sng" dirty="0"/>
          </a:p>
          <a:p>
            <a:pPr>
              <a:lnSpc>
                <a:spcPct val="114000"/>
              </a:lnSpc>
            </a:pPr>
            <a:endParaRPr lang="en-GB" sz="1000" b="1" u="sng" dirty="0"/>
          </a:p>
          <a:p>
            <a:pPr>
              <a:lnSpc>
                <a:spcPct val="114000"/>
              </a:lnSpc>
            </a:pPr>
            <a:endParaRPr lang="en-GB" sz="1000" b="1" u="sng" dirty="0"/>
          </a:p>
          <a:p>
            <a:pPr>
              <a:lnSpc>
                <a:spcPct val="114000"/>
              </a:lnSpc>
            </a:pPr>
            <a:endParaRPr lang="en-GB" sz="1000" b="1" u="sng" dirty="0"/>
          </a:p>
          <a:p>
            <a:pPr>
              <a:lnSpc>
                <a:spcPct val="114000"/>
              </a:lnSpc>
            </a:pPr>
            <a:endParaRPr lang="en-GB" sz="1000" b="1" u="sng" dirty="0"/>
          </a:p>
          <a:p>
            <a:pPr>
              <a:lnSpc>
                <a:spcPct val="114000"/>
              </a:lnSpc>
            </a:pPr>
            <a:endParaRPr lang="en-GB" sz="1000" b="1" u="sng" dirty="0"/>
          </a:p>
          <a:p>
            <a:pPr>
              <a:lnSpc>
                <a:spcPct val="114000"/>
              </a:lnSpc>
            </a:pPr>
            <a:endParaRPr lang="en-GB" sz="1000" b="1" u="sng" dirty="0"/>
          </a:p>
          <a:p>
            <a:pPr>
              <a:lnSpc>
                <a:spcPct val="114000"/>
              </a:lnSpc>
            </a:pPr>
            <a:endParaRPr lang="en-GB" sz="1000" b="1" u="sng" dirty="0"/>
          </a:p>
          <a:p>
            <a:pPr>
              <a:lnSpc>
                <a:spcPct val="114000"/>
              </a:lnSpc>
            </a:pPr>
            <a:endParaRPr lang="en-GB" sz="1000" b="1" u="sng" dirty="0"/>
          </a:p>
          <a:p>
            <a:pPr>
              <a:lnSpc>
                <a:spcPct val="114000"/>
              </a:lnSpc>
            </a:pPr>
            <a:endParaRPr lang="en-GB" sz="1000" b="1" u="sng" dirty="0"/>
          </a:p>
          <a:p>
            <a:pPr>
              <a:lnSpc>
                <a:spcPct val="114000"/>
              </a:lnSpc>
            </a:pPr>
            <a:endParaRPr lang="en-GB" sz="1000" b="1" u="sng" dirty="0"/>
          </a:p>
          <a:p>
            <a:pPr>
              <a:lnSpc>
                <a:spcPct val="114000"/>
              </a:lnSpc>
            </a:pPr>
            <a:endParaRPr lang="en-GB" sz="1000" b="1" u="sng" dirty="0"/>
          </a:p>
          <a:p>
            <a:pPr>
              <a:lnSpc>
                <a:spcPct val="114000"/>
              </a:lnSpc>
            </a:pPr>
            <a:endParaRPr lang="en-GB" sz="1000" b="1" u="sng" dirty="0"/>
          </a:p>
          <a:p>
            <a:pPr>
              <a:lnSpc>
                <a:spcPct val="114000"/>
              </a:lnSpc>
            </a:pPr>
            <a:endParaRPr lang="en-GB" sz="1000" b="1" u="sng" dirty="0"/>
          </a:p>
          <a:p>
            <a:pPr>
              <a:lnSpc>
                <a:spcPct val="114000"/>
              </a:lnSpc>
            </a:pPr>
            <a:endParaRPr lang="en-GB" sz="1000" b="1" u="sng" dirty="0"/>
          </a:p>
          <a:p>
            <a:pPr>
              <a:lnSpc>
                <a:spcPct val="114000"/>
              </a:lnSpc>
            </a:pPr>
            <a:endParaRPr lang="en-GB" sz="1000" b="1" u="sng" dirty="0"/>
          </a:p>
          <a:p>
            <a:pPr>
              <a:lnSpc>
                <a:spcPct val="114000"/>
              </a:lnSpc>
            </a:pPr>
            <a:endParaRPr lang="en-GB" sz="1000" b="1" u="sng" dirty="0"/>
          </a:p>
          <a:p>
            <a:pPr>
              <a:lnSpc>
                <a:spcPct val="114000"/>
              </a:lnSpc>
            </a:pPr>
            <a:endParaRPr lang="en-GB" sz="1000" b="1" u="sng" dirty="0"/>
          </a:p>
          <a:p>
            <a:pPr>
              <a:lnSpc>
                <a:spcPct val="114000"/>
              </a:lnSpc>
            </a:pPr>
            <a:endParaRPr lang="en-GB" sz="1000" b="1" u="sng" dirty="0"/>
          </a:p>
          <a:p>
            <a:pPr>
              <a:lnSpc>
                <a:spcPct val="114000"/>
              </a:lnSpc>
            </a:pPr>
            <a:endParaRPr lang="en-GB" sz="1000" b="1" u="sng" dirty="0"/>
          </a:p>
          <a:p>
            <a:pPr>
              <a:lnSpc>
                <a:spcPct val="114000"/>
              </a:lnSpc>
            </a:pPr>
            <a:endParaRPr lang="en-GB" sz="1000" b="1" u="sng" dirty="0"/>
          </a:p>
          <a:p>
            <a:pPr>
              <a:lnSpc>
                <a:spcPct val="114000"/>
              </a:lnSpc>
            </a:pPr>
            <a:endParaRPr lang="en-GB" sz="1000" b="1" u="sng" dirty="0"/>
          </a:p>
          <a:p>
            <a:pPr>
              <a:lnSpc>
                <a:spcPct val="114000"/>
              </a:lnSpc>
            </a:pPr>
            <a:endParaRPr lang="en-GB" sz="1000" b="1" u="sng" dirty="0"/>
          </a:p>
          <a:p>
            <a:pPr>
              <a:lnSpc>
                <a:spcPct val="114000"/>
              </a:lnSpc>
            </a:pPr>
            <a:endParaRPr lang="en-GB" sz="1000" b="1" u="sng" dirty="0"/>
          </a:p>
          <a:p>
            <a:pPr>
              <a:lnSpc>
                <a:spcPct val="114000"/>
              </a:lnSpc>
            </a:pPr>
            <a:endParaRPr lang="en-GB" sz="1000" b="1" u="sng" dirty="0"/>
          </a:p>
          <a:p>
            <a:pPr>
              <a:lnSpc>
                <a:spcPct val="114000"/>
              </a:lnSpc>
            </a:pPr>
            <a:endParaRPr lang="en-GB" sz="1000" b="1" u="sng" dirty="0"/>
          </a:p>
          <a:p>
            <a:pPr>
              <a:lnSpc>
                <a:spcPct val="114000"/>
              </a:lnSpc>
            </a:pPr>
            <a:endParaRPr lang="en-GB" sz="1000" b="1" u="sng" dirty="0"/>
          </a:p>
          <a:p>
            <a:pPr>
              <a:lnSpc>
                <a:spcPct val="114000"/>
              </a:lnSpc>
            </a:pPr>
            <a:endParaRPr lang="en-GB" sz="1000" b="1" u="sng" dirty="0"/>
          </a:p>
          <a:p>
            <a:pPr>
              <a:lnSpc>
                <a:spcPct val="114000"/>
              </a:lnSpc>
            </a:pPr>
            <a:endParaRPr lang="en-GB" sz="1000" b="1" u="sng" dirty="0"/>
          </a:p>
          <a:p>
            <a:pPr>
              <a:lnSpc>
                <a:spcPct val="114000"/>
              </a:lnSpc>
            </a:pPr>
            <a:endParaRPr lang="en-GB" sz="1000" b="1" u="sng" dirty="0"/>
          </a:p>
          <a:p>
            <a:pPr>
              <a:lnSpc>
                <a:spcPct val="114000"/>
              </a:lnSpc>
            </a:pPr>
            <a:endParaRPr lang="en-GB" sz="1000" b="1" u="sng" dirty="0"/>
          </a:p>
          <a:p>
            <a:pPr>
              <a:lnSpc>
                <a:spcPct val="114000"/>
              </a:lnSpc>
            </a:pPr>
            <a:endParaRPr lang="en-GB" sz="1000" b="1" u="sng" dirty="0"/>
          </a:p>
          <a:p>
            <a:pPr>
              <a:lnSpc>
                <a:spcPct val="114000"/>
              </a:lnSpc>
            </a:pPr>
            <a:endParaRPr lang="en-GB" sz="1000" b="1" u="sng" dirty="0"/>
          </a:p>
          <a:p>
            <a:pPr>
              <a:lnSpc>
                <a:spcPct val="114000"/>
              </a:lnSpc>
            </a:pPr>
            <a:endParaRPr lang="en-GB" sz="1000" b="1" u="sng" dirty="0"/>
          </a:p>
          <a:p>
            <a:pPr>
              <a:lnSpc>
                <a:spcPct val="114000"/>
              </a:lnSpc>
            </a:pPr>
            <a:endParaRPr lang="en-GB" sz="1000" b="1" u="sng" dirty="0"/>
          </a:p>
          <a:p>
            <a:pPr>
              <a:lnSpc>
                <a:spcPct val="114000"/>
              </a:lnSpc>
            </a:pPr>
            <a:endParaRPr lang="en-GB" sz="1000" b="1" u="sng" dirty="0"/>
          </a:p>
          <a:p>
            <a:pPr>
              <a:lnSpc>
                <a:spcPct val="114000"/>
              </a:lnSpc>
            </a:pPr>
            <a:endParaRPr lang="en-GB" sz="1000" b="1" u="sng" dirty="0"/>
          </a:p>
          <a:p>
            <a:pPr>
              <a:lnSpc>
                <a:spcPct val="114000"/>
              </a:lnSpc>
            </a:pPr>
            <a:endParaRPr lang="en-GB" sz="1000" b="1" u="sng" dirty="0"/>
          </a:p>
          <a:p>
            <a:pPr>
              <a:lnSpc>
                <a:spcPct val="114000"/>
              </a:lnSpc>
            </a:pPr>
            <a:endParaRPr lang="en-GB" sz="1000" b="1" u="sng" dirty="0"/>
          </a:p>
          <a:p>
            <a:pPr>
              <a:lnSpc>
                <a:spcPct val="114000"/>
              </a:lnSpc>
            </a:pPr>
            <a:endParaRPr lang="en-GB" sz="1000" b="1" u="sng" dirty="0"/>
          </a:p>
          <a:p>
            <a:pPr>
              <a:lnSpc>
                <a:spcPct val="114000"/>
              </a:lnSpc>
            </a:pPr>
            <a:endParaRPr lang="en-GB" sz="1000" b="1" u="sng" dirty="0"/>
          </a:p>
          <a:p>
            <a:pPr>
              <a:lnSpc>
                <a:spcPct val="114000"/>
              </a:lnSpc>
            </a:pPr>
            <a:endParaRPr lang="en-GB" sz="1000" b="1" u="sng" dirty="0"/>
          </a:p>
          <a:p>
            <a:pPr>
              <a:lnSpc>
                <a:spcPct val="114000"/>
              </a:lnSpc>
            </a:pPr>
            <a:endParaRPr lang="en-GB" sz="1000" b="1" u="sng" dirty="0"/>
          </a:p>
          <a:p>
            <a:pPr>
              <a:lnSpc>
                <a:spcPct val="114000"/>
              </a:lnSpc>
            </a:pPr>
            <a:endParaRPr lang="en-GB" sz="1000" b="1" u="sng" dirty="0"/>
          </a:p>
          <a:p>
            <a:pPr>
              <a:lnSpc>
                <a:spcPct val="114000"/>
              </a:lnSpc>
            </a:pPr>
            <a:endParaRPr lang="en-GB" sz="1000" b="1" u="sng" dirty="0"/>
          </a:p>
          <a:p>
            <a:pPr>
              <a:lnSpc>
                <a:spcPct val="114000"/>
              </a:lnSpc>
            </a:pPr>
            <a:endParaRPr lang="en-GB" sz="1000" b="1" u="sng" dirty="0"/>
          </a:p>
        </p:txBody>
      </p:sp>
    </p:spTree>
    <p:extLst>
      <p:ext uri="{BB962C8B-B14F-4D97-AF65-F5344CB8AC3E}">
        <p14:creationId xmlns:p14="http://schemas.microsoft.com/office/powerpoint/2010/main" val="42785057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8389" y="747847"/>
            <a:ext cx="6561221" cy="8853962"/>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nSpc>
                <a:spcPct val="114000"/>
              </a:lnSpc>
            </a:pPr>
            <a:r>
              <a:rPr lang="en-GB" sz="1000" b="1" u="sng" dirty="0"/>
              <a:t>Exchange and Transport</a:t>
            </a:r>
          </a:p>
          <a:p>
            <a:pPr>
              <a:lnSpc>
                <a:spcPct val="114000"/>
              </a:lnSpc>
            </a:pPr>
            <a:r>
              <a:rPr lang="en-GB" sz="1000" dirty="0"/>
              <a:t>Organisms need to exchange substances selectively with their environment and this takes place at exchange surfaces. Factors such as size or metabolic rate affect the requirements of organisms and this gives rise to adaptations such as specialised exchange surfaces and mass transport systems. Substances are exchanged by passive or active transport across exchange surfaces. The structure of the plasma membrane enables control of the passage of substances into and out of cells</a:t>
            </a:r>
          </a:p>
          <a:p>
            <a:pPr>
              <a:lnSpc>
                <a:spcPct val="114000"/>
              </a:lnSpc>
            </a:pPr>
            <a:endParaRPr lang="en-GB" sz="1000" dirty="0"/>
          </a:p>
          <a:p>
            <a:pPr>
              <a:lnSpc>
                <a:spcPct val="114000"/>
              </a:lnSpc>
            </a:pPr>
            <a:r>
              <a:rPr lang="en-GB" sz="1000" dirty="0"/>
              <a:t>Take a look at these videos:</a:t>
            </a:r>
          </a:p>
          <a:p>
            <a:pPr>
              <a:lnSpc>
                <a:spcPct val="114000"/>
              </a:lnSpc>
            </a:pPr>
            <a:r>
              <a:rPr lang="en-GB" sz="1000" dirty="0">
                <a:hlinkClick r:id="rId2"/>
              </a:rPr>
              <a:t>http://ed.ted.com/lessons/insights-into-cell-membranes-via-dish-detergent-ethan-perlstein</a:t>
            </a:r>
            <a:endParaRPr lang="en-GB" sz="1000" dirty="0"/>
          </a:p>
          <a:p>
            <a:pPr>
              <a:lnSpc>
                <a:spcPct val="114000"/>
              </a:lnSpc>
            </a:pPr>
            <a:r>
              <a:rPr lang="en-GB" sz="1000" dirty="0">
                <a:hlinkClick r:id="rId3"/>
              </a:rPr>
              <a:t>http://ed.ted.com/lessons/what-do-the-lungs-do-emma-bryce</a:t>
            </a:r>
            <a:endParaRPr lang="en-GB" sz="1000" dirty="0"/>
          </a:p>
          <a:p>
            <a:pPr>
              <a:lnSpc>
                <a:spcPct val="114000"/>
              </a:lnSpc>
            </a:pPr>
            <a:endParaRPr lang="en-GB" sz="1000" dirty="0"/>
          </a:p>
          <a:p>
            <a:pPr>
              <a:lnSpc>
                <a:spcPct val="114000"/>
              </a:lnSpc>
            </a:pPr>
            <a:r>
              <a:rPr lang="en-GB" sz="1000" b="1" dirty="0"/>
              <a:t>Task:</a:t>
            </a:r>
          </a:p>
          <a:p>
            <a:pPr>
              <a:lnSpc>
                <a:spcPct val="114000"/>
              </a:lnSpc>
            </a:pPr>
            <a:r>
              <a:rPr lang="en-GB" sz="1000" b="1" dirty="0"/>
              <a:t>Make notes to answer the following questions.</a:t>
            </a:r>
          </a:p>
          <a:p>
            <a:pPr>
              <a:lnSpc>
                <a:spcPct val="114000"/>
              </a:lnSpc>
            </a:pPr>
            <a:r>
              <a:rPr lang="en-GB" sz="1000" dirty="0"/>
              <a:t>Define diffusion, osmosis and active transport</a:t>
            </a:r>
          </a:p>
          <a:p>
            <a:pPr>
              <a:lnSpc>
                <a:spcPct val="114000"/>
              </a:lnSpc>
            </a:pPr>
            <a:endParaRPr lang="en-GB" sz="1000" dirty="0"/>
          </a:p>
          <a:p>
            <a:pPr>
              <a:lnSpc>
                <a:spcPct val="114000"/>
              </a:lnSpc>
            </a:pPr>
            <a:endParaRPr lang="en-GB" sz="1000" dirty="0"/>
          </a:p>
          <a:p>
            <a:pPr>
              <a:lnSpc>
                <a:spcPct val="114000"/>
              </a:lnSpc>
            </a:pPr>
            <a:endParaRPr lang="en-GB" sz="1000" dirty="0"/>
          </a:p>
          <a:p>
            <a:pPr>
              <a:lnSpc>
                <a:spcPct val="114000"/>
              </a:lnSpc>
            </a:pPr>
            <a:endParaRPr lang="en-GB" sz="1000" dirty="0"/>
          </a:p>
          <a:p>
            <a:pPr>
              <a:lnSpc>
                <a:spcPct val="114000"/>
              </a:lnSpc>
            </a:pPr>
            <a:endParaRPr lang="en-GB" sz="1000" dirty="0"/>
          </a:p>
          <a:p>
            <a:pPr>
              <a:lnSpc>
                <a:spcPct val="114000"/>
              </a:lnSpc>
            </a:pPr>
            <a:endParaRPr lang="en-GB" sz="1000" dirty="0"/>
          </a:p>
          <a:p>
            <a:pPr>
              <a:lnSpc>
                <a:spcPct val="114000"/>
              </a:lnSpc>
            </a:pPr>
            <a:endParaRPr lang="en-GB" sz="1000" dirty="0"/>
          </a:p>
          <a:p>
            <a:pPr>
              <a:lnSpc>
                <a:spcPct val="114000"/>
              </a:lnSpc>
            </a:pPr>
            <a:endParaRPr lang="en-GB" sz="1000" dirty="0"/>
          </a:p>
          <a:p>
            <a:pPr>
              <a:lnSpc>
                <a:spcPct val="114000"/>
              </a:lnSpc>
            </a:pPr>
            <a:endParaRPr lang="en-GB" sz="1000" dirty="0"/>
          </a:p>
          <a:p>
            <a:pPr>
              <a:lnSpc>
                <a:spcPct val="114000"/>
              </a:lnSpc>
            </a:pPr>
            <a:endParaRPr lang="en-GB" sz="1000" dirty="0"/>
          </a:p>
          <a:p>
            <a:pPr>
              <a:lnSpc>
                <a:spcPct val="114000"/>
              </a:lnSpc>
            </a:pPr>
            <a:r>
              <a:rPr lang="en-GB" sz="1000" dirty="0"/>
              <a:t>Give examples of where diffusion, osmosis and active transport are used in both animals and plants</a:t>
            </a:r>
          </a:p>
          <a:p>
            <a:pPr>
              <a:lnSpc>
                <a:spcPct val="114000"/>
              </a:lnSpc>
            </a:pPr>
            <a:endParaRPr lang="en-GB" sz="1000" dirty="0"/>
          </a:p>
          <a:p>
            <a:pPr>
              <a:lnSpc>
                <a:spcPct val="114000"/>
              </a:lnSpc>
            </a:pPr>
            <a:endParaRPr lang="en-GB" sz="1000" dirty="0"/>
          </a:p>
          <a:p>
            <a:pPr>
              <a:lnSpc>
                <a:spcPct val="114000"/>
              </a:lnSpc>
            </a:pPr>
            <a:endParaRPr lang="en-GB" sz="1000" dirty="0"/>
          </a:p>
          <a:p>
            <a:pPr>
              <a:lnSpc>
                <a:spcPct val="114000"/>
              </a:lnSpc>
            </a:pPr>
            <a:endParaRPr lang="en-GB" sz="1000" dirty="0"/>
          </a:p>
          <a:p>
            <a:pPr>
              <a:lnSpc>
                <a:spcPct val="114000"/>
              </a:lnSpc>
            </a:pPr>
            <a:endParaRPr lang="en-GB" sz="1000" dirty="0"/>
          </a:p>
          <a:p>
            <a:pPr>
              <a:lnSpc>
                <a:spcPct val="114000"/>
              </a:lnSpc>
            </a:pPr>
            <a:endParaRPr lang="en-GB" sz="1000" dirty="0"/>
          </a:p>
          <a:p>
            <a:pPr>
              <a:lnSpc>
                <a:spcPct val="114000"/>
              </a:lnSpc>
            </a:pPr>
            <a:endParaRPr lang="en-GB" sz="1000" dirty="0"/>
          </a:p>
          <a:p>
            <a:pPr>
              <a:lnSpc>
                <a:spcPct val="114000"/>
              </a:lnSpc>
            </a:pPr>
            <a:endParaRPr lang="en-GB" sz="1000" dirty="0"/>
          </a:p>
          <a:p>
            <a:pPr>
              <a:lnSpc>
                <a:spcPct val="114000"/>
              </a:lnSpc>
            </a:pPr>
            <a:endParaRPr lang="en-GB" sz="1000" dirty="0"/>
          </a:p>
          <a:p>
            <a:pPr>
              <a:lnSpc>
                <a:spcPct val="114000"/>
              </a:lnSpc>
            </a:pPr>
            <a:endParaRPr lang="en-GB" sz="1000" dirty="0"/>
          </a:p>
          <a:p>
            <a:pPr>
              <a:lnSpc>
                <a:spcPct val="114000"/>
              </a:lnSpc>
            </a:pPr>
            <a:endParaRPr lang="en-GB" sz="1000" dirty="0"/>
          </a:p>
          <a:p>
            <a:pPr>
              <a:lnSpc>
                <a:spcPct val="114000"/>
              </a:lnSpc>
            </a:pPr>
            <a:endParaRPr lang="en-GB" sz="1000" dirty="0"/>
          </a:p>
          <a:p>
            <a:pPr>
              <a:lnSpc>
                <a:spcPct val="114000"/>
              </a:lnSpc>
            </a:pPr>
            <a:r>
              <a:rPr lang="en-GB" sz="1000" dirty="0"/>
              <a:t>Explain why oxygen and glucose need to be absorbed and waste products removed</a:t>
            </a:r>
          </a:p>
          <a:p>
            <a:pPr>
              <a:lnSpc>
                <a:spcPct val="114000"/>
              </a:lnSpc>
            </a:pPr>
            <a:endParaRPr lang="en-GB" sz="1000" dirty="0"/>
          </a:p>
          <a:p>
            <a:pPr>
              <a:lnSpc>
                <a:spcPct val="114000"/>
              </a:lnSpc>
            </a:pPr>
            <a:endParaRPr lang="en-GB" sz="1000" dirty="0"/>
          </a:p>
          <a:p>
            <a:pPr>
              <a:lnSpc>
                <a:spcPct val="114000"/>
              </a:lnSpc>
            </a:pPr>
            <a:endParaRPr lang="en-GB" sz="1000" dirty="0"/>
          </a:p>
          <a:p>
            <a:pPr>
              <a:lnSpc>
                <a:spcPct val="114000"/>
              </a:lnSpc>
            </a:pPr>
            <a:endParaRPr lang="en-GB" sz="1000" dirty="0"/>
          </a:p>
          <a:p>
            <a:pPr>
              <a:lnSpc>
                <a:spcPct val="114000"/>
              </a:lnSpc>
            </a:pPr>
            <a:endParaRPr lang="en-GB" sz="1000" dirty="0"/>
          </a:p>
          <a:p>
            <a:pPr>
              <a:lnSpc>
                <a:spcPct val="114000"/>
              </a:lnSpc>
            </a:pPr>
            <a:endParaRPr lang="en-GB" sz="1000" dirty="0"/>
          </a:p>
          <a:p>
            <a:pPr>
              <a:lnSpc>
                <a:spcPct val="114000"/>
              </a:lnSpc>
            </a:pPr>
            <a:endParaRPr lang="en-GB" sz="1000" dirty="0"/>
          </a:p>
          <a:p>
            <a:pPr>
              <a:lnSpc>
                <a:spcPct val="114000"/>
              </a:lnSpc>
            </a:pPr>
            <a:endParaRPr lang="en-GB" sz="1000" dirty="0"/>
          </a:p>
          <a:p>
            <a:pPr>
              <a:lnSpc>
                <a:spcPct val="114000"/>
              </a:lnSpc>
            </a:pPr>
            <a:endParaRPr lang="en-GB" sz="1000" dirty="0"/>
          </a:p>
          <a:p>
            <a:pPr>
              <a:lnSpc>
                <a:spcPct val="114000"/>
              </a:lnSpc>
            </a:pPr>
            <a:endParaRPr lang="en-GB" sz="1000" dirty="0"/>
          </a:p>
          <a:p>
            <a:pPr>
              <a:lnSpc>
                <a:spcPct val="114000"/>
              </a:lnSpc>
            </a:pPr>
            <a:endParaRPr lang="en-GB" sz="1000" dirty="0"/>
          </a:p>
          <a:p>
            <a:pPr>
              <a:lnSpc>
                <a:spcPct val="114000"/>
              </a:lnSpc>
            </a:pPr>
            <a:endParaRPr lang="en-GB" sz="1000" dirty="0"/>
          </a:p>
        </p:txBody>
      </p:sp>
      <p:sp>
        <p:nvSpPr>
          <p:cNvPr id="6" name="Rectangle 5">
            <a:extLst>
              <a:ext uri="{FF2B5EF4-FFF2-40B4-BE49-F238E27FC236}">
                <a16:creationId xmlns:a16="http://schemas.microsoft.com/office/drawing/2014/main" id="{05ED84AB-2F8E-489D-ACB8-D0ABC99D6941}"/>
              </a:ext>
            </a:extLst>
          </p:cNvPr>
          <p:cNvSpPr/>
          <p:nvPr/>
        </p:nvSpPr>
        <p:spPr>
          <a:xfrm>
            <a:off x="51571" y="327068"/>
            <a:ext cx="6244454" cy="400110"/>
          </a:xfrm>
          <a:prstGeom prst="rect">
            <a:avLst/>
          </a:prstGeom>
          <a:noFill/>
        </p:spPr>
        <p:txBody>
          <a:bodyPr wrap="square" lIns="91440" tIns="45720" rIns="91440" bIns="45720">
            <a:spAutoFit/>
            <a:scene3d>
              <a:camera prst="perspectiveLeft"/>
              <a:lightRig rig="threePt" dir="t"/>
            </a:scene3d>
          </a:bodyPr>
          <a:lstStyle/>
          <a:p>
            <a:r>
              <a:rPr lang="en-GB" sz="2000" b="1" u="sng" dirty="0"/>
              <a:t>Pre-Knowledge Topics</a:t>
            </a:r>
            <a:endParaRPr lang="en-GB" sz="2000" dirty="0"/>
          </a:p>
        </p:txBody>
      </p:sp>
    </p:spTree>
    <p:extLst>
      <p:ext uri="{BB962C8B-B14F-4D97-AF65-F5344CB8AC3E}">
        <p14:creationId xmlns:p14="http://schemas.microsoft.com/office/powerpoint/2010/main" val="25801430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571" y="327068"/>
            <a:ext cx="6244454" cy="400110"/>
          </a:xfrm>
          <a:prstGeom prst="rect">
            <a:avLst/>
          </a:prstGeom>
          <a:noFill/>
        </p:spPr>
        <p:txBody>
          <a:bodyPr wrap="square" lIns="91440" tIns="45720" rIns="91440" bIns="45720">
            <a:spAutoFit/>
            <a:scene3d>
              <a:camera prst="perspectiveLeft"/>
              <a:lightRig rig="threePt" dir="t"/>
            </a:scene3d>
          </a:bodyPr>
          <a:lstStyle/>
          <a:p>
            <a:r>
              <a:rPr lang="en-GB" sz="2000" b="1" u="sng" dirty="0"/>
              <a:t>Pre-Knowledge Topics</a:t>
            </a:r>
            <a:endParaRPr lang="en-GB" sz="2000" dirty="0"/>
          </a:p>
        </p:txBody>
      </p:sp>
      <p:sp>
        <p:nvSpPr>
          <p:cNvPr id="5" name="Rectangle 4"/>
          <p:cNvSpPr/>
          <p:nvPr/>
        </p:nvSpPr>
        <p:spPr>
          <a:xfrm>
            <a:off x="140368" y="710206"/>
            <a:ext cx="6577263" cy="8853962"/>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nSpc>
                <a:spcPct val="114000"/>
              </a:lnSpc>
            </a:pPr>
            <a:r>
              <a:rPr lang="en-GB" sz="1000" b="1" u="sng" dirty="0"/>
              <a:t>DNA and the Genetic Code</a:t>
            </a:r>
          </a:p>
          <a:p>
            <a:pPr>
              <a:lnSpc>
                <a:spcPct val="114000"/>
              </a:lnSpc>
            </a:pPr>
            <a:r>
              <a:rPr lang="en-GB" sz="1000" dirty="0"/>
              <a:t>In living organisms nucleic acids (DNA and RNA have important roles and functions related to their properties. The sequence of bases in the DNA molecule determines the structure of proteins, including enzymes.</a:t>
            </a:r>
          </a:p>
          <a:p>
            <a:pPr>
              <a:lnSpc>
                <a:spcPct val="114000"/>
              </a:lnSpc>
            </a:pPr>
            <a:r>
              <a:rPr lang="en-GB" sz="1000" dirty="0"/>
              <a:t>The double helix and its four bases store the information that is passed from generation to generation. The sequence of the base pairs adenine, thymine, cytosine and guanine tell ribosomes in the cytoplasm how to construct amino acids into polypeptides and produce every characteristic we see. DNA can mutate leading to diseases including cancer and sometimes anomalies in the genetic code are passed from parents to babies in disease such as cystic fibrosis, or can be developed in unborn foetuses such as Downs Syndrome.</a:t>
            </a:r>
          </a:p>
          <a:p>
            <a:pPr>
              <a:lnSpc>
                <a:spcPct val="114000"/>
              </a:lnSpc>
            </a:pPr>
            <a:endParaRPr lang="en-GB" sz="1000" dirty="0"/>
          </a:p>
          <a:p>
            <a:pPr>
              <a:lnSpc>
                <a:spcPct val="114000"/>
              </a:lnSpc>
            </a:pPr>
            <a:r>
              <a:rPr lang="en-GB" sz="1000" dirty="0"/>
              <a:t>Take a look at these videos:</a:t>
            </a:r>
          </a:p>
          <a:p>
            <a:pPr>
              <a:lnSpc>
                <a:spcPct val="114000"/>
              </a:lnSpc>
            </a:pPr>
            <a:r>
              <a:rPr lang="en-GB" sz="1000" dirty="0">
                <a:hlinkClick r:id="rId2"/>
              </a:rPr>
              <a:t>http://ed.ted.com/lessons/the-twisting-tale-of-dna-judith-hauck</a:t>
            </a:r>
            <a:endParaRPr lang="en-GB" sz="1000" dirty="0"/>
          </a:p>
          <a:p>
            <a:pPr>
              <a:lnSpc>
                <a:spcPct val="114000"/>
              </a:lnSpc>
            </a:pPr>
            <a:r>
              <a:rPr lang="en-GB" sz="1000" dirty="0">
                <a:hlinkClick r:id="rId3"/>
              </a:rPr>
              <a:t>http://ed.ted.com/lessons/where-do-genes-come-from-carl-zimmer</a:t>
            </a:r>
            <a:endParaRPr lang="en-GB" sz="1000" dirty="0"/>
          </a:p>
          <a:p>
            <a:pPr>
              <a:lnSpc>
                <a:spcPct val="114000"/>
              </a:lnSpc>
            </a:pPr>
            <a:endParaRPr lang="en-GB" sz="1000" dirty="0"/>
          </a:p>
          <a:p>
            <a:pPr>
              <a:lnSpc>
                <a:spcPct val="114000"/>
              </a:lnSpc>
            </a:pPr>
            <a:r>
              <a:rPr lang="en-GB" sz="1000" b="1" dirty="0"/>
              <a:t>Task:</a:t>
            </a:r>
          </a:p>
          <a:p>
            <a:pPr>
              <a:lnSpc>
                <a:spcPct val="114000"/>
              </a:lnSpc>
            </a:pPr>
            <a:r>
              <a:rPr lang="en-GB" sz="1000" b="1" dirty="0"/>
              <a:t>Make notes to answer the following questions.</a:t>
            </a:r>
          </a:p>
          <a:p>
            <a:pPr>
              <a:lnSpc>
                <a:spcPct val="114000"/>
              </a:lnSpc>
            </a:pPr>
            <a:r>
              <a:rPr lang="en-GB" sz="1000" dirty="0"/>
              <a:t>Define gene, chromosome, DNA and base pair</a:t>
            </a:r>
          </a:p>
          <a:p>
            <a:pPr>
              <a:lnSpc>
                <a:spcPct val="114000"/>
              </a:lnSpc>
            </a:pPr>
            <a:endParaRPr lang="en-GB" sz="1000" dirty="0"/>
          </a:p>
          <a:p>
            <a:pPr>
              <a:lnSpc>
                <a:spcPct val="114000"/>
              </a:lnSpc>
            </a:pPr>
            <a:endParaRPr lang="en-GB" sz="1000" dirty="0"/>
          </a:p>
          <a:p>
            <a:pPr>
              <a:lnSpc>
                <a:spcPct val="114000"/>
              </a:lnSpc>
            </a:pPr>
            <a:endParaRPr lang="en-GB" sz="1000" dirty="0"/>
          </a:p>
          <a:p>
            <a:pPr>
              <a:lnSpc>
                <a:spcPct val="114000"/>
              </a:lnSpc>
            </a:pPr>
            <a:endParaRPr lang="en-GB" sz="1000" dirty="0"/>
          </a:p>
          <a:p>
            <a:pPr>
              <a:lnSpc>
                <a:spcPct val="114000"/>
              </a:lnSpc>
            </a:pPr>
            <a:endParaRPr lang="en-GB" sz="1000" dirty="0"/>
          </a:p>
          <a:p>
            <a:pPr>
              <a:lnSpc>
                <a:spcPct val="114000"/>
              </a:lnSpc>
            </a:pPr>
            <a:endParaRPr lang="en-GB" sz="1000" dirty="0"/>
          </a:p>
          <a:p>
            <a:pPr>
              <a:lnSpc>
                <a:spcPct val="114000"/>
              </a:lnSpc>
            </a:pPr>
            <a:endParaRPr lang="en-GB" sz="1000" dirty="0"/>
          </a:p>
          <a:p>
            <a:pPr>
              <a:lnSpc>
                <a:spcPct val="114000"/>
              </a:lnSpc>
            </a:pPr>
            <a:endParaRPr lang="en-GB" sz="1000" dirty="0"/>
          </a:p>
          <a:p>
            <a:pPr>
              <a:lnSpc>
                <a:spcPct val="114000"/>
              </a:lnSpc>
            </a:pPr>
            <a:r>
              <a:rPr lang="en-GB" sz="1000" dirty="0"/>
              <a:t>Describe the structure and function of DNA and RNA</a:t>
            </a:r>
          </a:p>
          <a:p>
            <a:pPr>
              <a:lnSpc>
                <a:spcPct val="114000"/>
              </a:lnSpc>
            </a:pPr>
            <a:endParaRPr lang="en-GB" sz="1000" dirty="0"/>
          </a:p>
          <a:p>
            <a:pPr>
              <a:lnSpc>
                <a:spcPct val="114000"/>
              </a:lnSpc>
            </a:pPr>
            <a:endParaRPr lang="en-GB" sz="1000" dirty="0"/>
          </a:p>
          <a:p>
            <a:pPr>
              <a:lnSpc>
                <a:spcPct val="114000"/>
              </a:lnSpc>
            </a:pPr>
            <a:endParaRPr lang="en-GB" sz="1000" dirty="0"/>
          </a:p>
          <a:p>
            <a:pPr>
              <a:lnSpc>
                <a:spcPct val="114000"/>
              </a:lnSpc>
            </a:pPr>
            <a:endParaRPr lang="en-GB" sz="1000" dirty="0"/>
          </a:p>
          <a:p>
            <a:pPr>
              <a:lnSpc>
                <a:spcPct val="114000"/>
              </a:lnSpc>
            </a:pPr>
            <a:endParaRPr lang="en-GB" sz="1000" dirty="0"/>
          </a:p>
          <a:p>
            <a:pPr>
              <a:lnSpc>
                <a:spcPct val="114000"/>
              </a:lnSpc>
            </a:pPr>
            <a:endParaRPr lang="en-GB" sz="1000" dirty="0"/>
          </a:p>
          <a:p>
            <a:pPr>
              <a:lnSpc>
                <a:spcPct val="114000"/>
              </a:lnSpc>
            </a:pPr>
            <a:endParaRPr lang="en-GB" sz="1000" dirty="0"/>
          </a:p>
          <a:p>
            <a:pPr>
              <a:lnSpc>
                <a:spcPct val="114000"/>
              </a:lnSpc>
            </a:pPr>
            <a:r>
              <a:rPr lang="en-GB" sz="1000" dirty="0"/>
              <a:t>Explain how DNA is copied in the body</a:t>
            </a:r>
          </a:p>
          <a:p>
            <a:pPr>
              <a:lnSpc>
                <a:spcPct val="114000"/>
              </a:lnSpc>
            </a:pPr>
            <a:endParaRPr lang="en-GB" sz="1000" dirty="0"/>
          </a:p>
          <a:p>
            <a:pPr>
              <a:lnSpc>
                <a:spcPct val="114000"/>
              </a:lnSpc>
            </a:pPr>
            <a:endParaRPr lang="en-GB" sz="1000" dirty="0"/>
          </a:p>
          <a:p>
            <a:pPr>
              <a:lnSpc>
                <a:spcPct val="114000"/>
              </a:lnSpc>
            </a:pPr>
            <a:endParaRPr lang="en-GB" sz="1000" dirty="0"/>
          </a:p>
          <a:p>
            <a:pPr>
              <a:lnSpc>
                <a:spcPct val="114000"/>
              </a:lnSpc>
            </a:pPr>
            <a:endParaRPr lang="en-GB" sz="1000" dirty="0"/>
          </a:p>
          <a:p>
            <a:pPr>
              <a:lnSpc>
                <a:spcPct val="114000"/>
              </a:lnSpc>
            </a:pPr>
            <a:endParaRPr lang="en-GB" sz="1000" dirty="0"/>
          </a:p>
          <a:p>
            <a:pPr>
              <a:lnSpc>
                <a:spcPct val="114000"/>
              </a:lnSpc>
            </a:pPr>
            <a:endParaRPr lang="en-GB" sz="1000" dirty="0"/>
          </a:p>
          <a:p>
            <a:pPr>
              <a:lnSpc>
                <a:spcPct val="114000"/>
              </a:lnSpc>
            </a:pPr>
            <a:endParaRPr lang="en-GB" sz="1000" dirty="0"/>
          </a:p>
          <a:p>
            <a:pPr>
              <a:lnSpc>
                <a:spcPct val="114000"/>
              </a:lnSpc>
            </a:pPr>
            <a:endParaRPr lang="en-GB" sz="1000" dirty="0"/>
          </a:p>
          <a:p>
            <a:pPr>
              <a:lnSpc>
                <a:spcPct val="114000"/>
              </a:lnSpc>
            </a:pPr>
            <a:r>
              <a:rPr lang="en-GB" sz="1000" dirty="0"/>
              <a:t>Outline some of the problems that occur with DNA replication and what the consequences of this might be</a:t>
            </a:r>
          </a:p>
          <a:p>
            <a:pPr>
              <a:lnSpc>
                <a:spcPct val="114000"/>
              </a:lnSpc>
            </a:pPr>
            <a:endParaRPr lang="en-GB" sz="1000" dirty="0"/>
          </a:p>
          <a:p>
            <a:pPr>
              <a:lnSpc>
                <a:spcPct val="114000"/>
              </a:lnSpc>
            </a:pPr>
            <a:endParaRPr lang="en-GB" sz="1000" dirty="0"/>
          </a:p>
          <a:p>
            <a:pPr>
              <a:lnSpc>
                <a:spcPct val="114000"/>
              </a:lnSpc>
            </a:pPr>
            <a:endParaRPr lang="en-GB" sz="1000" dirty="0"/>
          </a:p>
          <a:p>
            <a:pPr>
              <a:lnSpc>
                <a:spcPct val="114000"/>
              </a:lnSpc>
            </a:pPr>
            <a:endParaRPr lang="en-GB" sz="1000" dirty="0"/>
          </a:p>
          <a:p>
            <a:pPr>
              <a:lnSpc>
                <a:spcPct val="114000"/>
              </a:lnSpc>
            </a:pPr>
            <a:endParaRPr lang="en-GB" sz="1000" dirty="0"/>
          </a:p>
          <a:p>
            <a:pPr>
              <a:lnSpc>
                <a:spcPct val="114000"/>
              </a:lnSpc>
            </a:pPr>
            <a:endParaRPr lang="en-GB" sz="1000" dirty="0"/>
          </a:p>
          <a:p>
            <a:pPr>
              <a:lnSpc>
                <a:spcPct val="114000"/>
              </a:lnSpc>
            </a:pPr>
            <a:endParaRPr lang="en-GB" sz="1000" dirty="0"/>
          </a:p>
          <a:p>
            <a:pPr>
              <a:lnSpc>
                <a:spcPct val="114000"/>
              </a:lnSpc>
            </a:pPr>
            <a:endParaRPr lang="en-GB" sz="1000" dirty="0"/>
          </a:p>
        </p:txBody>
      </p:sp>
    </p:spTree>
    <p:extLst>
      <p:ext uri="{BB962C8B-B14F-4D97-AF65-F5344CB8AC3E}">
        <p14:creationId xmlns:p14="http://schemas.microsoft.com/office/powerpoint/2010/main" val="11481458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571" y="327068"/>
            <a:ext cx="6244454" cy="400110"/>
          </a:xfrm>
          <a:prstGeom prst="rect">
            <a:avLst/>
          </a:prstGeom>
          <a:noFill/>
        </p:spPr>
        <p:txBody>
          <a:bodyPr wrap="square" lIns="91440" tIns="45720" rIns="91440" bIns="45720">
            <a:spAutoFit/>
            <a:scene3d>
              <a:camera prst="perspectiveLeft"/>
              <a:lightRig rig="threePt" dir="t"/>
            </a:scene3d>
          </a:bodyPr>
          <a:lstStyle/>
          <a:p>
            <a:r>
              <a:rPr lang="en-GB" sz="2000" b="1" u="sng" dirty="0"/>
              <a:t>Pre-Knowledge Topics</a:t>
            </a:r>
            <a:endParaRPr lang="en-GB" sz="2000" dirty="0"/>
          </a:p>
        </p:txBody>
      </p:sp>
      <p:sp>
        <p:nvSpPr>
          <p:cNvPr id="6" name="Rectangle 5"/>
          <p:cNvSpPr/>
          <p:nvPr/>
        </p:nvSpPr>
        <p:spPr>
          <a:xfrm>
            <a:off x="140368" y="869904"/>
            <a:ext cx="6577263" cy="8678530"/>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nSpc>
                <a:spcPct val="114000"/>
              </a:lnSpc>
            </a:pPr>
            <a:r>
              <a:rPr lang="en-GB" sz="1000" b="1" u="sng" dirty="0"/>
              <a:t>Evolution</a:t>
            </a:r>
          </a:p>
          <a:p>
            <a:pPr>
              <a:lnSpc>
                <a:spcPct val="114000"/>
              </a:lnSpc>
            </a:pPr>
            <a:r>
              <a:rPr lang="en-GB" sz="1000" dirty="0"/>
              <a:t>Transfer of genetic information from one generation to the next can ensure continuity of species or lead to variation within a species and possible formation of new species. Reproductive isolation can lead to accumulation of different genetic information in populations potentially leading to formation of new species (speciation). Sequencing projects have read the genomes of organisms ranging from microbes and plants to humans. This allows the sequences of the proteins that derive from the genetic code to be predicted. Gene technologies allow study and alteration of gene function in order to better understand organism function and to design new industrial and medical processes.</a:t>
            </a:r>
          </a:p>
          <a:p>
            <a:pPr>
              <a:lnSpc>
                <a:spcPct val="114000"/>
              </a:lnSpc>
            </a:pPr>
            <a:endParaRPr lang="en-GB" sz="1000" dirty="0"/>
          </a:p>
          <a:p>
            <a:pPr>
              <a:lnSpc>
                <a:spcPct val="114000"/>
              </a:lnSpc>
            </a:pPr>
            <a:r>
              <a:rPr lang="en-GB" sz="1000" dirty="0"/>
              <a:t>Take a look at these videos:</a:t>
            </a:r>
          </a:p>
          <a:p>
            <a:pPr>
              <a:lnSpc>
                <a:spcPct val="114000"/>
              </a:lnSpc>
            </a:pPr>
            <a:r>
              <a:rPr lang="en-GB" sz="1000" dirty="0">
                <a:hlinkClick r:id="rId2"/>
              </a:rPr>
              <a:t>http://ed.ted.com/lessons/how-to-sequence-the-human-genome-mark-j-kiel</a:t>
            </a:r>
            <a:endParaRPr lang="en-GB" sz="1000" dirty="0"/>
          </a:p>
          <a:p>
            <a:pPr>
              <a:lnSpc>
                <a:spcPct val="114000"/>
              </a:lnSpc>
            </a:pPr>
            <a:r>
              <a:rPr lang="en-GB" sz="1000" dirty="0">
                <a:hlinkClick r:id="rId3"/>
              </a:rPr>
              <a:t>http://ed.ted.com/lessons/the-race-to-sequence-the-human-genome-tien-nguyen</a:t>
            </a:r>
            <a:endParaRPr lang="en-GB" sz="1000" dirty="0"/>
          </a:p>
          <a:p>
            <a:pPr>
              <a:lnSpc>
                <a:spcPct val="114000"/>
              </a:lnSpc>
            </a:pPr>
            <a:endParaRPr lang="en-GB" sz="1000" dirty="0"/>
          </a:p>
          <a:p>
            <a:pPr>
              <a:lnSpc>
                <a:spcPct val="114000"/>
              </a:lnSpc>
            </a:pPr>
            <a:r>
              <a:rPr lang="en-GB" sz="1000" b="1" dirty="0"/>
              <a:t>Task:</a:t>
            </a:r>
          </a:p>
          <a:p>
            <a:pPr>
              <a:lnSpc>
                <a:spcPct val="114000"/>
              </a:lnSpc>
            </a:pPr>
            <a:r>
              <a:rPr lang="en-GB" sz="1000" b="1" dirty="0"/>
              <a:t>Make notes to answer the following questions.</a:t>
            </a:r>
          </a:p>
          <a:p>
            <a:pPr>
              <a:lnSpc>
                <a:spcPct val="114000"/>
              </a:lnSpc>
            </a:pPr>
            <a:r>
              <a:rPr lang="en-GB" sz="1000" dirty="0"/>
              <a:t>Describe, using an example, how evolution occurs</a:t>
            </a:r>
          </a:p>
          <a:p>
            <a:pPr>
              <a:lnSpc>
                <a:spcPct val="114000"/>
              </a:lnSpc>
            </a:pPr>
            <a:endParaRPr lang="en-GB" sz="1000" dirty="0"/>
          </a:p>
          <a:p>
            <a:pPr>
              <a:lnSpc>
                <a:spcPct val="114000"/>
              </a:lnSpc>
            </a:pPr>
            <a:endParaRPr lang="en-GB" sz="1000" dirty="0"/>
          </a:p>
          <a:p>
            <a:pPr>
              <a:lnSpc>
                <a:spcPct val="114000"/>
              </a:lnSpc>
            </a:pPr>
            <a:endParaRPr lang="en-GB" sz="1000" dirty="0"/>
          </a:p>
          <a:p>
            <a:pPr>
              <a:lnSpc>
                <a:spcPct val="114000"/>
              </a:lnSpc>
            </a:pPr>
            <a:endParaRPr lang="en-GB" sz="1000" dirty="0"/>
          </a:p>
          <a:p>
            <a:pPr>
              <a:lnSpc>
                <a:spcPct val="114000"/>
              </a:lnSpc>
            </a:pPr>
            <a:endParaRPr lang="en-GB" sz="1000" dirty="0"/>
          </a:p>
          <a:p>
            <a:pPr>
              <a:lnSpc>
                <a:spcPct val="114000"/>
              </a:lnSpc>
            </a:pPr>
            <a:endParaRPr lang="en-GB" sz="1000" dirty="0"/>
          </a:p>
          <a:p>
            <a:pPr>
              <a:lnSpc>
                <a:spcPct val="114000"/>
              </a:lnSpc>
            </a:pPr>
            <a:endParaRPr lang="en-GB" sz="1000" dirty="0"/>
          </a:p>
          <a:p>
            <a:pPr>
              <a:lnSpc>
                <a:spcPct val="114000"/>
              </a:lnSpc>
            </a:pPr>
            <a:endParaRPr lang="en-GB" sz="1000" dirty="0"/>
          </a:p>
          <a:p>
            <a:pPr>
              <a:lnSpc>
                <a:spcPct val="114000"/>
              </a:lnSpc>
            </a:pPr>
            <a:endParaRPr lang="en-GB" sz="1000" dirty="0"/>
          </a:p>
          <a:p>
            <a:pPr>
              <a:lnSpc>
                <a:spcPct val="114000"/>
              </a:lnSpc>
            </a:pPr>
            <a:endParaRPr lang="en-GB" sz="1000" dirty="0"/>
          </a:p>
          <a:p>
            <a:pPr>
              <a:lnSpc>
                <a:spcPct val="114000"/>
              </a:lnSpc>
            </a:pPr>
            <a:endParaRPr lang="en-GB" sz="1000" dirty="0"/>
          </a:p>
          <a:p>
            <a:pPr>
              <a:lnSpc>
                <a:spcPct val="114000"/>
              </a:lnSpc>
            </a:pPr>
            <a:r>
              <a:rPr lang="en-GB" sz="1000" dirty="0"/>
              <a:t>Explain what a genome is</a:t>
            </a:r>
          </a:p>
          <a:p>
            <a:pPr>
              <a:lnSpc>
                <a:spcPct val="114000"/>
              </a:lnSpc>
            </a:pPr>
            <a:endParaRPr lang="en-GB" sz="1000" dirty="0"/>
          </a:p>
          <a:p>
            <a:pPr>
              <a:lnSpc>
                <a:spcPct val="114000"/>
              </a:lnSpc>
            </a:pPr>
            <a:endParaRPr lang="en-GB" sz="1000" dirty="0"/>
          </a:p>
          <a:p>
            <a:pPr>
              <a:lnSpc>
                <a:spcPct val="114000"/>
              </a:lnSpc>
            </a:pPr>
            <a:endParaRPr lang="en-GB" sz="1000" dirty="0"/>
          </a:p>
          <a:p>
            <a:pPr>
              <a:lnSpc>
                <a:spcPct val="114000"/>
              </a:lnSpc>
            </a:pPr>
            <a:endParaRPr lang="en-GB" sz="1000" dirty="0"/>
          </a:p>
          <a:p>
            <a:pPr>
              <a:lnSpc>
                <a:spcPct val="114000"/>
              </a:lnSpc>
            </a:pPr>
            <a:endParaRPr lang="en-GB" sz="1000" dirty="0"/>
          </a:p>
          <a:p>
            <a:pPr>
              <a:lnSpc>
                <a:spcPct val="114000"/>
              </a:lnSpc>
            </a:pPr>
            <a:endParaRPr lang="en-GB" sz="1000" dirty="0"/>
          </a:p>
          <a:p>
            <a:pPr>
              <a:lnSpc>
                <a:spcPct val="114000"/>
              </a:lnSpc>
            </a:pPr>
            <a:endParaRPr lang="en-GB" sz="1000" dirty="0"/>
          </a:p>
          <a:p>
            <a:pPr>
              <a:lnSpc>
                <a:spcPct val="114000"/>
              </a:lnSpc>
            </a:pPr>
            <a:endParaRPr lang="en-GB" sz="1000" dirty="0"/>
          </a:p>
          <a:p>
            <a:pPr>
              <a:lnSpc>
                <a:spcPct val="114000"/>
              </a:lnSpc>
            </a:pPr>
            <a:endParaRPr lang="en-GB" sz="1000" dirty="0"/>
          </a:p>
          <a:p>
            <a:pPr>
              <a:lnSpc>
                <a:spcPct val="114000"/>
              </a:lnSpc>
            </a:pPr>
            <a:r>
              <a:rPr lang="en-GB" sz="1000" dirty="0"/>
              <a:t>Give examples of how this information has already been used to develop new treatments and technologies</a:t>
            </a:r>
          </a:p>
          <a:p>
            <a:pPr>
              <a:lnSpc>
                <a:spcPct val="114000"/>
              </a:lnSpc>
            </a:pPr>
            <a:endParaRPr lang="en-GB" sz="1000" dirty="0"/>
          </a:p>
          <a:p>
            <a:pPr>
              <a:lnSpc>
                <a:spcPct val="114000"/>
              </a:lnSpc>
            </a:pPr>
            <a:endParaRPr lang="en-GB" sz="1000" dirty="0"/>
          </a:p>
          <a:p>
            <a:pPr>
              <a:lnSpc>
                <a:spcPct val="114000"/>
              </a:lnSpc>
            </a:pPr>
            <a:endParaRPr lang="en-GB" sz="1000" dirty="0"/>
          </a:p>
          <a:p>
            <a:pPr>
              <a:lnSpc>
                <a:spcPct val="114000"/>
              </a:lnSpc>
            </a:pPr>
            <a:endParaRPr lang="en-GB" sz="1000" dirty="0"/>
          </a:p>
          <a:p>
            <a:pPr>
              <a:lnSpc>
                <a:spcPct val="114000"/>
              </a:lnSpc>
            </a:pPr>
            <a:endParaRPr lang="en-GB" sz="1000" dirty="0"/>
          </a:p>
          <a:p>
            <a:pPr>
              <a:lnSpc>
                <a:spcPct val="114000"/>
              </a:lnSpc>
            </a:pPr>
            <a:endParaRPr lang="en-GB" sz="1000" dirty="0"/>
          </a:p>
          <a:p>
            <a:pPr>
              <a:lnSpc>
                <a:spcPct val="114000"/>
              </a:lnSpc>
            </a:pPr>
            <a:endParaRPr lang="en-GB" sz="1000" dirty="0"/>
          </a:p>
          <a:p>
            <a:pPr>
              <a:lnSpc>
                <a:spcPct val="114000"/>
              </a:lnSpc>
            </a:pPr>
            <a:endParaRPr lang="en-GB" sz="1000" dirty="0"/>
          </a:p>
          <a:p>
            <a:pPr>
              <a:lnSpc>
                <a:spcPct val="114000"/>
              </a:lnSpc>
            </a:pPr>
            <a:endParaRPr lang="en-GB" sz="1000" dirty="0"/>
          </a:p>
          <a:p>
            <a:pPr>
              <a:lnSpc>
                <a:spcPct val="114000"/>
              </a:lnSpc>
            </a:pPr>
            <a:endParaRPr lang="en-GB" sz="1000" dirty="0"/>
          </a:p>
          <a:p>
            <a:pPr>
              <a:lnSpc>
                <a:spcPct val="114000"/>
              </a:lnSpc>
            </a:pPr>
            <a:endParaRPr lang="en-GB" sz="1000" dirty="0"/>
          </a:p>
          <a:p>
            <a:pPr>
              <a:lnSpc>
                <a:spcPct val="114000"/>
              </a:lnSpc>
            </a:pPr>
            <a:endParaRPr lang="en-GB" sz="1000" dirty="0"/>
          </a:p>
        </p:txBody>
      </p:sp>
    </p:spTree>
    <p:extLst>
      <p:ext uri="{BB962C8B-B14F-4D97-AF65-F5344CB8AC3E}">
        <p14:creationId xmlns:p14="http://schemas.microsoft.com/office/powerpoint/2010/main" val="31602018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0473" y="743433"/>
            <a:ext cx="6497053" cy="8853962"/>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nSpc>
                <a:spcPct val="114000"/>
              </a:lnSpc>
            </a:pPr>
            <a:r>
              <a:rPr lang="en-GB" sz="1000" b="1" u="sng" dirty="0"/>
              <a:t>Biological Molecules</a:t>
            </a:r>
          </a:p>
          <a:p>
            <a:pPr>
              <a:lnSpc>
                <a:spcPct val="114000"/>
              </a:lnSpc>
            </a:pPr>
            <a:r>
              <a:rPr lang="en-GB" sz="1000" dirty="0"/>
              <a:t>Biological molecules are often polymers and are based on a small number of chemical elements. In living organisms carbohydrates, proteins, lipids, inorganic ions and water all have important roles and functions related to their properties. DNA determines the structure of proteins, including enzymes. Enzymes catalyse the reactions that determine structures and functions from cellular to whole-organism level. Enzymes are proteins with a mechanism of action and other properties determined by their tertiary structure. ATP provides the immediate source of energy for biological processes.</a:t>
            </a:r>
          </a:p>
          <a:p>
            <a:pPr>
              <a:lnSpc>
                <a:spcPct val="114000"/>
              </a:lnSpc>
            </a:pPr>
            <a:endParaRPr lang="en-GB" sz="1000" i="1" dirty="0"/>
          </a:p>
          <a:p>
            <a:pPr>
              <a:lnSpc>
                <a:spcPct val="114000"/>
              </a:lnSpc>
            </a:pPr>
            <a:r>
              <a:rPr lang="en-GB" sz="1000" dirty="0"/>
              <a:t>Take a look at these videos:</a:t>
            </a:r>
          </a:p>
          <a:p>
            <a:pPr>
              <a:lnSpc>
                <a:spcPct val="114000"/>
              </a:lnSpc>
            </a:pPr>
            <a:r>
              <a:rPr lang="en-GB" sz="1000" dirty="0">
                <a:hlinkClick r:id="rId2"/>
              </a:rPr>
              <a:t>https://www.youtube.com/watch?v=H8WJ2KENlK0</a:t>
            </a:r>
            <a:endParaRPr lang="en-GB" sz="1000" dirty="0"/>
          </a:p>
          <a:p>
            <a:pPr>
              <a:lnSpc>
                <a:spcPct val="114000"/>
              </a:lnSpc>
            </a:pPr>
            <a:r>
              <a:rPr lang="en-GB" sz="1000" dirty="0">
                <a:hlinkClick r:id="rId3"/>
              </a:rPr>
              <a:t>http://ed.ted.com/lessons/activation-energy-kickstarting-chemical-reactions-vance-kite</a:t>
            </a:r>
            <a:endParaRPr lang="en-GB" sz="1000" dirty="0"/>
          </a:p>
          <a:p>
            <a:pPr>
              <a:lnSpc>
                <a:spcPct val="114000"/>
              </a:lnSpc>
            </a:pPr>
            <a:endParaRPr lang="en-GB" sz="1000" i="1" dirty="0"/>
          </a:p>
          <a:p>
            <a:pPr>
              <a:lnSpc>
                <a:spcPct val="114000"/>
              </a:lnSpc>
            </a:pPr>
            <a:r>
              <a:rPr lang="en-GB" sz="1000" b="1" dirty="0"/>
              <a:t>Task:</a:t>
            </a:r>
          </a:p>
          <a:p>
            <a:pPr>
              <a:lnSpc>
                <a:spcPct val="114000"/>
              </a:lnSpc>
            </a:pPr>
            <a:r>
              <a:rPr lang="en-GB" sz="1000" b="1" dirty="0"/>
              <a:t>Make notes to answer the following questions.</a:t>
            </a:r>
          </a:p>
          <a:p>
            <a:pPr>
              <a:lnSpc>
                <a:spcPct val="114000"/>
              </a:lnSpc>
            </a:pPr>
            <a:r>
              <a:rPr lang="en-GB" sz="1000" dirty="0"/>
              <a:t>Describe the structure of an enzyme</a:t>
            </a:r>
          </a:p>
          <a:p>
            <a:pPr>
              <a:lnSpc>
                <a:spcPct val="114000"/>
              </a:lnSpc>
            </a:pPr>
            <a:endParaRPr lang="en-GB" sz="1000" dirty="0"/>
          </a:p>
          <a:p>
            <a:pPr>
              <a:lnSpc>
                <a:spcPct val="114000"/>
              </a:lnSpc>
            </a:pPr>
            <a:endParaRPr lang="en-GB" sz="1000" dirty="0"/>
          </a:p>
          <a:p>
            <a:pPr>
              <a:lnSpc>
                <a:spcPct val="114000"/>
              </a:lnSpc>
            </a:pPr>
            <a:endParaRPr lang="en-GB" sz="1000" dirty="0"/>
          </a:p>
          <a:p>
            <a:pPr>
              <a:lnSpc>
                <a:spcPct val="114000"/>
              </a:lnSpc>
            </a:pPr>
            <a:endParaRPr lang="en-GB" sz="1000" dirty="0"/>
          </a:p>
          <a:p>
            <a:pPr>
              <a:lnSpc>
                <a:spcPct val="114000"/>
              </a:lnSpc>
            </a:pPr>
            <a:endParaRPr lang="en-GB" sz="1000" dirty="0"/>
          </a:p>
          <a:p>
            <a:pPr>
              <a:lnSpc>
                <a:spcPct val="114000"/>
              </a:lnSpc>
            </a:pPr>
            <a:endParaRPr lang="en-GB" sz="1000" dirty="0"/>
          </a:p>
          <a:p>
            <a:pPr>
              <a:lnSpc>
                <a:spcPct val="114000"/>
              </a:lnSpc>
            </a:pPr>
            <a:endParaRPr lang="en-GB" sz="1000" dirty="0"/>
          </a:p>
          <a:p>
            <a:pPr>
              <a:lnSpc>
                <a:spcPct val="114000"/>
              </a:lnSpc>
            </a:pPr>
            <a:endParaRPr lang="en-GB" sz="1000" dirty="0"/>
          </a:p>
          <a:p>
            <a:pPr>
              <a:lnSpc>
                <a:spcPct val="114000"/>
              </a:lnSpc>
            </a:pPr>
            <a:endParaRPr lang="en-GB" sz="1000" dirty="0"/>
          </a:p>
          <a:p>
            <a:pPr>
              <a:lnSpc>
                <a:spcPct val="114000"/>
              </a:lnSpc>
            </a:pPr>
            <a:r>
              <a:rPr lang="en-GB" sz="1000" dirty="0"/>
              <a:t>Explain what enzymes do inside the body</a:t>
            </a:r>
          </a:p>
          <a:p>
            <a:pPr>
              <a:lnSpc>
                <a:spcPct val="114000"/>
              </a:lnSpc>
            </a:pPr>
            <a:endParaRPr lang="en-GB" sz="1000" dirty="0"/>
          </a:p>
          <a:p>
            <a:pPr>
              <a:lnSpc>
                <a:spcPct val="114000"/>
              </a:lnSpc>
            </a:pPr>
            <a:endParaRPr lang="en-GB" sz="1000" dirty="0"/>
          </a:p>
          <a:p>
            <a:pPr>
              <a:lnSpc>
                <a:spcPct val="114000"/>
              </a:lnSpc>
            </a:pPr>
            <a:endParaRPr lang="en-GB" sz="1000" dirty="0"/>
          </a:p>
          <a:p>
            <a:pPr>
              <a:lnSpc>
                <a:spcPct val="114000"/>
              </a:lnSpc>
            </a:pPr>
            <a:endParaRPr lang="en-GB" sz="1000" dirty="0"/>
          </a:p>
          <a:p>
            <a:pPr>
              <a:lnSpc>
                <a:spcPct val="114000"/>
              </a:lnSpc>
            </a:pPr>
            <a:endParaRPr lang="en-GB" sz="1000" dirty="0"/>
          </a:p>
          <a:p>
            <a:pPr>
              <a:lnSpc>
                <a:spcPct val="114000"/>
              </a:lnSpc>
            </a:pPr>
            <a:endParaRPr lang="en-GB" sz="1000" dirty="0"/>
          </a:p>
          <a:p>
            <a:pPr>
              <a:lnSpc>
                <a:spcPct val="114000"/>
              </a:lnSpc>
            </a:pPr>
            <a:endParaRPr lang="en-GB" sz="1000" dirty="0"/>
          </a:p>
          <a:p>
            <a:pPr>
              <a:lnSpc>
                <a:spcPct val="114000"/>
              </a:lnSpc>
            </a:pPr>
            <a:endParaRPr lang="en-GB" sz="1000" dirty="0"/>
          </a:p>
          <a:p>
            <a:pPr>
              <a:lnSpc>
                <a:spcPct val="114000"/>
              </a:lnSpc>
            </a:pPr>
            <a:endParaRPr lang="en-GB" sz="1000" dirty="0"/>
          </a:p>
          <a:p>
            <a:pPr>
              <a:lnSpc>
                <a:spcPct val="114000"/>
              </a:lnSpc>
            </a:pPr>
            <a:endParaRPr lang="en-GB" sz="1000" dirty="0"/>
          </a:p>
          <a:p>
            <a:pPr>
              <a:lnSpc>
                <a:spcPct val="114000"/>
              </a:lnSpc>
            </a:pPr>
            <a:endParaRPr lang="en-GB" sz="1000" dirty="0"/>
          </a:p>
          <a:p>
            <a:pPr>
              <a:lnSpc>
                <a:spcPct val="114000"/>
              </a:lnSpc>
            </a:pPr>
            <a:endParaRPr lang="en-GB" sz="1000" dirty="0"/>
          </a:p>
          <a:p>
            <a:pPr>
              <a:lnSpc>
                <a:spcPct val="114000"/>
              </a:lnSpc>
            </a:pPr>
            <a:endParaRPr lang="en-GB" sz="1000" dirty="0"/>
          </a:p>
          <a:p>
            <a:pPr>
              <a:lnSpc>
                <a:spcPct val="114000"/>
              </a:lnSpc>
            </a:pPr>
            <a:r>
              <a:rPr lang="en-GB" sz="1000" dirty="0"/>
              <a:t>Explain how both high and low temperatures affect enzymes</a:t>
            </a:r>
          </a:p>
          <a:p>
            <a:pPr>
              <a:lnSpc>
                <a:spcPct val="114000"/>
              </a:lnSpc>
            </a:pPr>
            <a:endParaRPr lang="en-GB" sz="1000" dirty="0"/>
          </a:p>
          <a:p>
            <a:pPr>
              <a:lnSpc>
                <a:spcPct val="114000"/>
              </a:lnSpc>
            </a:pPr>
            <a:endParaRPr lang="en-GB" sz="1000" dirty="0"/>
          </a:p>
          <a:p>
            <a:pPr>
              <a:lnSpc>
                <a:spcPct val="114000"/>
              </a:lnSpc>
            </a:pPr>
            <a:endParaRPr lang="en-GB" sz="1000" dirty="0"/>
          </a:p>
          <a:p>
            <a:pPr>
              <a:lnSpc>
                <a:spcPct val="114000"/>
              </a:lnSpc>
            </a:pPr>
            <a:endParaRPr lang="en-GB" sz="1000" dirty="0"/>
          </a:p>
          <a:p>
            <a:pPr>
              <a:lnSpc>
                <a:spcPct val="114000"/>
              </a:lnSpc>
            </a:pPr>
            <a:endParaRPr lang="en-GB" sz="1000" dirty="0"/>
          </a:p>
          <a:p>
            <a:pPr>
              <a:lnSpc>
                <a:spcPct val="114000"/>
              </a:lnSpc>
            </a:pPr>
            <a:endParaRPr lang="en-GB" sz="1000" dirty="0"/>
          </a:p>
          <a:p>
            <a:pPr>
              <a:lnSpc>
                <a:spcPct val="114000"/>
              </a:lnSpc>
            </a:pPr>
            <a:endParaRPr lang="en-GB" sz="1000" dirty="0"/>
          </a:p>
          <a:p>
            <a:pPr>
              <a:lnSpc>
                <a:spcPct val="114000"/>
              </a:lnSpc>
            </a:pPr>
            <a:endParaRPr lang="en-GB" sz="1000" dirty="0"/>
          </a:p>
          <a:p>
            <a:pPr>
              <a:lnSpc>
                <a:spcPct val="114000"/>
              </a:lnSpc>
            </a:pPr>
            <a:endParaRPr lang="en-GB" sz="1000" dirty="0"/>
          </a:p>
          <a:p>
            <a:pPr>
              <a:lnSpc>
                <a:spcPct val="114000"/>
              </a:lnSpc>
            </a:pPr>
            <a:endParaRPr lang="en-GB" sz="1000" dirty="0"/>
          </a:p>
          <a:p>
            <a:pPr>
              <a:lnSpc>
                <a:spcPct val="114000"/>
              </a:lnSpc>
            </a:pPr>
            <a:endParaRPr lang="en-GB" sz="1000" dirty="0"/>
          </a:p>
          <a:p>
            <a:pPr>
              <a:lnSpc>
                <a:spcPct val="114000"/>
              </a:lnSpc>
            </a:pPr>
            <a:endParaRPr lang="en-GB" sz="1000" dirty="0"/>
          </a:p>
        </p:txBody>
      </p:sp>
      <p:sp>
        <p:nvSpPr>
          <p:cNvPr id="6" name="Rectangle 5">
            <a:extLst>
              <a:ext uri="{FF2B5EF4-FFF2-40B4-BE49-F238E27FC236}">
                <a16:creationId xmlns:a16="http://schemas.microsoft.com/office/drawing/2014/main" id="{004871B0-9F5B-4FD6-AB33-234D2B1FE536}"/>
              </a:ext>
            </a:extLst>
          </p:cNvPr>
          <p:cNvSpPr/>
          <p:nvPr/>
        </p:nvSpPr>
        <p:spPr>
          <a:xfrm>
            <a:off x="51571" y="327068"/>
            <a:ext cx="6244454" cy="400110"/>
          </a:xfrm>
          <a:prstGeom prst="rect">
            <a:avLst/>
          </a:prstGeom>
          <a:noFill/>
        </p:spPr>
        <p:txBody>
          <a:bodyPr wrap="square" lIns="91440" tIns="45720" rIns="91440" bIns="45720">
            <a:spAutoFit/>
            <a:scene3d>
              <a:camera prst="perspectiveLeft"/>
              <a:lightRig rig="threePt" dir="t"/>
            </a:scene3d>
          </a:bodyPr>
          <a:lstStyle/>
          <a:p>
            <a:r>
              <a:rPr lang="en-GB" sz="2000" b="1" u="sng" dirty="0"/>
              <a:t>Pre-Knowledge Topics</a:t>
            </a:r>
            <a:endParaRPr lang="en-GB" sz="2000" dirty="0"/>
          </a:p>
        </p:txBody>
      </p:sp>
    </p:spTree>
    <p:extLst>
      <p:ext uri="{BB962C8B-B14F-4D97-AF65-F5344CB8AC3E}">
        <p14:creationId xmlns:p14="http://schemas.microsoft.com/office/powerpoint/2010/main" val="14063352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421" y="734136"/>
            <a:ext cx="6561221" cy="8853962"/>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nSpc>
                <a:spcPct val="114000"/>
              </a:lnSpc>
            </a:pPr>
            <a:r>
              <a:rPr lang="en-GB" sz="1000" b="1" u="sng" dirty="0"/>
              <a:t>Biodiversity</a:t>
            </a:r>
          </a:p>
          <a:p>
            <a:pPr>
              <a:lnSpc>
                <a:spcPct val="114000"/>
              </a:lnSpc>
            </a:pPr>
            <a:r>
              <a:rPr lang="en-GB" sz="1000" dirty="0"/>
              <a:t>The variety of life, both past and present, is extensive, but the biochemical basis of life is similar for all living things. Biodiversity refers to the variety and complexity of life and may be considered at different levels. Biodiversity can be measured, for example within a habitat or at the genetic level. Classification is a means of organising the variety of life based on relationships between organisms and is built around the concept of species. Originally classification systems were based on observable features but more recent approaches draw on a wider range of evidence to clarify relationships between organisms. Adaptations of organisms to their environments can be behavioural, physiological and anatomical. Adaptation and selection are major factors in evolution and make a significant contribution to the diversity of living organisms.</a:t>
            </a:r>
          </a:p>
          <a:p>
            <a:pPr>
              <a:lnSpc>
                <a:spcPct val="114000"/>
              </a:lnSpc>
            </a:pPr>
            <a:endParaRPr lang="en-GB" sz="1000" dirty="0"/>
          </a:p>
          <a:p>
            <a:pPr>
              <a:lnSpc>
                <a:spcPct val="114000"/>
              </a:lnSpc>
            </a:pPr>
            <a:r>
              <a:rPr lang="en-GB" sz="1000" dirty="0"/>
              <a:t>Take a look at these videos:</a:t>
            </a:r>
          </a:p>
          <a:p>
            <a:pPr>
              <a:lnSpc>
                <a:spcPct val="114000"/>
              </a:lnSpc>
            </a:pPr>
            <a:r>
              <a:rPr lang="en-GB" sz="1000" dirty="0">
                <a:hlinkClick r:id="rId2"/>
              </a:rPr>
              <a:t>http://ed.ted.com/lessons/why-is-biodiversity-so-important-kim-preshoff</a:t>
            </a:r>
            <a:endParaRPr lang="en-GB" sz="1000" dirty="0"/>
          </a:p>
          <a:p>
            <a:pPr>
              <a:lnSpc>
                <a:spcPct val="114000"/>
              </a:lnSpc>
            </a:pPr>
            <a:r>
              <a:rPr lang="en-GB" sz="1000" dirty="0">
                <a:hlinkClick r:id="rId3"/>
              </a:rPr>
              <a:t>http://ed.ted.com/lessons/can-wildlife-adapt-to-climate-change-erin-eastwood</a:t>
            </a:r>
            <a:endParaRPr lang="en-GB" sz="1000" dirty="0"/>
          </a:p>
          <a:p>
            <a:pPr>
              <a:lnSpc>
                <a:spcPct val="114000"/>
              </a:lnSpc>
            </a:pPr>
            <a:endParaRPr lang="en-GB" sz="1000" dirty="0"/>
          </a:p>
          <a:p>
            <a:pPr>
              <a:lnSpc>
                <a:spcPct val="114000"/>
              </a:lnSpc>
            </a:pPr>
            <a:r>
              <a:rPr lang="en-GB" sz="1000" b="1" dirty="0"/>
              <a:t>Task:</a:t>
            </a:r>
          </a:p>
          <a:p>
            <a:pPr>
              <a:lnSpc>
                <a:spcPct val="114000"/>
              </a:lnSpc>
            </a:pPr>
            <a:r>
              <a:rPr lang="en-GB" sz="1000" b="1" dirty="0"/>
              <a:t>Make notes to answer the following questions.</a:t>
            </a:r>
          </a:p>
          <a:p>
            <a:pPr>
              <a:lnSpc>
                <a:spcPct val="114000"/>
              </a:lnSpc>
            </a:pPr>
            <a:r>
              <a:rPr lang="en-GB" sz="1000" dirty="0"/>
              <a:t>Define what is meant by species and classification</a:t>
            </a:r>
          </a:p>
          <a:p>
            <a:pPr>
              <a:lnSpc>
                <a:spcPct val="114000"/>
              </a:lnSpc>
            </a:pPr>
            <a:endParaRPr lang="en-GB" sz="1000" dirty="0"/>
          </a:p>
          <a:p>
            <a:pPr>
              <a:lnSpc>
                <a:spcPct val="114000"/>
              </a:lnSpc>
            </a:pPr>
            <a:endParaRPr lang="en-GB" sz="1000" dirty="0"/>
          </a:p>
          <a:p>
            <a:pPr>
              <a:lnSpc>
                <a:spcPct val="114000"/>
              </a:lnSpc>
            </a:pPr>
            <a:endParaRPr lang="en-GB" sz="1000" dirty="0"/>
          </a:p>
          <a:p>
            <a:pPr>
              <a:lnSpc>
                <a:spcPct val="114000"/>
              </a:lnSpc>
            </a:pPr>
            <a:endParaRPr lang="en-GB" sz="1000" dirty="0"/>
          </a:p>
          <a:p>
            <a:pPr>
              <a:lnSpc>
                <a:spcPct val="114000"/>
              </a:lnSpc>
            </a:pPr>
            <a:endParaRPr lang="en-GB" sz="1000" dirty="0"/>
          </a:p>
          <a:p>
            <a:pPr>
              <a:lnSpc>
                <a:spcPct val="114000"/>
              </a:lnSpc>
            </a:pPr>
            <a:endParaRPr lang="en-GB" sz="1000" dirty="0"/>
          </a:p>
          <a:p>
            <a:pPr>
              <a:lnSpc>
                <a:spcPct val="114000"/>
              </a:lnSpc>
            </a:pPr>
            <a:r>
              <a:rPr lang="en-GB" sz="1000" dirty="0"/>
              <a:t>Describe how species are classified</a:t>
            </a:r>
          </a:p>
          <a:p>
            <a:pPr>
              <a:lnSpc>
                <a:spcPct val="114000"/>
              </a:lnSpc>
            </a:pPr>
            <a:endParaRPr lang="en-GB" sz="1000" dirty="0"/>
          </a:p>
          <a:p>
            <a:pPr>
              <a:lnSpc>
                <a:spcPct val="114000"/>
              </a:lnSpc>
            </a:pPr>
            <a:endParaRPr lang="en-GB" sz="1000" dirty="0"/>
          </a:p>
          <a:p>
            <a:pPr>
              <a:lnSpc>
                <a:spcPct val="114000"/>
              </a:lnSpc>
            </a:pPr>
            <a:endParaRPr lang="en-GB" sz="1000" dirty="0"/>
          </a:p>
          <a:p>
            <a:pPr>
              <a:lnSpc>
                <a:spcPct val="114000"/>
              </a:lnSpc>
            </a:pPr>
            <a:endParaRPr lang="en-GB" sz="1000" dirty="0"/>
          </a:p>
          <a:p>
            <a:pPr>
              <a:lnSpc>
                <a:spcPct val="114000"/>
              </a:lnSpc>
            </a:pPr>
            <a:endParaRPr lang="en-GB" sz="1000" dirty="0"/>
          </a:p>
          <a:p>
            <a:pPr>
              <a:lnSpc>
                <a:spcPct val="114000"/>
              </a:lnSpc>
            </a:pPr>
            <a:endParaRPr lang="en-GB" sz="1000" dirty="0"/>
          </a:p>
          <a:p>
            <a:pPr>
              <a:lnSpc>
                <a:spcPct val="114000"/>
              </a:lnSpc>
            </a:pPr>
            <a:endParaRPr lang="en-GB" sz="1000" dirty="0"/>
          </a:p>
          <a:p>
            <a:pPr>
              <a:lnSpc>
                <a:spcPct val="114000"/>
              </a:lnSpc>
            </a:pPr>
            <a:r>
              <a:rPr lang="en-GB" sz="1000" dirty="0"/>
              <a:t>Explain one way scientists can collect data about a habitat, giving an example</a:t>
            </a:r>
          </a:p>
          <a:p>
            <a:pPr>
              <a:lnSpc>
                <a:spcPct val="114000"/>
              </a:lnSpc>
            </a:pPr>
            <a:endParaRPr lang="en-GB" sz="1000" dirty="0"/>
          </a:p>
          <a:p>
            <a:pPr>
              <a:lnSpc>
                <a:spcPct val="114000"/>
              </a:lnSpc>
            </a:pPr>
            <a:endParaRPr lang="en-GB" sz="1000" dirty="0"/>
          </a:p>
          <a:p>
            <a:pPr>
              <a:lnSpc>
                <a:spcPct val="114000"/>
              </a:lnSpc>
            </a:pPr>
            <a:endParaRPr lang="en-GB" sz="1000" dirty="0"/>
          </a:p>
          <a:p>
            <a:pPr>
              <a:lnSpc>
                <a:spcPct val="114000"/>
              </a:lnSpc>
            </a:pPr>
            <a:endParaRPr lang="en-GB" sz="1000" dirty="0"/>
          </a:p>
          <a:p>
            <a:pPr>
              <a:lnSpc>
                <a:spcPct val="114000"/>
              </a:lnSpc>
            </a:pPr>
            <a:endParaRPr lang="en-GB" sz="1000" dirty="0"/>
          </a:p>
          <a:p>
            <a:pPr>
              <a:lnSpc>
                <a:spcPct val="114000"/>
              </a:lnSpc>
            </a:pPr>
            <a:endParaRPr lang="en-GB" sz="1000" dirty="0"/>
          </a:p>
          <a:p>
            <a:pPr>
              <a:lnSpc>
                <a:spcPct val="114000"/>
              </a:lnSpc>
            </a:pPr>
            <a:endParaRPr lang="en-GB" sz="1000" dirty="0"/>
          </a:p>
          <a:p>
            <a:pPr>
              <a:lnSpc>
                <a:spcPct val="114000"/>
              </a:lnSpc>
            </a:pPr>
            <a:endParaRPr lang="en-GB" sz="1000" dirty="0"/>
          </a:p>
          <a:p>
            <a:pPr>
              <a:lnSpc>
                <a:spcPct val="114000"/>
              </a:lnSpc>
            </a:pPr>
            <a:r>
              <a:rPr lang="en-GB" sz="1000" dirty="0"/>
              <a:t>Explain adaptation and how habitat change may pose a threat to species</a:t>
            </a:r>
          </a:p>
          <a:p>
            <a:pPr>
              <a:lnSpc>
                <a:spcPct val="114000"/>
              </a:lnSpc>
            </a:pPr>
            <a:endParaRPr lang="en-GB" sz="1000" dirty="0"/>
          </a:p>
          <a:p>
            <a:pPr>
              <a:lnSpc>
                <a:spcPct val="114000"/>
              </a:lnSpc>
            </a:pPr>
            <a:endParaRPr lang="en-GB" sz="1000" dirty="0"/>
          </a:p>
          <a:p>
            <a:pPr>
              <a:lnSpc>
                <a:spcPct val="114000"/>
              </a:lnSpc>
            </a:pPr>
            <a:endParaRPr lang="en-GB" sz="1000" dirty="0"/>
          </a:p>
          <a:p>
            <a:pPr>
              <a:lnSpc>
                <a:spcPct val="114000"/>
              </a:lnSpc>
            </a:pPr>
            <a:endParaRPr lang="en-GB" sz="1000" dirty="0"/>
          </a:p>
          <a:p>
            <a:pPr>
              <a:lnSpc>
                <a:spcPct val="114000"/>
              </a:lnSpc>
            </a:pPr>
            <a:endParaRPr lang="en-GB" sz="1000" dirty="0"/>
          </a:p>
          <a:p>
            <a:pPr>
              <a:lnSpc>
                <a:spcPct val="114000"/>
              </a:lnSpc>
            </a:pPr>
            <a:endParaRPr lang="en-GB" sz="1000" dirty="0"/>
          </a:p>
          <a:p>
            <a:pPr>
              <a:lnSpc>
                <a:spcPct val="114000"/>
              </a:lnSpc>
            </a:pPr>
            <a:endParaRPr lang="en-GB" sz="1000" dirty="0"/>
          </a:p>
          <a:p>
            <a:pPr>
              <a:lnSpc>
                <a:spcPct val="114000"/>
              </a:lnSpc>
            </a:pPr>
            <a:endParaRPr lang="en-GB" sz="1000" dirty="0"/>
          </a:p>
          <a:p>
            <a:pPr>
              <a:lnSpc>
                <a:spcPct val="114000"/>
              </a:lnSpc>
            </a:pPr>
            <a:endParaRPr lang="en-GB" sz="1000" dirty="0"/>
          </a:p>
        </p:txBody>
      </p:sp>
      <p:sp>
        <p:nvSpPr>
          <p:cNvPr id="6" name="Rectangle 5">
            <a:extLst>
              <a:ext uri="{FF2B5EF4-FFF2-40B4-BE49-F238E27FC236}">
                <a16:creationId xmlns:a16="http://schemas.microsoft.com/office/drawing/2014/main" id="{06E6003C-7EEE-4FC8-9E60-E1CF0AC8306C}"/>
              </a:ext>
            </a:extLst>
          </p:cNvPr>
          <p:cNvSpPr/>
          <p:nvPr/>
        </p:nvSpPr>
        <p:spPr>
          <a:xfrm>
            <a:off x="51571" y="327068"/>
            <a:ext cx="6244454" cy="400110"/>
          </a:xfrm>
          <a:prstGeom prst="rect">
            <a:avLst/>
          </a:prstGeom>
          <a:noFill/>
        </p:spPr>
        <p:txBody>
          <a:bodyPr wrap="square" lIns="91440" tIns="45720" rIns="91440" bIns="45720">
            <a:spAutoFit/>
            <a:scene3d>
              <a:camera prst="perspectiveLeft"/>
              <a:lightRig rig="threePt" dir="t"/>
            </a:scene3d>
          </a:bodyPr>
          <a:lstStyle/>
          <a:p>
            <a:r>
              <a:rPr lang="en-GB" sz="2000" b="1" u="sng" dirty="0"/>
              <a:t>Pre-Knowledge Topics</a:t>
            </a:r>
            <a:endParaRPr lang="en-GB" sz="2000" dirty="0"/>
          </a:p>
        </p:txBody>
      </p:sp>
    </p:spTree>
    <p:extLst>
      <p:ext uri="{BB962C8B-B14F-4D97-AF65-F5344CB8AC3E}">
        <p14:creationId xmlns:p14="http://schemas.microsoft.com/office/powerpoint/2010/main" val="15968886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82388" y="994245"/>
            <a:ext cx="6397811" cy="47577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246" dirty="0"/>
              <a:t>These websites all offer an amazing collection of resources that you should use again and again through out your course. </a:t>
            </a:r>
          </a:p>
        </p:txBody>
      </p:sp>
      <p:pic>
        <p:nvPicPr>
          <p:cNvPr id="6" name="Picture 5"/>
          <p:cNvPicPr>
            <a:picLocks noChangeAspect="1"/>
          </p:cNvPicPr>
          <p:nvPr/>
        </p:nvPicPr>
        <p:blipFill rotWithShape="1">
          <a:blip r:embed="rId2"/>
          <a:srcRect l="20235" t="10732" r="54548" b="75849"/>
          <a:stretch/>
        </p:blipFill>
        <p:spPr>
          <a:xfrm>
            <a:off x="4299717" y="1761544"/>
            <a:ext cx="2271519" cy="919426"/>
          </a:xfrm>
          <a:prstGeom prst="rect">
            <a:avLst/>
          </a:prstGeom>
        </p:spPr>
      </p:pic>
      <p:sp>
        <p:nvSpPr>
          <p:cNvPr id="7" name="TextBox 6"/>
          <p:cNvSpPr txBox="1"/>
          <p:nvPr/>
        </p:nvSpPr>
        <p:spPr>
          <a:xfrm>
            <a:off x="4243502" y="2759736"/>
            <a:ext cx="2260917" cy="1169551"/>
          </a:xfrm>
          <a:prstGeom prst="rect">
            <a:avLst/>
          </a:prstGeom>
          <a:noFill/>
        </p:spPr>
        <p:txBody>
          <a:bodyPr wrap="square" rtlCol="0">
            <a:spAutoFit/>
          </a:bodyPr>
          <a:lstStyle/>
          <a:p>
            <a:r>
              <a:rPr lang="en-GB" sz="1000" dirty="0"/>
              <a:t>At GCSE you learnt how genetic diseases are inherited. In this virtual fly lab you get to breed fruit flies to investigate how different features are passed on. </a:t>
            </a:r>
            <a:r>
              <a:rPr lang="en-GB" sz="1000" dirty="0">
                <a:hlinkClick r:id="rId3"/>
              </a:rPr>
              <a:t>http://sciencecourseware.org/vcise/drosophila/</a:t>
            </a:r>
            <a:r>
              <a:rPr lang="en-GB" sz="1000" dirty="0"/>
              <a:t>  </a:t>
            </a:r>
          </a:p>
        </p:txBody>
      </p:sp>
      <p:pic>
        <p:nvPicPr>
          <p:cNvPr id="8" name="Picture 7"/>
          <p:cNvPicPr>
            <a:picLocks noChangeAspect="1"/>
          </p:cNvPicPr>
          <p:nvPr/>
        </p:nvPicPr>
        <p:blipFill rotWithShape="1">
          <a:blip r:embed="rId4"/>
          <a:srcRect l="14241" t="8823" r="15791" b="30330"/>
          <a:stretch/>
        </p:blipFill>
        <p:spPr>
          <a:xfrm>
            <a:off x="329571" y="1761544"/>
            <a:ext cx="1880518" cy="919426"/>
          </a:xfrm>
          <a:prstGeom prst="rect">
            <a:avLst/>
          </a:prstGeom>
        </p:spPr>
      </p:pic>
      <p:sp>
        <p:nvSpPr>
          <p:cNvPr id="9" name="TextBox 8"/>
          <p:cNvSpPr txBox="1"/>
          <p:nvPr/>
        </p:nvSpPr>
        <p:spPr>
          <a:xfrm>
            <a:off x="329571" y="2747219"/>
            <a:ext cx="1759494" cy="2246769"/>
          </a:xfrm>
          <a:prstGeom prst="rect">
            <a:avLst/>
          </a:prstGeom>
          <a:noFill/>
        </p:spPr>
        <p:txBody>
          <a:bodyPr wrap="square" rtlCol="0">
            <a:spAutoFit/>
          </a:bodyPr>
          <a:lstStyle/>
          <a:p>
            <a:r>
              <a:rPr lang="en-GB" sz="1000" dirty="0"/>
              <a:t>Probably the best website on Biology….</a:t>
            </a:r>
          </a:p>
          <a:p>
            <a:r>
              <a:rPr lang="en-GB" sz="1000" dirty="0"/>
              <a:t>Learn Genetics from Utah University has so much that is pitched at an appropriate level for you and has lots of interactive resources to explore, everything from why some people can taste bitter berries to how we clone mice or make glow in the dark jelly fish. </a:t>
            </a:r>
          </a:p>
          <a:p>
            <a:r>
              <a:rPr lang="en-GB" sz="1000" dirty="0">
                <a:hlinkClick r:id="rId5"/>
              </a:rPr>
              <a:t>http://learn.genetics.utah.edu/</a:t>
            </a:r>
            <a:r>
              <a:rPr lang="en-GB" sz="1000" dirty="0"/>
              <a:t>   </a:t>
            </a:r>
          </a:p>
        </p:txBody>
      </p:sp>
      <p:sp>
        <p:nvSpPr>
          <p:cNvPr id="10" name="TextBox 9"/>
          <p:cNvSpPr txBox="1"/>
          <p:nvPr/>
        </p:nvSpPr>
        <p:spPr>
          <a:xfrm>
            <a:off x="3517664" y="6301024"/>
            <a:ext cx="2206353" cy="2092881"/>
          </a:xfrm>
          <a:prstGeom prst="rect">
            <a:avLst/>
          </a:prstGeom>
          <a:noFill/>
        </p:spPr>
        <p:txBody>
          <a:bodyPr wrap="square" rtlCol="0">
            <a:spAutoFit/>
          </a:bodyPr>
          <a:lstStyle/>
          <a:p>
            <a:r>
              <a:rPr lang="en-GB" sz="1000" dirty="0"/>
              <a:t>Ok, so not a website, but a video you definitely want to watch. One of the first topics you will learn about is the amazing structure of the cell. This BBC film shows the fascinating workings of a cell… a touch more detailed than the “fried egg” model you might have seen. </a:t>
            </a:r>
          </a:p>
          <a:p>
            <a:r>
              <a:rPr lang="en-GB" sz="1000" dirty="0">
                <a:hlinkClick r:id="rId6"/>
              </a:rPr>
              <a:t>http://www.dailymotion.com/video/xzh0kb_the-hidden-life-of-the-cell_shortfilms</a:t>
            </a:r>
            <a:r>
              <a:rPr lang="en-GB" sz="1000" dirty="0"/>
              <a:t> </a:t>
            </a:r>
          </a:p>
          <a:p>
            <a:r>
              <a:rPr lang="en-GB" sz="1000" dirty="0"/>
              <a:t>If this link expires – google “BBC hidden life of the cell”</a:t>
            </a:r>
          </a:p>
        </p:txBody>
      </p:sp>
      <p:pic>
        <p:nvPicPr>
          <p:cNvPr id="2050" name="Picture 2" descr="http://images.entertainment.ie/images_content/rectangle/620x372/SecretLifeCell.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82830" y="5203587"/>
            <a:ext cx="1881991" cy="85867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rvc.ac.uk/Media/Default/images/Study/ZSL%20standard%20black%20jpeg.gi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485659" y="1730152"/>
            <a:ext cx="1538488" cy="1025659"/>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2484008" y="2826617"/>
            <a:ext cx="1759494" cy="1785104"/>
          </a:xfrm>
          <a:prstGeom prst="rect">
            <a:avLst/>
          </a:prstGeom>
          <a:noFill/>
        </p:spPr>
        <p:txBody>
          <a:bodyPr wrap="square" rtlCol="0">
            <a:spAutoFit/>
          </a:bodyPr>
          <a:lstStyle/>
          <a:p>
            <a:r>
              <a:rPr lang="en-GB" sz="1000" dirty="0"/>
              <a:t>In the summer you will most likely start to learn about Biodiversity and Evolution. Many Zoos have great websites, especially London Zoo. Read about some of the case studies on conservation, such as the Giant Pangolin, the only mammal with scales. </a:t>
            </a:r>
            <a:r>
              <a:rPr lang="en-GB" sz="1000" dirty="0">
                <a:hlinkClick r:id="rId9"/>
              </a:rPr>
              <a:t>https://www.zsl.org/conservation</a:t>
            </a:r>
            <a:r>
              <a:rPr lang="en-GB" sz="1000" dirty="0"/>
              <a:t> </a:t>
            </a:r>
          </a:p>
        </p:txBody>
      </p:sp>
      <p:pic>
        <p:nvPicPr>
          <p:cNvPr id="11" name="Picture 10"/>
          <p:cNvPicPr>
            <a:picLocks noChangeAspect="1"/>
          </p:cNvPicPr>
          <p:nvPr/>
        </p:nvPicPr>
        <p:blipFill rotWithShape="1">
          <a:blip r:embed="rId10"/>
          <a:srcRect l="19454" t="17318" r="21265" b="23850"/>
          <a:stretch/>
        </p:blipFill>
        <p:spPr>
          <a:xfrm>
            <a:off x="1286539" y="5195256"/>
            <a:ext cx="1881991" cy="891070"/>
          </a:xfrm>
          <a:prstGeom prst="rect">
            <a:avLst/>
          </a:prstGeom>
        </p:spPr>
      </p:pic>
      <p:sp>
        <p:nvSpPr>
          <p:cNvPr id="15" name="TextBox 14"/>
          <p:cNvSpPr txBox="1"/>
          <p:nvPr/>
        </p:nvSpPr>
        <p:spPr>
          <a:xfrm>
            <a:off x="1286539" y="6325088"/>
            <a:ext cx="1759494" cy="1169551"/>
          </a:xfrm>
          <a:prstGeom prst="rect">
            <a:avLst/>
          </a:prstGeom>
          <a:noFill/>
        </p:spPr>
        <p:txBody>
          <a:bodyPr wrap="square" rtlCol="0">
            <a:spAutoFit/>
          </a:bodyPr>
          <a:lstStyle/>
          <a:p>
            <a:r>
              <a:rPr lang="en-GB" sz="1000" dirty="0"/>
              <a:t>DNA from the beginning is full of interactive animations that tell the story of DNA from its discovery through to advanced year 13 concepts. One to book mark! </a:t>
            </a:r>
          </a:p>
          <a:p>
            <a:r>
              <a:rPr lang="en-GB" sz="1000" dirty="0">
                <a:hlinkClick r:id="rId11"/>
              </a:rPr>
              <a:t>http://www.dnaftb.org/</a:t>
            </a:r>
            <a:r>
              <a:rPr lang="en-GB" sz="1000" dirty="0"/>
              <a:t> </a:t>
            </a:r>
          </a:p>
        </p:txBody>
      </p:sp>
      <p:sp>
        <p:nvSpPr>
          <p:cNvPr id="18" name="TextBox 17"/>
          <p:cNvSpPr txBox="1"/>
          <p:nvPr/>
        </p:nvSpPr>
        <p:spPr>
          <a:xfrm>
            <a:off x="297866" y="376765"/>
            <a:ext cx="4794834" cy="400110"/>
          </a:xfrm>
          <a:prstGeom prst="rect">
            <a:avLst/>
          </a:prstGeom>
          <a:noFill/>
        </p:spPr>
        <p:txBody>
          <a:bodyPr wrap="square" rtlCol="0">
            <a:spAutoFit/>
          </a:bodyPr>
          <a:lstStyle/>
          <a:p>
            <a:r>
              <a:rPr lang="en-GB" sz="2000" b="1" dirty="0"/>
              <a:t>Science websites</a:t>
            </a:r>
          </a:p>
        </p:txBody>
      </p:sp>
    </p:spTree>
    <p:extLst>
      <p:ext uri="{BB962C8B-B14F-4D97-AF65-F5344CB8AC3E}">
        <p14:creationId xmlns:p14="http://schemas.microsoft.com/office/powerpoint/2010/main" val="67203211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1493</TotalTime>
  <Words>1827</Words>
  <Application>Microsoft Office PowerPoint</Application>
  <PresentationFormat>A4 Paper (210x297 mm)</PresentationFormat>
  <Paragraphs>331</Paragraphs>
  <Slides>10</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PiXL Science</dc:creator>
  <cp:lastModifiedBy>MSM - Ms F Messom (Staff)</cp:lastModifiedBy>
  <cp:revision>120</cp:revision>
  <dcterms:created xsi:type="dcterms:W3CDTF">2016-03-25T06:47:18Z</dcterms:created>
  <dcterms:modified xsi:type="dcterms:W3CDTF">2025-06-11T07:17:39Z</dcterms:modified>
</cp:coreProperties>
</file>