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9" r:id="rId3"/>
    <p:sldId id="276" r:id="rId4"/>
    <p:sldId id="278" r:id="rId5"/>
    <p:sldId id="274" r:id="rId6"/>
    <p:sldId id="275"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80743A-5B6D-49E0-BE69-5E5ABEB508CB}" type="datetimeFigureOut">
              <a:rPr lang="en-GB" smtClean="0"/>
              <a:t>09/06/2020</a:t>
            </a:fld>
            <a:endParaRPr lang="en-GB"/>
          </a:p>
        </p:txBody>
      </p:sp>
      <p:sp>
        <p:nvSpPr>
          <p:cNvPr id="5" name="Footer Placeholder 4"/>
          <p:cNvSpPr>
            <a:spLocks noGrp="1"/>
          </p:cNvSpPr>
          <p:nvPr>
            <p:ph type="ftr" sz="quarter" idx="11"/>
          </p:nvPr>
        </p:nvSpPr>
        <p:spPr>
          <a:xfrm>
            <a:off x="2396319" y="329308"/>
            <a:ext cx="3086292" cy="309201"/>
          </a:xfrm>
        </p:spPr>
        <p:txBody>
          <a:bodyPr/>
          <a:lstStyle/>
          <a:p>
            <a:endParaRPr lang="en-GB"/>
          </a:p>
        </p:txBody>
      </p:sp>
      <p:sp>
        <p:nvSpPr>
          <p:cNvPr id="6" name="Slide Number Placeholder 5"/>
          <p:cNvSpPr>
            <a:spLocks noGrp="1"/>
          </p:cNvSpPr>
          <p:nvPr>
            <p:ph type="sldNum" sz="quarter" idx="12"/>
          </p:nvPr>
        </p:nvSpPr>
        <p:spPr>
          <a:xfrm>
            <a:off x="1434703" y="798973"/>
            <a:ext cx="802005" cy="503578"/>
          </a:xfrm>
        </p:spPr>
        <p:txBody>
          <a:bodyPr/>
          <a:lstStyle/>
          <a:p>
            <a:fld id="{510E104C-71FB-4223-B358-75CEC7165EDB}" type="slidenum">
              <a:rPr lang="en-GB" smtClean="0"/>
              <a:t>‹#›</a:t>
            </a:fld>
            <a:endParaRPr lang="en-GB"/>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C35AA65C-F991-4BEA-9F9E-BC909F4BB394}"/>
              </a:ext>
            </a:extLst>
          </p:cNvPr>
          <p:cNvSpPr txBox="1"/>
          <p:nvPr userDrawn="1"/>
        </p:nvSpPr>
        <p:spPr>
          <a:xfrm>
            <a:off x="8307976" y="52309"/>
            <a:ext cx="1259795" cy="276999"/>
          </a:xfrm>
          <a:prstGeom prst="rect">
            <a:avLst/>
          </a:prstGeom>
          <a:noFill/>
        </p:spPr>
        <p:txBody>
          <a:bodyPr wrap="square" rtlCol="0">
            <a:spAutoFit/>
          </a:bodyPr>
          <a:lstStyle/>
          <a:p>
            <a:r>
              <a:rPr lang="en-GB" sz="1200" dirty="0">
                <a:solidFill>
                  <a:schemeClr val="bg1">
                    <a:lumMod val="65000"/>
                  </a:schemeClr>
                </a:solidFill>
              </a:rPr>
              <a:t>ALE 2020</a:t>
            </a:r>
          </a:p>
        </p:txBody>
      </p:sp>
    </p:spTree>
    <p:extLst>
      <p:ext uri="{BB962C8B-B14F-4D97-AF65-F5344CB8AC3E}">
        <p14:creationId xmlns:p14="http://schemas.microsoft.com/office/powerpoint/2010/main" val="3698503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0743A-5B6D-49E0-BE69-5E5ABEB508CB}"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0E104C-71FB-4223-B358-75CEC7165EDB}" type="slidenum">
              <a:rPr lang="en-GB" smtClean="0"/>
              <a:t>‹#›</a:t>
            </a:fld>
            <a:endParaRPr lang="en-GB"/>
          </a:p>
        </p:txBody>
      </p:sp>
    </p:spTree>
    <p:extLst>
      <p:ext uri="{BB962C8B-B14F-4D97-AF65-F5344CB8AC3E}">
        <p14:creationId xmlns:p14="http://schemas.microsoft.com/office/powerpoint/2010/main" val="146360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0743A-5B6D-49E0-BE69-5E5ABEB508CB}"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0E104C-71FB-4223-B358-75CEC7165EDB}" type="slidenum">
              <a:rPr lang="en-GB" smtClean="0"/>
              <a:t>‹#›</a:t>
            </a:fld>
            <a:endParaRPr lang="en-GB"/>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278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0743A-5B6D-49E0-BE69-5E5ABEB508CB}"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0E104C-71FB-4223-B358-75CEC7165EDB}"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265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80743A-5B6D-49E0-BE69-5E5ABEB508CB}"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0E104C-71FB-4223-B358-75CEC7165EDB}" type="slidenum">
              <a:rPr lang="en-GB" smtClean="0"/>
              <a:t>‹#›</a:t>
            </a:fld>
            <a:endParaRPr lang="en-GB"/>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3113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80743A-5B6D-49E0-BE69-5E5ABEB508CB}" type="datetimeFigureOut">
              <a:rPr lang="en-GB" smtClean="0"/>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0E104C-71FB-4223-B358-75CEC7165EDB}" type="slidenum">
              <a:rPr lang="en-GB" smtClean="0"/>
              <a:t>‹#›</a:t>
            </a:fld>
            <a:endParaRPr lang="en-GB"/>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6587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80743A-5B6D-49E0-BE69-5E5ABEB508CB}" type="datetimeFigureOut">
              <a:rPr lang="en-GB" smtClean="0"/>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0E104C-71FB-4223-B358-75CEC7165EDB}" type="slidenum">
              <a:rPr lang="en-GB" smtClean="0"/>
              <a:t>‹#›</a:t>
            </a:fld>
            <a:endParaRPr lang="en-GB"/>
          </a:p>
        </p:txBody>
      </p:sp>
    </p:spTree>
    <p:extLst>
      <p:ext uri="{BB962C8B-B14F-4D97-AF65-F5344CB8AC3E}">
        <p14:creationId xmlns:p14="http://schemas.microsoft.com/office/powerpoint/2010/main" val="2008741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80743A-5B6D-49E0-BE69-5E5ABEB508CB}" type="datetimeFigureOut">
              <a:rPr lang="en-GB" smtClean="0"/>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0E104C-71FB-4223-B358-75CEC7165EDB}" type="slidenum">
              <a:rPr lang="en-GB" smtClean="0"/>
              <a:t>‹#›</a:t>
            </a:fld>
            <a:endParaRPr lang="en-GB"/>
          </a:p>
        </p:txBody>
      </p:sp>
    </p:spTree>
    <p:extLst>
      <p:ext uri="{BB962C8B-B14F-4D97-AF65-F5344CB8AC3E}">
        <p14:creationId xmlns:p14="http://schemas.microsoft.com/office/powerpoint/2010/main" val="2504686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0743A-5B6D-49E0-BE69-5E5ABEB508CB}" type="datetimeFigureOut">
              <a:rPr lang="en-GB" smtClean="0"/>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0E104C-71FB-4223-B358-75CEC7165EDB}" type="slidenum">
              <a:rPr lang="en-GB" smtClean="0"/>
              <a:t>‹#›</a:t>
            </a:fld>
            <a:endParaRPr lang="en-GB"/>
          </a:p>
        </p:txBody>
      </p:sp>
    </p:spTree>
    <p:extLst>
      <p:ext uri="{BB962C8B-B14F-4D97-AF65-F5344CB8AC3E}">
        <p14:creationId xmlns:p14="http://schemas.microsoft.com/office/powerpoint/2010/main" val="175107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F80743A-5B6D-49E0-BE69-5E5ABEB508CB}" type="datetimeFigureOut">
              <a:rPr lang="en-GB" smtClean="0"/>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0E104C-71FB-4223-B358-75CEC7165EDB}" type="slidenum">
              <a:rPr lang="en-GB" smtClean="0"/>
              <a:t>‹#›</a:t>
            </a:fld>
            <a:endParaRPr lang="en-GB"/>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6933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9F80743A-5B6D-49E0-BE69-5E5ABEB508CB}" type="datetimeFigureOut">
              <a:rPr lang="en-GB" smtClean="0"/>
              <a:t>09/06/2020</a:t>
            </a:fld>
            <a:endParaRPr lang="en-GB"/>
          </a:p>
        </p:txBody>
      </p:sp>
      <p:sp>
        <p:nvSpPr>
          <p:cNvPr id="6" name="Footer Placeholder 5"/>
          <p:cNvSpPr>
            <a:spLocks noGrp="1"/>
          </p:cNvSpPr>
          <p:nvPr>
            <p:ph type="ftr" sz="quarter" idx="11"/>
          </p:nvPr>
        </p:nvSpPr>
        <p:spPr>
          <a:xfrm>
            <a:off x="1437530" y="318641"/>
            <a:ext cx="3251553" cy="320931"/>
          </a:xfrm>
        </p:spPr>
        <p:txBody>
          <a:bodyPr/>
          <a:lstStyle/>
          <a:p>
            <a:endParaRPr lang="en-GB"/>
          </a:p>
        </p:txBody>
      </p:sp>
      <p:sp>
        <p:nvSpPr>
          <p:cNvPr id="7" name="Slide Number Placeholder 6"/>
          <p:cNvSpPr>
            <a:spLocks noGrp="1"/>
          </p:cNvSpPr>
          <p:nvPr>
            <p:ph type="sldNum" sz="quarter" idx="12"/>
          </p:nvPr>
        </p:nvSpPr>
        <p:spPr/>
        <p:txBody>
          <a:bodyPr/>
          <a:lstStyle/>
          <a:p>
            <a:fld id="{510E104C-71FB-4223-B358-75CEC7165EDB}" type="slidenum">
              <a:rPr lang="en-GB" smtClean="0"/>
              <a:t>‹#›</a:t>
            </a:fld>
            <a:endParaRPr lang="en-GB"/>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163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F80743A-5B6D-49E0-BE69-5E5ABEB508CB}" type="datetimeFigureOut">
              <a:rPr lang="en-GB" smtClean="0"/>
              <a:t>09/06/2020</a:t>
            </a:fld>
            <a:endParaRPr lang="en-GB"/>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510E104C-71FB-4223-B358-75CEC7165EDB}" type="slidenum">
              <a:rPr lang="en-GB" smtClean="0"/>
              <a:t>‹#›</a:t>
            </a:fld>
            <a:endParaRPr lang="en-GB"/>
          </a:p>
        </p:txBody>
      </p:sp>
    </p:spTree>
    <p:extLst>
      <p:ext uri="{BB962C8B-B14F-4D97-AF65-F5344CB8AC3E}">
        <p14:creationId xmlns:p14="http://schemas.microsoft.com/office/powerpoint/2010/main" val="42850515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24380-ACFB-4594-9504-689F11DF9680}"/>
              </a:ext>
            </a:extLst>
          </p:cNvPr>
          <p:cNvSpPr>
            <a:spLocks noGrp="1"/>
          </p:cNvSpPr>
          <p:nvPr>
            <p:ph type="ctrTitle"/>
          </p:nvPr>
        </p:nvSpPr>
        <p:spPr>
          <a:xfrm>
            <a:off x="2396318" y="785364"/>
            <a:ext cx="5618515" cy="2541431"/>
          </a:xfrm>
        </p:spPr>
        <p:txBody>
          <a:bodyPr>
            <a:noAutofit/>
          </a:bodyPr>
          <a:lstStyle/>
          <a:p>
            <a:r>
              <a:rPr lang="en-GB" sz="4000" dirty="0"/>
              <a:t>Drawing basic shapes in one point perspective</a:t>
            </a:r>
          </a:p>
        </p:txBody>
      </p:sp>
      <p:sp>
        <p:nvSpPr>
          <p:cNvPr id="3" name="Subtitle 2">
            <a:extLst>
              <a:ext uri="{FF2B5EF4-FFF2-40B4-BE49-F238E27FC236}">
                <a16:creationId xmlns:a16="http://schemas.microsoft.com/office/drawing/2014/main" id="{4BACEC94-7E44-445E-9AFA-0B0B880615C6}"/>
              </a:ext>
            </a:extLst>
          </p:cNvPr>
          <p:cNvSpPr>
            <a:spLocks noGrp="1"/>
          </p:cNvSpPr>
          <p:nvPr>
            <p:ph type="subTitle" idx="1"/>
          </p:nvPr>
        </p:nvSpPr>
        <p:spPr>
          <a:xfrm>
            <a:off x="2396319" y="3531205"/>
            <a:ext cx="5618515" cy="2127473"/>
          </a:xfrm>
        </p:spPr>
        <p:txBody>
          <a:bodyPr>
            <a:normAutofit fontScale="47500" lnSpcReduction="20000"/>
          </a:bodyPr>
          <a:lstStyle/>
          <a:p>
            <a:r>
              <a:rPr lang="en-GB" sz="3400" dirty="0"/>
              <a:t>This is an approximate representation of 3D shapes, drawn on a flat surface. </a:t>
            </a:r>
          </a:p>
          <a:p>
            <a:endParaRPr lang="en-GB" sz="3400" dirty="0"/>
          </a:p>
          <a:p>
            <a:r>
              <a:rPr lang="en-GB" sz="3400" dirty="0"/>
              <a:t>All lines are either horizontal, vertical or come out from a single point on the paper.</a:t>
            </a:r>
            <a:endParaRPr lang="en-GB" dirty="0"/>
          </a:p>
        </p:txBody>
      </p:sp>
      <p:pic>
        <p:nvPicPr>
          <p:cNvPr id="4" name="Picture 3">
            <a:extLst>
              <a:ext uri="{FF2B5EF4-FFF2-40B4-BE49-F238E27FC236}">
                <a16:creationId xmlns:a16="http://schemas.microsoft.com/office/drawing/2014/main" id="{57A315EF-9EF8-43AF-8C50-964CB46261D9}"/>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5" name="Picture 4">
            <a:extLst>
              <a:ext uri="{FF2B5EF4-FFF2-40B4-BE49-F238E27FC236}">
                <a16:creationId xmlns:a16="http://schemas.microsoft.com/office/drawing/2014/main" id="{946A47B4-E3D8-4B13-9565-46D9A1C44323}"/>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spTree>
    <p:extLst>
      <p:ext uri="{BB962C8B-B14F-4D97-AF65-F5344CB8AC3E}">
        <p14:creationId xmlns:p14="http://schemas.microsoft.com/office/powerpoint/2010/main" val="388873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44A66-BBE5-47E6-B473-DE56363589D4}"/>
              </a:ext>
            </a:extLst>
          </p:cNvPr>
          <p:cNvSpPr>
            <a:spLocks noGrp="1"/>
          </p:cNvSpPr>
          <p:nvPr>
            <p:ph type="title"/>
          </p:nvPr>
        </p:nvSpPr>
        <p:spPr>
          <a:xfrm>
            <a:off x="1443491" y="1205162"/>
            <a:ext cx="6571343" cy="1049235"/>
          </a:xfrm>
        </p:spPr>
        <p:txBody>
          <a:bodyPr/>
          <a:lstStyle/>
          <a:p>
            <a:pPr algn="ctr"/>
            <a:r>
              <a:rPr lang="en-GB" dirty="0"/>
              <a:t>Equipment required</a:t>
            </a:r>
          </a:p>
        </p:txBody>
      </p:sp>
      <p:sp>
        <p:nvSpPr>
          <p:cNvPr id="3" name="Content Placeholder 2">
            <a:extLst>
              <a:ext uri="{FF2B5EF4-FFF2-40B4-BE49-F238E27FC236}">
                <a16:creationId xmlns:a16="http://schemas.microsoft.com/office/drawing/2014/main" id="{9C2D376D-1A5E-4603-B1A5-7947A703F3BD}"/>
              </a:ext>
            </a:extLst>
          </p:cNvPr>
          <p:cNvSpPr>
            <a:spLocks noGrp="1"/>
          </p:cNvSpPr>
          <p:nvPr>
            <p:ph idx="1"/>
          </p:nvPr>
        </p:nvSpPr>
        <p:spPr>
          <a:xfrm>
            <a:off x="1443491" y="2625334"/>
            <a:ext cx="6571343" cy="3450613"/>
          </a:xfrm>
        </p:spPr>
        <p:txBody>
          <a:bodyPr/>
          <a:lstStyle/>
          <a:p>
            <a:r>
              <a:rPr lang="en-GB" dirty="0"/>
              <a:t>You will need:</a:t>
            </a:r>
          </a:p>
          <a:p>
            <a:r>
              <a:rPr lang="en-GB" dirty="0"/>
              <a:t>A4 Plain paper </a:t>
            </a:r>
          </a:p>
          <a:p>
            <a:r>
              <a:rPr lang="en-GB" dirty="0"/>
              <a:t>Pencil</a:t>
            </a:r>
          </a:p>
          <a:p>
            <a:r>
              <a:rPr lang="en-GB" dirty="0"/>
              <a:t>Ruler</a:t>
            </a:r>
          </a:p>
          <a:p>
            <a:r>
              <a:rPr lang="en-GB" dirty="0"/>
              <a:t>Pencil crayons </a:t>
            </a:r>
            <a:r>
              <a:rPr lang="en-GB" sz="1400" dirty="0">
                <a:solidFill>
                  <a:srgbClr val="FF0000"/>
                </a:solidFill>
              </a:rPr>
              <a:t>(if you have them)</a:t>
            </a:r>
            <a:endParaRPr lang="en-GB" dirty="0">
              <a:solidFill>
                <a:srgbClr val="FF0000"/>
              </a:solidFill>
            </a:endParaRPr>
          </a:p>
        </p:txBody>
      </p:sp>
      <p:pic>
        <p:nvPicPr>
          <p:cNvPr id="4" name="Picture 3">
            <a:extLst>
              <a:ext uri="{FF2B5EF4-FFF2-40B4-BE49-F238E27FC236}">
                <a16:creationId xmlns:a16="http://schemas.microsoft.com/office/drawing/2014/main" id="{00764E20-9966-4E21-9409-ADF5ED63220B}"/>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5" name="Picture 4">
            <a:extLst>
              <a:ext uri="{FF2B5EF4-FFF2-40B4-BE49-F238E27FC236}">
                <a16:creationId xmlns:a16="http://schemas.microsoft.com/office/drawing/2014/main" id="{76F37843-277B-44C7-8D99-8E74ED05249F}"/>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pic>
        <p:nvPicPr>
          <p:cNvPr id="6" name="Picture 2" descr="Pencil and ruler Royalty Free Vector Image - VectorStock">
            <a:extLst>
              <a:ext uri="{FF2B5EF4-FFF2-40B4-BE49-F238E27FC236}">
                <a16:creationId xmlns:a16="http://schemas.microsoft.com/office/drawing/2014/main" id="{25181C6A-F7E0-4AFA-BC58-F8FEE7C26253}"/>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26545" b="18281"/>
          <a:stretch/>
        </p:blipFill>
        <p:spPr bwMode="auto">
          <a:xfrm>
            <a:off x="5576977" y="4417111"/>
            <a:ext cx="2437857" cy="104923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rayola Pencil Crayons - J&amp;J Crafts">
            <a:extLst>
              <a:ext uri="{FF2B5EF4-FFF2-40B4-BE49-F238E27FC236}">
                <a16:creationId xmlns:a16="http://schemas.microsoft.com/office/drawing/2014/main" id="{7891D948-6751-48CA-82A2-518520DB5E40}"/>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6332" t="4931" r="30961" b="5230"/>
          <a:stretch/>
        </p:blipFill>
        <p:spPr bwMode="auto">
          <a:xfrm>
            <a:off x="4787917" y="2015733"/>
            <a:ext cx="789060" cy="221311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5C85EC3C-FF2C-43B1-B6F2-FE062866C29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28445" y="2048826"/>
            <a:ext cx="2086389" cy="2086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445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C8E9-2E65-485C-8DCE-C063CCD17261}"/>
              </a:ext>
            </a:extLst>
          </p:cNvPr>
          <p:cNvSpPr>
            <a:spLocks noGrp="1"/>
          </p:cNvSpPr>
          <p:nvPr>
            <p:ph type="title"/>
          </p:nvPr>
        </p:nvSpPr>
        <p:spPr>
          <a:xfrm>
            <a:off x="1443491" y="1281595"/>
            <a:ext cx="6571343" cy="1049235"/>
          </a:xfrm>
        </p:spPr>
        <p:txBody>
          <a:bodyPr>
            <a:normAutofit/>
          </a:bodyPr>
          <a:lstStyle/>
          <a:p>
            <a:pPr algn="ctr"/>
            <a:r>
              <a:rPr lang="en-GB" sz="2800" dirty="0"/>
              <a:t>Take a look at some examples…</a:t>
            </a:r>
          </a:p>
        </p:txBody>
      </p:sp>
      <p:pic>
        <p:nvPicPr>
          <p:cNvPr id="1026" name="Picture 2" descr="How to Draw in Linear &amp; Atmospheric Perspective - Beginners Guide">
            <a:extLst>
              <a:ext uri="{FF2B5EF4-FFF2-40B4-BE49-F238E27FC236}">
                <a16:creationId xmlns:a16="http://schemas.microsoft.com/office/drawing/2014/main" id="{42F1D756-29DB-43A3-840D-62F40F0CB9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701" r="18835"/>
          <a:stretch/>
        </p:blipFill>
        <p:spPr bwMode="auto">
          <a:xfrm>
            <a:off x="4729162" y="2424222"/>
            <a:ext cx="3866903" cy="237003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68D9572-D124-44B6-A455-410E696C2FB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6" name="Picture 5">
            <a:extLst>
              <a:ext uri="{FF2B5EF4-FFF2-40B4-BE49-F238E27FC236}">
                <a16:creationId xmlns:a16="http://schemas.microsoft.com/office/drawing/2014/main" id="{BF9FFB91-9A90-4FDE-BA63-E7A4334C1E14}"/>
              </a:ext>
            </a:extLst>
          </p:cNvPr>
          <p:cNvPicPr>
            <a:picLocks noChangeAspect="1"/>
          </p:cNvPicPr>
          <p:nvPr/>
        </p:nvPicPr>
        <p:blipFill>
          <a:blip r:embed="rId4">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pic>
        <p:nvPicPr>
          <p:cNvPr id="7" name="Picture 2" descr="free 0ne point perspective drawing ideas | Boxes in One Point ...">
            <a:extLst>
              <a:ext uri="{FF2B5EF4-FFF2-40B4-BE49-F238E27FC236}">
                <a16:creationId xmlns:a16="http://schemas.microsoft.com/office/drawing/2014/main" id="{434773B1-82B7-4479-87B1-F820178E4FD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8682" b="16953"/>
          <a:stretch/>
        </p:blipFill>
        <p:spPr bwMode="auto">
          <a:xfrm>
            <a:off x="272393" y="2424221"/>
            <a:ext cx="4377983" cy="2370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836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8B4C-72BE-45E1-96BA-D688C7C21EFA}"/>
              </a:ext>
            </a:extLst>
          </p:cNvPr>
          <p:cNvSpPr>
            <a:spLocks noGrp="1"/>
          </p:cNvSpPr>
          <p:nvPr>
            <p:ph type="title"/>
          </p:nvPr>
        </p:nvSpPr>
        <p:spPr/>
        <p:txBody>
          <a:bodyPr/>
          <a:lstStyle/>
          <a:p>
            <a:pPr algn="ctr"/>
            <a:r>
              <a:rPr lang="en-GB" dirty="0"/>
              <a:t>example</a:t>
            </a:r>
          </a:p>
        </p:txBody>
      </p:sp>
      <p:pic>
        <p:nvPicPr>
          <p:cNvPr id="3074" name="Picture 2" descr="Many cubes in one point perspective Royalty Free Vector">
            <a:extLst>
              <a:ext uri="{FF2B5EF4-FFF2-40B4-BE49-F238E27FC236}">
                <a16:creationId xmlns:a16="http://schemas.microsoft.com/office/drawing/2014/main" id="{673A103A-6887-4CB9-A663-C53F90BA6E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338"/>
          <a:stretch/>
        </p:blipFill>
        <p:spPr bwMode="auto">
          <a:xfrm>
            <a:off x="1443227" y="1302894"/>
            <a:ext cx="6571343" cy="459613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1B952B2-5D03-4208-B2D7-19708EED049A}"/>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6" name="Picture 5">
            <a:extLst>
              <a:ext uri="{FF2B5EF4-FFF2-40B4-BE49-F238E27FC236}">
                <a16:creationId xmlns:a16="http://schemas.microsoft.com/office/drawing/2014/main" id="{A7BED4BB-ACBA-44C1-8054-BF78440332F3}"/>
              </a:ext>
            </a:extLst>
          </p:cNvPr>
          <p:cNvPicPr>
            <a:picLocks noChangeAspect="1"/>
          </p:cNvPicPr>
          <p:nvPr/>
        </p:nvPicPr>
        <p:blipFill>
          <a:blip r:embed="rId4">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spTree>
    <p:extLst>
      <p:ext uri="{BB962C8B-B14F-4D97-AF65-F5344CB8AC3E}">
        <p14:creationId xmlns:p14="http://schemas.microsoft.com/office/powerpoint/2010/main" val="3157128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923CC3-A3C5-44F2-B024-6B70FFBF9431}"/>
              </a:ext>
            </a:extLst>
          </p:cNvPr>
          <p:cNvSpPr/>
          <p:nvPr/>
        </p:nvSpPr>
        <p:spPr>
          <a:xfrm>
            <a:off x="15080" y="0"/>
            <a:ext cx="9105900" cy="6858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grpSp>
        <p:nvGrpSpPr>
          <p:cNvPr id="20484" name="Group 4"/>
          <p:cNvGrpSpPr>
            <a:grpSpLocks/>
          </p:cNvGrpSpPr>
          <p:nvPr/>
        </p:nvGrpSpPr>
        <p:grpSpPr bwMode="auto">
          <a:xfrm>
            <a:off x="4279105" y="1622114"/>
            <a:ext cx="288925" cy="287338"/>
            <a:chOff x="521" y="981"/>
            <a:chExt cx="182" cy="181"/>
          </a:xfrm>
        </p:grpSpPr>
        <p:sp>
          <p:nvSpPr>
            <p:cNvPr id="18522" name="Line 5"/>
            <p:cNvSpPr>
              <a:spLocks noChangeShapeType="1"/>
            </p:cNvSpPr>
            <p:nvPr/>
          </p:nvSpPr>
          <p:spPr bwMode="auto">
            <a:xfrm>
              <a:off x="612" y="981"/>
              <a:ext cx="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23" name="Line 6"/>
            <p:cNvSpPr>
              <a:spLocks noChangeShapeType="1"/>
            </p:cNvSpPr>
            <p:nvPr/>
          </p:nvSpPr>
          <p:spPr bwMode="auto">
            <a:xfrm>
              <a:off x="521" y="1071"/>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0498" name="Line 18"/>
          <p:cNvSpPr>
            <a:spLocks noChangeShapeType="1"/>
          </p:cNvSpPr>
          <p:nvPr/>
        </p:nvSpPr>
        <p:spPr bwMode="auto">
          <a:xfrm flipH="1" flipV="1">
            <a:off x="4395271" y="1759503"/>
            <a:ext cx="2447925"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499" name="Line 19"/>
          <p:cNvSpPr>
            <a:spLocks noChangeShapeType="1"/>
          </p:cNvSpPr>
          <p:nvPr/>
        </p:nvSpPr>
        <p:spPr bwMode="auto">
          <a:xfrm flipH="1" flipV="1">
            <a:off x="4395271" y="1759503"/>
            <a:ext cx="1008062"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0" name="Line 20"/>
          <p:cNvSpPr>
            <a:spLocks noChangeShapeType="1"/>
          </p:cNvSpPr>
          <p:nvPr/>
        </p:nvSpPr>
        <p:spPr bwMode="auto">
          <a:xfrm flipH="1" flipV="1">
            <a:off x="4395271" y="1759503"/>
            <a:ext cx="1008062" cy="2736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1" name="Line 21"/>
          <p:cNvSpPr>
            <a:spLocks noChangeShapeType="1"/>
          </p:cNvSpPr>
          <p:nvPr/>
        </p:nvSpPr>
        <p:spPr bwMode="auto">
          <a:xfrm>
            <a:off x="5044558" y="2585003"/>
            <a:ext cx="0" cy="933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2" name="Line 22"/>
          <p:cNvSpPr>
            <a:spLocks noChangeShapeType="1"/>
          </p:cNvSpPr>
          <p:nvPr/>
        </p:nvSpPr>
        <p:spPr bwMode="auto">
          <a:xfrm flipV="1">
            <a:off x="5042971" y="2597703"/>
            <a:ext cx="941387"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0504" name="Group 24"/>
          <p:cNvGrpSpPr>
            <a:grpSpLocks/>
          </p:cNvGrpSpPr>
          <p:nvPr/>
        </p:nvGrpSpPr>
        <p:grpSpPr bwMode="auto">
          <a:xfrm>
            <a:off x="5031858" y="2588178"/>
            <a:ext cx="1811338" cy="1908175"/>
            <a:chOff x="696" y="822"/>
            <a:chExt cx="1141" cy="1202"/>
          </a:xfrm>
        </p:grpSpPr>
        <p:sp>
          <p:nvSpPr>
            <p:cNvPr id="18510" name="Line 25"/>
            <p:cNvSpPr>
              <a:spLocks noChangeShapeType="1"/>
            </p:cNvSpPr>
            <p:nvPr/>
          </p:nvSpPr>
          <p:spPr bwMode="auto">
            <a:xfrm>
              <a:off x="1837" y="1117"/>
              <a:ext cx="0" cy="9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1" name="Line 26"/>
            <p:cNvSpPr>
              <a:spLocks noChangeShapeType="1"/>
            </p:cNvSpPr>
            <p:nvPr/>
          </p:nvSpPr>
          <p:spPr bwMode="auto">
            <a:xfrm flipH="1" flipV="1">
              <a:off x="1275" y="822"/>
              <a:ext cx="562" cy="29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2" name="Line 27"/>
            <p:cNvSpPr>
              <a:spLocks noChangeShapeType="1"/>
            </p:cNvSpPr>
            <p:nvPr/>
          </p:nvSpPr>
          <p:spPr bwMode="auto">
            <a:xfrm flipH="1">
              <a:off x="703" y="829"/>
              <a:ext cx="58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3" name="Line 28"/>
            <p:cNvSpPr>
              <a:spLocks noChangeShapeType="1"/>
            </p:cNvSpPr>
            <p:nvPr/>
          </p:nvSpPr>
          <p:spPr bwMode="auto">
            <a:xfrm flipH="1">
              <a:off x="704" y="828"/>
              <a:ext cx="4" cy="5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4" name="Line 29"/>
            <p:cNvSpPr>
              <a:spLocks noChangeShapeType="1"/>
            </p:cNvSpPr>
            <p:nvPr/>
          </p:nvSpPr>
          <p:spPr bwMode="auto">
            <a:xfrm>
              <a:off x="696" y="1396"/>
              <a:ext cx="232" cy="6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5" name="Line 30"/>
            <p:cNvSpPr>
              <a:spLocks noChangeShapeType="1"/>
            </p:cNvSpPr>
            <p:nvPr/>
          </p:nvSpPr>
          <p:spPr bwMode="auto">
            <a:xfrm>
              <a:off x="930" y="2024"/>
              <a:ext cx="90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96" name="Content Placeholder 2">
            <a:extLst>
              <a:ext uri="{FF2B5EF4-FFF2-40B4-BE49-F238E27FC236}">
                <a16:creationId xmlns:a16="http://schemas.microsoft.com/office/drawing/2014/main" id="{55BA5189-5778-42F3-BCE4-843C7594EE14}"/>
              </a:ext>
            </a:extLst>
          </p:cNvPr>
          <p:cNvSpPr>
            <a:spLocks noGrp="1"/>
          </p:cNvSpPr>
          <p:nvPr>
            <p:ph idx="1"/>
          </p:nvPr>
        </p:nvSpPr>
        <p:spPr>
          <a:xfrm>
            <a:off x="0" y="4711545"/>
            <a:ext cx="9144000" cy="739809"/>
          </a:xfrm>
        </p:spPr>
        <p:txBody>
          <a:bodyPr>
            <a:normAutofit fontScale="85000" lnSpcReduction="20000"/>
          </a:bodyPr>
          <a:lstStyle/>
          <a:p>
            <a:r>
              <a:rPr lang="en-GB" sz="1600" dirty="0"/>
              <a:t>Start by drawing a small cross, in the centre of A4 paper. The page should be landscape (this means the long sides are top and bottom of the drawing). The rectangle should be above the centre point on the page. The small cross is what we call the vanishing point, or VP.</a:t>
            </a:r>
          </a:p>
        </p:txBody>
      </p:sp>
      <p:grpSp>
        <p:nvGrpSpPr>
          <p:cNvPr id="6" name="Group 5">
            <a:extLst>
              <a:ext uri="{FF2B5EF4-FFF2-40B4-BE49-F238E27FC236}">
                <a16:creationId xmlns:a16="http://schemas.microsoft.com/office/drawing/2014/main" id="{66C8AC14-E8E6-42A7-A8CF-AA645E8E3DD1}"/>
              </a:ext>
            </a:extLst>
          </p:cNvPr>
          <p:cNvGrpSpPr/>
          <p:nvPr/>
        </p:nvGrpSpPr>
        <p:grpSpPr>
          <a:xfrm>
            <a:off x="103187" y="2896208"/>
            <a:ext cx="6740008" cy="1609670"/>
            <a:chOff x="103187" y="4261182"/>
            <a:chExt cx="6740008" cy="1609670"/>
          </a:xfrm>
        </p:grpSpPr>
        <p:sp>
          <p:nvSpPr>
            <p:cNvPr id="20493" name="Rectangle 13"/>
            <p:cNvSpPr>
              <a:spLocks noChangeArrowheads="1"/>
            </p:cNvSpPr>
            <p:nvPr/>
          </p:nvSpPr>
          <p:spPr bwMode="auto">
            <a:xfrm>
              <a:off x="5403332" y="4430990"/>
              <a:ext cx="1439863" cy="14398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97" name="Content Placeholder 2">
              <a:extLst>
                <a:ext uri="{FF2B5EF4-FFF2-40B4-BE49-F238E27FC236}">
                  <a16:creationId xmlns:a16="http://schemas.microsoft.com/office/drawing/2014/main" id="{752F654A-7466-4D32-AA13-0837398608D5}"/>
                </a:ext>
              </a:extLst>
            </p:cNvPr>
            <p:cNvSpPr txBox="1">
              <a:spLocks/>
            </p:cNvSpPr>
            <p:nvPr/>
          </p:nvSpPr>
          <p:spPr>
            <a:xfrm>
              <a:off x="103187" y="4261182"/>
              <a:ext cx="4074597" cy="739809"/>
            </a:xfrm>
            <a:prstGeom prst="rect">
              <a:avLst/>
            </a:prstGeom>
          </p:spPr>
          <p:txBody>
            <a:bodyPr vert="horz" lIns="91440" tIns="45720" rIns="91440" bIns="45720" rtlCol="0" anchor="t">
              <a:normAutofit fontScale="85000" lnSpcReduction="20000"/>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Use a ruler to draw a square on your paper. The exact position of the square isn’t important, just try to copy the example to help you, as you start.</a:t>
              </a:r>
            </a:p>
          </p:txBody>
        </p:sp>
      </p:grpSp>
      <p:sp>
        <p:nvSpPr>
          <p:cNvPr id="100" name="Content Placeholder 2">
            <a:extLst>
              <a:ext uri="{FF2B5EF4-FFF2-40B4-BE49-F238E27FC236}">
                <a16:creationId xmlns:a16="http://schemas.microsoft.com/office/drawing/2014/main" id="{ECACAE8C-F046-4A6D-AD44-85BEC63A0F90}"/>
              </a:ext>
            </a:extLst>
          </p:cNvPr>
          <p:cNvSpPr txBox="1">
            <a:spLocks/>
          </p:cNvSpPr>
          <p:nvPr/>
        </p:nvSpPr>
        <p:spPr>
          <a:xfrm>
            <a:off x="0" y="2898505"/>
            <a:ext cx="4357171" cy="952699"/>
          </a:xfrm>
          <a:prstGeom prst="rect">
            <a:avLst/>
          </a:prstGeom>
          <a:solidFill>
            <a:schemeClr val="bg1"/>
          </a:solidFill>
        </p:spPr>
        <p:txBody>
          <a:bodyPr vert="horz" lIns="91440" tIns="45720" rIns="91440" bIns="45720" rtlCol="0" anchor="t">
            <a:normAutofit/>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Add lines from your cross (VP) to the three corners of the square, as shown.</a:t>
            </a:r>
          </a:p>
        </p:txBody>
      </p:sp>
      <p:sp>
        <p:nvSpPr>
          <p:cNvPr id="101" name="Content Placeholder 2">
            <a:extLst>
              <a:ext uri="{FF2B5EF4-FFF2-40B4-BE49-F238E27FC236}">
                <a16:creationId xmlns:a16="http://schemas.microsoft.com/office/drawing/2014/main" id="{AE18A411-85C6-4C41-9968-2226ACC477E2}"/>
              </a:ext>
            </a:extLst>
          </p:cNvPr>
          <p:cNvSpPr txBox="1">
            <a:spLocks/>
          </p:cNvSpPr>
          <p:nvPr/>
        </p:nvSpPr>
        <p:spPr>
          <a:xfrm>
            <a:off x="66396" y="2957336"/>
            <a:ext cx="4357171" cy="952699"/>
          </a:xfrm>
          <a:prstGeom prst="rect">
            <a:avLst/>
          </a:prstGeom>
          <a:solidFill>
            <a:schemeClr val="bg1"/>
          </a:solidFill>
        </p:spPr>
        <p:txBody>
          <a:bodyPr vert="horz" lIns="91440" tIns="45720" rIns="91440" bIns="45720" rtlCol="0" anchor="t">
            <a:normAutofit/>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Add a vertical and horizontal line to set the size of your cube.</a:t>
            </a:r>
          </a:p>
        </p:txBody>
      </p:sp>
      <p:sp>
        <p:nvSpPr>
          <p:cNvPr id="102" name="Content Placeholder 2">
            <a:extLst>
              <a:ext uri="{FF2B5EF4-FFF2-40B4-BE49-F238E27FC236}">
                <a16:creationId xmlns:a16="http://schemas.microsoft.com/office/drawing/2014/main" id="{2389C0A2-0439-446D-A995-2E36844F063A}"/>
              </a:ext>
            </a:extLst>
          </p:cNvPr>
          <p:cNvSpPr txBox="1">
            <a:spLocks/>
          </p:cNvSpPr>
          <p:nvPr/>
        </p:nvSpPr>
        <p:spPr>
          <a:xfrm>
            <a:off x="38100" y="2883051"/>
            <a:ext cx="4357171" cy="952699"/>
          </a:xfrm>
          <a:prstGeom prst="rect">
            <a:avLst/>
          </a:prstGeom>
          <a:solidFill>
            <a:schemeClr val="bg1"/>
          </a:solidFill>
        </p:spPr>
        <p:txBody>
          <a:bodyPr vert="horz" lIns="91440" tIns="45720" rIns="91440" bIns="45720" rtlCol="0" anchor="t">
            <a:normAutofit/>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Draw around the outside edges of your cube, to make it stand out from the page. This is called ‘Thick and thin line technique’.</a:t>
            </a:r>
          </a:p>
        </p:txBody>
      </p:sp>
      <p:pic>
        <p:nvPicPr>
          <p:cNvPr id="26" name="Picture 25">
            <a:extLst>
              <a:ext uri="{FF2B5EF4-FFF2-40B4-BE49-F238E27FC236}">
                <a16:creationId xmlns:a16="http://schemas.microsoft.com/office/drawing/2014/main" id="{E22B5224-1D84-4876-8086-7D89635B5CCF}"/>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27" name="Picture 26">
            <a:extLst>
              <a:ext uri="{FF2B5EF4-FFF2-40B4-BE49-F238E27FC236}">
                <a16:creationId xmlns:a16="http://schemas.microsoft.com/office/drawing/2014/main" id="{DBC9BEF6-E822-4507-8FD8-CEA38D2B848B}"/>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ppt_x"/>
                                          </p:val>
                                        </p:tav>
                                        <p:tav tm="100000">
                                          <p:val>
                                            <p:strVal val="#ppt_x"/>
                                          </p:val>
                                        </p:tav>
                                      </p:tavLst>
                                    </p:anim>
                                    <p:anim calcmode="lin" valueType="num">
                                      <p:cBhvr additive="base">
                                        <p:cTn id="8"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96">
                                            <p:txEl>
                                              <p:pRg st="0" end="0"/>
                                            </p:txEl>
                                          </p:spTgt>
                                        </p:tgtEl>
                                        <p:attrNameLst>
                                          <p:attrName>ppt_x</p:attrName>
                                        </p:attrNameLst>
                                      </p:cBhvr>
                                      <p:tavLst>
                                        <p:tav tm="0">
                                          <p:val>
                                            <p:strVal val="ppt_x"/>
                                          </p:val>
                                        </p:tav>
                                        <p:tav tm="100000">
                                          <p:val>
                                            <p:strVal val="ppt_x"/>
                                          </p:val>
                                        </p:tav>
                                      </p:tavLst>
                                    </p:anim>
                                    <p:anim calcmode="lin" valueType="num">
                                      <p:cBhvr additive="base">
                                        <p:cTn id="13" dur="500"/>
                                        <p:tgtEl>
                                          <p:spTgt spid="96">
                                            <p:txEl>
                                              <p:pRg st="0" end="0"/>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96">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
                                        </p:tgtEl>
                                        <p:attrNameLst>
                                          <p:attrName>style.visibility</p:attrName>
                                        </p:attrNameLst>
                                      </p:cBhvr>
                                      <p:to>
                                        <p:strVal val="visible"/>
                                      </p:to>
                                    </p:set>
                                    <p:anim calcmode="lin" valueType="num">
                                      <p:cBhvr additive="base">
                                        <p:cTn id="25" dur="500" fill="hold"/>
                                        <p:tgtEl>
                                          <p:spTgt spid="100"/>
                                        </p:tgtEl>
                                        <p:attrNameLst>
                                          <p:attrName>ppt_x</p:attrName>
                                        </p:attrNameLst>
                                      </p:cBhvr>
                                      <p:tavLst>
                                        <p:tav tm="0">
                                          <p:val>
                                            <p:strVal val="#ppt_x"/>
                                          </p:val>
                                        </p:tav>
                                        <p:tav tm="100000">
                                          <p:val>
                                            <p:strVal val="#ppt_x"/>
                                          </p:val>
                                        </p:tav>
                                      </p:tavLst>
                                    </p:anim>
                                    <p:anim calcmode="lin" valueType="num">
                                      <p:cBhvr additive="base">
                                        <p:cTn id="26"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0498"/>
                                        </p:tgtEl>
                                        <p:attrNameLst>
                                          <p:attrName>style.visibility</p:attrName>
                                        </p:attrNameLst>
                                      </p:cBhvr>
                                      <p:to>
                                        <p:strVal val="visible"/>
                                      </p:to>
                                    </p:set>
                                    <p:animEffect transition="in" filter="blinds(horizontal)">
                                      <p:cBhvr>
                                        <p:cTn id="31" dur="500"/>
                                        <p:tgtEl>
                                          <p:spTgt spid="2049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0499"/>
                                        </p:tgtEl>
                                        <p:attrNameLst>
                                          <p:attrName>style.visibility</p:attrName>
                                        </p:attrNameLst>
                                      </p:cBhvr>
                                      <p:to>
                                        <p:strVal val="visible"/>
                                      </p:to>
                                    </p:set>
                                    <p:animEffect transition="in" filter="blinds(horizontal)">
                                      <p:cBhvr>
                                        <p:cTn id="36" dur="500"/>
                                        <p:tgtEl>
                                          <p:spTgt spid="2049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0500"/>
                                        </p:tgtEl>
                                        <p:attrNameLst>
                                          <p:attrName>style.visibility</p:attrName>
                                        </p:attrNameLst>
                                      </p:cBhvr>
                                      <p:to>
                                        <p:strVal val="visible"/>
                                      </p:to>
                                    </p:set>
                                    <p:animEffect transition="in" filter="blinds(horizontal)">
                                      <p:cBhvr>
                                        <p:cTn id="41" dur="500"/>
                                        <p:tgtEl>
                                          <p:spTgt spid="20500"/>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1"/>
                                        </p:tgtEl>
                                        <p:attrNameLst>
                                          <p:attrName>style.visibility</p:attrName>
                                        </p:attrNameLst>
                                      </p:cBhvr>
                                      <p:to>
                                        <p:strVal val="visible"/>
                                      </p:to>
                                    </p:set>
                                    <p:anim calcmode="lin" valueType="num">
                                      <p:cBhvr additive="base">
                                        <p:cTn id="46" dur="500" fill="hold"/>
                                        <p:tgtEl>
                                          <p:spTgt spid="101"/>
                                        </p:tgtEl>
                                        <p:attrNameLst>
                                          <p:attrName>ppt_x</p:attrName>
                                        </p:attrNameLst>
                                      </p:cBhvr>
                                      <p:tavLst>
                                        <p:tav tm="0">
                                          <p:val>
                                            <p:strVal val="#ppt_x"/>
                                          </p:val>
                                        </p:tav>
                                        <p:tav tm="100000">
                                          <p:val>
                                            <p:strVal val="#ppt_x"/>
                                          </p:val>
                                        </p:tav>
                                      </p:tavLst>
                                    </p:anim>
                                    <p:anim calcmode="lin" valueType="num">
                                      <p:cBhvr additive="base">
                                        <p:cTn id="47"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0501"/>
                                        </p:tgtEl>
                                        <p:attrNameLst>
                                          <p:attrName>style.visibility</p:attrName>
                                        </p:attrNameLst>
                                      </p:cBhvr>
                                      <p:to>
                                        <p:strVal val="visible"/>
                                      </p:to>
                                    </p:set>
                                    <p:animEffect transition="in" filter="blinds(horizontal)">
                                      <p:cBhvr>
                                        <p:cTn id="52" dur="500"/>
                                        <p:tgtEl>
                                          <p:spTgt spid="2050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0502"/>
                                        </p:tgtEl>
                                        <p:attrNameLst>
                                          <p:attrName>style.visibility</p:attrName>
                                        </p:attrNameLst>
                                      </p:cBhvr>
                                      <p:to>
                                        <p:strVal val="visible"/>
                                      </p:to>
                                    </p:set>
                                    <p:animEffect transition="in" filter="blinds(horizontal)">
                                      <p:cBhvr>
                                        <p:cTn id="57" dur="500"/>
                                        <p:tgtEl>
                                          <p:spTgt spid="20502"/>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02"/>
                                        </p:tgtEl>
                                        <p:attrNameLst>
                                          <p:attrName>style.visibility</p:attrName>
                                        </p:attrNameLst>
                                      </p:cBhvr>
                                      <p:to>
                                        <p:strVal val="visible"/>
                                      </p:to>
                                    </p:set>
                                    <p:anim calcmode="lin" valueType="num">
                                      <p:cBhvr additive="base">
                                        <p:cTn id="62" dur="500" fill="hold"/>
                                        <p:tgtEl>
                                          <p:spTgt spid="102"/>
                                        </p:tgtEl>
                                        <p:attrNameLst>
                                          <p:attrName>ppt_x</p:attrName>
                                        </p:attrNameLst>
                                      </p:cBhvr>
                                      <p:tavLst>
                                        <p:tav tm="0">
                                          <p:val>
                                            <p:strVal val="#ppt_x"/>
                                          </p:val>
                                        </p:tav>
                                        <p:tav tm="100000">
                                          <p:val>
                                            <p:strVal val="#ppt_x"/>
                                          </p:val>
                                        </p:tav>
                                      </p:tavLst>
                                    </p:anim>
                                    <p:anim calcmode="lin" valueType="num">
                                      <p:cBhvr additive="base">
                                        <p:cTn id="63"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20504"/>
                                        </p:tgtEl>
                                        <p:attrNameLst>
                                          <p:attrName>style.visibility</p:attrName>
                                        </p:attrNameLst>
                                      </p:cBhvr>
                                      <p:to>
                                        <p:strVal val="visible"/>
                                      </p:to>
                                    </p:set>
                                    <p:animEffect transition="in" filter="blinds(horizontal)">
                                      <p:cBhvr>
                                        <p:cTn id="68" dur="500"/>
                                        <p:tgtEl>
                                          <p:spTgt spid="205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8" grpId="0" animBg="1"/>
      <p:bldP spid="20499" grpId="0" animBg="1"/>
      <p:bldP spid="20500" grpId="0" animBg="1"/>
      <p:bldP spid="20501" grpId="0" animBg="1"/>
      <p:bldP spid="20502" grpId="0" animBg="1"/>
      <p:bldP spid="96" grpId="0" build="p"/>
      <p:bldP spid="100" grpId="0" animBg="1"/>
      <p:bldP spid="101" grpId="0" animBg="1"/>
      <p:bldP spid="10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923CC3-A3C5-44F2-B024-6B70FFBF9431}"/>
              </a:ext>
            </a:extLst>
          </p:cNvPr>
          <p:cNvSpPr/>
          <p:nvPr/>
        </p:nvSpPr>
        <p:spPr>
          <a:xfrm>
            <a:off x="0" y="0"/>
            <a:ext cx="9105900" cy="6858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grpSp>
        <p:nvGrpSpPr>
          <p:cNvPr id="20484" name="Group 4"/>
          <p:cNvGrpSpPr>
            <a:grpSpLocks/>
          </p:cNvGrpSpPr>
          <p:nvPr/>
        </p:nvGrpSpPr>
        <p:grpSpPr bwMode="auto">
          <a:xfrm>
            <a:off x="5140497" y="3755715"/>
            <a:ext cx="288925" cy="287338"/>
            <a:chOff x="521" y="981"/>
            <a:chExt cx="182" cy="181"/>
          </a:xfrm>
        </p:grpSpPr>
        <p:sp>
          <p:nvSpPr>
            <p:cNvPr id="18522" name="Line 5"/>
            <p:cNvSpPr>
              <a:spLocks noChangeShapeType="1"/>
            </p:cNvSpPr>
            <p:nvPr/>
          </p:nvSpPr>
          <p:spPr bwMode="auto">
            <a:xfrm>
              <a:off x="612" y="981"/>
              <a:ext cx="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23" name="Line 6"/>
            <p:cNvSpPr>
              <a:spLocks noChangeShapeType="1"/>
            </p:cNvSpPr>
            <p:nvPr/>
          </p:nvSpPr>
          <p:spPr bwMode="auto">
            <a:xfrm>
              <a:off x="521" y="1071"/>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0498" name="Line 18"/>
          <p:cNvSpPr>
            <a:spLocks noChangeShapeType="1"/>
          </p:cNvSpPr>
          <p:nvPr/>
        </p:nvSpPr>
        <p:spPr bwMode="auto">
          <a:xfrm flipH="1" flipV="1">
            <a:off x="5256663" y="3893104"/>
            <a:ext cx="2447925"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499" name="Line 19"/>
          <p:cNvSpPr>
            <a:spLocks noChangeShapeType="1"/>
          </p:cNvSpPr>
          <p:nvPr/>
        </p:nvSpPr>
        <p:spPr bwMode="auto">
          <a:xfrm flipH="1" flipV="1">
            <a:off x="5256663" y="3893104"/>
            <a:ext cx="1008062"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0" name="Line 20"/>
          <p:cNvSpPr>
            <a:spLocks noChangeShapeType="1"/>
          </p:cNvSpPr>
          <p:nvPr/>
        </p:nvSpPr>
        <p:spPr bwMode="auto">
          <a:xfrm flipH="1" flipV="1">
            <a:off x="5256663" y="3893104"/>
            <a:ext cx="1008062" cy="2736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1" name="Line 21"/>
          <p:cNvSpPr>
            <a:spLocks noChangeShapeType="1"/>
          </p:cNvSpPr>
          <p:nvPr/>
        </p:nvSpPr>
        <p:spPr bwMode="auto">
          <a:xfrm>
            <a:off x="5905950" y="4718604"/>
            <a:ext cx="0" cy="933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0502" name="Line 22"/>
          <p:cNvSpPr>
            <a:spLocks noChangeShapeType="1"/>
          </p:cNvSpPr>
          <p:nvPr/>
        </p:nvSpPr>
        <p:spPr bwMode="auto">
          <a:xfrm flipV="1">
            <a:off x="5904363" y="4731304"/>
            <a:ext cx="941387"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0504" name="Group 24"/>
          <p:cNvGrpSpPr>
            <a:grpSpLocks/>
          </p:cNvGrpSpPr>
          <p:nvPr/>
        </p:nvGrpSpPr>
        <p:grpSpPr bwMode="auto">
          <a:xfrm>
            <a:off x="5893250" y="4721779"/>
            <a:ext cx="1811338" cy="1908175"/>
            <a:chOff x="696" y="822"/>
            <a:chExt cx="1141" cy="1202"/>
          </a:xfrm>
        </p:grpSpPr>
        <p:sp>
          <p:nvSpPr>
            <p:cNvPr id="18510" name="Line 25"/>
            <p:cNvSpPr>
              <a:spLocks noChangeShapeType="1"/>
            </p:cNvSpPr>
            <p:nvPr/>
          </p:nvSpPr>
          <p:spPr bwMode="auto">
            <a:xfrm>
              <a:off x="1837" y="1117"/>
              <a:ext cx="0" cy="9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1" name="Line 26"/>
            <p:cNvSpPr>
              <a:spLocks noChangeShapeType="1"/>
            </p:cNvSpPr>
            <p:nvPr/>
          </p:nvSpPr>
          <p:spPr bwMode="auto">
            <a:xfrm flipH="1" flipV="1">
              <a:off x="1275" y="822"/>
              <a:ext cx="562" cy="29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2" name="Line 27"/>
            <p:cNvSpPr>
              <a:spLocks noChangeShapeType="1"/>
            </p:cNvSpPr>
            <p:nvPr/>
          </p:nvSpPr>
          <p:spPr bwMode="auto">
            <a:xfrm flipH="1">
              <a:off x="703" y="829"/>
              <a:ext cx="58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3" name="Line 28"/>
            <p:cNvSpPr>
              <a:spLocks noChangeShapeType="1"/>
            </p:cNvSpPr>
            <p:nvPr/>
          </p:nvSpPr>
          <p:spPr bwMode="auto">
            <a:xfrm flipH="1">
              <a:off x="704" y="828"/>
              <a:ext cx="4" cy="5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4" name="Line 29"/>
            <p:cNvSpPr>
              <a:spLocks noChangeShapeType="1"/>
            </p:cNvSpPr>
            <p:nvPr/>
          </p:nvSpPr>
          <p:spPr bwMode="auto">
            <a:xfrm>
              <a:off x="696" y="1396"/>
              <a:ext cx="232" cy="6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515" name="Line 30"/>
            <p:cNvSpPr>
              <a:spLocks noChangeShapeType="1"/>
            </p:cNvSpPr>
            <p:nvPr/>
          </p:nvSpPr>
          <p:spPr bwMode="auto">
            <a:xfrm>
              <a:off x="930" y="2024"/>
              <a:ext cx="90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0493" name="Rectangle 13"/>
          <p:cNvSpPr>
            <a:spLocks noChangeArrowheads="1"/>
          </p:cNvSpPr>
          <p:nvPr/>
        </p:nvSpPr>
        <p:spPr bwMode="auto">
          <a:xfrm>
            <a:off x="6264724" y="5186241"/>
            <a:ext cx="1439863" cy="14398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97" name="Content Placeholder 2">
            <a:extLst>
              <a:ext uri="{FF2B5EF4-FFF2-40B4-BE49-F238E27FC236}">
                <a16:creationId xmlns:a16="http://schemas.microsoft.com/office/drawing/2014/main" id="{752F654A-7466-4D32-AA13-0837398608D5}"/>
              </a:ext>
            </a:extLst>
          </p:cNvPr>
          <p:cNvSpPr txBox="1">
            <a:spLocks/>
          </p:cNvSpPr>
          <p:nvPr/>
        </p:nvSpPr>
        <p:spPr>
          <a:xfrm>
            <a:off x="103187" y="4261182"/>
            <a:ext cx="3947597" cy="2289740"/>
          </a:xfrm>
          <a:prstGeom prst="rect">
            <a:avLst/>
          </a:prstGeom>
        </p:spPr>
        <p:txBody>
          <a:bodyPr vert="horz" lIns="91440" tIns="45720" rIns="91440" bIns="45720" rtlCol="0" anchor="t">
            <a:normAutofit fontScale="92500" lnSpcReduction="10000"/>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Now draw a range of other cubes. Each time, draw the square first, then take the corners back to the cross. Set the size of the cube with vertical and horizontal lines. Draw at least six cubes on your page.</a:t>
            </a:r>
          </a:p>
          <a:p>
            <a:r>
              <a:rPr lang="en-GB" sz="1600" dirty="0"/>
              <a:t>Look back at the example slides, to see how the cubes look different, depending upon where you place them on the page.</a:t>
            </a:r>
          </a:p>
        </p:txBody>
      </p:sp>
      <p:grpSp>
        <p:nvGrpSpPr>
          <p:cNvPr id="5" name="Group 4">
            <a:extLst>
              <a:ext uri="{FF2B5EF4-FFF2-40B4-BE49-F238E27FC236}">
                <a16:creationId xmlns:a16="http://schemas.microsoft.com/office/drawing/2014/main" id="{05EB0774-A793-4B56-B3C8-54D20F16011D}"/>
              </a:ext>
            </a:extLst>
          </p:cNvPr>
          <p:cNvGrpSpPr/>
          <p:nvPr/>
        </p:nvGrpSpPr>
        <p:grpSpPr>
          <a:xfrm rot="10800000">
            <a:off x="2808737" y="1156253"/>
            <a:ext cx="2447925" cy="2736850"/>
            <a:chOff x="59239" y="-140032"/>
            <a:chExt cx="2447925" cy="2736850"/>
          </a:xfrm>
        </p:grpSpPr>
        <p:sp>
          <p:nvSpPr>
            <p:cNvPr id="31" name="Line 18">
              <a:extLst>
                <a:ext uri="{FF2B5EF4-FFF2-40B4-BE49-F238E27FC236}">
                  <a16:creationId xmlns:a16="http://schemas.microsoft.com/office/drawing/2014/main" id="{13901028-C3A3-45FE-87C3-9C59EE5DA634}"/>
                </a:ext>
              </a:extLst>
            </p:cNvPr>
            <p:cNvSpPr>
              <a:spLocks noChangeShapeType="1"/>
            </p:cNvSpPr>
            <p:nvPr/>
          </p:nvSpPr>
          <p:spPr bwMode="auto">
            <a:xfrm flipH="1" flipV="1">
              <a:off x="59239" y="-140032"/>
              <a:ext cx="2447925"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2" name="Line 19">
              <a:extLst>
                <a:ext uri="{FF2B5EF4-FFF2-40B4-BE49-F238E27FC236}">
                  <a16:creationId xmlns:a16="http://schemas.microsoft.com/office/drawing/2014/main" id="{51CE41C6-1876-45CC-9BEA-B8024C22D7D3}"/>
                </a:ext>
              </a:extLst>
            </p:cNvPr>
            <p:cNvSpPr>
              <a:spLocks noChangeShapeType="1"/>
            </p:cNvSpPr>
            <p:nvPr/>
          </p:nvSpPr>
          <p:spPr bwMode="auto">
            <a:xfrm flipH="1" flipV="1">
              <a:off x="59239" y="-140032"/>
              <a:ext cx="1008062"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3" name="Line 20">
              <a:extLst>
                <a:ext uri="{FF2B5EF4-FFF2-40B4-BE49-F238E27FC236}">
                  <a16:creationId xmlns:a16="http://schemas.microsoft.com/office/drawing/2014/main" id="{7DE2E96E-D041-418B-BF3D-CFAC88CBA032}"/>
                </a:ext>
              </a:extLst>
            </p:cNvPr>
            <p:cNvSpPr>
              <a:spLocks noChangeShapeType="1"/>
            </p:cNvSpPr>
            <p:nvPr/>
          </p:nvSpPr>
          <p:spPr bwMode="auto">
            <a:xfrm flipH="1" flipV="1">
              <a:off x="59239" y="-140032"/>
              <a:ext cx="1008062" cy="2736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4" name="Line 21">
              <a:extLst>
                <a:ext uri="{FF2B5EF4-FFF2-40B4-BE49-F238E27FC236}">
                  <a16:creationId xmlns:a16="http://schemas.microsoft.com/office/drawing/2014/main" id="{33F3E269-50A6-40E0-AEB5-3B744468E37C}"/>
                </a:ext>
              </a:extLst>
            </p:cNvPr>
            <p:cNvSpPr>
              <a:spLocks noChangeShapeType="1"/>
            </p:cNvSpPr>
            <p:nvPr/>
          </p:nvSpPr>
          <p:spPr bwMode="auto">
            <a:xfrm>
              <a:off x="708526" y="685468"/>
              <a:ext cx="0" cy="933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5" name="Line 22">
              <a:extLst>
                <a:ext uri="{FF2B5EF4-FFF2-40B4-BE49-F238E27FC236}">
                  <a16:creationId xmlns:a16="http://schemas.microsoft.com/office/drawing/2014/main" id="{CEFA7CA6-BDB1-43A3-BB4E-4B1765A4AA76}"/>
                </a:ext>
              </a:extLst>
            </p:cNvPr>
            <p:cNvSpPr>
              <a:spLocks noChangeShapeType="1"/>
            </p:cNvSpPr>
            <p:nvPr/>
          </p:nvSpPr>
          <p:spPr bwMode="auto">
            <a:xfrm flipV="1">
              <a:off x="706939" y="698168"/>
              <a:ext cx="941387"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36" name="Group 24">
              <a:extLst>
                <a:ext uri="{FF2B5EF4-FFF2-40B4-BE49-F238E27FC236}">
                  <a16:creationId xmlns:a16="http://schemas.microsoft.com/office/drawing/2014/main" id="{32B60F45-FDF1-4F85-9DC3-04BA55C670B4}"/>
                </a:ext>
              </a:extLst>
            </p:cNvPr>
            <p:cNvGrpSpPr>
              <a:grpSpLocks/>
            </p:cNvGrpSpPr>
            <p:nvPr/>
          </p:nvGrpSpPr>
          <p:grpSpPr bwMode="auto">
            <a:xfrm>
              <a:off x="695826" y="688643"/>
              <a:ext cx="1811338" cy="1908175"/>
              <a:chOff x="696" y="822"/>
              <a:chExt cx="1141" cy="1202"/>
            </a:xfrm>
          </p:grpSpPr>
          <p:sp>
            <p:nvSpPr>
              <p:cNvPr id="37" name="Line 25">
                <a:extLst>
                  <a:ext uri="{FF2B5EF4-FFF2-40B4-BE49-F238E27FC236}">
                    <a16:creationId xmlns:a16="http://schemas.microsoft.com/office/drawing/2014/main" id="{047715D5-BA6A-4EB9-AA2D-072762F38C71}"/>
                  </a:ext>
                </a:extLst>
              </p:cNvPr>
              <p:cNvSpPr>
                <a:spLocks noChangeShapeType="1"/>
              </p:cNvSpPr>
              <p:nvPr/>
            </p:nvSpPr>
            <p:spPr bwMode="auto">
              <a:xfrm>
                <a:off x="1837" y="1117"/>
                <a:ext cx="0" cy="9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8" name="Line 26">
                <a:extLst>
                  <a:ext uri="{FF2B5EF4-FFF2-40B4-BE49-F238E27FC236}">
                    <a16:creationId xmlns:a16="http://schemas.microsoft.com/office/drawing/2014/main" id="{83841623-FC7E-446C-A876-58EF0A6A7B65}"/>
                  </a:ext>
                </a:extLst>
              </p:cNvPr>
              <p:cNvSpPr>
                <a:spLocks noChangeShapeType="1"/>
              </p:cNvSpPr>
              <p:nvPr/>
            </p:nvSpPr>
            <p:spPr bwMode="auto">
              <a:xfrm flipH="1" flipV="1">
                <a:off x="1275" y="822"/>
                <a:ext cx="562" cy="29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 name="Line 27">
                <a:extLst>
                  <a:ext uri="{FF2B5EF4-FFF2-40B4-BE49-F238E27FC236}">
                    <a16:creationId xmlns:a16="http://schemas.microsoft.com/office/drawing/2014/main" id="{FBDB132D-D655-4D10-B1A1-AE36A81013EC}"/>
                  </a:ext>
                </a:extLst>
              </p:cNvPr>
              <p:cNvSpPr>
                <a:spLocks noChangeShapeType="1"/>
              </p:cNvSpPr>
              <p:nvPr/>
            </p:nvSpPr>
            <p:spPr bwMode="auto">
              <a:xfrm flipH="1">
                <a:off x="703" y="829"/>
                <a:ext cx="589"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0" name="Line 28">
                <a:extLst>
                  <a:ext uri="{FF2B5EF4-FFF2-40B4-BE49-F238E27FC236}">
                    <a16:creationId xmlns:a16="http://schemas.microsoft.com/office/drawing/2014/main" id="{C3ED2761-4A33-4E7D-BE30-E58570EE9EF7}"/>
                  </a:ext>
                </a:extLst>
              </p:cNvPr>
              <p:cNvSpPr>
                <a:spLocks noChangeShapeType="1"/>
              </p:cNvSpPr>
              <p:nvPr/>
            </p:nvSpPr>
            <p:spPr bwMode="auto">
              <a:xfrm flipH="1">
                <a:off x="704" y="828"/>
                <a:ext cx="4" cy="5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 name="Line 29">
                <a:extLst>
                  <a:ext uri="{FF2B5EF4-FFF2-40B4-BE49-F238E27FC236}">
                    <a16:creationId xmlns:a16="http://schemas.microsoft.com/office/drawing/2014/main" id="{EA6CDA83-4CF4-4DE4-8D59-93D097BC6DF1}"/>
                  </a:ext>
                </a:extLst>
              </p:cNvPr>
              <p:cNvSpPr>
                <a:spLocks noChangeShapeType="1"/>
              </p:cNvSpPr>
              <p:nvPr/>
            </p:nvSpPr>
            <p:spPr bwMode="auto">
              <a:xfrm>
                <a:off x="696" y="1396"/>
                <a:ext cx="232" cy="6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 name="Line 30">
                <a:extLst>
                  <a:ext uri="{FF2B5EF4-FFF2-40B4-BE49-F238E27FC236}">
                    <a16:creationId xmlns:a16="http://schemas.microsoft.com/office/drawing/2014/main" id="{2FFA3EF0-B518-44F8-BB71-024B8BE3623E}"/>
                  </a:ext>
                </a:extLst>
              </p:cNvPr>
              <p:cNvSpPr>
                <a:spLocks noChangeShapeType="1"/>
              </p:cNvSpPr>
              <p:nvPr/>
            </p:nvSpPr>
            <p:spPr bwMode="auto">
              <a:xfrm>
                <a:off x="930" y="2024"/>
                <a:ext cx="90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3" name="Rectangle 13">
              <a:extLst>
                <a:ext uri="{FF2B5EF4-FFF2-40B4-BE49-F238E27FC236}">
                  <a16:creationId xmlns:a16="http://schemas.microsoft.com/office/drawing/2014/main" id="{CE25063D-B241-4D3C-AA22-6EEF04FAD822}"/>
                </a:ext>
              </a:extLst>
            </p:cNvPr>
            <p:cNvSpPr>
              <a:spLocks noChangeArrowheads="1"/>
            </p:cNvSpPr>
            <p:nvPr/>
          </p:nvSpPr>
          <p:spPr bwMode="auto">
            <a:xfrm>
              <a:off x="1064418" y="1156956"/>
              <a:ext cx="1439863" cy="14398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sp>
        <p:nvSpPr>
          <p:cNvPr id="45" name="Content Placeholder 2">
            <a:extLst>
              <a:ext uri="{FF2B5EF4-FFF2-40B4-BE49-F238E27FC236}">
                <a16:creationId xmlns:a16="http://schemas.microsoft.com/office/drawing/2014/main" id="{03C785F7-1681-4C95-ACF1-1664402C019F}"/>
              </a:ext>
            </a:extLst>
          </p:cNvPr>
          <p:cNvSpPr txBox="1">
            <a:spLocks/>
          </p:cNvSpPr>
          <p:nvPr/>
        </p:nvSpPr>
        <p:spPr>
          <a:xfrm>
            <a:off x="5042971" y="422009"/>
            <a:ext cx="3947597" cy="2289740"/>
          </a:xfrm>
          <a:prstGeom prst="rect">
            <a:avLst/>
          </a:prstGeom>
        </p:spPr>
        <p:txBody>
          <a:bodyPr vert="horz" lIns="91440" tIns="45720" rIns="91440" bIns="45720" rtlCol="0" anchor="t">
            <a:normAutofit/>
          </a:bodyPr>
          <a:lst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GB" sz="1600" dirty="0"/>
              <a:t>Use pencil crayons to shade your cubes. If you don’t have any colours, use your drawing pencil to add shade.</a:t>
            </a:r>
          </a:p>
        </p:txBody>
      </p:sp>
      <p:pic>
        <p:nvPicPr>
          <p:cNvPr id="44" name="Picture 43">
            <a:extLst>
              <a:ext uri="{FF2B5EF4-FFF2-40B4-BE49-F238E27FC236}">
                <a16:creationId xmlns:a16="http://schemas.microsoft.com/office/drawing/2014/main" id="{B9D502BA-61A3-4C34-9A45-2723811013EC}"/>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42122" y="137671"/>
            <a:ext cx="2909006" cy="857692"/>
          </a:xfrm>
          <a:prstGeom prst="rect">
            <a:avLst/>
          </a:prstGeom>
        </p:spPr>
      </p:pic>
      <p:pic>
        <p:nvPicPr>
          <p:cNvPr id="46" name="Picture 45">
            <a:extLst>
              <a:ext uri="{FF2B5EF4-FFF2-40B4-BE49-F238E27FC236}">
                <a16:creationId xmlns:a16="http://schemas.microsoft.com/office/drawing/2014/main" id="{54A92278-F99C-4CF4-A0F0-A7C78C412B84}"/>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831621">
            <a:off x="1106143" y="843521"/>
            <a:ext cx="2710484" cy="303683"/>
          </a:xfrm>
          <a:prstGeom prst="rect">
            <a:avLst/>
          </a:prstGeom>
        </p:spPr>
      </p:pic>
    </p:spTree>
    <p:extLst>
      <p:ext uri="{BB962C8B-B14F-4D97-AF65-F5344CB8AC3E}">
        <p14:creationId xmlns:p14="http://schemas.microsoft.com/office/powerpoint/2010/main" val="278849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466</TotalTime>
  <Words>315</Words>
  <Application>Microsoft Office PowerPoint</Application>
  <PresentationFormat>On-screen Show (4:3)</PresentationFormat>
  <Paragraphs>20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Gallery</vt:lpstr>
      <vt:lpstr>Drawing basic shapes in one point perspective</vt:lpstr>
      <vt:lpstr>Equipment required</vt:lpstr>
      <vt:lpstr>Take a look at some examples…</vt:lpstr>
      <vt:lpstr>example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Drawing basic shapes in one point perspective</dc:title>
  <dc:creator>Wendy Allen (Staff)</dc:creator>
  <cp:lastModifiedBy>Miss C Brown (BWN) (Staff)</cp:lastModifiedBy>
  <cp:revision>10</cp:revision>
  <dcterms:created xsi:type="dcterms:W3CDTF">2020-04-13T07:32:24Z</dcterms:created>
  <dcterms:modified xsi:type="dcterms:W3CDTF">2020-06-09T11:34:35Z</dcterms:modified>
</cp:coreProperties>
</file>