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2"/>
  </p:notesMasterIdLst>
  <p:sldIdLst>
    <p:sldId id="259" r:id="rId2"/>
    <p:sldId id="260" r:id="rId3"/>
    <p:sldId id="265" r:id="rId4"/>
    <p:sldId id="266" r:id="rId5"/>
    <p:sldId id="267" r:id="rId6"/>
    <p:sldId id="273" r:id="rId7"/>
    <p:sldId id="274" r:id="rId8"/>
    <p:sldId id="275" r:id="rId9"/>
    <p:sldId id="261" r:id="rId10"/>
    <p:sldId id="262" r:id="rId11"/>
    <p:sldId id="272" r:id="rId12"/>
    <p:sldId id="269" r:id="rId13"/>
    <p:sldId id="263" r:id="rId14"/>
    <p:sldId id="281" r:id="rId15"/>
    <p:sldId id="277" r:id="rId16"/>
    <p:sldId id="271" r:id="rId17"/>
    <p:sldId id="279" r:id="rId18"/>
    <p:sldId id="280" r:id="rId19"/>
    <p:sldId id="278" r:id="rId20"/>
    <p:sldId id="264" r:id="rId2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468"/>
    <a:srgbClr val="823554"/>
    <a:srgbClr val="595959"/>
    <a:srgbClr val="5C9EE6"/>
    <a:srgbClr val="FCCA5E"/>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2686" autoAdjust="0"/>
  </p:normalViewPr>
  <p:slideViewPr>
    <p:cSldViewPr snapToGrid="0">
      <p:cViewPr varScale="1">
        <p:scale>
          <a:sx n="81" d="100"/>
          <a:sy n="81" d="100"/>
        </p:scale>
        <p:origin x="11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28/09/2020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1cUUfMeOij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238316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356449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402648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954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233847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873975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2647291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407704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373386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401633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You should always “white box” test your programs against a range of valid inputs to check all paths of a selection statement work.</a:t>
            </a:r>
            <a:br>
              <a:rPr lang="en-GB" dirty="0"/>
            </a:br>
            <a:r>
              <a:rPr lang="en-GB" dirty="0"/>
              <a:t>Complete the test tables above for at least two of your programs. You can add and delete columns and rows as </a:t>
            </a:r>
            <a:r>
              <a:rPr lang="en-GB"/>
              <a:t>necessary.</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VAT is 20% instead of 5% and the value of the goods is £99.99 instead of £100.12.</a:t>
            </a:r>
            <a:br>
              <a:rPr lang="en-GB" dirty="0"/>
            </a:br>
            <a:r>
              <a:rPr lang="en-GB" dirty="0"/>
              <a:t>If your program works, the total to pay should be £119.99.</a:t>
            </a:r>
          </a:p>
          <a:p>
            <a:pPr marL="228600" indent="-228600">
              <a:buFont typeface="+mj-lt"/>
              <a:buAutoNum type="arabicPeriod"/>
            </a:pPr>
            <a:endParaRPr lang="en-GB" dirty="0"/>
          </a:p>
          <a:p>
            <a:pPr marL="228600" indent="-228600">
              <a:buFont typeface="+mj-lt"/>
              <a:buAutoNum type="arabicPeriod"/>
            </a:pPr>
            <a:r>
              <a:rPr lang="en-GB" dirty="0"/>
              <a:t>Change the program so that the VAT function takes two parameters, the total and the VAT rate as either, “Standard”, “Reduced” or “Zero”.</a:t>
            </a:r>
            <a:br>
              <a:rPr lang="en-GB" dirty="0"/>
            </a:br>
            <a:r>
              <a:rPr lang="en-GB" dirty="0"/>
              <a:t>Standard returns 20% VAT, Reduced returns 5% VAT, Zero returns 0% VAT.</a:t>
            </a:r>
            <a:br>
              <a:rPr lang="en-GB" dirty="0"/>
            </a:br>
            <a:r>
              <a:rPr lang="en-GB" dirty="0"/>
              <a:t>You will need to use the “if” command from objective 2.</a:t>
            </a:r>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3077991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20</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244199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outputs the result of a 12-sided dice instead.</a:t>
            </a:r>
          </a:p>
          <a:p>
            <a:pPr marL="228600" indent="-228600">
              <a:buFont typeface="+mj-lt"/>
              <a:buAutoNum type="arabicPeriod"/>
            </a:pPr>
            <a:endParaRPr lang="en-GB" dirty="0"/>
          </a:p>
          <a:p>
            <a:pPr marL="228600" indent="-228600">
              <a:buFont typeface="+mj-lt"/>
              <a:buAutoNum type="arabicPeriod"/>
            </a:pPr>
            <a:r>
              <a:rPr lang="en-GB" dirty="0"/>
              <a:t>Change </a:t>
            </a:r>
            <a:r>
              <a:rPr lang="en-GB" dirty="0">
                <a:solidFill>
                  <a:srgbClr val="0000FF"/>
                </a:solidFill>
                <a:latin typeface="Consolas" panose="020B0609020204030204" pitchFamily="49" charset="0"/>
              </a:rPr>
              <a:t>new</a:t>
            </a:r>
            <a:r>
              <a:rPr lang="en-GB" dirty="0">
                <a:solidFill>
                  <a:srgbClr val="000000"/>
                </a:solidFill>
                <a:latin typeface="Consolas" panose="020B0609020204030204" pitchFamily="49" charset="0"/>
              </a:rPr>
              <a:t> Random(); to be </a:t>
            </a:r>
            <a:r>
              <a:rPr lang="en-GB" dirty="0">
                <a:solidFill>
                  <a:srgbClr val="0000FF"/>
                </a:solidFill>
                <a:latin typeface="Consolas" panose="020B0609020204030204" pitchFamily="49" charset="0"/>
              </a:rPr>
              <a:t>new</a:t>
            </a:r>
            <a:r>
              <a:rPr lang="en-GB" dirty="0">
                <a:solidFill>
                  <a:srgbClr val="000000"/>
                </a:solidFill>
                <a:latin typeface="Consolas" panose="020B0609020204030204" pitchFamily="49" charset="0"/>
              </a:rPr>
              <a:t> Random(20); instead.</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Run the program a few times to see what affect this has on the dice roll.</a:t>
            </a: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Try a different number to 20 and run the program a few more times to see the effect.</a:t>
            </a:r>
            <a:br>
              <a:rPr lang="en-GB" dirty="0">
                <a:solidFill>
                  <a:srgbClr val="000000"/>
                </a:solidFill>
                <a:latin typeface="Consolas" panose="020B0609020204030204" pitchFamily="49" charset="0"/>
              </a:rPr>
            </a:br>
            <a:br>
              <a:rPr lang="en-GB" dirty="0">
                <a:solidFill>
                  <a:srgbClr val="000000"/>
                </a:solidFill>
                <a:latin typeface="Consolas" panose="020B0609020204030204" pitchFamily="49" charset="0"/>
              </a:rPr>
            </a:br>
            <a:r>
              <a:rPr lang="en-GB" dirty="0">
                <a:solidFill>
                  <a:srgbClr val="000000"/>
                </a:solidFill>
                <a:latin typeface="Consolas" panose="020B0609020204030204" pitchFamily="49" charset="0"/>
              </a:rPr>
              <a:t>Random is in fact a deterministic sequence!</a:t>
            </a:r>
            <a:endParaRPr lang="en-GB" dirty="0"/>
          </a:p>
          <a:p>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378792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249333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Check the program works with a full range of numbers, both odd, even, zero, positive and negative.</a:t>
            </a:r>
            <a:br>
              <a:rPr lang="en-GB" dirty="0"/>
            </a:br>
            <a:r>
              <a:rPr lang="en-GB" dirty="0"/>
              <a:t>Remember testing functions for the different possibilities is essential in programming.</a:t>
            </a:r>
          </a:p>
          <a:p>
            <a:pPr marL="228600" indent="-228600">
              <a:buFont typeface="+mj-lt"/>
              <a:buAutoNum type="arabicPeriod"/>
            </a:pPr>
            <a:endParaRPr lang="en-GB" dirty="0"/>
          </a:p>
          <a:p>
            <a:pPr marL="228600" indent="-228600">
              <a:buFont typeface="+mj-lt"/>
              <a:buAutoNum type="arabicPeriod"/>
            </a:pPr>
            <a:r>
              <a:rPr lang="en-GB" dirty="0"/>
              <a:t>Change the condition so that the function still works if the line return “Even” is swapped with the line return “Odd”.</a:t>
            </a: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319321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got the brackets and semi-colons in the right place?</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letters that are capitalised correctly entered?</a:t>
            </a:r>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21918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Study this program carefully to understand what each operation does.</a:t>
            </a: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1728330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Read the summary of the key learning points for this objective.</a:t>
            </a:r>
          </a:p>
          <a:p>
            <a:pPr marL="228600" indent="-228600">
              <a:buFont typeface="+mj-lt"/>
              <a:buAutoNum type="arabicPeriod"/>
            </a:pPr>
            <a:endParaRPr lang="en-GB" dirty="0"/>
          </a:p>
          <a:p>
            <a:pPr marL="228600" indent="-228600">
              <a:buFont typeface="+mj-lt"/>
              <a:buAutoNum type="arabicPeriod"/>
            </a:pPr>
            <a:r>
              <a:rPr lang="en-GB" dirty="0"/>
              <a:t>Watch this interesting video about how lava lamps are used to secure data transfer: </a:t>
            </a:r>
            <a:r>
              <a:rPr lang="en-GB" dirty="0">
                <a:hlinkClick r:id="rId3"/>
              </a:rPr>
              <a:t>https://www.youtube.com/watch?v=1cUUfMeOijg</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145617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8" name="Group 47">
            <a:extLst>
              <a:ext uri="{FF2B5EF4-FFF2-40B4-BE49-F238E27FC236}">
                <a16:creationId xmlns:a16="http://schemas.microsoft.com/office/drawing/2014/main" id="{A80DEF88-2AF1-4A23-B6F3-F91F862C93D9}"/>
              </a:ext>
            </a:extLst>
          </p:cNvPr>
          <p:cNvGrpSpPr/>
          <p:nvPr userDrawn="1"/>
        </p:nvGrpSpPr>
        <p:grpSpPr>
          <a:xfrm>
            <a:off x="6933774" y="6262469"/>
            <a:ext cx="2719872" cy="595531"/>
            <a:chOff x="6933774" y="6262469"/>
            <a:chExt cx="2719872" cy="595531"/>
          </a:xfrm>
        </p:grpSpPr>
        <p:sp>
          <p:nvSpPr>
            <p:cNvPr id="49" name="Oval 48">
              <a:extLst>
                <a:ext uri="{FF2B5EF4-FFF2-40B4-BE49-F238E27FC236}">
                  <a16:creationId xmlns:a16="http://schemas.microsoft.com/office/drawing/2014/main" id="{2A20DE62-CAAF-4B40-A9F4-85A59EFDB15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E1A5F9B7-4F5B-4D75-98EE-F334A0EAD09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51" name="Partial Circle 50">
              <a:extLst>
                <a:ext uri="{FF2B5EF4-FFF2-40B4-BE49-F238E27FC236}">
                  <a16:creationId xmlns:a16="http://schemas.microsoft.com/office/drawing/2014/main" id="{F3E1A081-4F38-4CA0-B0C1-089E63A7B53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Oval 51">
              <a:extLst>
                <a:ext uri="{FF2B5EF4-FFF2-40B4-BE49-F238E27FC236}">
                  <a16:creationId xmlns:a16="http://schemas.microsoft.com/office/drawing/2014/main" id="{896368C3-BA67-4A02-8DBD-B38EDB2212E6}"/>
                </a:ext>
              </a:extLst>
            </p:cNvPr>
            <p:cNvSpPr/>
            <p:nvPr userDrawn="1"/>
          </p:nvSpPr>
          <p:spPr>
            <a:xfrm>
              <a:off x="8060589"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a:t>
              </a:r>
            </a:p>
          </p:txBody>
        </p:sp>
        <p:cxnSp>
          <p:nvCxnSpPr>
            <p:cNvPr id="53" name="Straight Connector 52">
              <a:extLst>
                <a:ext uri="{FF2B5EF4-FFF2-40B4-BE49-F238E27FC236}">
                  <a16:creationId xmlns:a16="http://schemas.microsoft.com/office/drawing/2014/main" id="{9D626839-A30F-4D59-A975-5A2CAF08BF45}"/>
                </a:ext>
              </a:extLst>
            </p:cNvPr>
            <p:cNvCxnSpPr>
              <a:cxnSpLocks/>
              <a:stCxn id="52" idx="4"/>
              <a:endCxn id="54" idx="0"/>
            </p:cNvCxnSpPr>
            <p:nvPr userDrawn="1"/>
          </p:nvCxnSpPr>
          <p:spPr>
            <a:xfrm>
              <a:off x="8232039"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BA476EDE-2BEF-405A-BFB1-287B204C3060}"/>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Partial Circle 54">
              <a:extLst>
                <a:ext uri="{FF2B5EF4-FFF2-40B4-BE49-F238E27FC236}">
                  <a16:creationId xmlns:a16="http://schemas.microsoft.com/office/drawing/2014/main" id="{F81A9407-1611-4103-B91F-E0631938424B}"/>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Oval 55">
              <a:extLst>
                <a:ext uri="{FF2B5EF4-FFF2-40B4-BE49-F238E27FC236}">
                  <a16:creationId xmlns:a16="http://schemas.microsoft.com/office/drawing/2014/main" id="{3B1214FE-D1C3-4CE0-855A-8813DB5AE84D}"/>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57" name="Straight Connector 56">
              <a:extLst>
                <a:ext uri="{FF2B5EF4-FFF2-40B4-BE49-F238E27FC236}">
                  <a16:creationId xmlns:a16="http://schemas.microsoft.com/office/drawing/2014/main" id="{D378B1B2-4524-45A3-B041-82753265BBEC}"/>
                </a:ext>
              </a:extLst>
            </p:cNvPr>
            <p:cNvCxnSpPr>
              <a:cxnSpLocks/>
              <a:stCxn id="56" idx="4"/>
              <a:endCxn id="58"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9E2BDAF4-6413-4955-94C4-C1BA030ADB3D}"/>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Partial Circle 58">
              <a:extLst>
                <a:ext uri="{FF2B5EF4-FFF2-40B4-BE49-F238E27FC236}">
                  <a16:creationId xmlns:a16="http://schemas.microsoft.com/office/drawing/2014/main" id="{412730F7-DF8C-43B4-84BE-66A183C34DFE}"/>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Oval 59">
              <a:extLst>
                <a:ext uri="{FF2B5EF4-FFF2-40B4-BE49-F238E27FC236}">
                  <a16:creationId xmlns:a16="http://schemas.microsoft.com/office/drawing/2014/main" id="{C0965905-1E3B-4D02-8E31-720B0C60BFC1}"/>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61" name="Straight Connector 60">
              <a:extLst>
                <a:ext uri="{FF2B5EF4-FFF2-40B4-BE49-F238E27FC236}">
                  <a16:creationId xmlns:a16="http://schemas.microsoft.com/office/drawing/2014/main" id="{22893335-A773-4848-A091-DC8619FB6D34}"/>
                </a:ext>
              </a:extLst>
            </p:cNvPr>
            <p:cNvCxnSpPr>
              <a:cxnSpLocks/>
              <a:stCxn id="60" idx="4"/>
              <a:endCxn id="62"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F9246D3-CDEA-4FAC-A6F2-76D6513599C5}"/>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D368D5C3-B465-414C-B1C1-20D4136714CF}"/>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64" name="Straight Connector 63">
              <a:extLst>
                <a:ext uri="{FF2B5EF4-FFF2-40B4-BE49-F238E27FC236}">
                  <a16:creationId xmlns:a16="http://schemas.microsoft.com/office/drawing/2014/main" id="{3DED3353-BE53-4C6F-9A71-393C7AE2C3F5}"/>
                </a:ext>
              </a:extLst>
            </p:cNvPr>
            <p:cNvCxnSpPr>
              <a:cxnSpLocks/>
              <a:stCxn id="63" idx="4"/>
              <a:endCxn id="6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5ABCE244-0D87-44F8-A241-11267A3F71A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53FB9B76-A715-47C1-87CF-9AE0BFFAA49B}"/>
                </a:ext>
              </a:extLst>
            </p:cNvPr>
            <p:cNvCxnSpPr>
              <a:cxnSpLocks/>
              <a:stCxn id="54" idx="6"/>
              <a:endCxn id="58"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B20EE08-7304-42E4-8410-872BABC0F7AB}"/>
                </a:ext>
              </a:extLst>
            </p:cNvPr>
            <p:cNvCxnSpPr>
              <a:cxnSpLocks/>
              <a:stCxn id="58" idx="6"/>
              <a:endCxn id="62"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383AE6-EE38-47E9-8A45-3990EC961778}"/>
                </a:ext>
              </a:extLst>
            </p:cNvPr>
            <p:cNvCxnSpPr>
              <a:cxnSpLocks/>
              <a:stCxn id="62" idx="6"/>
              <a:endCxn id="6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09" name="Group 108">
            <a:extLst>
              <a:ext uri="{FF2B5EF4-FFF2-40B4-BE49-F238E27FC236}">
                <a16:creationId xmlns:a16="http://schemas.microsoft.com/office/drawing/2014/main" id="{4FB11DC2-EDCF-4B10-A213-1689EDFB5945}"/>
              </a:ext>
            </a:extLst>
          </p:cNvPr>
          <p:cNvGrpSpPr/>
          <p:nvPr userDrawn="1"/>
        </p:nvGrpSpPr>
        <p:grpSpPr>
          <a:xfrm>
            <a:off x="6933774" y="6262469"/>
            <a:ext cx="2719872" cy="595531"/>
            <a:chOff x="6933774" y="6262469"/>
            <a:chExt cx="2719872" cy="595531"/>
          </a:xfrm>
        </p:grpSpPr>
        <p:sp>
          <p:nvSpPr>
            <p:cNvPr id="110" name="Oval 109">
              <a:extLst>
                <a:ext uri="{FF2B5EF4-FFF2-40B4-BE49-F238E27FC236}">
                  <a16:creationId xmlns:a16="http://schemas.microsoft.com/office/drawing/2014/main" id="{E3AF7011-645F-4E33-8515-5D0729BBCD4E}"/>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Box 110">
              <a:extLst>
                <a:ext uri="{FF2B5EF4-FFF2-40B4-BE49-F238E27FC236}">
                  <a16:creationId xmlns:a16="http://schemas.microsoft.com/office/drawing/2014/main" id="{7AAC4A98-353E-44A4-9858-114F95330EA9}"/>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112" name="Partial Circle 111">
              <a:extLst>
                <a:ext uri="{FF2B5EF4-FFF2-40B4-BE49-F238E27FC236}">
                  <a16:creationId xmlns:a16="http://schemas.microsoft.com/office/drawing/2014/main" id="{0CFDB33E-BC98-4E98-A6D4-FFC55E162834}"/>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Oval 112">
              <a:extLst>
                <a:ext uri="{FF2B5EF4-FFF2-40B4-BE49-F238E27FC236}">
                  <a16:creationId xmlns:a16="http://schemas.microsoft.com/office/drawing/2014/main" id="{0ECEC357-EC86-4D1A-B291-9DBDAC36B709}"/>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114" name="Straight Connector 113">
              <a:extLst>
                <a:ext uri="{FF2B5EF4-FFF2-40B4-BE49-F238E27FC236}">
                  <a16:creationId xmlns:a16="http://schemas.microsoft.com/office/drawing/2014/main" id="{6769B3DE-C8B1-44B0-8FBF-010EE030B612}"/>
                </a:ext>
              </a:extLst>
            </p:cNvPr>
            <p:cNvCxnSpPr>
              <a:cxnSpLocks/>
              <a:stCxn id="113" idx="4"/>
              <a:endCxn id="115"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AC0F457E-7925-4278-9E37-4E6F389D49D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Partial Circle 115">
              <a:extLst>
                <a:ext uri="{FF2B5EF4-FFF2-40B4-BE49-F238E27FC236}">
                  <a16:creationId xmlns:a16="http://schemas.microsoft.com/office/drawing/2014/main" id="{BD034FEB-54DF-4FCB-8F35-8319BFA5E9B6}"/>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Oval 116">
              <a:extLst>
                <a:ext uri="{FF2B5EF4-FFF2-40B4-BE49-F238E27FC236}">
                  <a16:creationId xmlns:a16="http://schemas.microsoft.com/office/drawing/2014/main" id="{1004AE8A-D4A5-46AE-A8B6-EE15A4DF8495}"/>
                </a:ext>
              </a:extLst>
            </p:cNvPr>
            <p:cNvSpPr/>
            <p:nvPr userDrawn="1"/>
          </p:nvSpPr>
          <p:spPr>
            <a:xfrm>
              <a:off x="8477308"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a:t>
              </a:r>
            </a:p>
          </p:txBody>
        </p:sp>
        <p:cxnSp>
          <p:nvCxnSpPr>
            <p:cNvPr id="118" name="Straight Connector 117">
              <a:extLst>
                <a:ext uri="{FF2B5EF4-FFF2-40B4-BE49-F238E27FC236}">
                  <a16:creationId xmlns:a16="http://schemas.microsoft.com/office/drawing/2014/main" id="{B68B0D7D-15C3-4D74-A066-2FAF824186A0}"/>
                </a:ext>
              </a:extLst>
            </p:cNvPr>
            <p:cNvCxnSpPr>
              <a:cxnSpLocks/>
              <a:stCxn id="117" idx="4"/>
              <a:endCxn id="119" idx="0"/>
            </p:cNvCxnSpPr>
            <p:nvPr userDrawn="1"/>
          </p:nvCxnSpPr>
          <p:spPr>
            <a:xfrm>
              <a:off x="8648758"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0EB4D395-970A-44C2-8F03-EFBFC40F0899}"/>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Partial Circle 119">
              <a:extLst>
                <a:ext uri="{FF2B5EF4-FFF2-40B4-BE49-F238E27FC236}">
                  <a16:creationId xmlns:a16="http://schemas.microsoft.com/office/drawing/2014/main" id="{F4DE904F-5342-4130-A2C8-379BE982F5A9}"/>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1" name="Oval 120">
              <a:extLst>
                <a:ext uri="{FF2B5EF4-FFF2-40B4-BE49-F238E27FC236}">
                  <a16:creationId xmlns:a16="http://schemas.microsoft.com/office/drawing/2014/main" id="{BC6D1648-C828-428D-B297-D042F062AD54}"/>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22" name="Straight Connector 121">
              <a:extLst>
                <a:ext uri="{FF2B5EF4-FFF2-40B4-BE49-F238E27FC236}">
                  <a16:creationId xmlns:a16="http://schemas.microsoft.com/office/drawing/2014/main" id="{18E6C8DD-B639-4C38-A506-030FDD13ADA5}"/>
                </a:ext>
              </a:extLst>
            </p:cNvPr>
            <p:cNvCxnSpPr>
              <a:cxnSpLocks/>
              <a:stCxn id="121" idx="4"/>
              <a:endCxn id="123"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39547BC1-BB33-4B58-B131-AB76D4D968FF}"/>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86B9EA1D-2434-4C28-AC98-830C6C2558F6}"/>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25" name="Straight Connector 124">
              <a:extLst>
                <a:ext uri="{FF2B5EF4-FFF2-40B4-BE49-F238E27FC236}">
                  <a16:creationId xmlns:a16="http://schemas.microsoft.com/office/drawing/2014/main" id="{62B8204B-4543-44E4-BB5E-5ADCB697B05D}"/>
                </a:ext>
              </a:extLst>
            </p:cNvPr>
            <p:cNvCxnSpPr>
              <a:cxnSpLocks/>
              <a:stCxn id="124" idx="4"/>
              <a:endCxn id="126"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FC5FFF66-169A-4E02-9F1E-69960D7D40E4}"/>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a:extLst>
                <a:ext uri="{FF2B5EF4-FFF2-40B4-BE49-F238E27FC236}">
                  <a16:creationId xmlns:a16="http://schemas.microsoft.com/office/drawing/2014/main" id="{72A71665-A50E-4EDE-BCA2-17DE7DE8E961}"/>
                </a:ext>
              </a:extLst>
            </p:cNvPr>
            <p:cNvCxnSpPr>
              <a:cxnSpLocks/>
              <a:stCxn id="115" idx="6"/>
              <a:endCxn id="119"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2C642C-F9A5-4EE6-B83D-0E9E4D99C6AA}"/>
                </a:ext>
              </a:extLst>
            </p:cNvPr>
            <p:cNvCxnSpPr>
              <a:cxnSpLocks/>
              <a:stCxn id="119" idx="6"/>
              <a:endCxn id="123"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1753C42-31E6-4747-BB67-96DCD7E604B3}"/>
                </a:ext>
              </a:extLst>
            </p:cNvPr>
            <p:cNvCxnSpPr>
              <a:cxnSpLocks/>
              <a:stCxn id="123" idx="6"/>
              <a:endCxn id="126"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2" name="Group 91">
            <a:extLst>
              <a:ext uri="{FF2B5EF4-FFF2-40B4-BE49-F238E27FC236}">
                <a16:creationId xmlns:a16="http://schemas.microsoft.com/office/drawing/2014/main" id="{F007FD92-89FA-467C-B9E0-444F3ABBD8AC}"/>
              </a:ext>
            </a:extLst>
          </p:cNvPr>
          <p:cNvGrpSpPr/>
          <p:nvPr userDrawn="1"/>
        </p:nvGrpSpPr>
        <p:grpSpPr>
          <a:xfrm>
            <a:off x="6933774" y="6262469"/>
            <a:ext cx="2719872" cy="595531"/>
            <a:chOff x="6933774" y="6262469"/>
            <a:chExt cx="2719872" cy="595531"/>
          </a:xfrm>
        </p:grpSpPr>
        <p:sp>
          <p:nvSpPr>
            <p:cNvPr id="93" name="Oval 92">
              <a:extLst>
                <a:ext uri="{FF2B5EF4-FFF2-40B4-BE49-F238E27FC236}">
                  <a16:creationId xmlns:a16="http://schemas.microsoft.com/office/drawing/2014/main" id="{72431CA2-348A-404F-99DD-7A6AAFC5EFD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TextBox 93">
              <a:extLst>
                <a:ext uri="{FF2B5EF4-FFF2-40B4-BE49-F238E27FC236}">
                  <a16:creationId xmlns:a16="http://schemas.microsoft.com/office/drawing/2014/main" id="{4F37C2AA-272F-4093-AE6F-4CB68B07EAC2}"/>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5" name="Partial Circle 94">
              <a:extLst>
                <a:ext uri="{FF2B5EF4-FFF2-40B4-BE49-F238E27FC236}">
                  <a16:creationId xmlns:a16="http://schemas.microsoft.com/office/drawing/2014/main" id="{1568CBDE-1861-430E-9FE8-5A906F87EA73}"/>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6" name="Oval 95">
              <a:extLst>
                <a:ext uri="{FF2B5EF4-FFF2-40B4-BE49-F238E27FC236}">
                  <a16:creationId xmlns:a16="http://schemas.microsoft.com/office/drawing/2014/main" id="{2B659F08-EAD3-4531-B6B3-D1E343F799F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7" name="Straight Connector 96">
              <a:extLst>
                <a:ext uri="{FF2B5EF4-FFF2-40B4-BE49-F238E27FC236}">
                  <a16:creationId xmlns:a16="http://schemas.microsoft.com/office/drawing/2014/main" id="{FDF85545-0582-4506-BE84-9A57EE5E6FE8}"/>
                </a:ext>
              </a:extLst>
            </p:cNvPr>
            <p:cNvCxnSpPr>
              <a:cxnSpLocks/>
              <a:stCxn id="96" idx="4"/>
              <a:endCxn id="9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89D897BD-D040-4392-A0D2-89054C3C2C7B}"/>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Partial Circle 98">
              <a:extLst>
                <a:ext uri="{FF2B5EF4-FFF2-40B4-BE49-F238E27FC236}">
                  <a16:creationId xmlns:a16="http://schemas.microsoft.com/office/drawing/2014/main" id="{C1F23F4B-18A2-4B61-9904-870C6C4B8D59}"/>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0" name="Oval 99">
              <a:extLst>
                <a:ext uri="{FF2B5EF4-FFF2-40B4-BE49-F238E27FC236}">
                  <a16:creationId xmlns:a16="http://schemas.microsoft.com/office/drawing/2014/main" id="{404CED33-61C9-4B96-A846-8365CAF1756B}"/>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1" name="Straight Connector 100">
              <a:extLst>
                <a:ext uri="{FF2B5EF4-FFF2-40B4-BE49-F238E27FC236}">
                  <a16:creationId xmlns:a16="http://schemas.microsoft.com/office/drawing/2014/main" id="{085ADCB1-ADE7-477E-8F14-8DF5ADDAF694}"/>
                </a:ext>
              </a:extLst>
            </p:cNvPr>
            <p:cNvCxnSpPr>
              <a:cxnSpLocks/>
              <a:stCxn id="100" idx="4"/>
              <a:endCxn id="10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 name="Oval 101">
              <a:extLst>
                <a:ext uri="{FF2B5EF4-FFF2-40B4-BE49-F238E27FC236}">
                  <a16:creationId xmlns:a16="http://schemas.microsoft.com/office/drawing/2014/main" id="{62BB89DE-1813-4801-A7AC-17E8280DF06E}"/>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Partial Circle 102">
              <a:extLst>
                <a:ext uri="{FF2B5EF4-FFF2-40B4-BE49-F238E27FC236}">
                  <a16:creationId xmlns:a16="http://schemas.microsoft.com/office/drawing/2014/main" id="{85DCC1D6-B8C8-401E-9A5E-A857BD6C48F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Oval 103">
              <a:extLst>
                <a:ext uri="{FF2B5EF4-FFF2-40B4-BE49-F238E27FC236}">
                  <a16:creationId xmlns:a16="http://schemas.microsoft.com/office/drawing/2014/main" id="{F4E86099-1E45-4C10-9936-92EF5C61031E}"/>
                </a:ext>
              </a:extLst>
            </p:cNvPr>
            <p:cNvSpPr/>
            <p:nvPr userDrawn="1"/>
          </p:nvSpPr>
          <p:spPr>
            <a:xfrm>
              <a:off x="8894027" y="6294675"/>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M</a:t>
              </a:r>
            </a:p>
          </p:txBody>
        </p:sp>
        <p:cxnSp>
          <p:nvCxnSpPr>
            <p:cNvPr id="105" name="Straight Connector 104">
              <a:extLst>
                <a:ext uri="{FF2B5EF4-FFF2-40B4-BE49-F238E27FC236}">
                  <a16:creationId xmlns:a16="http://schemas.microsoft.com/office/drawing/2014/main" id="{F4319BCB-28A6-4DB7-8B5C-F31815194FDE}"/>
                </a:ext>
              </a:extLst>
            </p:cNvPr>
            <p:cNvCxnSpPr>
              <a:cxnSpLocks/>
              <a:stCxn id="104" idx="4"/>
              <a:endCxn id="106" idx="0"/>
            </p:cNvCxnSpPr>
            <p:nvPr userDrawn="1"/>
          </p:nvCxnSpPr>
          <p:spPr>
            <a:xfrm>
              <a:off x="9065477" y="6637575"/>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6E6525E3-CC91-431C-A7BD-E6A8F5174714}"/>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3CE26770-1038-4EA2-AD57-FA9A0B04735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108" name="Straight Connector 107">
              <a:extLst>
                <a:ext uri="{FF2B5EF4-FFF2-40B4-BE49-F238E27FC236}">
                  <a16:creationId xmlns:a16="http://schemas.microsoft.com/office/drawing/2014/main" id="{D546A9DA-3B6F-4643-9F95-B32CC42F5AA8}"/>
                </a:ext>
              </a:extLst>
            </p:cNvPr>
            <p:cNvCxnSpPr>
              <a:cxnSpLocks/>
              <a:stCxn id="107" idx="4"/>
              <a:endCxn id="10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5AF7960F-0E7B-4AEB-9230-EDC894AEF339}"/>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0" name="Straight Connector 109">
              <a:extLst>
                <a:ext uri="{FF2B5EF4-FFF2-40B4-BE49-F238E27FC236}">
                  <a16:creationId xmlns:a16="http://schemas.microsoft.com/office/drawing/2014/main" id="{1BE72E1D-A429-4417-A00C-676386444E48}"/>
                </a:ext>
              </a:extLst>
            </p:cNvPr>
            <p:cNvCxnSpPr>
              <a:cxnSpLocks/>
              <a:stCxn id="98" idx="6"/>
              <a:endCxn id="102"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99CE061-BCF5-47A3-992F-8849A9E1E9C8}"/>
                </a:ext>
              </a:extLst>
            </p:cNvPr>
            <p:cNvCxnSpPr>
              <a:cxnSpLocks/>
              <a:stCxn id="102" idx="6"/>
              <a:endCxn id="106"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134D72D-10A6-4A03-8A59-9A95E41CB29D}"/>
                </a:ext>
              </a:extLst>
            </p:cNvPr>
            <p:cNvCxnSpPr>
              <a:cxnSpLocks/>
              <a:stCxn id="106" idx="6"/>
              <a:endCxn id="10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1" name="Group 90">
            <a:extLst>
              <a:ext uri="{FF2B5EF4-FFF2-40B4-BE49-F238E27FC236}">
                <a16:creationId xmlns:a16="http://schemas.microsoft.com/office/drawing/2014/main" id="{4239A45F-FFC2-4462-B028-E3AB2B8CEEF9}"/>
              </a:ext>
            </a:extLst>
          </p:cNvPr>
          <p:cNvGrpSpPr/>
          <p:nvPr userDrawn="1"/>
        </p:nvGrpSpPr>
        <p:grpSpPr>
          <a:xfrm>
            <a:off x="6933774" y="6262469"/>
            <a:ext cx="2719872" cy="595531"/>
            <a:chOff x="6933774" y="6262469"/>
            <a:chExt cx="2719872" cy="595531"/>
          </a:xfrm>
        </p:grpSpPr>
        <p:sp>
          <p:nvSpPr>
            <p:cNvPr id="92" name="Oval 91">
              <a:extLst>
                <a:ext uri="{FF2B5EF4-FFF2-40B4-BE49-F238E27FC236}">
                  <a16:creationId xmlns:a16="http://schemas.microsoft.com/office/drawing/2014/main" id="{FB8648AD-5BC4-43B1-9A77-374BD75146A3}"/>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a:extLst>
                <a:ext uri="{FF2B5EF4-FFF2-40B4-BE49-F238E27FC236}">
                  <a16:creationId xmlns:a16="http://schemas.microsoft.com/office/drawing/2014/main" id="{B0750F90-CBC7-4D9A-95D6-362DFEBEB283}"/>
                </a:ext>
              </a:extLst>
            </p:cNvPr>
            <p:cNvSpPr txBox="1"/>
            <p:nvPr userDrawn="1"/>
          </p:nvSpPr>
          <p:spPr>
            <a:xfrm>
              <a:off x="6933774" y="6262469"/>
              <a:ext cx="1126340" cy="400110"/>
            </a:xfrm>
            <a:prstGeom prst="rect">
              <a:avLst/>
            </a:prstGeom>
            <a:noFill/>
          </p:spPr>
          <p:txBody>
            <a:bodyPr wrap="square" rtlCol="0" anchor="b" anchorCtr="0">
              <a:spAutoFit/>
            </a:bodyPr>
            <a:lstStyle/>
            <a:p>
              <a:pPr algn="r"/>
              <a:r>
                <a:rPr lang="en-US" sz="2000" b="1" dirty="0">
                  <a:solidFill>
                    <a:schemeClr val="tx1"/>
                  </a:solidFill>
                  <a:latin typeface="+mn-lt"/>
                  <a:ea typeface="League Spartan" charset="0"/>
                  <a:cs typeface="Poppins" pitchFamily="2" charset="77"/>
                </a:rPr>
                <a:t>C#</a:t>
              </a:r>
            </a:p>
          </p:txBody>
        </p:sp>
        <p:sp>
          <p:nvSpPr>
            <p:cNvPr id="94" name="Partial Circle 93">
              <a:extLst>
                <a:ext uri="{FF2B5EF4-FFF2-40B4-BE49-F238E27FC236}">
                  <a16:creationId xmlns:a16="http://schemas.microsoft.com/office/drawing/2014/main" id="{80CD5C33-B754-4910-AA98-FD2FC9ACBEAE}"/>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Oval 94">
              <a:extLst>
                <a:ext uri="{FF2B5EF4-FFF2-40B4-BE49-F238E27FC236}">
                  <a16:creationId xmlns:a16="http://schemas.microsoft.com/office/drawing/2014/main" id="{4752BF87-5377-417E-A864-B002C1D930E5}"/>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96" name="Straight Connector 95">
              <a:extLst>
                <a:ext uri="{FF2B5EF4-FFF2-40B4-BE49-F238E27FC236}">
                  <a16:creationId xmlns:a16="http://schemas.microsoft.com/office/drawing/2014/main" id="{FA46F27C-77FE-4658-A74C-BE109952339E}"/>
                </a:ext>
              </a:extLst>
            </p:cNvPr>
            <p:cNvCxnSpPr>
              <a:cxnSpLocks/>
              <a:stCxn id="95" idx="4"/>
              <a:endCxn id="9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A66021CE-7D0F-4986-9E76-EB6EDEE5C17A}"/>
                </a:ext>
              </a:extLst>
            </p:cNvPr>
            <p:cNvSpPr/>
            <p:nvPr userDrawn="1"/>
          </p:nvSpPr>
          <p:spPr>
            <a:xfrm>
              <a:off x="8197908"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Partial Circle 97">
              <a:extLst>
                <a:ext uri="{FF2B5EF4-FFF2-40B4-BE49-F238E27FC236}">
                  <a16:creationId xmlns:a16="http://schemas.microsoft.com/office/drawing/2014/main" id="{2616714F-6BE6-48BD-A4D5-2F24BF91662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9" name="Oval 98">
              <a:extLst>
                <a:ext uri="{FF2B5EF4-FFF2-40B4-BE49-F238E27FC236}">
                  <a16:creationId xmlns:a16="http://schemas.microsoft.com/office/drawing/2014/main" id="{69D9D20B-E3ED-4D1B-8F11-73AECB3265A8}"/>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100" name="Straight Connector 99">
              <a:extLst>
                <a:ext uri="{FF2B5EF4-FFF2-40B4-BE49-F238E27FC236}">
                  <a16:creationId xmlns:a16="http://schemas.microsoft.com/office/drawing/2014/main" id="{ADE42F33-C034-4547-963D-8B9CDB694681}"/>
                </a:ext>
              </a:extLst>
            </p:cNvPr>
            <p:cNvCxnSpPr>
              <a:cxnSpLocks/>
              <a:stCxn id="99" idx="4"/>
              <a:endCxn id="101"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1890DBCE-CC60-4285-A3E6-7733DCBEE2F1}"/>
                </a:ext>
              </a:extLst>
            </p:cNvPr>
            <p:cNvSpPr/>
            <p:nvPr userDrawn="1"/>
          </p:nvSpPr>
          <p:spPr>
            <a:xfrm>
              <a:off x="8614627"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Partial Circle 101">
              <a:extLst>
                <a:ext uri="{FF2B5EF4-FFF2-40B4-BE49-F238E27FC236}">
                  <a16:creationId xmlns:a16="http://schemas.microsoft.com/office/drawing/2014/main" id="{F13FCCFD-4EC4-4D67-BB43-6131016D0F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Oval 102">
              <a:extLst>
                <a:ext uri="{FF2B5EF4-FFF2-40B4-BE49-F238E27FC236}">
                  <a16:creationId xmlns:a16="http://schemas.microsoft.com/office/drawing/2014/main" id="{C1B236CE-43E9-49D5-8B62-39A47DF161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104" name="Straight Connector 103">
              <a:extLst>
                <a:ext uri="{FF2B5EF4-FFF2-40B4-BE49-F238E27FC236}">
                  <a16:creationId xmlns:a16="http://schemas.microsoft.com/office/drawing/2014/main" id="{C255231F-D62D-4D47-BDDE-28434746680C}"/>
                </a:ext>
              </a:extLst>
            </p:cNvPr>
            <p:cNvCxnSpPr>
              <a:cxnSpLocks/>
              <a:stCxn id="103" idx="4"/>
              <a:endCxn id="10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C4B3AEE5-A33A-4D2A-944B-C085517DDE7E}"/>
                </a:ext>
              </a:extLst>
            </p:cNvPr>
            <p:cNvSpPr/>
            <p:nvPr userDrawn="1"/>
          </p:nvSpPr>
          <p:spPr>
            <a:xfrm>
              <a:off x="9031346" y="6788150"/>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9AAB38C8-FB0D-4AA9-9BDC-EF16F516BC44}"/>
                </a:ext>
              </a:extLst>
            </p:cNvPr>
            <p:cNvSpPr/>
            <p:nvPr userDrawn="1"/>
          </p:nvSpPr>
          <p:spPr>
            <a:xfrm>
              <a:off x="9310746" y="6291941"/>
              <a:ext cx="342900" cy="3429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a:t>
              </a:r>
            </a:p>
          </p:txBody>
        </p:sp>
        <p:cxnSp>
          <p:nvCxnSpPr>
            <p:cNvPr id="107" name="Straight Connector 106">
              <a:extLst>
                <a:ext uri="{FF2B5EF4-FFF2-40B4-BE49-F238E27FC236}">
                  <a16:creationId xmlns:a16="http://schemas.microsoft.com/office/drawing/2014/main" id="{D8342AA3-3152-4AC4-937B-3D2164CAEAA3}"/>
                </a:ext>
              </a:extLst>
            </p:cNvPr>
            <p:cNvCxnSpPr>
              <a:cxnSpLocks/>
              <a:stCxn id="106" idx="4"/>
              <a:endCxn id="108" idx="0"/>
            </p:cNvCxnSpPr>
            <p:nvPr userDrawn="1"/>
          </p:nvCxnSpPr>
          <p:spPr>
            <a:xfrm>
              <a:off x="9482196" y="6634841"/>
              <a:ext cx="794" cy="1505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FC36FFBD-E77B-4F07-9C25-CC005DE6D032}"/>
                </a:ext>
              </a:extLst>
            </p:cNvPr>
            <p:cNvSpPr/>
            <p:nvPr userDrawn="1"/>
          </p:nvSpPr>
          <p:spPr>
            <a:xfrm>
              <a:off x="9448065" y="6785416"/>
              <a:ext cx="69850" cy="69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9" name="Straight Connector 108">
              <a:extLst>
                <a:ext uri="{FF2B5EF4-FFF2-40B4-BE49-F238E27FC236}">
                  <a16:creationId xmlns:a16="http://schemas.microsoft.com/office/drawing/2014/main" id="{674D637A-B92A-4343-8395-E6414B07F5D9}"/>
                </a:ext>
              </a:extLst>
            </p:cNvPr>
            <p:cNvCxnSpPr>
              <a:cxnSpLocks/>
              <a:stCxn id="97" idx="6"/>
              <a:endCxn id="101" idx="2"/>
            </p:cNvCxnSpPr>
            <p:nvPr userDrawn="1"/>
          </p:nvCxnSpPr>
          <p:spPr>
            <a:xfrm>
              <a:off x="8267758"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FA8DF3F-3E81-4BFF-9F1B-2427F535F49E}"/>
                </a:ext>
              </a:extLst>
            </p:cNvPr>
            <p:cNvCxnSpPr>
              <a:cxnSpLocks/>
              <a:stCxn id="101" idx="6"/>
              <a:endCxn id="105" idx="2"/>
            </p:cNvCxnSpPr>
            <p:nvPr userDrawn="1"/>
          </p:nvCxnSpPr>
          <p:spPr>
            <a:xfrm>
              <a:off x="8684477" y="6823075"/>
              <a:ext cx="346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C542BC-53C2-4F0B-AE72-06119CE67A66}"/>
                </a:ext>
              </a:extLst>
            </p:cNvPr>
            <p:cNvCxnSpPr>
              <a:cxnSpLocks/>
              <a:stCxn id="105" idx="6"/>
              <a:endCxn id="108" idx="2"/>
            </p:cNvCxnSpPr>
            <p:nvPr userDrawn="1"/>
          </p:nvCxnSpPr>
          <p:spPr>
            <a:xfrm flipV="1">
              <a:off x="9101196" y="6820341"/>
              <a:ext cx="346869" cy="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4249881" cy="369332"/>
          </a:xfrm>
          <a:prstGeom prst="rect">
            <a:avLst/>
          </a:prstGeom>
          <a:noFill/>
        </p:spPr>
        <p:txBody>
          <a:bodyPr wrap="none" rtlCol="0">
            <a:spAutoFit/>
          </a:bodyPr>
          <a:lstStyle/>
          <a:p>
            <a:r>
              <a:rPr lang="en-GB" sz="1800" b="1" dirty="0">
                <a:solidFill>
                  <a:schemeClr val="tx1"/>
                </a:solidFill>
                <a:latin typeface="+mj-lt"/>
              </a:rPr>
              <a:t>Learn how to use number data types</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VAT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Total)</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Total * 0.05;</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FF"/>
                </a:solidFill>
                <a:latin typeface="Consolas" panose="020B0609020204030204" pitchFamily="49" charset="0"/>
              </a:rPr>
              <a:t>const</a:t>
            </a:r>
            <a:r>
              <a:rPr lang="en-GB" dirty="0">
                <a:solidFill>
                  <a:srgbClr val="0000FF"/>
                </a:solidFill>
                <a:latin typeface="Consolas" panose="020B0609020204030204" pitchFamily="49" charset="0"/>
              </a:rPr>
              <a:t> double</a:t>
            </a:r>
            <a:r>
              <a:rPr lang="en-GB" dirty="0">
                <a:solidFill>
                  <a:srgbClr val="000000"/>
                </a:solidFill>
                <a:latin typeface="Consolas" panose="020B0609020204030204" pitchFamily="49" charset="0"/>
              </a:rPr>
              <a:t> Total = 100.12;</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 = VAT(Total);</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ToPay</a:t>
            </a:r>
            <a:r>
              <a:rPr lang="en-GB" dirty="0">
                <a:solidFill>
                  <a:srgbClr val="000000"/>
                </a:solidFill>
                <a:latin typeface="Consolas" panose="020B0609020204030204" pitchFamily="49" charset="0"/>
              </a:rPr>
              <a:t> = Total +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"Total £{0:0.00} :: VAT £{1:0.00} :: To Pay £{2:0.00}"</a:t>
            </a:r>
            <a:r>
              <a:rPr lang="en-GB" dirty="0">
                <a:solidFill>
                  <a:srgbClr val="000000"/>
                </a:solidFill>
                <a:latin typeface="Consolas" panose="020B0609020204030204" pitchFamily="49" charset="0"/>
              </a:rPr>
              <a:t>, Total,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ToPay</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3">
            <a:extLst>
              <a:ext uri="{FF2B5EF4-FFF2-40B4-BE49-F238E27FC236}">
                <a16:creationId xmlns:a16="http://schemas.microsoft.com/office/drawing/2014/main" id="{D1120822-5FFC-4752-9EDA-C74F38B1AD17}"/>
              </a:ext>
            </a:extLst>
          </p:cNvPr>
          <p:cNvGraphicFramePr>
            <a:graphicFrameLocks noGrp="1"/>
          </p:cNvGraphicFramePr>
          <p:nvPr>
            <p:extLst>
              <p:ext uri="{D42A27DB-BD31-4B8C-83A1-F6EECF244321}">
                <p14:modId xmlns:p14="http://schemas.microsoft.com/office/powerpoint/2010/main" val="2656874221"/>
              </p:ext>
            </p:extLst>
          </p:nvPr>
        </p:nvGraphicFramePr>
        <p:xfrm>
          <a:off x="5001583" y="3799062"/>
          <a:ext cx="4694866" cy="14833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FCCA5E"/>
                          </a:solidFill>
                        </a:rPr>
                        <a:t>PURPOSE</a:t>
                      </a:r>
                    </a:p>
                  </a:txBody>
                  <a:tcPr anchor="ctr"/>
                </a:tc>
                <a:tc>
                  <a:txBody>
                    <a:bodyPr/>
                    <a:lstStyle/>
                    <a:p>
                      <a:r>
                        <a:rPr lang="en-GB" sz="1100" dirty="0">
                          <a:solidFill>
                            <a:srgbClr val="595959"/>
                          </a:solidFill>
                        </a:rPr>
                        <a:t>What is the value of Y at the end of the program?</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What does Convert.ToInt32(1.5) do, as used in line 9?</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bl>
          </a:graphicData>
        </a:graphic>
      </p:graphicFrame>
      <p:grpSp>
        <p:nvGrpSpPr>
          <p:cNvPr id="29" name="Group 28">
            <a:extLst>
              <a:ext uri="{FF2B5EF4-FFF2-40B4-BE49-F238E27FC236}">
                <a16:creationId xmlns:a16="http://schemas.microsoft.com/office/drawing/2014/main" id="{0FB36604-6B7A-4AC0-AD51-C395E7A6C2C9}"/>
              </a:ext>
            </a:extLst>
          </p:cNvPr>
          <p:cNvGrpSpPr/>
          <p:nvPr/>
        </p:nvGrpSpPr>
        <p:grpSpPr>
          <a:xfrm>
            <a:off x="5070475" y="4253439"/>
            <a:ext cx="782293" cy="586596"/>
            <a:chOff x="4074211" y="2594055"/>
            <a:chExt cx="782293" cy="586596"/>
          </a:xfrm>
        </p:grpSpPr>
        <p:sp>
          <p:nvSpPr>
            <p:cNvPr id="30" name="Freeform 78">
              <a:extLst>
                <a:ext uri="{FF2B5EF4-FFF2-40B4-BE49-F238E27FC236}">
                  <a16:creationId xmlns:a16="http://schemas.microsoft.com/office/drawing/2014/main" id="{0534C554-9671-4ABC-8C4F-B418097BA7FA}"/>
                </a:ext>
              </a:extLst>
            </p:cNvPr>
            <p:cNvSpPr>
              <a:spLocks noChangeArrowheads="1"/>
            </p:cNvSpPr>
            <p:nvPr/>
          </p:nvSpPr>
          <p:spPr bwMode="auto">
            <a:xfrm>
              <a:off x="4081188"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1" name="Freeform 76">
              <a:extLst>
                <a:ext uri="{FF2B5EF4-FFF2-40B4-BE49-F238E27FC236}">
                  <a16:creationId xmlns:a16="http://schemas.microsoft.com/office/drawing/2014/main" id="{404C4054-5A2F-4C8D-B835-8D90C7521D33}"/>
                </a:ext>
              </a:extLst>
            </p:cNvPr>
            <p:cNvSpPr>
              <a:spLocks noChangeArrowheads="1"/>
            </p:cNvSpPr>
            <p:nvPr/>
          </p:nvSpPr>
          <p:spPr bwMode="auto">
            <a:xfrm>
              <a:off x="4616648"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2" name="Freeform 73">
              <a:extLst>
                <a:ext uri="{FF2B5EF4-FFF2-40B4-BE49-F238E27FC236}">
                  <a16:creationId xmlns:a16="http://schemas.microsoft.com/office/drawing/2014/main" id="{5CDCC362-F4BB-4B5B-81A2-57219DA358EF}"/>
                </a:ext>
              </a:extLst>
            </p:cNvPr>
            <p:cNvSpPr>
              <a:spLocks noChangeArrowheads="1"/>
            </p:cNvSpPr>
            <p:nvPr/>
          </p:nvSpPr>
          <p:spPr bwMode="auto">
            <a:xfrm>
              <a:off x="4274748"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3" name="Freeform 71">
              <a:extLst>
                <a:ext uri="{FF2B5EF4-FFF2-40B4-BE49-F238E27FC236}">
                  <a16:creationId xmlns:a16="http://schemas.microsoft.com/office/drawing/2014/main" id="{DE6878C7-DF54-423D-BD1D-403043264F34}"/>
                </a:ext>
              </a:extLst>
            </p:cNvPr>
            <p:cNvSpPr>
              <a:spLocks noChangeArrowheads="1"/>
            </p:cNvSpPr>
            <p:nvPr/>
          </p:nvSpPr>
          <p:spPr bwMode="auto">
            <a:xfrm>
              <a:off x="4074211"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4" name="Freeform 132">
              <a:extLst>
                <a:ext uri="{FF2B5EF4-FFF2-40B4-BE49-F238E27FC236}">
                  <a16:creationId xmlns:a16="http://schemas.microsoft.com/office/drawing/2014/main" id="{C00C789A-C8BD-4142-8288-B5C5CAC7352C}"/>
                </a:ext>
              </a:extLst>
            </p:cNvPr>
            <p:cNvSpPr>
              <a:spLocks noChangeArrowheads="1"/>
            </p:cNvSpPr>
            <p:nvPr/>
          </p:nvSpPr>
          <p:spPr bwMode="auto">
            <a:xfrm>
              <a:off x="4338957"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5" name="Freeform 93">
              <a:extLst>
                <a:ext uri="{FF2B5EF4-FFF2-40B4-BE49-F238E27FC236}">
                  <a16:creationId xmlns:a16="http://schemas.microsoft.com/office/drawing/2014/main" id="{E61FCB56-08BE-4D81-B313-94A7E88FE335}"/>
                </a:ext>
              </a:extLst>
            </p:cNvPr>
            <p:cNvSpPr/>
            <p:nvPr/>
          </p:nvSpPr>
          <p:spPr>
            <a:xfrm>
              <a:off x="4549181"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rgbClr val="FCCA5E"/>
            </a:solidFill>
            <a:ln w="12700">
              <a:solidFill>
                <a:schemeClr val="bg1"/>
              </a:solidFill>
            </a:ln>
            <a:effectLst/>
          </p:spPr>
          <p:txBody>
            <a:bodyPr wrap="square" anchor="ctr">
              <a:noAutofit/>
            </a:bodyPr>
            <a:lstStyle/>
            <a:p>
              <a:endParaRPr lang="en-US" dirty="0">
                <a:solidFill>
                  <a:schemeClr val="tx1"/>
                </a:solidFill>
              </a:endParaRPr>
            </a:p>
          </p:txBody>
        </p:sp>
      </p:grpSp>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7"/>
            <a:ext cx="4736307" cy="4758506"/>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DivResult</a:t>
            </a:r>
            <a:r>
              <a:rPr lang="en-GB" dirty="0">
                <a:solidFill>
                  <a:srgbClr val="000000"/>
                </a:solidFill>
                <a:latin typeface="Consolas" panose="020B0609020204030204" pitchFamily="49" charset="0"/>
              </a:rPr>
              <a:t> = X / Y;</a:t>
            </a:r>
          </a:p>
          <a:p>
            <a:pPr marL="228600" indent="-228600">
              <a:lnSpc>
                <a:spcPct val="100000"/>
              </a:lnSpc>
              <a:spcBef>
                <a:spcPts val="0"/>
              </a:spcBef>
              <a:buClr>
                <a:srgbClr val="595959"/>
              </a:buClr>
              <a:buFont typeface="+mj-lt"/>
              <a:buAutoNum type="arabicPeriod"/>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IntDivResult</a:t>
            </a:r>
            <a:r>
              <a:rPr lang="fr-FR" dirty="0">
                <a:solidFill>
                  <a:srgbClr val="000000"/>
                </a:solidFill>
                <a:latin typeface="Consolas" panose="020B0609020204030204" pitchFamily="49" charset="0"/>
              </a:rPr>
              <a:t> = Convert.ToInt32(X / Y);</a:t>
            </a:r>
          </a:p>
          <a:p>
            <a:pPr marL="228600" indent="-228600">
              <a:lnSpc>
                <a:spcPct val="100000"/>
              </a:lnSpc>
              <a:spcBef>
                <a:spcPts val="0"/>
              </a:spcBef>
              <a:buClr>
                <a:srgbClr val="595959"/>
              </a:buClr>
              <a:buFont typeface="+mj-lt"/>
              <a:buAutoNum type="arabicPeriod"/>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ModResult</a:t>
            </a:r>
            <a:r>
              <a:rPr lang="fr-FR" dirty="0">
                <a:solidFill>
                  <a:srgbClr val="000000"/>
                </a:solidFill>
                <a:latin typeface="Consolas" panose="020B0609020204030204" pitchFamily="49" charset="0"/>
              </a:rPr>
              <a:t> = Convert.ToInt32(X %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(3, 2);</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graphicFrame>
        <p:nvGraphicFramePr>
          <p:cNvPr id="2" name="Table 3">
            <a:extLst>
              <a:ext uri="{FF2B5EF4-FFF2-40B4-BE49-F238E27FC236}">
                <a16:creationId xmlns:a16="http://schemas.microsoft.com/office/drawing/2014/main" id="{31935F5B-3D21-4377-B35C-A011E7E37024}"/>
              </a:ext>
            </a:extLst>
          </p:cNvPr>
          <p:cNvGraphicFramePr>
            <a:graphicFrameLocks noGrp="1"/>
          </p:cNvGraphicFramePr>
          <p:nvPr>
            <p:extLst>
              <p:ext uri="{D42A27DB-BD31-4B8C-83A1-F6EECF244321}">
                <p14:modId xmlns:p14="http://schemas.microsoft.com/office/powerpoint/2010/main" val="2438363768"/>
              </p:ext>
            </p:extLst>
          </p:nvPr>
        </p:nvGraphicFramePr>
        <p:xfrm>
          <a:off x="5001583" y="1388917"/>
          <a:ext cx="4694866" cy="222504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52647F"/>
                          </a:solidFill>
                        </a:rPr>
                        <a:t>ITEM</a:t>
                      </a:r>
                    </a:p>
                  </a:txBody>
                  <a:tcPr anchor="ctr"/>
                </a:tc>
                <a:tc>
                  <a:txBody>
                    <a:bodyPr/>
                    <a:lstStyle/>
                    <a:p>
                      <a:r>
                        <a:rPr lang="en-GB" sz="1100" dirty="0">
                          <a:solidFill>
                            <a:srgbClr val="595959"/>
                          </a:solidFill>
                        </a:rPr>
                        <a:t>Identify the modulus operator in this program.</a:t>
                      </a:r>
                    </a:p>
                  </a:txBody>
                  <a:tcPr anchor="ctr"/>
                </a:tc>
                <a:extLst>
                  <a:ext uri="{0D108BD9-81ED-4DB2-BD59-A6C34878D82A}">
                    <a16:rowId xmlns:a16="http://schemas.microsoft.com/office/drawing/2014/main" val="2913547773"/>
                  </a:ext>
                </a:extLst>
              </a:tr>
              <a:tr h="370840">
                <a:tc rowSpan="5">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the incrementing operator in this program.</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a command that casts a double to an integer.</a:t>
                      </a:r>
                    </a:p>
                  </a:txBody>
                  <a:tcPr anchor="ctr"/>
                </a:tc>
                <a:extLst>
                  <a:ext uri="{0D108BD9-81ED-4DB2-BD59-A6C34878D82A}">
                    <a16:rowId xmlns:a16="http://schemas.microsoft.com/office/drawing/2014/main" val="2737538228"/>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536024738"/>
                  </a:ext>
                </a:extLst>
              </a:tr>
            </a:tbl>
          </a:graphicData>
        </a:graphic>
      </p:graphicFrame>
      <p:grpSp>
        <p:nvGrpSpPr>
          <p:cNvPr id="4" name="Group 3">
            <a:extLst>
              <a:ext uri="{FF2B5EF4-FFF2-40B4-BE49-F238E27FC236}">
                <a16:creationId xmlns:a16="http://schemas.microsoft.com/office/drawing/2014/main" id="{1072F5BD-A8C3-4C0A-B1B6-DEB974FFAF88}"/>
              </a:ext>
            </a:extLst>
          </p:cNvPr>
          <p:cNvGrpSpPr/>
          <p:nvPr/>
        </p:nvGrpSpPr>
        <p:grpSpPr>
          <a:xfrm>
            <a:off x="5070475" y="1845785"/>
            <a:ext cx="782293" cy="586596"/>
            <a:chOff x="1161909" y="2594055"/>
            <a:chExt cx="782293" cy="586596"/>
          </a:xfrm>
        </p:grpSpPr>
        <p:sp>
          <p:nvSpPr>
            <p:cNvPr id="5" name="Freeform 78">
              <a:extLst>
                <a:ext uri="{FF2B5EF4-FFF2-40B4-BE49-F238E27FC236}">
                  <a16:creationId xmlns:a16="http://schemas.microsoft.com/office/drawing/2014/main" id="{53825C86-7EFB-4A2F-9E7F-53BDD90F5DC1}"/>
                </a:ext>
              </a:extLst>
            </p:cNvPr>
            <p:cNvSpPr>
              <a:spLocks noChangeArrowheads="1"/>
            </p:cNvSpPr>
            <p:nvPr/>
          </p:nvSpPr>
          <p:spPr bwMode="auto">
            <a:xfrm>
              <a:off x="1168886"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rgbClr val="52647F"/>
            </a:solidFill>
            <a:ln w="12700">
              <a:solidFill>
                <a:schemeClr val="bg1"/>
              </a:solidFill>
            </a:ln>
            <a:effectLst/>
          </p:spPr>
          <p:txBody>
            <a:bodyPr wrap="square" anchor="ctr">
              <a:noAutofit/>
            </a:bodyPr>
            <a:lstStyle/>
            <a:p>
              <a:endParaRPr lang="en-US"/>
            </a:p>
          </p:txBody>
        </p:sp>
        <p:sp>
          <p:nvSpPr>
            <p:cNvPr id="6" name="Freeform 76">
              <a:extLst>
                <a:ext uri="{FF2B5EF4-FFF2-40B4-BE49-F238E27FC236}">
                  <a16:creationId xmlns:a16="http://schemas.microsoft.com/office/drawing/2014/main" id="{F2111630-B162-42DA-B962-CDD6AB2A84A5}"/>
                </a:ext>
              </a:extLst>
            </p:cNvPr>
            <p:cNvSpPr>
              <a:spLocks noChangeArrowheads="1"/>
            </p:cNvSpPr>
            <p:nvPr/>
          </p:nvSpPr>
          <p:spPr bwMode="auto">
            <a:xfrm>
              <a:off x="1704346"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7" name="Freeform 73">
              <a:extLst>
                <a:ext uri="{FF2B5EF4-FFF2-40B4-BE49-F238E27FC236}">
                  <a16:creationId xmlns:a16="http://schemas.microsoft.com/office/drawing/2014/main" id="{E6A8EF87-FE07-4A05-B079-63038187C660}"/>
                </a:ext>
              </a:extLst>
            </p:cNvPr>
            <p:cNvSpPr>
              <a:spLocks noChangeArrowheads="1"/>
            </p:cNvSpPr>
            <p:nvPr/>
          </p:nvSpPr>
          <p:spPr bwMode="auto">
            <a:xfrm>
              <a:off x="1362446"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8" name="Freeform 71">
              <a:extLst>
                <a:ext uri="{FF2B5EF4-FFF2-40B4-BE49-F238E27FC236}">
                  <a16:creationId xmlns:a16="http://schemas.microsoft.com/office/drawing/2014/main" id="{3307A2BC-D997-4302-BDD7-EFD201F0861F}"/>
                </a:ext>
              </a:extLst>
            </p:cNvPr>
            <p:cNvSpPr>
              <a:spLocks noChangeArrowheads="1"/>
            </p:cNvSpPr>
            <p:nvPr/>
          </p:nvSpPr>
          <p:spPr bwMode="auto">
            <a:xfrm>
              <a:off x="1161909"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9" name="Freeform 132">
              <a:extLst>
                <a:ext uri="{FF2B5EF4-FFF2-40B4-BE49-F238E27FC236}">
                  <a16:creationId xmlns:a16="http://schemas.microsoft.com/office/drawing/2014/main" id="{979F02AD-2593-4032-9040-A0D4B086294C}"/>
                </a:ext>
              </a:extLst>
            </p:cNvPr>
            <p:cNvSpPr>
              <a:spLocks noChangeArrowheads="1"/>
            </p:cNvSpPr>
            <p:nvPr/>
          </p:nvSpPr>
          <p:spPr bwMode="auto">
            <a:xfrm>
              <a:off x="1426655"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10" name="Freeform 93">
              <a:extLst>
                <a:ext uri="{FF2B5EF4-FFF2-40B4-BE49-F238E27FC236}">
                  <a16:creationId xmlns:a16="http://schemas.microsoft.com/office/drawing/2014/main" id="{741ECB5E-5441-4B1A-9E8D-9672BFF6B550}"/>
                </a:ext>
              </a:extLst>
            </p:cNvPr>
            <p:cNvSpPr/>
            <p:nvPr/>
          </p:nvSpPr>
          <p:spPr>
            <a:xfrm>
              <a:off x="1636879"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60668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3">
            <a:extLst>
              <a:ext uri="{FF2B5EF4-FFF2-40B4-BE49-F238E27FC236}">
                <a16:creationId xmlns:a16="http://schemas.microsoft.com/office/drawing/2014/main" id="{5356ED29-9F1C-4502-809A-B63D47FB8C7B}"/>
              </a:ext>
            </a:extLst>
          </p:cNvPr>
          <p:cNvGraphicFramePr>
            <a:graphicFrameLocks noGrp="1"/>
          </p:cNvGraphicFramePr>
          <p:nvPr>
            <p:extLst>
              <p:ext uri="{D42A27DB-BD31-4B8C-83A1-F6EECF244321}">
                <p14:modId xmlns:p14="http://schemas.microsoft.com/office/powerpoint/2010/main" val="2994038623"/>
              </p:ext>
            </p:extLst>
          </p:nvPr>
        </p:nvGraphicFramePr>
        <p:xfrm>
          <a:off x="5001583" y="3799062"/>
          <a:ext cx="4694866" cy="7975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9FD468"/>
                          </a:solidFill>
                        </a:rPr>
                        <a:t>APPROACH</a:t>
                      </a:r>
                    </a:p>
                  </a:txBody>
                  <a:tcPr anchor="ctr"/>
                </a:tc>
                <a:tc>
                  <a:txBody>
                    <a:bodyPr/>
                    <a:lstStyle/>
                    <a:p>
                      <a:r>
                        <a:rPr lang="en-GB" sz="1100" dirty="0">
                          <a:solidFill>
                            <a:srgbClr val="595959"/>
                          </a:solidFill>
                        </a:rPr>
                        <a:t>How could the problem be prevented with code within the </a:t>
                      </a:r>
                      <a:r>
                        <a:rPr lang="en-GB" sz="1100" dirty="0" err="1">
                          <a:solidFill>
                            <a:srgbClr val="595959"/>
                          </a:solidFill>
                        </a:rPr>
                        <a:t>MathsDemo</a:t>
                      </a:r>
                      <a:r>
                        <a:rPr lang="en-GB" sz="1100" dirty="0">
                          <a:solidFill>
                            <a:srgbClr val="595959"/>
                          </a:solidFill>
                        </a:rPr>
                        <a:t> function?</a:t>
                      </a:r>
                    </a:p>
                  </a:txBody>
                  <a:tcPr anchor="ctr"/>
                </a:tc>
                <a:extLst>
                  <a:ext uri="{0D108BD9-81ED-4DB2-BD59-A6C34878D82A}">
                    <a16:rowId xmlns:a16="http://schemas.microsoft.com/office/drawing/2014/main" val="2913547773"/>
                  </a:ext>
                </a:extLst>
              </a:tr>
              <a:tr h="370840">
                <a:tc>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bl>
          </a:graphicData>
        </a:graphic>
      </p:graphicFrame>
      <p:grpSp>
        <p:nvGrpSpPr>
          <p:cNvPr id="20" name="Group 19">
            <a:extLst>
              <a:ext uri="{FF2B5EF4-FFF2-40B4-BE49-F238E27FC236}">
                <a16:creationId xmlns:a16="http://schemas.microsoft.com/office/drawing/2014/main" id="{A6A39FE5-A7A4-430B-9038-CB1AB6B19568}"/>
              </a:ext>
            </a:extLst>
          </p:cNvPr>
          <p:cNvGrpSpPr/>
          <p:nvPr/>
        </p:nvGrpSpPr>
        <p:grpSpPr>
          <a:xfrm>
            <a:off x="5070475" y="4253439"/>
            <a:ext cx="782293" cy="586596"/>
            <a:chOff x="8442664" y="2594055"/>
            <a:chExt cx="782293" cy="586596"/>
          </a:xfrm>
        </p:grpSpPr>
        <p:sp>
          <p:nvSpPr>
            <p:cNvPr id="21" name="Freeform 78">
              <a:extLst>
                <a:ext uri="{FF2B5EF4-FFF2-40B4-BE49-F238E27FC236}">
                  <a16:creationId xmlns:a16="http://schemas.microsoft.com/office/drawing/2014/main" id="{740915F0-B1F9-4502-B332-398AF7577A79}"/>
                </a:ext>
              </a:extLst>
            </p:cNvPr>
            <p:cNvSpPr>
              <a:spLocks noChangeArrowheads="1"/>
            </p:cNvSpPr>
            <p:nvPr/>
          </p:nvSpPr>
          <p:spPr bwMode="auto">
            <a:xfrm>
              <a:off x="8449641"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2" name="Freeform 76">
              <a:extLst>
                <a:ext uri="{FF2B5EF4-FFF2-40B4-BE49-F238E27FC236}">
                  <a16:creationId xmlns:a16="http://schemas.microsoft.com/office/drawing/2014/main" id="{56EB9100-5586-49EA-A562-151A3A649E1D}"/>
                </a:ext>
              </a:extLst>
            </p:cNvPr>
            <p:cNvSpPr>
              <a:spLocks noChangeArrowheads="1"/>
            </p:cNvSpPr>
            <p:nvPr/>
          </p:nvSpPr>
          <p:spPr bwMode="auto">
            <a:xfrm>
              <a:off x="8985101"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rgbClr val="9FD468"/>
            </a:solidFill>
            <a:ln w="12700">
              <a:solidFill>
                <a:schemeClr val="bg1"/>
              </a:solidFill>
            </a:ln>
            <a:effectLst/>
          </p:spPr>
          <p:txBody>
            <a:bodyPr wrap="square" anchor="ctr">
              <a:noAutofit/>
            </a:bodyPr>
            <a:lstStyle/>
            <a:p>
              <a:endParaRPr lang="en-US"/>
            </a:p>
          </p:txBody>
        </p:sp>
        <p:sp>
          <p:nvSpPr>
            <p:cNvPr id="23" name="Freeform 73">
              <a:extLst>
                <a:ext uri="{FF2B5EF4-FFF2-40B4-BE49-F238E27FC236}">
                  <a16:creationId xmlns:a16="http://schemas.microsoft.com/office/drawing/2014/main" id="{1BB14092-4E00-4AF0-8C91-8ABFDFAE4384}"/>
                </a:ext>
              </a:extLst>
            </p:cNvPr>
            <p:cNvSpPr>
              <a:spLocks noChangeArrowheads="1"/>
            </p:cNvSpPr>
            <p:nvPr/>
          </p:nvSpPr>
          <p:spPr bwMode="auto">
            <a:xfrm>
              <a:off x="8643201"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4" name="Freeform 71">
              <a:extLst>
                <a:ext uri="{FF2B5EF4-FFF2-40B4-BE49-F238E27FC236}">
                  <a16:creationId xmlns:a16="http://schemas.microsoft.com/office/drawing/2014/main" id="{93BC87C4-3D7A-4988-8527-423913DBF9EF}"/>
                </a:ext>
              </a:extLst>
            </p:cNvPr>
            <p:cNvSpPr>
              <a:spLocks noChangeArrowheads="1"/>
            </p:cNvSpPr>
            <p:nvPr/>
          </p:nvSpPr>
          <p:spPr bwMode="auto">
            <a:xfrm>
              <a:off x="8442664"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5" name="Freeform 132">
              <a:extLst>
                <a:ext uri="{FF2B5EF4-FFF2-40B4-BE49-F238E27FC236}">
                  <a16:creationId xmlns:a16="http://schemas.microsoft.com/office/drawing/2014/main" id="{97984264-AAAC-46DF-92F8-E135B832A872}"/>
                </a:ext>
              </a:extLst>
            </p:cNvPr>
            <p:cNvSpPr>
              <a:spLocks noChangeArrowheads="1"/>
            </p:cNvSpPr>
            <p:nvPr/>
          </p:nvSpPr>
          <p:spPr bwMode="auto">
            <a:xfrm>
              <a:off x="8707410"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6" name="Freeform 93">
              <a:extLst>
                <a:ext uri="{FF2B5EF4-FFF2-40B4-BE49-F238E27FC236}">
                  <a16:creationId xmlns:a16="http://schemas.microsoft.com/office/drawing/2014/main" id="{F695302C-230B-4C42-9F01-E8024A2323BC}"/>
                </a:ext>
              </a:extLst>
            </p:cNvPr>
            <p:cNvSpPr/>
            <p:nvPr/>
          </p:nvSpPr>
          <p:spPr>
            <a:xfrm>
              <a:off x="8917634"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12" name="Table 3">
            <a:extLst>
              <a:ext uri="{FF2B5EF4-FFF2-40B4-BE49-F238E27FC236}">
                <a16:creationId xmlns:a16="http://schemas.microsoft.com/office/drawing/2014/main" id="{B9EFE2B3-DDEA-4499-808D-96E2D30420BF}"/>
              </a:ext>
            </a:extLst>
          </p:cNvPr>
          <p:cNvGraphicFramePr>
            <a:graphicFrameLocks noGrp="1"/>
          </p:cNvGraphicFramePr>
          <p:nvPr>
            <p:extLst>
              <p:ext uri="{D42A27DB-BD31-4B8C-83A1-F6EECF244321}">
                <p14:modId xmlns:p14="http://schemas.microsoft.com/office/powerpoint/2010/main" val="2910339898"/>
              </p:ext>
            </p:extLst>
          </p:nvPr>
        </p:nvGraphicFramePr>
        <p:xfrm>
          <a:off x="5000400" y="1388917"/>
          <a:ext cx="4725511" cy="222504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5C9EE6"/>
                          </a:solidFill>
                        </a:rPr>
                        <a:t>REASON</a:t>
                      </a:r>
                    </a:p>
                  </a:txBody>
                  <a:tcPr anchor="ctr"/>
                </a:tc>
                <a:tc>
                  <a:txBody>
                    <a:bodyPr/>
                    <a:lstStyle/>
                    <a:p>
                      <a:r>
                        <a:rPr lang="en-GB" sz="1100" dirty="0">
                          <a:solidFill>
                            <a:srgbClr val="595959"/>
                          </a:solidFill>
                        </a:rPr>
                        <a:t>Why is it necessary to cast data types?</a:t>
                      </a:r>
                    </a:p>
                  </a:txBody>
                  <a:tcPr anchor="ctr"/>
                </a:tc>
                <a:extLst>
                  <a:ext uri="{0D108BD9-81ED-4DB2-BD59-A6C34878D82A}">
                    <a16:rowId xmlns:a16="http://schemas.microsoft.com/office/drawing/2014/main" val="2913547773"/>
                  </a:ext>
                </a:extLst>
              </a:tr>
              <a:tr h="370840">
                <a:tc rowSpan="4">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Why do you need to use double instead of int in line 8?</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endParaRPr lang="en-GB"/>
                    </a:p>
                  </a:txBody>
                  <a:tcPr/>
                </a:tc>
                <a:tc>
                  <a:txBody>
                    <a:bodyPr/>
                    <a:lstStyle/>
                    <a:p>
                      <a:endParaRPr lang="en-GB" sz="1100" i="0" dirty="0">
                        <a:solidFill>
                          <a:srgbClr val="595959"/>
                        </a:solidFill>
                      </a:endParaRPr>
                    </a:p>
                  </a:txBody>
                  <a:tcPr anchor="ctr"/>
                </a:tc>
                <a:extLst>
                  <a:ext uri="{0D108BD9-81ED-4DB2-BD59-A6C34878D82A}">
                    <a16:rowId xmlns:a16="http://schemas.microsoft.com/office/drawing/2014/main" val="526087665"/>
                  </a:ext>
                </a:extLst>
              </a:tr>
              <a:tr h="370840">
                <a:tc vMerge="1">
                  <a:txBody>
                    <a:bodyPr/>
                    <a:lstStyle/>
                    <a:p>
                      <a:pPr algn="ctr"/>
                      <a:endParaRPr lang="en-GB" sz="1100" dirty="0">
                        <a:solidFill>
                          <a:srgbClr val="EA5362"/>
                        </a:solidFill>
                      </a:endParaRPr>
                    </a:p>
                  </a:txBody>
                  <a:tcPr anchor="ctr"/>
                </a:tc>
                <a:tc>
                  <a:txBody>
                    <a:bodyPr/>
                    <a:lstStyle/>
                    <a:p>
                      <a:r>
                        <a:rPr lang="en-GB" sz="1100" i="0" dirty="0">
                          <a:solidFill>
                            <a:srgbClr val="595959"/>
                          </a:solidFill>
                        </a:rPr>
                        <a:t>What would happen if line 15 was </a:t>
                      </a:r>
                      <a:r>
                        <a:rPr lang="en-GB" sz="1100" i="0" dirty="0" err="1">
                          <a:solidFill>
                            <a:srgbClr val="595959"/>
                          </a:solidFill>
                        </a:rPr>
                        <a:t>MathsDemo</a:t>
                      </a:r>
                      <a:r>
                        <a:rPr lang="en-GB" sz="1100" i="0" dirty="0">
                          <a:solidFill>
                            <a:srgbClr val="595959"/>
                          </a:solidFill>
                        </a:rPr>
                        <a:t>(3,0)?</a:t>
                      </a:r>
                    </a:p>
                  </a:txBody>
                  <a:tcPr anchor="ctr"/>
                </a:tc>
                <a:extLst>
                  <a:ext uri="{0D108BD9-81ED-4DB2-BD59-A6C34878D82A}">
                    <a16:rowId xmlns:a16="http://schemas.microsoft.com/office/drawing/2014/main" val="3104920499"/>
                  </a:ext>
                </a:extLst>
              </a:tr>
              <a:tr h="370840">
                <a:tc>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4049315266"/>
                  </a:ext>
                </a:extLst>
              </a:tr>
            </a:tbl>
          </a:graphicData>
        </a:graphic>
      </p:graphicFrame>
      <p:grpSp>
        <p:nvGrpSpPr>
          <p:cNvPr id="27" name="Group 26">
            <a:extLst>
              <a:ext uri="{FF2B5EF4-FFF2-40B4-BE49-F238E27FC236}">
                <a16:creationId xmlns:a16="http://schemas.microsoft.com/office/drawing/2014/main" id="{02F92234-3233-4C3A-A70E-326CEEF4F34C}"/>
              </a:ext>
            </a:extLst>
          </p:cNvPr>
          <p:cNvGrpSpPr/>
          <p:nvPr/>
        </p:nvGrpSpPr>
        <p:grpSpPr>
          <a:xfrm>
            <a:off x="5072400" y="1913539"/>
            <a:ext cx="782293" cy="586596"/>
            <a:chOff x="5530362" y="2594055"/>
            <a:chExt cx="782293" cy="586596"/>
          </a:xfrm>
        </p:grpSpPr>
        <p:sp>
          <p:nvSpPr>
            <p:cNvPr id="28" name="Freeform 78">
              <a:extLst>
                <a:ext uri="{FF2B5EF4-FFF2-40B4-BE49-F238E27FC236}">
                  <a16:creationId xmlns:a16="http://schemas.microsoft.com/office/drawing/2014/main" id="{77399B0F-A04B-47C4-A6E6-1E50C4BBFA53}"/>
                </a:ext>
              </a:extLst>
            </p:cNvPr>
            <p:cNvSpPr>
              <a:spLocks noChangeArrowheads="1"/>
            </p:cNvSpPr>
            <p:nvPr/>
          </p:nvSpPr>
          <p:spPr bwMode="auto">
            <a:xfrm>
              <a:off x="5537339"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9" name="Freeform 76">
              <a:extLst>
                <a:ext uri="{FF2B5EF4-FFF2-40B4-BE49-F238E27FC236}">
                  <a16:creationId xmlns:a16="http://schemas.microsoft.com/office/drawing/2014/main" id="{E3054C67-9E6E-4B39-86FC-60EF1665D6AB}"/>
                </a:ext>
              </a:extLst>
            </p:cNvPr>
            <p:cNvSpPr>
              <a:spLocks noChangeArrowheads="1"/>
            </p:cNvSpPr>
            <p:nvPr/>
          </p:nvSpPr>
          <p:spPr bwMode="auto">
            <a:xfrm>
              <a:off x="6072799"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0" name="Freeform 73">
              <a:extLst>
                <a:ext uri="{FF2B5EF4-FFF2-40B4-BE49-F238E27FC236}">
                  <a16:creationId xmlns:a16="http://schemas.microsoft.com/office/drawing/2014/main" id="{21965E0D-1A6F-420B-BD2B-E884CD32744A}"/>
                </a:ext>
              </a:extLst>
            </p:cNvPr>
            <p:cNvSpPr>
              <a:spLocks noChangeArrowheads="1"/>
            </p:cNvSpPr>
            <p:nvPr/>
          </p:nvSpPr>
          <p:spPr bwMode="auto">
            <a:xfrm>
              <a:off x="5730899"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1" name="Freeform 71">
              <a:extLst>
                <a:ext uri="{FF2B5EF4-FFF2-40B4-BE49-F238E27FC236}">
                  <a16:creationId xmlns:a16="http://schemas.microsoft.com/office/drawing/2014/main" id="{2B9B015E-940C-4A17-927E-40157205DE3D}"/>
                </a:ext>
              </a:extLst>
            </p:cNvPr>
            <p:cNvSpPr>
              <a:spLocks noChangeArrowheads="1"/>
            </p:cNvSpPr>
            <p:nvPr/>
          </p:nvSpPr>
          <p:spPr bwMode="auto">
            <a:xfrm>
              <a:off x="5530362"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rgbClr val="5C9EE6"/>
            </a:solidFill>
            <a:ln w="12700">
              <a:solidFill>
                <a:schemeClr val="bg1"/>
              </a:solidFill>
            </a:ln>
            <a:effectLst/>
          </p:spPr>
          <p:txBody>
            <a:bodyPr wrap="square" anchor="ctr">
              <a:noAutofit/>
            </a:bodyPr>
            <a:lstStyle/>
            <a:p>
              <a:endParaRPr lang="en-US" dirty="0"/>
            </a:p>
          </p:txBody>
        </p:sp>
        <p:sp>
          <p:nvSpPr>
            <p:cNvPr id="32" name="Freeform 132">
              <a:extLst>
                <a:ext uri="{FF2B5EF4-FFF2-40B4-BE49-F238E27FC236}">
                  <a16:creationId xmlns:a16="http://schemas.microsoft.com/office/drawing/2014/main" id="{9A6799D2-F921-41E3-8B87-11B31BEEA7DA}"/>
                </a:ext>
              </a:extLst>
            </p:cNvPr>
            <p:cNvSpPr>
              <a:spLocks noChangeArrowheads="1"/>
            </p:cNvSpPr>
            <p:nvPr/>
          </p:nvSpPr>
          <p:spPr bwMode="auto">
            <a:xfrm>
              <a:off x="5795108"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3" name="Freeform 93">
              <a:extLst>
                <a:ext uri="{FF2B5EF4-FFF2-40B4-BE49-F238E27FC236}">
                  <a16:creationId xmlns:a16="http://schemas.microsoft.com/office/drawing/2014/main" id="{731430CB-7BBC-4B25-9871-0B6F274AF3D2}"/>
                </a:ext>
              </a:extLst>
            </p:cNvPr>
            <p:cNvSpPr/>
            <p:nvPr/>
          </p:nvSpPr>
          <p:spPr>
            <a:xfrm>
              <a:off x="6005332"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3" y="1388917"/>
            <a:ext cx="4736307" cy="4758506"/>
          </a:xfrm>
        </p:spPr>
        <p:txBody>
          <a:bodyPr/>
          <a:lstStyle/>
          <a:p>
            <a:r>
              <a:rPr lang="en-GB" sz="1800" dirty="0">
                <a:solidFill>
                  <a:schemeClr val="tx1"/>
                </a:solidFill>
              </a:rPr>
              <a:t>Program comprehension:</a:t>
            </a:r>
          </a:p>
          <a:p>
            <a:pPr>
              <a:lnSpc>
                <a:spcPct val="100000"/>
              </a:lnSpc>
              <a:spcBef>
                <a:spcPts val="0"/>
              </a:spcBef>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DivResult</a:t>
            </a:r>
            <a:r>
              <a:rPr lang="en-GB" dirty="0">
                <a:solidFill>
                  <a:srgbClr val="000000"/>
                </a:solidFill>
                <a:latin typeface="Consolas" panose="020B0609020204030204" pitchFamily="49" charset="0"/>
              </a:rPr>
              <a:t> = X / Y;</a:t>
            </a:r>
          </a:p>
          <a:p>
            <a:pPr marL="228600" indent="-228600">
              <a:lnSpc>
                <a:spcPct val="100000"/>
              </a:lnSpc>
              <a:spcBef>
                <a:spcPts val="0"/>
              </a:spcBef>
              <a:buClr>
                <a:srgbClr val="595959"/>
              </a:buClr>
              <a:buFont typeface="+mj-lt"/>
              <a:buAutoNum type="arabicPeriod"/>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IntDivResult</a:t>
            </a:r>
            <a:r>
              <a:rPr lang="fr-FR" dirty="0">
                <a:solidFill>
                  <a:srgbClr val="000000"/>
                </a:solidFill>
                <a:latin typeface="Consolas" panose="020B0609020204030204" pitchFamily="49" charset="0"/>
              </a:rPr>
              <a:t> = Convert.ToInt32(X / Y);</a:t>
            </a:r>
          </a:p>
          <a:p>
            <a:pPr marL="228600" indent="-228600">
              <a:lnSpc>
                <a:spcPct val="100000"/>
              </a:lnSpc>
              <a:spcBef>
                <a:spcPts val="0"/>
              </a:spcBef>
              <a:buClr>
                <a:srgbClr val="595959"/>
              </a:buClr>
              <a:buFont typeface="+mj-lt"/>
              <a:buAutoNum type="arabicPeriod"/>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ModResult</a:t>
            </a:r>
            <a:r>
              <a:rPr lang="fr-FR" dirty="0">
                <a:solidFill>
                  <a:srgbClr val="000000"/>
                </a:solidFill>
                <a:latin typeface="Consolas" panose="020B0609020204030204" pitchFamily="49" charset="0"/>
              </a:rPr>
              <a:t> = Convert.ToInt32(X %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Y++;</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endParaRPr lang="en-GB" dirty="0">
              <a:solidFill>
                <a:srgbClr val="000000"/>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(3, 2);</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    }</a:t>
            </a:r>
          </a:p>
          <a:p>
            <a:pPr marL="228600" indent="-228600">
              <a:lnSpc>
                <a:spcPct val="100000"/>
              </a:lnSpc>
              <a:spcBef>
                <a:spcPts val="0"/>
              </a:spcBef>
              <a:buClr>
                <a:srgbClr val="595959"/>
              </a:buClr>
              <a:buFont typeface="+mj-lt"/>
              <a:buAutoNum type="arabicPeriod"/>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33204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8"/>
            <a:ext cx="9436952" cy="386720"/>
          </a:xfrm>
        </p:spPr>
        <p:txBody>
          <a:bodyPr/>
          <a:lstStyle/>
          <a:p>
            <a:r>
              <a:rPr lang="en-GB" sz="1800" dirty="0">
                <a:solidFill>
                  <a:schemeClr val="tx1"/>
                </a:solidFill>
              </a:rPr>
              <a:t>Keywords introduced in this objective:</a:t>
            </a:r>
          </a:p>
        </p:txBody>
      </p:sp>
      <p:graphicFrame>
        <p:nvGraphicFramePr>
          <p:cNvPr id="2" name="Table 3">
            <a:extLst>
              <a:ext uri="{FF2B5EF4-FFF2-40B4-BE49-F238E27FC236}">
                <a16:creationId xmlns:a16="http://schemas.microsoft.com/office/drawing/2014/main" id="{F6D2A5B3-3A36-4EFF-BAE2-66877BC8848F}"/>
              </a:ext>
            </a:extLst>
          </p:cNvPr>
          <p:cNvGraphicFramePr>
            <a:graphicFrameLocks noGrp="1"/>
          </p:cNvGraphicFramePr>
          <p:nvPr>
            <p:extLst>
              <p:ext uri="{D42A27DB-BD31-4B8C-83A1-F6EECF244321}">
                <p14:modId xmlns:p14="http://schemas.microsoft.com/office/powerpoint/2010/main" val="3312130207"/>
              </p:ext>
            </p:extLst>
          </p:nvPr>
        </p:nvGraphicFramePr>
        <p:xfrm>
          <a:off x="216694" y="1886884"/>
          <a:ext cx="9525399" cy="4155440"/>
        </p:xfrm>
        <a:graphic>
          <a:graphicData uri="http://schemas.openxmlformats.org/drawingml/2006/table">
            <a:tbl>
              <a:tblPr bandRow="1">
                <a:tableStyleId>{00A15C55-8517-42AA-B614-E9B94910E393}</a:tableStyleId>
              </a:tblPr>
              <a:tblGrid>
                <a:gridCol w="2942142">
                  <a:extLst>
                    <a:ext uri="{9D8B030D-6E8A-4147-A177-3AD203B41FA5}">
                      <a16:colId xmlns:a16="http://schemas.microsoft.com/office/drawing/2014/main" val="2641042804"/>
                    </a:ext>
                  </a:extLst>
                </a:gridCol>
                <a:gridCol w="6583257">
                  <a:extLst>
                    <a:ext uri="{9D8B030D-6E8A-4147-A177-3AD203B41FA5}">
                      <a16:colId xmlns:a16="http://schemas.microsoft.com/office/drawing/2014/main" val="2254272094"/>
                    </a:ext>
                  </a:extLst>
                </a:gridCol>
              </a:tblGrid>
              <a:tr h="370840">
                <a:tc>
                  <a:txBody>
                    <a:bodyPr/>
                    <a:lstStyle/>
                    <a:p>
                      <a:r>
                        <a:rPr lang="en-GB" sz="1100" dirty="0" err="1">
                          <a:solidFill>
                            <a:srgbClr val="595959"/>
                          </a:solidFill>
                          <a:latin typeface="Consolas" panose="020B0609020204030204" pitchFamily="49" charset="0"/>
                        </a:rPr>
                        <a:t>const</a:t>
                      </a:r>
                      <a:r>
                        <a:rPr lang="en-GB" sz="1100" dirty="0">
                          <a:solidFill>
                            <a:srgbClr val="595959"/>
                          </a:solidFill>
                          <a:latin typeface="Consolas" panose="020B0609020204030204" pitchFamily="49" charset="0"/>
                        </a:rPr>
                        <a:t> int X = 40;</a:t>
                      </a:r>
                    </a:p>
                  </a:txBody>
                  <a:tcPr/>
                </a:tc>
                <a:tc>
                  <a:txBody>
                    <a:bodyPr/>
                    <a:lstStyle/>
                    <a:p>
                      <a:r>
                        <a:rPr lang="en-GB" sz="1100" dirty="0">
                          <a:solidFill>
                            <a:srgbClr val="595959"/>
                          </a:solidFill>
                          <a:latin typeface="+mn-lt"/>
                        </a:rPr>
                        <a:t>Declares X as a constant. A value that can never change when the program is running.</a:t>
                      </a:r>
                    </a:p>
                  </a:txBody>
                  <a:tcPr/>
                </a:tc>
                <a:extLst>
                  <a:ext uri="{0D108BD9-81ED-4DB2-BD59-A6C34878D82A}">
                    <a16:rowId xmlns:a16="http://schemas.microsoft.com/office/drawing/2014/main" val="1795120858"/>
                  </a:ext>
                </a:extLst>
              </a:tr>
              <a:tr h="370840">
                <a:tc>
                  <a:txBody>
                    <a:bodyPr/>
                    <a:lstStyle/>
                    <a:p>
                      <a:r>
                        <a:rPr lang="en-GB" sz="1100" dirty="0">
                          <a:solidFill>
                            <a:srgbClr val="595959"/>
                          </a:solidFill>
                          <a:latin typeface="Consolas" panose="020B0609020204030204" pitchFamily="49" charset="0"/>
                        </a:rPr>
                        <a:t>{0:0.00}</a:t>
                      </a:r>
                    </a:p>
                  </a:txBody>
                  <a:tcPr/>
                </a:tc>
                <a:tc>
                  <a:txBody>
                    <a:bodyPr/>
                    <a:lstStyle/>
                    <a:p>
                      <a:r>
                        <a:rPr lang="en-GB" sz="1100" dirty="0">
                          <a:solidFill>
                            <a:srgbClr val="595959"/>
                          </a:solidFill>
                          <a:latin typeface="+mn-lt"/>
                        </a:rPr>
                        <a:t>String formatting. This outputs the first value to two decimal places.</a:t>
                      </a:r>
                    </a:p>
                  </a:txBody>
                  <a:tcPr/>
                </a:tc>
                <a:extLst>
                  <a:ext uri="{0D108BD9-81ED-4DB2-BD59-A6C34878D82A}">
                    <a16:rowId xmlns:a16="http://schemas.microsoft.com/office/drawing/2014/main" val="122701039"/>
                  </a:ext>
                </a:extLst>
              </a:tr>
              <a:tr h="370840">
                <a:tc>
                  <a:txBody>
                    <a:bodyPr/>
                    <a:lstStyle/>
                    <a:p>
                      <a:r>
                        <a:rPr lang="en-GB" sz="1100" i="0" dirty="0">
                          <a:solidFill>
                            <a:srgbClr val="595959"/>
                          </a:solidFill>
                          <a:latin typeface="Consolas" panose="020B0609020204030204" pitchFamily="49" charset="0"/>
                        </a:rPr>
                        <a:t>Random X = new Random();</a:t>
                      </a:r>
                    </a:p>
                  </a:txBody>
                  <a:tcPr/>
                </a:tc>
                <a:tc>
                  <a:txBody>
                    <a:bodyPr/>
                    <a:lstStyle/>
                    <a:p>
                      <a:r>
                        <a:rPr lang="en-GB" sz="1100" dirty="0">
                          <a:solidFill>
                            <a:srgbClr val="595959"/>
                          </a:solidFill>
                          <a:latin typeface="+mn-lt"/>
                        </a:rPr>
                        <a:t>Declares X as a new sequence of random numbers using the time of day as the seed.</a:t>
                      </a:r>
                    </a:p>
                  </a:txBody>
                  <a:tcPr/>
                </a:tc>
                <a:extLst>
                  <a:ext uri="{0D108BD9-81ED-4DB2-BD59-A6C34878D82A}">
                    <a16:rowId xmlns:a16="http://schemas.microsoft.com/office/drawing/2014/main" val="3591079862"/>
                  </a:ext>
                </a:extLst>
              </a:tr>
              <a:tr h="370840">
                <a:tc>
                  <a:txBody>
                    <a:bodyPr/>
                    <a:lstStyle/>
                    <a:p>
                      <a:r>
                        <a:rPr lang="en-GB" sz="1100" i="0" dirty="0">
                          <a:solidFill>
                            <a:srgbClr val="595959"/>
                          </a:solidFill>
                          <a:latin typeface="Consolas" panose="020B0609020204030204" pitchFamily="49" charset="0"/>
                        </a:rPr>
                        <a:t>W = </a:t>
                      </a:r>
                      <a:r>
                        <a:rPr lang="en-GB" sz="1100" i="0" dirty="0" err="1">
                          <a:solidFill>
                            <a:srgbClr val="595959"/>
                          </a:solidFill>
                          <a:latin typeface="Consolas" panose="020B0609020204030204" pitchFamily="49" charset="0"/>
                        </a:rPr>
                        <a:t>X.Next</a:t>
                      </a:r>
                      <a:r>
                        <a:rPr lang="en-GB" sz="1100" i="0" dirty="0">
                          <a:solidFill>
                            <a:srgbClr val="595959"/>
                          </a:solidFill>
                          <a:latin typeface="Consolas" panose="020B0609020204030204" pitchFamily="49" charset="0"/>
                        </a:rPr>
                        <a:t>(Y, Z);</a:t>
                      </a:r>
                    </a:p>
                  </a:txBody>
                  <a:tcPr/>
                </a:tc>
                <a:tc>
                  <a:txBody>
                    <a:bodyPr/>
                    <a:lstStyle/>
                    <a:p>
                      <a:r>
                        <a:rPr lang="en-GB" sz="1100" dirty="0">
                          <a:solidFill>
                            <a:srgbClr val="595959"/>
                          </a:solidFill>
                          <a:latin typeface="+mn-lt"/>
                        </a:rPr>
                        <a:t>W is assigned to be the next random number in a sequence between Y and less than Z.</a:t>
                      </a:r>
                    </a:p>
                  </a:txBody>
                  <a:tcPr/>
                </a:tc>
                <a:extLst>
                  <a:ext uri="{0D108BD9-81ED-4DB2-BD59-A6C34878D82A}">
                    <a16:rowId xmlns:a16="http://schemas.microsoft.com/office/drawing/2014/main" val="1195040873"/>
                  </a:ext>
                </a:extLst>
              </a:tr>
              <a:tr h="370840">
                <a:tc>
                  <a:txBody>
                    <a:bodyPr/>
                    <a:lstStyle/>
                    <a:p>
                      <a:r>
                        <a:rPr lang="en-GB" sz="1100" dirty="0">
                          <a:solidFill>
                            <a:srgbClr val="595959"/>
                          </a:solidFill>
                          <a:latin typeface="Consolas" panose="020B0609020204030204" pitchFamily="49" charset="0"/>
                        </a:rPr>
                        <a:t>X = Y % Z;</a:t>
                      </a:r>
                    </a:p>
                  </a:txBody>
                  <a:tcPr/>
                </a:tc>
                <a:tc>
                  <a:txBody>
                    <a:bodyPr/>
                    <a:lstStyle/>
                    <a:p>
                      <a:r>
                        <a:rPr lang="en-GB" sz="1100" dirty="0">
                          <a:solidFill>
                            <a:srgbClr val="595959"/>
                          </a:solidFill>
                          <a:latin typeface="+mn-lt"/>
                        </a:rPr>
                        <a:t>X is assigned to be the modulus of Y and Z. The remainder from dividing Y by Z.</a:t>
                      </a:r>
                    </a:p>
                  </a:txBody>
                  <a:tcPr/>
                </a:tc>
                <a:extLst>
                  <a:ext uri="{0D108BD9-81ED-4DB2-BD59-A6C34878D82A}">
                    <a16:rowId xmlns:a16="http://schemas.microsoft.com/office/drawing/2014/main" val="793727995"/>
                  </a:ext>
                </a:extLst>
              </a:tr>
              <a:tr h="370840">
                <a:tc>
                  <a:txBody>
                    <a:bodyPr/>
                    <a:lstStyle/>
                    <a:p>
                      <a:r>
                        <a:rPr lang="en-GB" sz="1100" dirty="0">
                          <a:solidFill>
                            <a:srgbClr val="595959"/>
                          </a:solidFill>
                          <a:latin typeface="Consolas" panose="020B0609020204030204" pitchFamily="49" charset="0"/>
                        </a:rPr>
                        <a:t>X = Convert.ToInt32(Y);</a:t>
                      </a:r>
                      <a:br>
                        <a:rPr lang="en-GB" sz="1100" dirty="0">
                          <a:solidFill>
                            <a:srgbClr val="595959"/>
                          </a:solidFill>
                          <a:latin typeface="Consolas" panose="020B0609020204030204" pitchFamily="49" charset="0"/>
                        </a:rPr>
                      </a:br>
                      <a:br>
                        <a:rPr lang="en-GB" sz="1100" dirty="0">
                          <a:solidFill>
                            <a:srgbClr val="595959"/>
                          </a:solidFill>
                          <a:latin typeface="Consolas" panose="020B0609020204030204" pitchFamily="49" charset="0"/>
                        </a:rPr>
                      </a:br>
                      <a:r>
                        <a:rPr lang="en-GB" sz="1100" dirty="0">
                          <a:solidFill>
                            <a:srgbClr val="595959"/>
                          </a:solidFill>
                          <a:latin typeface="Consolas" panose="020B0609020204030204" pitchFamily="49" charset="0"/>
                        </a:rPr>
                        <a:t>X = Convert.ToInt32(Y / Z);</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assigned to be an integer from Y. Casts a data type to an integer.</a:t>
                      </a:r>
                      <a:br>
                        <a:rPr lang="en-GB" sz="1100" dirty="0">
                          <a:solidFill>
                            <a:srgbClr val="595959"/>
                          </a:solidFill>
                          <a:latin typeface="+mn-lt"/>
                        </a:rPr>
                      </a:br>
                      <a:r>
                        <a:rPr lang="en-GB" sz="1100" dirty="0">
                          <a:solidFill>
                            <a:srgbClr val="595959"/>
                          </a:solidFill>
                          <a:latin typeface="+mn-lt"/>
                        </a:rPr>
                        <a:t>If Y is “5”, X is 5.</a:t>
                      </a:r>
                    </a:p>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Also used to perform integer division.</a:t>
                      </a:r>
                    </a:p>
                  </a:txBody>
                  <a:tcPr/>
                </a:tc>
                <a:extLst>
                  <a:ext uri="{0D108BD9-81ED-4DB2-BD59-A6C34878D82A}">
                    <a16:rowId xmlns:a16="http://schemas.microsoft.com/office/drawing/2014/main" val="3036952589"/>
                  </a:ext>
                </a:extLst>
              </a:tr>
              <a:tr h="370840">
                <a:tc>
                  <a:txBody>
                    <a:bodyPr/>
                    <a:lstStyle/>
                    <a:p>
                      <a:r>
                        <a:rPr lang="en-GB" sz="1100" dirty="0">
                          <a:solidFill>
                            <a:srgbClr val="595959"/>
                          </a:solidFill>
                          <a:latin typeface="Consolas" panose="020B0609020204030204" pitchFamily="49" charset="0"/>
                        </a:rPr>
                        <a:t>X = </a:t>
                      </a:r>
                      <a:r>
                        <a:rPr lang="en-GB" sz="1100" dirty="0" err="1">
                          <a:solidFill>
                            <a:srgbClr val="595959"/>
                          </a:solidFill>
                          <a:latin typeface="Consolas" panose="020B0609020204030204" pitchFamily="49" charset="0"/>
                        </a:rPr>
                        <a:t>Math.Pow</a:t>
                      </a:r>
                      <a:r>
                        <a:rPr lang="en-GB" sz="1100" dirty="0">
                          <a:solidFill>
                            <a:srgbClr val="595959"/>
                          </a:solidFill>
                          <a:latin typeface="Consolas" panose="020B0609020204030204" pitchFamily="49" charset="0"/>
                        </a:rPr>
                        <a:t>(Y, Z)</a:t>
                      </a:r>
                    </a:p>
                  </a:txBody>
                  <a:tcPr/>
                </a:tc>
                <a:tc>
                  <a:txBody>
                    <a:bodyPr/>
                    <a:lstStyle/>
                    <a:p>
                      <a:r>
                        <a:rPr lang="en-GB" sz="1100" dirty="0">
                          <a:solidFill>
                            <a:srgbClr val="595959"/>
                          </a:solidFill>
                          <a:latin typeface="+mn-lt"/>
                        </a:rPr>
                        <a:t>X is assigned to be the exponentiation of Y and Z, or Y to the power of Z.</a:t>
                      </a:r>
                    </a:p>
                  </a:txBody>
                  <a:tcPr/>
                </a:tc>
                <a:extLst>
                  <a:ext uri="{0D108BD9-81ED-4DB2-BD59-A6C34878D82A}">
                    <a16:rowId xmlns:a16="http://schemas.microsoft.com/office/drawing/2014/main" val="3056961795"/>
                  </a:ext>
                </a:extLst>
              </a:tr>
              <a:tr h="370840">
                <a:tc>
                  <a:txBody>
                    <a:bodyPr/>
                    <a:lstStyle/>
                    <a:p>
                      <a:r>
                        <a:rPr lang="en-GB" sz="1100" dirty="0">
                          <a:solidFill>
                            <a:srgbClr val="595959"/>
                          </a:solidFill>
                          <a:latin typeface="Consolas" panose="020B0609020204030204" pitchFamily="49" charset="0"/>
                        </a:rPr>
                        <a:t>X = </a:t>
                      </a:r>
                      <a:r>
                        <a:rPr lang="en-GB" sz="1100" dirty="0" err="1">
                          <a:solidFill>
                            <a:srgbClr val="595959"/>
                          </a:solidFill>
                          <a:latin typeface="Consolas" panose="020B0609020204030204" pitchFamily="49" charset="0"/>
                        </a:rPr>
                        <a:t>Convert.ToDecimal</a:t>
                      </a:r>
                      <a:r>
                        <a:rPr lang="en-GB" sz="1100" dirty="0">
                          <a:solidFill>
                            <a:srgbClr val="595959"/>
                          </a:solidFill>
                          <a:latin typeface="Consolas" panose="020B0609020204030204" pitchFamily="49" charset="0"/>
                        </a:rPr>
                        <a:t>(Y);</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assigned to be a number with a fractional part from Y. Casts a data type to a number with decimal places </a:t>
                      </a:r>
                      <a:r>
                        <a:rPr lang="en-GB" sz="1100">
                          <a:solidFill>
                            <a:srgbClr val="595959"/>
                          </a:solidFill>
                          <a:latin typeface="+mn-lt"/>
                        </a:rPr>
                        <a:t>(floating point number).</a:t>
                      </a:r>
                      <a:br>
                        <a:rPr lang="en-GB" sz="1100" dirty="0">
                          <a:solidFill>
                            <a:srgbClr val="595959"/>
                          </a:solidFill>
                          <a:latin typeface="+mn-lt"/>
                        </a:rPr>
                      </a:br>
                      <a:r>
                        <a:rPr lang="en-GB" sz="1100" dirty="0">
                          <a:solidFill>
                            <a:srgbClr val="595959"/>
                          </a:solidFill>
                          <a:latin typeface="+mn-lt"/>
                        </a:rPr>
                        <a:t>If Y is “5.2”, X is 5.2. </a:t>
                      </a:r>
                    </a:p>
                  </a:txBody>
                  <a:tcPr/>
                </a:tc>
                <a:extLst>
                  <a:ext uri="{0D108BD9-81ED-4DB2-BD59-A6C34878D82A}">
                    <a16:rowId xmlns:a16="http://schemas.microsoft.com/office/drawing/2014/main" val="261570403"/>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incremented. One is added to its current value.</a:t>
                      </a:r>
                    </a:p>
                  </a:txBody>
                  <a:tcPr/>
                </a:tc>
                <a:extLst>
                  <a:ext uri="{0D108BD9-81ED-4DB2-BD59-A6C34878D82A}">
                    <a16:rowId xmlns:a16="http://schemas.microsoft.com/office/drawing/2014/main" val="3089230636"/>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Consolas" panose="020B0609020204030204" pitchFamily="49" charset="0"/>
                        </a:rPr>
                        <a:t>X--;</a:t>
                      </a:r>
                    </a:p>
                  </a:txBody>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latin typeface="+mn-lt"/>
                        </a:rPr>
                        <a:t>X is decremented. One is subtracted from its current value.</a:t>
                      </a:r>
                    </a:p>
                  </a:txBody>
                  <a:tcPr/>
                </a:tc>
                <a:extLst>
                  <a:ext uri="{0D108BD9-81ED-4DB2-BD59-A6C34878D82A}">
                    <a16:rowId xmlns:a16="http://schemas.microsoft.com/office/drawing/2014/main" val="2527363762"/>
                  </a:ext>
                </a:extLst>
              </a:tr>
            </a:tbl>
          </a:graphicData>
        </a:graphic>
      </p:graphicFrame>
    </p:spTree>
    <p:extLst>
      <p:ext uri="{BB962C8B-B14F-4D97-AF65-F5344CB8AC3E}">
        <p14:creationId xmlns:p14="http://schemas.microsoft.com/office/powerpoint/2010/main" val="228588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2752137" cy="4758506"/>
          </a:xfrm>
        </p:spPr>
        <p:txBody>
          <a:bodyPr/>
          <a:lstStyle/>
          <a:p>
            <a:r>
              <a:rPr lang="en-GB" sz="1800" dirty="0">
                <a:solidFill>
                  <a:schemeClr val="tx1"/>
                </a:solidFill>
              </a:rPr>
              <a:t>Save the change problem:</a:t>
            </a:r>
          </a:p>
          <a:p>
            <a:r>
              <a:rPr lang="en-GB" dirty="0">
                <a:latin typeface="Calibri" panose="020F0502020204030204" pitchFamily="34" charset="0"/>
                <a:cs typeface="Calibri" panose="020F0502020204030204" pitchFamily="34" charset="0"/>
              </a:rPr>
              <a:t>1 point</a:t>
            </a:r>
          </a:p>
          <a:p>
            <a:r>
              <a:rPr lang="en-GB" dirty="0">
                <a:latin typeface="Calibri" panose="020F0502020204030204" pitchFamily="34" charset="0"/>
                <a:cs typeface="Calibri" panose="020F0502020204030204" pitchFamily="34" charset="0"/>
              </a:rPr>
              <a:t>Online bank accounts offer a “save the change” feature. When a purchase is made, the difference between the cost of the item and the next whole pound rounded up is transferred to a savings account.</a:t>
            </a:r>
          </a:p>
          <a:p>
            <a:r>
              <a:rPr lang="en-GB" dirty="0">
                <a:latin typeface="Calibri" panose="020F0502020204030204" pitchFamily="34" charset="0"/>
                <a:cs typeface="Calibri" panose="020F0502020204030204" pitchFamily="34" charset="0"/>
              </a:rPr>
              <a:t>E.g. £24.50 would result in £25 being debited with 50p being put into savings.</a:t>
            </a:r>
          </a:p>
          <a:p>
            <a:r>
              <a:rPr lang="en-GB" dirty="0">
                <a:latin typeface="Calibri" panose="020F0502020204030204" pitchFamily="34" charset="0"/>
                <a:cs typeface="Calibri" panose="020F0502020204030204" pitchFamily="34" charset="0"/>
              </a:rPr>
              <a:t>Write a function that takes the cost of an item and returns the savings account credit. Output the result, formatted appropriately.</a:t>
            </a:r>
          </a:p>
          <a:p>
            <a:endParaRPr lang="en-GB" dirty="0">
              <a:latin typeface="Calibri" panose="020F0502020204030204" pitchFamily="34" charset="0"/>
              <a:cs typeface="Calibri" panose="020F0502020204030204" pitchFamily="34" charset="0"/>
            </a:endParaRPr>
          </a:p>
          <a:p>
            <a:endParaRPr lang="en-GB" dirty="0"/>
          </a:p>
        </p:txBody>
      </p:sp>
      <p:pic>
        <p:nvPicPr>
          <p:cNvPr id="10" name="Graphic 9">
            <a:extLst>
              <a:ext uri="{FF2B5EF4-FFF2-40B4-BE49-F238E27FC236}">
                <a16:creationId xmlns:a16="http://schemas.microsoft.com/office/drawing/2014/main" id="{55A5CA94-BBBF-47BA-82B0-F07531E07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96425"/>
            <a:ext cx="1080000" cy="1080000"/>
          </a:xfrm>
          <a:prstGeom prst="rect">
            <a:avLst/>
          </a:prstGeom>
        </p:spPr>
      </p:pic>
      <p:sp>
        <p:nvSpPr>
          <p:cNvPr id="6" name="Freeform 48">
            <a:extLst>
              <a:ext uri="{FF2B5EF4-FFF2-40B4-BE49-F238E27FC236}">
                <a16:creationId xmlns:a16="http://schemas.microsoft.com/office/drawing/2014/main" id="{09F119AB-EE79-4767-98FA-2AACFA7BED53}"/>
              </a:ext>
            </a:extLst>
          </p:cNvPr>
          <p:cNvSpPr>
            <a:spLocks noEditPoints="1"/>
          </p:cNvSpPr>
          <p:nvPr/>
        </p:nvSpPr>
        <p:spPr bwMode="auto">
          <a:xfrm>
            <a:off x="3142494" y="831272"/>
            <a:ext cx="4840172" cy="1429631"/>
          </a:xfrm>
          <a:custGeom>
            <a:avLst/>
            <a:gdLst>
              <a:gd name="T0" fmla="*/ 33 w 4009"/>
              <a:gd name="T1" fmla="*/ 1718 h 1790"/>
              <a:gd name="T2" fmla="*/ 71 w 4009"/>
              <a:gd name="T3" fmla="*/ 1721 h 1790"/>
              <a:gd name="T4" fmla="*/ 147 w 4009"/>
              <a:gd name="T5" fmla="*/ 1713 h 1790"/>
              <a:gd name="T6" fmla="*/ 201 w 4009"/>
              <a:gd name="T7" fmla="*/ 1705 h 1790"/>
              <a:gd name="T8" fmla="*/ 239 w 4009"/>
              <a:gd name="T9" fmla="*/ 1710 h 1790"/>
              <a:gd name="T10" fmla="*/ 320 w 4009"/>
              <a:gd name="T11" fmla="*/ 1708 h 1790"/>
              <a:gd name="T12" fmla="*/ 376 w 4009"/>
              <a:gd name="T13" fmla="*/ 1716 h 1790"/>
              <a:gd name="T14" fmla="*/ 418 w 4009"/>
              <a:gd name="T15" fmla="*/ 1714 h 1790"/>
              <a:gd name="T16" fmla="*/ 503 w 4009"/>
              <a:gd name="T17" fmla="*/ 1685 h 1790"/>
              <a:gd name="T18" fmla="*/ 552 w 4009"/>
              <a:gd name="T19" fmla="*/ 1680 h 1790"/>
              <a:gd name="T20" fmla="*/ 625 w 4009"/>
              <a:gd name="T21" fmla="*/ 1708 h 1790"/>
              <a:gd name="T22" fmla="*/ 633 w 4009"/>
              <a:gd name="T23" fmla="*/ 1737 h 1790"/>
              <a:gd name="T24" fmla="*/ 708 w 4009"/>
              <a:gd name="T25" fmla="*/ 1743 h 1790"/>
              <a:gd name="T26" fmla="*/ 823 w 4009"/>
              <a:gd name="T27" fmla="*/ 1756 h 1790"/>
              <a:gd name="T28" fmla="*/ 916 w 4009"/>
              <a:gd name="T29" fmla="*/ 1761 h 1790"/>
              <a:gd name="T30" fmla="*/ 969 w 4009"/>
              <a:gd name="T31" fmla="*/ 1680 h 1790"/>
              <a:gd name="T32" fmla="*/ 1012 w 4009"/>
              <a:gd name="T33" fmla="*/ 1667 h 1790"/>
              <a:gd name="T34" fmla="*/ 1103 w 4009"/>
              <a:gd name="T35" fmla="*/ 1668 h 1790"/>
              <a:gd name="T36" fmla="*/ 1152 w 4009"/>
              <a:gd name="T37" fmla="*/ 1629 h 1790"/>
              <a:gd name="T38" fmla="*/ 1193 w 4009"/>
              <a:gd name="T39" fmla="*/ 1639 h 1790"/>
              <a:gd name="T40" fmla="*/ 1272 w 4009"/>
              <a:gd name="T41" fmla="*/ 1573 h 1790"/>
              <a:gd name="T42" fmla="*/ 1389 w 4009"/>
              <a:gd name="T43" fmla="*/ 1585 h 1790"/>
              <a:gd name="T44" fmla="*/ 1452 w 4009"/>
              <a:gd name="T45" fmla="*/ 1609 h 1790"/>
              <a:gd name="T46" fmla="*/ 1529 w 4009"/>
              <a:gd name="T47" fmla="*/ 1621 h 1790"/>
              <a:gd name="T48" fmla="*/ 1596 w 4009"/>
              <a:gd name="T49" fmla="*/ 1643 h 1790"/>
              <a:gd name="T50" fmla="*/ 1689 w 4009"/>
              <a:gd name="T51" fmla="*/ 1601 h 1790"/>
              <a:gd name="T52" fmla="*/ 1711 w 4009"/>
              <a:gd name="T53" fmla="*/ 1584 h 1790"/>
              <a:gd name="T54" fmla="*/ 1737 w 4009"/>
              <a:gd name="T55" fmla="*/ 1568 h 1790"/>
              <a:gd name="T56" fmla="*/ 1803 w 4009"/>
              <a:gd name="T57" fmla="*/ 1547 h 1790"/>
              <a:gd name="T58" fmla="*/ 1829 w 4009"/>
              <a:gd name="T59" fmla="*/ 1573 h 1790"/>
              <a:gd name="T60" fmla="*/ 1865 w 4009"/>
              <a:gd name="T61" fmla="*/ 1578 h 1790"/>
              <a:gd name="T62" fmla="*/ 1941 w 4009"/>
              <a:gd name="T63" fmla="*/ 1558 h 1790"/>
              <a:gd name="T64" fmla="*/ 1985 w 4009"/>
              <a:gd name="T65" fmla="*/ 1540 h 1790"/>
              <a:gd name="T66" fmla="*/ 2025 w 4009"/>
              <a:gd name="T67" fmla="*/ 1558 h 1790"/>
              <a:gd name="T68" fmla="*/ 2089 w 4009"/>
              <a:gd name="T69" fmla="*/ 1608 h 1790"/>
              <a:gd name="T70" fmla="*/ 2140 w 4009"/>
              <a:gd name="T71" fmla="*/ 1620 h 1790"/>
              <a:gd name="T72" fmla="*/ 2198 w 4009"/>
              <a:gd name="T73" fmla="*/ 1600 h 1790"/>
              <a:gd name="T74" fmla="*/ 2249 w 4009"/>
              <a:gd name="T75" fmla="*/ 1594 h 1790"/>
              <a:gd name="T76" fmla="*/ 2289 w 4009"/>
              <a:gd name="T77" fmla="*/ 1558 h 1790"/>
              <a:gd name="T78" fmla="*/ 2338 w 4009"/>
              <a:gd name="T79" fmla="*/ 1543 h 1790"/>
              <a:gd name="T80" fmla="*/ 2402 w 4009"/>
              <a:gd name="T81" fmla="*/ 1565 h 1790"/>
              <a:gd name="T82" fmla="*/ 2470 w 4009"/>
              <a:gd name="T83" fmla="*/ 1572 h 1790"/>
              <a:gd name="T84" fmla="*/ 2552 w 4009"/>
              <a:gd name="T85" fmla="*/ 1562 h 1790"/>
              <a:gd name="T86" fmla="*/ 2618 w 4009"/>
              <a:gd name="T87" fmla="*/ 1535 h 1790"/>
              <a:gd name="T88" fmla="*/ 2684 w 4009"/>
              <a:gd name="T89" fmla="*/ 1535 h 1790"/>
              <a:gd name="T90" fmla="*/ 2745 w 4009"/>
              <a:gd name="T91" fmla="*/ 1530 h 1790"/>
              <a:gd name="T92" fmla="*/ 2799 w 4009"/>
              <a:gd name="T93" fmla="*/ 1509 h 1790"/>
              <a:gd name="T94" fmla="*/ 2872 w 4009"/>
              <a:gd name="T95" fmla="*/ 1482 h 1790"/>
              <a:gd name="T96" fmla="*/ 2933 w 4009"/>
              <a:gd name="T97" fmla="*/ 1524 h 1790"/>
              <a:gd name="T98" fmla="*/ 3006 w 4009"/>
              <a:gd name="T99" fmla="*/ 1541 h 1790"/>
              <a:gd name="T100" fmla="*/ 3150 w 4009"/>
              <a:gd name="T101" fmla="*/ 1509 h 1790"/>
              <a:gd name="T102" fmla="*/ 3239 w 4009"/>
              <a:gd name="T103" fmla="*/ 1476 h 1790"/>
              <a:gd name="T104" fmla="*/ 3338 w 4009"/>
              <a:gd name="T105" fmla="*/ 1446 h 1790"/>
              <a:gd name="T106" fmla="*/ 3457 w 4009"/>
              <a:gd name="T107" fmla="*/ 1394 h 1790"/>
              <a:gd name="T108" fmla="*/ 3536 w 4009"/>
              <a:gd name="T109" fmla="*/ 1423 h 1790"/>
              <a:gd name="T110" fmla="*/ 3605 w 4009"/>
              <a:gd name="T111" fmla="*/ 1377 h 1790"/>
              <a:gd name="T112" fmla="*/ 3684 w 4009"/>
              <a:gd name="T113" fmla="*/ 1330 h 1790"/>
              <a:gd name="T114" fmla="*/ 3806 w 4009"/>
              <a:gd name="T115" fmla="*/ 1293 h 1790"/>
              <a:gd name="T116" fmla="*/ 3901 w 4009"/>
              <a:gd name="T117" fmla="*/ 1290 h 1790"/>
              <a:gd name="T118" fmla="*/ 85 w 4009"/>
              <a:gd name="T119" fmla="*/ 1715 h 1790"/>
              <a:gd name="T120" fmla="*/ 2193 w 4009"/>
              <a:gd name="T121" fmla="*/ 1593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9" h="1790">
                <a:moveTo>
                  <a:pt x="4009" y="1283"/>
                </a:moveTo>
                <a:cubicBezTo>
                  <a:pt x="4009" y="0"/>
                  <a:pt x="4009" y="0"/>
                  <a:pt x="4009" y="0"/>
                </a:cubicBezTo>
                <a:cubicBezTo>
                  <a:pt x="0" y="0"/>
                  <a:pt x="0" y="0"/>
                  <a:pt x="0" y="0"/>
                </a:cubicBezTo>
                <a:cubicBezTo>
                  <a:pt x="0" y="1727"/>
                  <a:pt x="0" y="1727"/>
                  <a:pt x="0" y="1727"/>
                </a:cubicBezTo>
                <a:cubicBezTo>
                  <a:pt x="1" y="1726"/>
                  <a:pt x="1" y="1726"/>
                  <a:pt x="2" y="1726"/>
                </a:cubicBezTo>
                <a:cubicBezTo>
                  <a:pt x="2" y="1726"/>
                  <a:pt x="2" y="1726"/>
                  <a:pt x="2" y="1726"/>
                </a:cubicBezTo>
                <a:cubicBezTo>
                  <a:pt x="6" y="1729"/>
                  <a:pt x="8" y="1742"/>
                  <a:pt x="15" y="1728"/>
                </a:cubicBezTo>
                <a:cubicBezTo>
                  <a:pt x="24" y="1733"/>
                  <a:pt x="23" y="1725"/>
                  <a:pt x="25" y="1721"/>
                </a:cubicBezTo>
                <a:cubicBezTo>
                  <a:pt x="25" y="1721"/>
                  <a:pt x="25" y="1721"/>
                  <a:pt x="25" y="1721"/>
                </a:cubicBezTo>
                <a:cubicBezTo>
                  <a:pt x="28" y="1721"/>
                  <a:pt x="31" y="1721"/>
                  <a:pt x="33" y="1718"/>
                </a:cubicBezTo>
                <a:cubicBezTo>
                  <a:pt x="40" y="1721"/>
                  <a:pt x="25" y="1725"/>
                  <a:pt x="33" y="1729"/>
                </a:cubicBezTo>
                <a:cubicBezTo>
                  <a:pt x="41" y="1732"/>
                  <a:pt x="48" y="1732"/>
                  <a:pt x="53" y="1724"/>
                </a:cubicBezTo>
                <a:cubicBezTo>
                  <a:pt x="48" y="1721"/>
                  <a:pt x="45" y="1729"/>
                  <a:pt x="41" y="1726"/>
                </a:cubicBezTo>
                <a:cubicBezTo>
                  <a:pt x="40" y="1720"/>
                  <a:pt x="46" y="1721"/>
                  <a:pt x="48" y="1718"/>
                </a:cubicBezTo>
                <a:cubicBezTo>
                  <a:pt x="52" y="1718"/>
                  <a:pt x="57" y="1718"/>
                  <a:pt x="61" y="1721"/>
                </a:cubicBezTo>
                <a:cubicBezTo>
                  <a:pt x="61" y="1721"/>
                  <a:pt x="62" y="1722"/>
                  <a:pt x="63" y="1723"/>
                </a:cubicBezTo>
                <a:cubicBezTo>
                  <a:pt x="61" y="1727"/>
                  <a:pt x="54" y="1727"/>
                  <a:pt x="53" y="1733"/>
                </a:cubicBezTo>
                <a:cubicBezTo>
                  <a:pt x="60" y="1734"/>
                  <a:pt x="64" y="1730"/>
                  <a:pt x="66" y="1723"/>
                </a:cubicBezTo>
                <a:cubicBezTo>
                  <a:pt x="67" y="1723"/>
                  <a:pt x="69" y="1723"/>
                  <a:pt x="71" y="1723"/>
                </a:cubicBezTo>
                <a:cubicBezTo>
                  <a:pt x="71" y="1722"/>
                  <a:pt x="71" y="1721"/>
                  <a:pt x="71" y="1721"/>
                </a:cubicBezTo>
                <a:cubicBezTo>
                  <a:pt x="71" y="1721"/>
                  <a:pt x="71" y="1721"/>
                  <a:pt x="71" y="1721"/>
                </a:cubicBezTo>
                <a:cubicBezTo>
                  <a:pt x="75" y="1716"/>
                  <a:pt x="83" y="1727"/>
                  <a:pt x="87" y="1717"/>
                </a:cubicBezTo>
                <a:cubicBezTo>
                  <a:pt x="91" y="1706"/>
                  <a:pt x="98" y="1708"/>
                  <a:pt x="104" y="1715"/>
                </a:cubicBezTo>
                <a:cubicBezTo>
                  <a:pt x="109" y="1715"/>
                  <a:pt x="116" y="1717"/>
                  <a:pt x="117" y="1710"/>
                </a:cubicBezTo>
                <a:cubicBezTo>
                  <a:pt x="119" y="1709"/>
                  <a:pt x="121" y="1708"/>
                  <a:pt x="122" y="1707"/>
                </a:cubicBezTo>
                <a:cubicBezTo>
                  <a:pt x="124" y="1704"/>
                  <a:pt x="125" y="1702"/>
                  <a:pt x="126" y="1699"/>
                </a:cubicBezTo>
                <a:cubicBezTo>
                  <a:pt x="126" y="1699"/>
                  <a:pt x="126" y="1699"/>
                  <a:pt x="126" y="1699"/>
                </a:cubicBezTo>
                <a:cubicBezTo>
                  <a:pt x="127" y="1699"/>
                  <a:pt x="128" y="1699"/>
                  <a:pt x="129" y="1699"/>
                </a:cubicBezTo>
                <a:cubicBezTo>
                  <a:pt x="138" y="1697"/>
                  <a:pt x="146" y="1703"/>
                  <a:pt x="147" y="1713"/>
                </a:cubicBezTo>
                <a:cubicBezTo>
                  <a:pt x="147" y="1713"/>
                  <a:pt x="147" y="1713"/>
                  <a:pt x="147" y="1713"/>
                </a:cubicBezTo>
                <a:cubicBezTo>
                  <a:pt x="153" y="1714"/>
                  <a:pt x="158" y="1720"/>
                  <a:pt x="165" y="1715"/>
                </a:cubicBezTo>
                <a:cubicBezTo>
                  <a:pt x="164" y="1712"/>
                  <a:pt x="158" y="1710"/>
                  <a:pt x="161" y="1704"/>
                </a:cubicBezTo>
                <a:cubicBezTo>
                  <a:pt x="164" y="1705"/>
                  <a:pt x="167" y="1706"/>
                  <a:pt x="170" y="1708"/>
                </a:cubicBezTo>
                <a:cubicBezTo>
                  <a:pt x="172" y="1707"/>
                  <a:pt x="174" y="1706"/>
                  <a:pt x="175" y="1705"/>
                </a:cubicBezTo>
                <a:cubicBezTo>
                  <a:pt x="178" y="1706"/>
                  <a:pt x="182" y="1705"/>
                  <a:pt x="181" y="1708"/>
                </a:cubicBezTo>
                <a:cubicBezTo>
                  <a:pt x="179" y="1716"/>
                  <a:pt x="185" y="1718"/>
                  <a:pt x="190" y="1723"/>
                </a:cubicBezTo>
                <a:cubicBezTo>
                  <a:pt x="192" y="1725"/>
                  <a:pt x="191" y="1731"/>
                  <a:pt x="196" y="1728"/>
                </a:cubicBezTo>
                <a:cubicBezTo>
                  <a:pt x="200" y="1726"/>
                  <a:pt x="197" y="1722"/>
                  <a:pt x="195" y="1719"/>
                </a:cubicBezTo>
                <a:cubicBezTo>
                  <a:pt x="192" y="1714"/>
                  <a:pt x="188" y="1709"/>
                  <a:pt x="195" y="1705"/>
                </a:cubicBezTo>
                <a:cubicBezTo>
                  <a:pt x="197" y="1707"/>
                  <a:pt x="199" y="1707"/>
                  <a:pt x="201" y="1705"/>
                </a:cubicBezTo>
                <a:cubicBezTo>
                  <a:pt x="201" y="1705"/>
                  <a:pt x="201" y="1705"/>
                  <a:pt x="201" y="1705"/>
                </a:cubicBezTo>
                <a:cubicBezTo>
                  <a:pt x="201" y="1705"/>
                  <a:pt x="201" y="1705"/>
                  <a:pt x="201" y="1704"/>
                </a:cubicBezTo>
                <a:cubicBezTo>
                  <a:pt x="202" y="1704"/>
                  <a:pt x="202" y="1704"/>
                  <a:pt x="203" y="1704"/>
                </a:cubicBezTo>
                <a:cubicBezTo>
                  <a:pt x="207" y="1706"/>
                  <a:pt x="212" y="1705"/>
                  <a:pt x="216" y="1703"/>
                </a:cubicBezTo>
                <a:cubicBezTo>
                  <a:pt x="216" y="1705"/>
                  <a:pt x="216" y="1706"/>
                  <a:pt x="216" y="1708"/>
                </a:cubicBezTo>
                <a:cubicBezTo>
                  <a:pt x="221" y="1707"/>
                  <a:pt x="223" y="1710"/>
                  <a:pt x="226" y="1713"/>
                </a:cubicBezTo>
                <a:cubicBezTo>
                  <a:pt x="226" y="1713"/>
                  <a:pt x="226" y="1713"/>
                  <a:pt x="226" y="1713"/>
                </a:cubicBezTo>
                <a:cubicBezTo>
                  <a:pt x="226" y="1713"/>
                  <a:pt x="226" y="1713"/>
                  <a:pt x="226" y="1713"/>
                </a:cubicBezTo>
                <a:cubicBezTo>
                  <a:pt x="228" y="1717"/>
                  <a:pt x="231" y="1720"/>
                  <a:pt x="236" y="1719"/>
                </a:cubicBezTo>
                <a:cubicBezTo>
                  <a:pt x="239" y="1718"/>
                  <a:pt x="238" y="1714"/>
                  <a:pt x="239" y="1710"/>
                </a:cubicBezTo>
                <a:cubicBezTo>
                  <a:pt x="240" y="1710"/>
                  <a:pt x="240" y="1710"/>
                  <a:pt x="241" y="1710"/>
                </a:cubicBezTo>
                <a:cubicBezTo>
                  <a:pt x="242" y="1709"/>
                  <a:pt x="244" y="1708"/>
                  <a:pt x="245" y="1707"/>
                </a:cubicBezTo>
                <a:cubicBezTo>
                  <a:pt x="247" y="1708"/>
                  <a:pt x="248" y="1708"/>
                  <a:pt x="249" y="1707"/>
                </a:cubicBezTo>
                <a:cubicBezTo>
                  <a:pt x="252" y="1706"/>
                  <a:pt x="254" y="1704"/>
                  <a:pt x="256" y="1702"/>
                </a:cubicBezTo>
                <a:cubicBezTo>
                  <a:pt x="258" y="1701"/>
                  <a:pt x="261" y="1699"/>
                  <a:pt x="263" y="1699"/>
                </a:cubicBezTo>
                <a:cubicBezTo>
                  <a:pt x="268" y="1700"/>
                  <a:pt x="273" y="1703"/>
                  <a:pt x="279" y="1703"/>
                </a:cubicBezTo>
                <a:cubicBezTo>
                  <a:pt x="279" y="1703"/>
                  <a:pt x="279" y="1703"/>
                  <a:pt x="279" y="1703"/>
                </a:cubicBezTo>
                <a:cubicBezTo>
                  <a:pt x="282" y="1700"/>
                  <a:pt x="283" y="1711"/>
                  <a:pt x="289" y="1703"/>
                </a:cubicBezTo>
                <a:cubicBezTo>
                  <a:pt x="292" y="1699"/>
                  <a:pt x="296" y="1711"/>
                  <a:pt x="302" y="1710"/>
                </a:cubicBezTo>
                <a:cubicBezTo>
                  <a:pt x="308" y="1709"/>
                  <a:pt x="314" y="1704"/>
                  <a:pt x="320" y="1708"/>
                </a:cubicBezTo>
                <a:cubicBezTo>
                  <a:pt x="322" y="1711"/>
                  <a:pt x="326" y="1710"/>
                  <a:pt x="328" y="1711"/>
                </a:cubicBezTo>
                <a:cubicBezTo>
                  <a:pt x="337" y="1713"/>
                  <a:pt x="347" y="1708"/>
                  <a:pt x="356" y="1711"/>
                </a:cubicBezTo>
                <a:cubicBezTo>
                  <a:pt x="357" y="1712"/>
                  <a:pt x="357" y="1714"/>
                  <a:pt x="359" y="1714"/>
                </a:cubicBezTo>
                <a:cubicBezTo>
                  <a:pt x="361" y="1715"/>
                  <a:pt x="362" y="1715"/>
                  <a:pt x="364" y="1715"/>
                </a:cubicBezTo>
                <a:cubicBezTo>
                  <a:pt x="367" y="1712"/>
                  <a:pt x="367" y="1710"/>
                  <a:pt x="366" y="1708"/>
                </a:cubicBezTo>
                <a:cubicBezTo>
                  <a:pt x="367" y="1709"/>
                  <a:pt x="369" y="1708"/>
                  <a:pt x="370" y="1706"/>
                </a:cubicBezTo>
                <a:cubicBezTo>
                  <a:pt x="371" y="1706"/>
                  <a:pt x="372" y="1707"/>
                  <a:pt x="373" y="1707"/>
                </a:cubicBezTo>
                <a:cubicBezTo>
                  <a:pt x="373" y="1707"/>
                  <a:pt x="373" y="1707"/>
                  <a:pt x="373" y="1707"/>
                </a:cubicBezTo>
                <a:cubicBezTo>
                  <a:pt x="372" y="1710"/>
                  <a:pt x="370" y="1711"/>
                  <a:pt x="369" y="1713"/>
                </a:cubicBezTo>
                <a:cubicBezTo>
                  <a:pt x="371" y="1714"/>
                  <a:pt x="374" y="1715"/>
                  <a:pt x="376" y="1716"/>
                </a:cubicBezTo>
                <a:cubicBezTo>
                  <a:pt x="376" y="1716"/>
                  <a:pt x="376" y="1716"/>
                  <a:pt x="377" y="1716"/>
                </a:cubicBezTo>
                <a:cubicBezTo>
                  <a:pt x="378" y="1717"/>
                  <a:pt x="378" y="1716"/>
                  <a:pt x="379" y="1715"/>
                </a:cubicBezTo>
                <a:cubicBezTo>
                  <a:pt x="379" y="1715"/>
                  <a:pt x="379" y="1714"/>
                  <a:pt x="379" y="1713"/>
                </a:cubicBezTo>
                <a:cubicBezTo>
                  <a:pt x="379" y="1711"/>
                  <a:pt x="379" y="1709"/>
                  <a:pt x="379" y="1707"/>
                </a:cubicBezTo>
                <a:cubicBezTo>
                  <a:pt x="380" y="1706"/>
                  <a:pt x="381" y="1706"/>
                  <a:pt x="382" y="1705"/>
                </a:cubicBezTo>
                <a:cubicBezTo>
                  <a:pt x="382" y="1704"/>
                  <a:pt x="383" y="1703"/>
                  <a:pt x="383" y="1703"/>
                </a:cubicBezTo>
                <a:cubicBezTo>
                  <a:pt x="386" y="1702"/>
                  <a:pt x="388" y="1704"/>
                  <a:pt x="391" y="1705"/>
                </a:cubicBezTo>
                <a:cubicBezTo>
                  <a:pt x="392" y="1705"/>
                  <a:pt x="393" y="1706"/>
                  <a:pt x="394" y="1706"/>
                </a:cubicBezTo>
                <a:cubicBezTo>
                  <a:pt x="400" y="1706"/>
                  <a:pt x="406" y="1709"/>
                  <a:pt x="412" y="1711"/>
                </a:cubicBezTo>
                <a:cubicBezTo>
                  <a:pt x="414" y="1712"/>
                  <a:pt x="418" y="1710"/>
                  <a:pt x="418" y="1714"/>
                </a:cubicBezTo>
                <a:cubicBezTo>
                  <a:pt x="415" y="1729"/>
                  <a:pt x="427" y="1725"/>
                  <a:pt x="434" y="1726"/>
                </a:cubicBezTo>
                <a:cubicBezTo>
                  <a:pt x="442" y="1726"/>
                  <a:pt x="450" y="1727"/>
                  <a:pt x="458" y="1726"/>
                </a:cubicBezTo>
                <a:cubicBezTo>
                  <a:pt x="462" y="1724"/>
                  <a:pt x="465" y="1721"/>
                  <a:pt x="463" y="1717"/>
                </a:cubicBezTo>
                <a:cubicBezTo>
                  <a:pt x="465" y="1715"/>
                  <a:pt x="466" y="1712"/>
                  <a:pt x="468" y="1711"/>
                </a:cubicBezTo>
                <a:cubicBezTo>
                  <a:pt x="477" y="1707"/>
                  <a:pt x="486" y="1702"/>
                  <a:pt x="493" y="1695"/>
                </a:cubicBezTo>
                <a:cubicBezTo>
                  <a:pt x="494" y="1693"/>
                  <a:pt x="494" y="1691"/>
                  <a:pt x="494" y="1689"/>
                </a:cubicBezTo>
                <a:cubicBezTo>
                  <a:pt x="494" y="1688"/>
                  <a:pt x="495" y="1688"/>
                  <a:pt x="496" y="1688"/>
                </a:cubicBezTo>
                <a:cubicBezTo>
                  <a:pt x="496" y="1688"/>
                  <a:pt x="496" y="1688"/>
                  <a:pt x="496" y="1688"/>
                </a:cubicBezTo>
                <a:cubicBezTo>
                  <a:pt x="496" y="1688"/>
                  <a:pt x="496" y="1688"/>
                  <a:pt x="496" y="1688"/>
                </a:cubicBezTo>
                <a:cubicBezTo>
                  <a:pt x="499" y="1688"/>
                  <a:pt x="503" y="1691"/>
                  <a:pt x="503" y="1685"/>
                </a:cubicBezTo>
                <a:cubicBezTo>
                  <a:pt x="504" y="1684"/>
                  <a:pt x="504" y="1683"/>
                  <a:pt x="504" y="1682"/>
                </a:cubicBezTo>
                <a:cubicBezTo>
                  <a:pt x="504" y="1682"/>
                  <a:pt x="504" y="1681"/>
                  <a:pt x="504" y="1680"/>
                </a:cubicBezTo>
                <a:cubicBezTo>
                  <a:pt x="504" y="1680"/>
                  <a:pt x="505" y="1679"/>
                  <a:pt x="506" y="1679"/>
                </a:cubicBezTo>
                <a:cubicBezTo>
                  <a:pt x="506" y="1679"/>
                  <a:pt x="507" y="1680"/>
                  <a:pt x="507" y="1680"/>
                </a:cubicBezTo>
                <a:cubicBezTo>
                  <a:pt x="510" y="1683"/>
                  <a:pt x="510" y="1686"/>
                  <a:pt x="511" y="1690"/>
                </a:cubicBezTo>
                <a:cubicBezTo>
                  <a:pt x="512" y="1695"/>
                  <a:pt x="514" y="1698"/>
                  <a:pt x="520" y="1695"/>
                </a:cubicBezTo>
                <a:cubicBezTo>
                  <a:pt x="520" y="1694"/>
                  <a:pt x="521" y="1693"/>
                  <a:pt x="522" y="1693"/>
                </a:cubicBezTo>
                <a:cubicBezTo>
                  <a:pt x="523" y="1692"/>
                  <a:pt x="525" y="1692"/>
                  <a:pt x="526" y="1692"/>
                </a:cubicBezTo>
                <a:cubicBezTo>
                  <a:pt x="532" y="1697"/>
                  <a:pt x="537" y="1697"/>
                  <a:pt x="536" y="1687"/>
                </a:cubicBezTo>
                <a:cubicBezTo>
                  <a:pt x="544" y="1689"/>
                  <a:pt x="545" y="1678"/>
                  <a:pt x="552" y="1680"/>
                </a:cubicBezTo>
                <a:cubicBezTo>
                  <a:pt x="553" y="1680"/>
                  <a:pt x="553" y="1680"/>
                  <a:pt x="554" y="1680"/>
                </a:cubicBezTo>
                <a:cubicBezTo>
                  <a:pt x="560" y="1680"/>
                  <a:pt x="559" y="1686"/>
                  <a:pt x="562" y="1688"/>
                </a:cubicBezTo>
                <a:cubicBezTo>
                  <a:pt x="567" y="1692"/>
                  <a:pt x="567" y="1701"/>
                  <a:pt x="575" y="1703"/>
                </a:cubicBezTo>
                <a:cubicBezTo>
                  <a:pt x="576" y="1698"/>
                  <a:pt x="580" y="1695"/>
                  <a:pt x="581" y="1701"/>
                </a:cubicBezTo>
                <a:cubicBezTo>
                  <a:pt x="584" y="1709"/>
                  <a:pt x="590" y="1707"/>
                  <a:pt x="595" y="1708"/>
                </a:cubicBezTo>
                <a:cubicBezTo>
                  <a:pt x="600" y="1709"/>
                  <a:pt x="605" y="1704"/>
                  <a:pt x="610" y="1708"/>
                </a:cubicBezTo>
                <a:cubicBezTo>
                  <a:pt x="612" y="1709"/>
                  <a:pt x="614" y="1710"/>
                  <a:pt x="616" y="1708"/>
                </a:cubicBezTo>
                <a:cubicBezTo>
                  <a:pt x="618" y="1706"/>
                  <a:pt x="618" y="1705"/>
                  <a:pt x="618" y="1703"/>
                </a:cubicBezTo>
                <a:cubicBezTo>
                  <a:pt x="620" y="1706"/>
                  <a:pt x="622" y="1707"/>
                  <a:pt x="625" y="1708"/>
                </a:cubicBezTo>
                <a:cubicBezTo>
                  <a:pt x="625" y="1708"/>
                  <a:pt x="625" y="1708"/>
                  <a:pt x="625" y="1708"/>
                </a:cubicBezTo>
                <a:cubicBezTo>
                  <a:pt x="625" y="1708"/>
                  <a:pt x="625" y="1708"/>
                  <a:pt x="625" y="1708"/>
                </a:cubicBezTo>
                <a:cubicBezTo>
                  <a:pt x="624" y="1709"/>
                  <a:pt x="624" y="1709"/>
                  <a:pt x="623" y="1710"/>
                </a:cubicBezTo>
                <a:cubicBezTo>
                  <a:pt x="623" y="1712"/>
                  <a:pt x="623" y="1714"/>
                  <a:pt x="623" y="1715"/>
                </a:cubicBezTo>
                <a:cubicBezTo>
                  <a:pt x="626" y="1715"/>
                  <a:pt x="628" y="1715"/>
                  <a:pt x="631" y="1715"/>
                </a:cubicBezTo>
                <a:cubicBezTo>
                  <a:pt x="631" y="1715"/>
                  <a:pt x="631" y="1715"/>
                  <a:pt x="631" y="1715"/>
                </a:cubicBezTo>
                <a:cubicBezTo>
                  <a:pt x="631" y="1715"/>
                  <a:pt x="631" y="1715"/>
                  <a:pt x="631" y="1715"/>
                </a:cubicBezTo>
                <a:cubicBezTo>
                  <a:pt x="631" y="1715"/>
                  <a:pt x="631" y="1715"/>
                  <a:pt x="631" y="1715"/>
                </a:cubicBezTo>
                <a:cubicBezTo>
                  <a:pt x="631" y="1716"/>
                  <a:pt x="631" y="1716"/>
                  <a:pt x="631" y="1716"/>
                </a:cubicBezTo>
                <a:cubicBezTo>
                  <a:pt x="632" y="1717"/>
                  <a:pt x="633" y="1720"/>
                  <a:pt x="631" y="1721"/>
                </a:cubicBezTo>
                <a:cubicBezTo>
                  <a:pt x="620" y="1727"/>
                  <a:pt x="628" y="1732"/>
                  <a:pt x="633" y="1737"/>
                </a:cubicBezTo>
                <a:cubicBezTo>
                  <a:pt x="635" y="1739"/>
                  <a:pt x="637" y="1741"/>
                  <a:pt x="641" y="1741"/>
                </a:cubicBezTo>
                <a:cubicBezTo>
                  <a:pt x="644" y="1741"/>
                  <a:pt x="646" y="1741"/>
                  <a:pt x="648" y="1739"/>
                </a:cubicBezTo>
                <a:cubicBezTo>
                  <a:pt x="649" y="1739"/>
                  <a:pt x="648" y="1736"/>
                  <a:pt x="650" y="1737"/>
                </a:cubicBezTo>
                <a:cubicBezTo>
                  <a:pt x="654" y="1738"/>
                  <a:pt x="657" y="1738"/>
                  <a:pt x="661" y="1737"/>
                </a:cubicBezTo>
                <a:cubicBezTo>
                  <a:pt x="661" y="1739"/>
                  <a:pt x="662" y="1740"/>
                  <a:pt x="664" y="1741"/>
                </a:cubicBezTo>
                <a:cubicBezTo>
                  <a:pt x="665" y="1741"/>
                  <a:pt x="665" y="1741"/>
                  <a:pt x="666" y="1741"/>
                </a:cubicBezTo>
                <a:cubicBezTo>
                  <a:pt x="678" y="1749"/>
                  <a:pt x="690" y="1747"/>
                  <a:pt x="702" y="1741"/>
                </a:cubicBezTo>
                <a:cubicBezTo>
                  <a:pt x="702" y="1741"/>
                  <a:pt x="702" y="1741"/>
                  <a:pt x="702" y="1741"/>
                </a:cubicBezTo>
                <a:cubicBezTo>
                  <a:pt x="704" y="1741"/>
                  <a:pt x="706" y="1741"/>
                  <a:pt x="708" y="1741"/>
                </a:cubicBezTo>
                <a:cubicBezTo>
                  <a:pt x="708" y="1741"/>
                  <a:pt x="708" y="1742"/>
                  <a:pt x="708" y="1743"/>
                </a:cubicBezTo>
                <a:cubicBezTo>
                  <a:pt x="718" y="1748"/>
                  <a:pt x="728" y="1755"/>
                  <a:pt x="736" y="1764"/>
                </a:cubicBezTo>
                <a:cubicBezTo>
                  <a:pt x="739" y="1768"/>
                  <a:pt x="744" y="1770"/>
                  <a:pt x="749" y="1771"/>
                </a:cubicBezTo>
                <a:cubicBezTo>
                  <a:pt x="757" y="1773"/>
                  <a:pt x="766" y="1775"/>
                  <a:pt x="771" y="1765"/>
                </a:cubicBezTo>
                <a:cubicBezTo>
                  <a:pt x="771" y="1765"/>
                  <a:pt x="771" y="1764"/>
                  <a:pt x="771" y="1764"/>
                </a:cubicBezTo>
                <a:cubicBezTo>
                  <a:pt x="771" y="1764"/>
                  <a:pt x="771" y="1764"/>
                  <a:pt x="771" y="1764"/>
                </a:cubicBezTo>
                <a:cubicBezTo>
                  <a:pt x="772" y="1764"/>
                  <a:pt x="772" y="1764"/>
                  <a:pt x="773" y="1764"/>
                </a:cubicBezTo>
                <a:cubicBezTo>
                  <a:pt x="776" y="1764"/>
                  <a:pt x="778" y="1764"/>
                  <a:pt x="780" y="1763"/>
                </a:cubicBezTo>
                <a:cubicBezTo>
                  <a:pt x="783" y="1761"/>
                  <a:pt x="785" y="1759"/>
                  <a:pt x="786" y="1756"/>
                </a:cubicBezTo>
                <a:cubicBezTo>
                  <a:pt x="792" y="1742"/>
                  <a:pt x="797" y="1741"/>
                  <a:pt x="809" y="1750"/>
                </a:cubicBezTo>
                <a:cubicBezTo>
                  <a:pt x="813" y="1754"/>
                  <a:pt x="817" y="1756"/>
                  <a:pt x="823" y="1756"/>
                </a:cubicBezTo>
                <a:cubicBezTo>
                  <a:pt x="836" y="1755"/>
                  <a:pt x="843" y="1765"/>
                  <a:pt x="847" y="1775"/>
                </a:cubicBezTo>
                <a:cubicBezTo>
                  <a:pt x="852" y="1786"/>
                  <a:pt x="853" y="1787"/>
                  <a:pt x="861" y="1782"/>
                </a:cubicBezTo>
                <a:cubicBezTo>
                  <a:pt x="861" y="1783"/>
                  <a:pt x="861" y="1783"/>
                  <a:pt x="861" y="1783"/>
                </a:cubicBezTo>
                <a:cubicBezTo>
                  <a:pt x="864" y="1789"/>
                  <a:pt x="869" y="1790"/>
                  <a:pt x="875" y="1787"/>
                </a:cubicBezTo>
                <a:cubicBezTo>
                  <a:pt x="880" y="1785"/>
                  <a:pt x="885" y="1783"/>
                  <a:pt x="889" y="1779"/>
                </a:cubicBezTo>
                <a:cubicBezTo>
                  <a:pt x="892" y="1775"/>
                  <a:pt x="894" y="1770"/>
                  <a:pt x="897" y="1765"/>
                </a:cubicBezTo>
                <a:cubicBezTo>
                  <a:pt x="898" y="1763"/>
                  <a:pt x="900" y="1760"/>
                  <a:pt x="901" y="1757"/>
                </a:cubicBezTo>
                <a:cubicBezTo>
                  <a:pt x="903" y="1751"/>
                  <a:pt x="908" y="1746"/>
                  <a:pt x="913" y="1742"/>
                </a:cubicBezTo>
                <a:cubicBezTo>
                  <a:pt x="915" y="1746"/>
                  <a:pt x="917" y="1750"/>
                  <a:pt x="913" y="1755"/>
                </a:cubicBezTo>
                <a:cubicBezTo>
                  <a:pt x="912" y="1758"/>
                  <a:pt x="913" y="1760"/>
                  <a:pt x="916" y="1761"/>
                </a:cubicBezTo>
                <a:cubicBezTo>
                  <a:pt x="924" y="1762"/>
                  <a:pt x="927" y="1757"/>
                  <a:pt x="929" y="1750"/>
                </a:cubicBezTo>
                <a:cubicBezTo>
                  <a:pt x="930" y="1745"/>
                  <a:pt x="929" y="1739"/>
                  <a:pt x="931" y="1734"/>
                </a:cubicBezTo>
                <a:cubicBezTo>
                  <a:pt x="932" y="1731"/>
                  <a:pt x="934" y="1727"/>
                  <a:pt x="936" y="1724"/>
                </a:cubicBezTo>
                <a:cubicBezTo>
                  <a:pt x="937" y="1722"/>
                  <a:pt x="938" y="1719"/>
                  <a:pt x="937" y="1716"/>
                </a:cubicBezTo>
                <a:cubicBezTo>
                  <a:pt x="938" y="1716"/>
                  <a:pt x="940" y="1715"/>
                  <a:pt x="941" y="1714"/>
                </a:cubicBezTo>
                <a:cubicBezTo>
                  <a:pt x="947" y="1716"/>
                  <a:pt x="953" y="1715"/>
                  <a:pt x="959" y="1715"/>
                </a:cubicBezTo>
                <a:cubicBezTo>
                  <a:pt x="956" y="1707"/>
                  <a:pt x="955" y="1700"/>
                  <a:pt x="966" y="1696"/>
                </a:cubicBezTo>
                <a:cubicBezTo>
                  <a:pt x="969" y="1695"/>
                  <a:pt x="976" y="1693"/>
                  <a:pt x="977" y="1688"/>
                </a:cubicBezTo>
                <a:cubicBezTo>
                  <a:pt x="977" y="1688"/>
                  <a:pt x="977" y="1688"/>
                  <a:pt x="977" y="1688"/>
                </a:cubicBezTo>
                <a:cubicBezTo>
                  <a:pt x="973" y="1686"/>
                  <a:pt x="972" y="1682"/>
                  <a:pt x="969" y="1680"/>
                </a:cubicBezTo>
                <a:cubicBezTo>
                  <a:pt x="968" y="1679"/>
                  <a:pt x="967" y="1678"/>
                  <a:pt x="966" y="1677"/>
                </a:cubicBezTo>
                <a:cubicBezTo>
                  <a:pt x="966" y="1674"/>
                  <a:pt x="967" y="1671"/>
                  <a:pt x="968" y="1668"/>
                </a:cubicBezTo>
                <a:cubicBezTo>
                  <a:pt x="969" y="1667"/>
                  <a:pt x="970" y="1666"/>
                  <a:pt x="971" y="1666"/>
                </a:cubicBezTo>
                <a:cubicBezTo>
                  <a:pt x="972" y="1665"/>
                  <a:pt x="973" y="1664"/>
                  <a:pt x="973" y="1664"/>
                </a:cubicBezTo>
                <a:cubicBezTo>
                  <a:pt x="974" y="1663"/>
                  <a:pt x="975" y="1663"/>
                  <a:pt x="976" y="1662"/>
                </a:cubicBezTo>
                <a:cubicBezTo>
                  <a:pt x="977" y="1662"/>
                  <a:pt x="978" y="1662"/>
                  <a:pt x="979" y="1662"/>
                </a:cubicBezTo>
                <a:cubicBezTo>
                  <a:pt x="980" y="1661"/>
                  <a:pt x="981" y="1661"/>
                  <a:pt x="982" y="1660"/>
                </a:cubicBezTo>
                <a:cubicBezTo>
                  <a:pt x="986" y="1656"/>
                  <a:pt x="989" y="1659"/>
                  <a:pt x="992" y="1662"/>
                </a:cubicBezTo>
                <a:cubicBezTo>
                  <a:pt x="998" y="1669"/>
                  <a:pt x="1004" y="1669"/>
                  <a:pt x="1008" y="1663"/>
                </a:cubicBezTo>
                <a:cubicBezTo>
                  <a:pt x="1010" y="1663"/>
                  <a:pt x="1011" y="1665"/>
                  <a:pt x="1012" y="1667"/>
                </a:cubicBezTo>
                <a:cubicBezTo>
                  <a:pt x="1011" y="1666"/>
                  <a:pt x="1009" y="1666"/>
                  <a:pt x="1008" y="1668"/>
                </a:cubicBezTo>
                <a:cubicBezTo>
                  <a:pt x="1007" y="1671"/>
                  <a:pt x="1010" y="1672"/>
                  <a:pt x="1012" y="1672"/>
                </a:cubicBezTo>
                <a:cubicBezTo>
                  <a:pt x="1015" y="1672"/>
                  <a:pt x="1017" y="1672"/>
                  <a:pt x="1020" y="1672"/>
                </a:cubicBezTo>
                <a:cubicBezTo>
                  <a:pt x="1021" y="1672"/>
                  <a:pt x="1021" y="1671"/>
                  <a:pt x="1021" y="1671"/>
                </a:cubicBezTo>
                <a:cubicBezTo>
                  <a:pt x="1027" y="1668"/>
                  <a:pt x="1032" y="1674"/>
                  <a:pt x="1038" y="1672"/>
                </a:cubicBezTo>
                <a:cubicBezTo>
                  <a:pt x="1048" y="1669"/>
                  <a:pt x="1055" y="1679"/>
                  <a:pt x="1065" y="1677"/>
                </a:cubicBezTo>
                <a:cubicBezTo>
                  <a:pt x="1067" y="1677"/>
                  <a:pt x="1070" y="1676"/>
                  <a:pt x="1072" y="1677"/>
                </a:cubicBezTo>
                <a:cubicBezTo>
                  <a:pt x="1082" y="1676"/>
                  <a:pt x="1085" y="1671"/>
                  <a:pt x="1084" y="1662"/>
                </a:cubicBezTo>
                <a:cubicBezTo>
                  <a:pt x="1089" y="1662"/>
                  <a:pt x="1088" y="1668"/>
                  <a:pt x="1091" y="1670"/>
                </a:cubicBezTo>
                <a:cubicBezTo>
                  <a:pt x="1096" y="1671"/>
                  <a:pt x="1100" y="1673"/>
                  <a:pt x="1103" y="1668"/>
                </a:cubicBezTo>
                <a:cubicBezTo>
                  <a:pt x="1103" y="1667"/>
                  <a:pt x="1102" y="1667"/>
                  <a:pt x="1102" y="1666"/>
                </a:cubicBezTo>
                <a:cubicBezTo>
                  <a:pt x="1111" y="1667"/>
                  <a:pt x="1118" y="1665"/>
                  <a:pt x="1123" y="1656"/>
                </a:cubicBezTo>
                <a:cubicBezTo>
                  <a:pt x="1124" y="1656"/>
                  <a:pt x="1124" y="1655"/>
                  <a:pt x="1125" y="1655"/>
                </a:cubicBezTo>
                <a:cubicBezTo>
                  <a:pt x="1126" y="1655"/>
                  <a:pt x="1128" y="1656"/>
                  <a:pt x="1129" y="1656"/>
                </a:cubicBezTo>
                <a:cubicBezTo>
                  <a:pt x="1131" y="1657"/>
                  <a:pt x="1132" y="1659"/>
                  <a:pt x="1134" y="1658"/>
                </a:cubicBezTo>
                <a:cubicBezTo>
                  <a:pt x="1138" y="1656"/>
                  <a:pt x="1140" y="1653"/>
                  <a:pt x="1140" y="1650"/>
                </a:cubicBezTo>
                <a:cubicBezTo>
                  <a:pt x="1140" y="1650"/>
                  <a:pt x="1140" y="1650"/>
                  <a:pt x="1140" y="1650"/>
                </a:cubicBezTo>
                <a:cubicBezTo>
                  <a:pt x="1141" y="1649"/>
                  <a:pt x="1142" y="1648"/>
                  <a:pt x="1142" y="1647"/>
                </a:cubicBezTo>
                <a:cubicBezTo>
                  <a:pt x="1143" y="1645"/>
                  <a:pt x="1143" y="1643"/>
                  <a:pt x="1143" y="1640"/>
                </a:cubicBezTo>
                <a:cubicBezTo>
                  <a:pt x="1144" y="1635"/>
                  <a:pt x="1148" y="1632"/>
                  <a:pt x="1152" y="1629"/>
                </a:cubicBezTo>
                <a:cubicBezTo>
                  <a:pt x="1153" y="1628"/>
                  <a:pt x="1154" y="1627"/>
                  <a:pt x="1155" y="1627"/>
                </a:cubicBezTo>
                <a:cubicBezTo>
                  <a:pt x="1156" y="1626"/>
                  <a:pt x="1156" y="1626"/>
                  <a:pt x="1157" y="1626"/>
                </a:cubicBezTo>
                <a:cubicBezTo>
                  <a:pt x="1158" y="1628"/>
                  <a:pt x="1159" y="1631"/>
                  <a:pt x="1158" y="1633"/>
                </a:cubicBezTo>
                <a:cubicBezTo>
                  <a:pt x="1158" y="1639"/>
                  <a:pt x="1161" y="1639"/>
                  <a:pt x="1165" y="1639"/>
                </a:cubicBezTo>
                <a:cubicBezTo>
                  <a:pt x="1168" y="1640"/>
                  <a:pt x="1169" y="1639"/>
                  <a:pt x="1169" y="1638"/>
                </a:cubicBezTo>
                <a:cubicBezTo>
                  <a:pt x="1170" y="1642"/>
                  <a:pt x="1176" y="1639"/>
                  <a:pt x="1178" y="1642"/>
                </a:cubicBezTo>
                <a:cubicBezTo>
                  <a:pt x="1178" y="1642"/>
                  <a:pt x="1178" y="1642"/>
                  <a:pt x="1178" y="1642"/>
                </a:cubicBezTo>
                <a:cubicBezTo>
                  <a:pt x="1179" y="1642"/>
                  <a:pt x="1180" y="1643"/>
                  <a:pt x="1181" y="1643"/>
                </a:cubicBezTo>
                <a:cubicBezTo>
                  <a:pt x="1182" y="1643"/>
                  <a:pt x="1184" y="1643"/>
                  <a:pt x="1185" y="1642"/>
                </a:cubicBezTo>
                <a:cubicBezTo>
                  <a:pt x="1192" y="1645"/>
                  <a:pt x="1193" y="1642"/>
                  <a:pt x="1193" y="1639"/>
                </a:cubicBezTo>
                <a:cubicBezTo>
                  <a:pt x="1193" y="1638"/>
                  <a:pt x="1194" y="1638"/>
                  <a:pt x="1195" y="1638"/>
                </a:cubicBezTo>
                <a:cubicBezTo>
                  <a:pt x="1199" y="1636"/>
                  <a:pt x="1202" y="1632"/>
                  <a:pt x="1203" y="1628"/>
                </a:cubicBezTo>
                <a:cubicBezTo>
                  <a:pt x="1204" y="1623"/>
                  <a:pt x="1207" y="1628"/>
                  <a:pt x="1208" y="1627"/>
                </a:cubicBezTo>
                <a:cubicBezTo>
                  <a:pt x="1211" y="1626"/>
                  <a:pt x="1213" y="1624"/>
                  <a:pt x="1214" y="1621"/>
                </a:cubicBezTo>
                <a:cubicBezTo>
                  <a:pt x="1231" y="1629"/>
                  <a:pt x="1232" y="1628"/>
                  <a:pt x="1235" y="1611"/>
                </a:cubicBezTo>
                <a:cubicBezTo>
                  <a:pt x="1236" y="1610"/>
                  <a:pt x="1236" y="1609"/>
                  <a:pt x="1237" y="1609"/>
                </a:cubicBezTo>
                <a:cubicBezTo>
                  <a:pt x="1238" y="1609"/>
                  <a:pt x="1240" y="1608"/>
                  <a:pt x="1241" y="1607"/>
                </a:cubicBezTo>
                <a:cubicBezTo>
                  <a:pt x="1243" y="1608"/>
                  <a:pt x="1245" y="1608"/>
                  <a:pt x="1247" y="1607"/>
                </a:cubicBezTo>
                <a:cubicBezTo>
                  <a:pt x="1254" y="1596"/>
                  <a:pt x="1267" y="1590"/>
                  <a:pt x="1269" y="1576"/>
                </a:cubicBezTo>
                <a:cubicBezTo>
                  <a:pt x="1270" y="1575"/>
                  <a:pt x="1271" y="1574"/>
                  <a:pt x="1272" y="1573"/>
                </a:cubicBezTo>
                <a:cubicBezTo>
                  <a:pt x="1274" y="1573"/>
                  <a:pt x="1275" y="1573"/>
                  <a:pt x="1277" y="1573"/>
                </a:cubicBezTo>
                <a:cubicBezTo>
                  <a:pt x="1280" y="1580"/>
                  <a:pt x="1284" y="1578"/>
                  <a:pt x="1287" y="1575"/>
                </a:cubicBezTo>
                <a:cubicBezTo>
                  <a:pt x="1288" y="1575"/>
                  <a:pt x="1289" y="1575"/>
                  <a:pt x="1290" y="1575"/>
                </a:cubicBezTo>
                <a:cubicBezTo>
                  <a:pt x="1297" y="1573"/>
                  <a:pt x="1303" y="1573"/>
                  <a:pt x="1309" y="1579"/>
                </a:cubicBezTo>
                <a:cubicBezTo>
                  <a:pt x="1326" y="1595"/>
                  <a:pt x="1329" y="1596"/>
                  <a:pt x="1348" y="1578"/>
                </a:cubicBezTo>
                <a:cubicBezTo>
                  <a:pt x="1354" y="1572"/>
                  <a:pt x="1356" y="1574"/>
                  <a:pt x="1360" y="1579"/>
                </a:cubicBezTo>
                <a:cubicBezTo>
                  <a:pt x="1361" y="1579"/>
                  <a:pt x="1361" y="1579"/>
                  <a:pt x="1361" y="1579"/>
                </a:cubicBezTo>
                <a:cubicBezTo>
                  <a:pt x="1361" y="1581"/>
                  <a:pt x="1361" y="1582"/>
                  <a:pt x="1361" y="1583"/>
                </a:cubicBezTo>
                <a:cubicBezTo>
                  <a:pt x="1369" y="1590"/>
                  <a:pt x="1377" y="1585"/>
                  <a:pt x="1385" y="1586"/>
                </a:cubicBezTo>
                <a:cubicBezTo>
                  <a:pt x="1387" y="1586"/>
                  <a:pt x="1388" y="1585"/>
                  <a:pt x="1389" y="1585"/>
                </a:cubicBezTo>
                <a:cubicBezTo>
                  <a:pt x="1393" y="1581"/>
                  <a:pt x="1394" y="1578"/>
                  <a:pt x="1391" y="1575"/>
                </a:cubicBezTo>
                <a:cubicBezTo>
                  <a:pt x="1391" y="1574"/>
                  <a:pt x="1391" y="1574"/>
                  <a:pt x="1391" y="1574"/>
                </a:cubicBezTo>
                <a:cubicBezTo>
                  <a:pt x="1396" y="1574"/>
                  <a:pt x="1402" y="1569"/>
                  <a:pt x="1404" y="1579"/>
                </a:cubicBezTo>
                <a:cubicBezTo>
                  <a:pt x="1405" y="1580"/>
                  <a:pt x="1406" y="1581"/>
                  <a:pt x="1407" y="1581"/>
                </a:cubicBezTo>
                <a:cubicBezTo>
                  <a:pt x="1408" y="1582"/>
                  <a:pt x="1409" y="1582"/>
                  <a:pt x="1410" y="1582"/>
                </a:cubicBezTo>
                <a:cubicBezTo>
                  <a:pt x="1410" y="1582"/>
                  <a:pt x="1410" y="1582"/>
                  <a:pt x="1410" y="1582"/>
                </a:cubicBezTo>
                <a:cubicBezTo>
                  <a:pt x="1413" y="1585"/>
                  <a:pt x="1417" y="1586"/>
                  <a:pt x="1421" y="1588"/>
                </a:cubicBezTo>
                <a:cubicBezTo>
                  <a:pt x="1432" y="1582"/>
                  <a:pt x="1440" y="1584"/>
                  <a:pt x="1446" y="1594"/>
                </a:cubicBezTo>
                <a:cubicBezTo>
                  <a:pt x="1444" y="1598"/>
                  <a:pt x="1446" y="1602"/>
                  <a:pt x="1449" y="1605"/>
                </a:cubicBezTo>
                <a:cubicBezTo>
                  <a:pt x="1450" y="1607"/>
                  <a:pt x="1451" y="1608"/>
                  <a:pt x="1452" y="1609"/>
                </a:cubicBezTo>
                <a:cubicBezTo>
                  <a:pt x="1460" y="1608"/>
                  <a:pt x="1468" y="1607"/>
                  <a:pt x="1476" y="1608"/>
                </a:cubicBezTo>
                <a:cubicBezTo>
                  <a:pt x="1477" y="1607"/>
                  <a:pt x="1478" y="1607"/>
                  <a:pt x="1479" y="1606"/>
                </a:cubicBezTo>
                <a:cubicBezTo>
                  <a:pt x="1479" y="1605"/>
                  <a:pt x="1479" y="1604"/>
                  <a:pt x="1479" y="1603"/>
                </a:cubicBezTo>
                <a:cubicBezTo>
                  <a:pt x="1480" y="1603"/>
                  <a:pt x="1482" y="1602"/>
                  <a:pt x="1483" y="1603"/>
                </a:cubicBezTo>
                <a:cubicBezTo>
                  <a:pt x="1486" y="1603"/>
                  <a:pt x="1490" y="1605"/>
                  <a:pt x="1493" y="1605"/>
                </a:cubicBezTo>
                <a:cubicBezTo>
                  <a:pt x="1493" y="1605"/>
                  <a:pt x="1493" y="1605"/>
                  <a:pt x="1493" y="1605"/>
                </a:cubicBezTo>
                <a:cubicBezTo>
                  <a:pt x="1494" y="1606"/>
                  <a:pt x="1495" y="1607"/>
                  <a:pt x="1495" y="1607"/>
                </a:cubicBezTo>
                <a:cubicBezTo>
                  <a:pt x="1494" y="1611"/>
                  <a:pt x="1497" y="1613"/>
                  <a:pt x="1498" y="1616"/>
                </a:cubicBezTo>
                <a:cubicBezTo>
                  <a:pt x="1501" y="1623"/>
                  <a:pt x="1510" y="1617"/>
                  <a:pt x="1512" y="1621"/>
                </a:cubicBezTo>
                <a:cubicBezTo>
                  <a:pt x="1519" y="1634"/>
                  <a:pt x="1524" y="1627"/>
                  <a:pt x="1529" y="1621"/>
                </a:cubicBezTo>
                <a:cubicBezTo>
                  <a:pt x="1531" y="1619"/>
                  <a:pt x="1535" y="1619"/>
                  <a:pt x="1537" y="1616"/>
                </a:cubicBezTo>
                <a:cubicBezTo>
                  <a:pt x="1538" y="1617"/>
                  <a:pt x="1538" y="1618"/>
                  <a:pt x="1539" y="1619"/>
                </a:cubicBezTo>
                <a:cubicBezTo>
                  <a:pt x="1543" y="1626"/>
                  <a:pt x="1551" y="1627"/>
                  <a:pt x="1557" y="1632"/>
                </a:cubicBezTo>
                <a:cubicBezTo>
                  <a:pt x="1558" y="1640"/>
                  <a:pt x="1560" y="1646"/>
                  <a:pt x="1568" y="1644"/>
                </a:cubicBezTo>
                <a:cubicBezTo>
                  <a:pt x="1569" y="1647"/>
                  <a:pt x="1569" y="1650"/>
                  <a:pt x="1572" y="1652"/>
                </a:cubicBezTo>
                <a:cubicBezTo>
                  <a:pt x="1576" y="1653"/>
                  <a:pt x="1579" y="1651"/>
                  <a:pt x="1581" y="1647"/>
                </a:cubicBezTo>
                <a:cubicBezTo>
                  <a:pt x="1582" y="1647"/>
                  <a:pt x="1582" y="1647"/>
                  <a:pt x="1582" y="1647"/>
                </a:cubicBezTo>
                <a:cubicBezTo>
                  <a:pt x="1582" y="1647"/>
                  <a:pt x="1582" y="1647"/>
                  <a:pt x="1583" y="1647"/>
                </a:cubicBezTo>
                <a:cubicBezTo>
                  <a:pt x="1586" y="1648"/>
                  <a:pt x="1588" y="1645"/>
                  <a:pt x="1591" y="1644"/>
                </a:cubicBezTo>
                <a:cubicBezTo>
                  <a:pt x="1593" y="1643"/>
                  <a:pt x="1594" y="1643"/>
                  <a:pt x="1596" y="1643"/>
                </a:cubicBezTo>
                <a:cubicBezTo>
                  <a:pt x="1600" y="1644"/>
                  <a:pt x="1605" y="1647"/>
                  <a:pt x="1610" y="1646"/>
                </a:cubicBezTo>
                <a:cubicBezTo>
                  <a:pt x="1611" y="1645"/>
                  <a:pt x="1612" y="1645"/>
                  <a:pt x="1613" y="1644"/>
                </a:cubicBezTo>
                <a:cubicBezTo>
                  <a:pt x="1617" y="1639"/>
                  <a:pt x="1623" y="1635"/>
                  <a:pt x="1619" y="1627"/>
                </a:cubicBezTo>
                <a:cubicBezTo>
                  <a:pt x="1622" y="1627"/>
                  <a:pt x="1626" y="1626"/>
                  <a:pt x="1629" y="1627"/>
                </a:cubicBezTo>
                <a:cubicBezTo>
                  <a:pt x="1634" y="1627"/>
                  <a:pt x="1642" y="1629"/>
                  <a:pt x="1641" y="1620"/>
                </a:cubicBezTo>
                <a:cubicBezTo>
                  <a:pt x="1643" y="1620"/>
                  <a:pt x="1645" y="1619"/>
                  <a:pt x="1646" y="1618"/>
                </a:cubicBezTo>
                <a:cubicBezTo>
                  <a:pt x="1646" y="1623"/>
                  <a:pt x="1651" y="1623"/>
                  <a:pt x="1654" y="1626"/>
                </a:cubicBezTo>
                <a:cubicBezTo>
                  <a:pt x="1663" y="1634"/>
                  <a:pt x="1668" y="1622"/>
                  <a:pt x="1675" y="1621"/>
                </a:cubicBezTo>
                <a:cubicBezTo>
                  <a:pt x="1680" y="1619"/>
                  <a:pt x="1671" y="1612"/>
                  <a:pt x="1676" y="1608"/>
                </a:cubicBezTo>
                <a:cubicBezTo>
                  <a:pt x="1682" y="1608"/>
                  <a:pt x="1688" y="1608"/>
                  <a:pt x="1689" y="1601"/>
                </a:cubicBezTo>
                <a:cubicBezTo>
                  <a:pt x="1689" y="1601"/>
                  <a:pt x="1689" y="1601"/>
                  <a:pt x="1689" y="1601"/>
                </a:cubicBezTo>
                <a:cubicBezTo>
                  <a:pt x="1689" y="1601"/>
                  <a:pt x="1689" y="1601"/>
                  <a:pt x="1689" y="1601"/>
                </a:cubicBezTo>
                <a:cubicBezTo>
                  <a:pt x="1690" y="1601"/>
                  <a:pt x="1690" y="1601"/>
                  <a:pt x="1690" y="1601"/>
                </a:cubicBezTo>
                <a:cubicBezTo>
                  <a:pt x="1694" y="1601"/>
                  <a:pt x="1694" y="1597"/>
                  <a:pt x="1695" y="1594"/>
                </a:cubicBezTo>
                <a:cubicBezTo>
                  <a:pt x="1695" y="1593"/>
                  <a:pt x="1695" y="1591"/>
                  <a:pt x="1695" y="1590"/>
                </a:cubicBezTo>
                <a:cubicBezTo>
                  <a:pt x="1698" y="1590"/>
                  <a:pt x="1700" y="1589"/>
                  <a:pt x="1702" y="1589"/>
                </a:cubicBezTo>
                <a:cubicBezTo>
                  <a:pt x="1702" y="1591"/>
                  <a:pt x="1701" y="1592"/>
                  <a:pt x="1699" y="1594"/>
                </a:cubicBezTo>
                <a:cubicBezTo>
                  <a:pt x="1701" y="1596"/>
                  <a:pt x="1704" y="1596"/>
                  <a:pt x="1707" y="1596"/>
                </a:cubicBezTo>
                <a:cubicBezTo>
                  <a:pt x="1708" y="1593"/>
                  <a:pt x="1708" y="1590"/>
                  <a:pt x="1709" y="1587"/>
                </a:cubicBezTo>
                <a:cubicBezTo>
                  <a:pt x="1710" y="1586"/>
                  <a:pt x="1711" y="1585"/>
                  <a:pt x="1711" y="1584"/>
                </a:cubicBezTo>
                <a:cubicBezTo>
                  <a:pt x="1711" y="1580"/>
                  <a:pt x="1710" y="1578"/>
                  <a:pt x="1706" y="1577"/>
                </a:cubicBezTo>
                <a:cubicBezTo>
                  <a:pt x="1705" y="1577"/>
                  <a:pt x="1705" y="1577"/>
                  <a:pt x="1704" y="1577"/>
                </a:cubicBezTo>
                <a:cubicBezTo>
                  <a:pt x="1708" y="1575"/>
                  <a:pt x="1712" y="1575"/>
                  <a:pt x="1716" y="1573"/>
                </a:cubicBezTo>
                <a:cubicBezTo>
                  <a:pt x="1719" y="1571"/>
                  <a:pt x="1724" y="1570"/>
                  <a:pt x="1722" y="1565"/>
                </a:cubicBezTo>
                <a:cubicBezTo>
                  <a:pt x="1722" y="1565"/>
                  <a:pt x="1722" y="1565"/>
                  <a:pt x="1722" y="1565"/>
                </a:cubicBezTo>
                <a:cubicBezTo>
                  <a:pt x="1723" y="1566"/>
                  <a:pt x="1725" y="1567"/>
                  <a:pt x="1726" y="1566"/>
                </a:cubicBezTo>
                <a:cubicBezTo>
                  <a:pt x="1727" y="1566"/>
                  <a:pt x="1728" y="1566"/>
                  <a:pt x="1729" y="1565"/>
                </a:cubicBezTo>
                <a:cubicBezTo>
                  <a:pt x="1731" y="1567"/>
                  <a:pt x="1731" y="1570"/>
                  <a:pt x="1732" y="1573"/>
                </a:cubicBezTo>
                <a:cubicBezTo>
                  <a:pt x="1732" y="1573"/>
                  <a:pt x="1732" y="1573"/>
                  <a:pt x="1732" y="1573"/>
                </a:cubicBezTo>
                <a:cubicBezTo>
                  <a:pt x="1737" y="1574"/>
                  <a:pt x="1736" y="1569"/>
                  <a:pt x="1737" y="1568"/>
                </a:cubicBezTo>
                <a:cubicBezTo>
                  <a:pt x="1737" y="1561"/>
                  <a:pt x="1741" y="1562"/>
                  <a:pt x="1745" y="1563"/>
                </a:cubicBezTo>
                <a:cubicBezTo>
                  <a:pt x="1751" y="1555"/>
                  <a:pt x="1752" y="1567"/>
                  <a:pt x="1757" y="1566"/>
                </a:cubicBezTo>
                <a:cubicBezTo>
                  <a:pt x="1758" y="1563"/>
                  <a:pt x="1759" y="1560"/>
                  <a:pt x="1760" y="1558"/>
                </a:cubicBezTo>
                <a:cubicBezTo>
                  <a:pt x="1761" y="1558"/>
                  <a:pt x="1762" y="1558"/>
                  <a:pt x="1763" y="1557"/>
                </a:cubicBezTo>
                <a:cubicBezTo>
                  <a:pt x="1772" y="1555"/>
                  <a:pt x="1781" y="1550"/>
                  <a:pt x="1789" y="1545"/>
                </a:cubicBezTo>
                <a:cubicBezTo>
                  <a:pt x="1789" y="1545"/>
                  <a:pt x="1790" y="1544"/>
                  <a:pt x="1790" y="1544"/>
                </a:cubicBezTo>
                <a:cubicBezTo>
                  <a:pt x="1794" y="1544"/>
                  <a:pt x="1798" y="1543"/>
                  <a:pt x="1801" y="1544"/>
                </a:cubicBezTo>
                <a:cubicBezTo>
                  <a:pt x="1802" y="1544"/>
                  <a:pt x="1802" y="1544"/>
                  <a:pt x="1802" y="1545"/>
                </a:cubicBezTo>
                <a:cubicBezTo>
                  <a:pt x="1803" y="1545"/>
                  <a:pt x="1803" y="1545"/>
                  <a:pt x="1804" y="1546"/>
                </a:cubicBezTo>
                <a:cubicBezTo>
                  <a:pt x="1804" y="1546"/>
                  <a:pt x="1803" y="1547"/>
                  <a:pt x="1803" y="1547"/>
                </a:cubicBezTo>
                <a:cubicBezTo>
                  <a:pt x="1803" y="1547"/>
                  <a:pt x="1803" y="1547"/>
                  <a:pt x="1803" y="1547"/>
                </a:cubicBezTo>
                <a:cubicBezTo>
                  <a:pt x="1795" y="1556"/>
                  <a:pt x="1804" y="1559"/>
                  <a:pt x="1809" y="1563"/>
                </a:cubicBezTo>
                <a:cubicBezTo>
                  <a:pt x="1810" y="1563"/>
                  <a:pt x="1812" y="1563"/>
                  <a:pt x="1814" y="1563"/>
                </a:cubicBezTo>
                <a:cubicBezTo>
                  <a:pt x="1816" y="1566"/>
                  <a:pt x="1818" y="1571"/>
                  <a:pt x="1824" y="1570"/>
                </a:cubicBezTo>
                <a:cubicBezTo>
                  <a:pt x="1828" y="1569"/>
                  <a:pt x="1825" y="1562"/>
                  <a:pt x="1830" y="1562"/>
                </a:cubicBezTo>
                <a:cubicBezTo>
                  <a:pt x="1830" y="1562"/>
                  <a:pt x="1830" y="1562"/>
                  <a:pt x="1830" y="1561"/>
                </a:cubicBezTo>
                <a:cubicBezTo>
                  <a:pt x="1831" y="1561"/>
                  <a:pt x="1832" y="1562"/>
                  <a:pt x="1832" y="1562"/>
                </a:cubicBezTo>
                <a:cubicBezTo>
                  <a:pt x="1832" y="1563"/>
                  <a:pt x="1831" y="1565"/>
                  <a:pt x="1830" y="1566"/>
                </a:cubicBezTo>
                <a:cubicBezTo>
                  <a:pt x="1829" y="1567"/>
                  <a:pt x="1829" y="1569"/>
                  <a:pt x="1829" y="1570"/>
                </a:cubicBezTo>
                <a:cubicBezTo>
                  <a:pt x="1829" y="1571"/>
                  <a:pt x="1829" y="1572"/>
                  <a:pt x="1829" y="1573"/>
                </a:cubicBezTo>
                <a:cubicBezTo>
                  <a:pt x="1833" y="1573"/>
                  <a:pt x="1838" y="1570"/>
                  <a:pt x="1837" y="1578"/>
                </a:cubicBezTo>
                <a:cubicBezTo>
                  <a:pt x="1837" y="1579"/>
                  <a:pt x="1836" y="1581"/>
                  <a:pt x="1837" y="1582"/>
                </a:cubicBezTo>
                <a:cubicBezTo>
                  <a:pt x="1837" y="1583"/>
                  <a:pt x="1837" y="1584"/>
                  <a:pt x="1838" y="1584"/>
                </a:cubicBezTo>
                <a:cubicBezTo>
                  <a:pt x="1838" y="1585"/>
                  <a:pt x="1839" y="1586"/>
                  <a:pt x="1839" y="1586"/>
                </a:cubicBezTo>
                <a:cubicBezTo>
                  <a:pt x="1839" y="1587"/>
                  <a:pt x="1839" y="1588"/>
                  <a:pt x="1839" y="1588"/>
                </a:cubicBezTo>
                <a:cubicBezTo>
                  <a:pt x="1840" y="1592"/>
                  <a:pt x="1838" y="1595"/>
                  <a:pt x="1837" y="1598"/>
                </a:cubicBezTo>
                <a:cubicBezTo>
                  <a:pt x="1839" y="1600"/>
                  <a:pt x="1840" y="1600"/>
                  <a:pt x="1842" y="1598"/>
                </a:cubicBezTo>
                <a:cubicBezTo>
                  <a:pt x="1843" y="1597"/>
                  <a:pt x="1843" y="1595"/>
                  <a:pt x="1844" y="1593"/>
                </a:cubicBezTo>
                <a:cubicBezTo>
                  <a:pt x="1847" y="1590"/>
                  <a:pt x="1844" y="1586"/>
                  <a:pt x="1844" y="1583"/>
                </a:cubicBezTo>
                <a:cubicBezTo>
                  <a:pt x="1851" y="1580"/>
                  <a:pt x="1860" y="1588"/>
                  <a:pt x="1865" y="1578"/>
                </a:cubicBezTo>
                <a:cubicBezTo>
                  <a:pt x="1865" y="1576"/>
                  <a:pt x="1865" y="1574"/>
                  <a:pt x="1866" y="1573"/>
                </a:cubicBezTo>
                <a:cubicBezTo>
                  <a:pt x="1868" y="1571"/>
                  <a:pt x="1869" y="1574"/>
                  <a:pt x="1869" y="1575"/>
                </a:cubicBezTo>
                <a:cubicBezTo>
                  <a:pt x="1870" y="1578"/>
                  <a:pt x="1869" y="1583"/>
                  <a:pt x="1875" y="1583"/>
                </a:cubicBezTo>
                <a:cubicBezTo>
                  <a:pt x="1875" y="1575"/>
                  <a:pt x="1885" y="1576"/>
                  <a:pt x="1888" y="1570"/>
                </a:cubicBezTo>
                <a:cubicBezTo>
                  <a:pt x="1889" y="1567"/>
                  <a:pt x="1895" y="1565"/>
                  <a:pt x="1894" y="1560"/>
                </a:cubicBezTo>
                <a:cubicBezTo>
                  <a:pt x="1900" y="1559"/>
                  <a:pt x="1903" y="1550"/>
                  <a:pt x="1911" y="1555"/>
                </a:cubicBezTo>
                <a:cubicBezTo>
                  <a:pt x="1913" y="1553"/>
                  <a:pt x="1917" y="1551"/>
                  <a:pt x="1918" y="1556"/>
                </a:cubicBezTo>
                <a:cubicBezTo>
                  <a:pt x="1919" y="1563"/>
                  <a:pt x="1924" y="1564"/>
                  <a:pt x="1928" y="1565"/>
                </a:cubicBezTo>
                <a:cubicBezTo>
                  <a:pt x="1928" y="1565"/>
                  <a:pt x="1928" y="1565"/>
                  <a:pt x="1928" y="1565"/>
                </a:cubicBezTo>
                <a:cubicBezTo>
                  <a:pt x="1933" y="1563"/>
                  <a:pt x="1940" y="1565"/>
                  <a:pt x="1941" y="1558"/>
                </a:cubicBezTo>
                <a:cubicBezTo>
                  <a:pt x="1942" y="1558"/>
                  <a:pt x="1943" y="1557"/>
                  <a:pt x="1943" y="1557"/>
                </a:cubicBezTo>
                <a:cubicBezTo>
                  <a:pt x="1944" y="1558"/>
                  <a:pt x="1945" y="1558"/>
                  <a:pt x="1946" y="1558"/>
                </a:cubicBezTo>
                <a:cubicBezTo>
                  <a:pt x="1948" y="1558"/>
                  <a:pt x="1950" y="1557"/>
                  <a:pt x="1952" y="1557"/>
                </a:cubicBezTo>
                <a:cubicBezTo>
                  <a:pt x="1953" y="1557"/>
                  <a:pt x="1955" y="1557"/>
                  <a:pt x="1957" y="1556"/>
                </a:cubicBezTo>
                <a:cubicBezTo>
                  <a:pt x="1960" y="1556"/>
                  <a:pt x="1963" y="1556"/>
                  <a:pt x="1966" y="1555"/>
                </a:cubicBezTo>
                <a:cubicBezTo>
                  <a:pt x="1967" y="1553"/>
                  <a:pt x="1967" y="1550"/>
                  <a:pt x="1967" y="1548"/>
                </a:cubicBezTo>
                <a:cubicBezTo>
                  <a:pt x="1967" y="1548"/>
                  <a:pt x="1967" y="1548"/>
                  <a:pt x="1967" y="1548"/>
                </a:cubicBezTo>
                <a:cubicBezTo>
                  <a:pt x="1972" y="1549"/>
                  <a:pt x="1977" y="1553"/>
                  <a:pt x="1982" y="1548"/>
                </a:cubicBezTo>
                <a:cubicBezTo>
                  <a:pt x="1982" y="1547"/>
                  <a:pt x="1982" y="1546"/>
                  <a:pt x="1982" y="1545"/>
                </a:cubicBezTo>
                <a:cubicBezTo>
                  <a:pt x="1984" y="1544"/>
                  <a:pt x="1984" y="1542"/>
                  <a:pt x="1985" y="1540"/>
                </a:cubicBezTo>
                <a:cubicBezTo>
                  <a:pt x="1988" y="1537"/>
                  <a:pt x="1989" y="1530"/>
                  <a:pt x="1995" y="1533"/>
                </a:cubicBezTo>
                <a:cubicBezTo>
                  <a:pt x="2000" y="1536"/>
                  <a:pt x="1994" y="1541"/>
                  <a:pt x="1995" y="1545"/>
                </a:cubicBezTo>
                <a:cubicBezTo>
                  <a:pt x="1995" y="1545"/>
                  <a:pt x="1995" y="1545"/>
                  <a:pt x="1995" y="1545"/>
                </a:cubicBezTo>
                <a:cubicBezTo>
                  <a:pt x="1999" y="1546"/>
                  <a:pt x="2003" y="1546"/>
                  <a:pt x="2007" y="1545"/>
                </a:cubicBezTo>
                <a:cubicBezTo>
                  <a:pt x="2008" y="1543"/>
                  <a:pt x="2009" y="1541"/>
                  <a:pt x="2010" y="1540"/>
                </a:cubicBezTo>
                <a:cubicBezTo>
                  <a:pt x="2011" y="1540"/>
                  <a:pt x="2011" y="1540"/>
                  <a:pt x="2012" y="1540"/>
                </a:cubicBezTo>
                <a:cubicBezTo>
                  <a:pt x="2011" y="1545"/>
                  <a:pt x="2015" y="1548"/>
                  <a:pt x="2017" y="1551"/>
                </a:cubicBezTo>
                <a:cubicBezTo>
                  <a:pt x="2020" y="1549"/>
                  <a:pt x="2022" y="1547"/>
                  <a:pt x="2022" y="1552"/>
                </a:cubicBezTo>
                <a:cubicBezTo>
                  <a:pt x="2021" y="1557"/>
                  <a:pt x="2010" y="1558"/>
                  <a:pt x="2017" y="1565"/>
                </a:cubicBezTo>
                <a:cubicBezTo>
                  <a:pt x="2019" y="1562"/>
                  <a:pt x="2020" y="1558"/>
                  <a:pt x="2025" y="1558"/>
                </a:cubicBezTo>
                <a:cubicBezTo>
                  <a:pt x="2025" y="1557"/>
                  <a:pt x="2025" y="1556"/>
                  <a:pt x="2025" y="1555"/>
                </a:cubicBezTo>
                <a:cubicBezTo>
                  <a:pt x="2028" y="1555"/>
                  <a:pt x="2030" y="1555"/>
                  <a:pt x="2033" y="1555"/>
                </a:cubicBezTo>
                <a:cubicBezTo>
                  <a:pt x="2038" y="1557"/>
                  <a:pt x="2043" y="1560"/>
                  <a:pt x="2048" y="1563"/>
                </a:cubicBezTo>
                <a:cubicBezTo>
                  <a:pt x="2048" y="1564"/>
                  <a:pt x="2048" y="1565"/>
                  <a:pt x="2048" y="1565"/>
                </a:cubicBezTo>
                <a:cubicBezTo>
                  <a:pt x="2049" y="1567"/>
                  <a:pt x="2041" y="1576"/>
                  <a:pt x="2052" y="1571"/>
                </a:cubicBezTo>
                <a:cubicBezTo>
                  <a:pt x="2054" y="1570"/>
                  <a:pt x="2060" y="1569"/>
                  <a:pt x="2063" y="1573"/>
                </a:cubicBezTo>
                <a:cubicBezTo>
                  <a:pt x="2063" y="1573"/>
                  <a:pt x="2063" y="1573"/>
                  <a:pt x="2063" y="1573"/>
                </a:cubicBezTo>
                <a:cubicBezTo>
                  <a:pt x="2073" y="1576"/>
                  <a:pt x="2077" y="1581"/>
                  <a:pt x="2072" y="1592"/>
                </a:cubicBezTo>
                <a:cubicBezTo>
                  <a:pt x="2071" y="1595"/>
                  <a:pt x="2068" y="1604"/>
                  <a:pt x="2079" y="1598"/>
                </a:cubicBezTo>
                <a:cubicBezTo>
                  <a:pt x="2087" y="1597"/>
                  <a:pt x="2088" y="1603"/>
                  <a:pt x="2089" y="1608"/>
                </a:cubicBezTo>
                <a:cubicBezTo>
                  <a:pt x="2097" y="1606"/>
                  <a:pt x="2103" y="1617"/>
                  <a:pt x="2112" y="1612"/>
                </a:cubicBezTo>
                <a:cubicBezTo>
                  <a:pt x="2112" y="1612"/>
                  <a:pt x="2112" y="1611"/>
                  <a:pt x="2113" y="1611"/>
                </a:cubicBezTo>
                <a:cubicBezTo>
                  <a:pt x="2112" y="1611"/>
                  <a:pt x="2112" y="1612"/>
                  <a:pt x="2112" y="1612"/>
                </a:cubicBezTo>
                <a:cubicBezTo>
                  <a:pt x="2116" y="1611"/>
                  <a:pt x="2117" y="1617"/>
                  <a:pt x="2122" y="1617"/>
                </a:cubicBezTo>
                <a:cubicBezTo>
                  <a:pt x="2122" y="1618"/>
                  <a:pt x="2123" y="1620"/>
                  <a:pt x="2124" y="1621"/>
                </a:cubicBezTo>
                <a:cubicBezTo>
                  <a:pt x="2124" y="1622"/>
                  <a:pt x="2124" y="1623"/>
                  <a:pt x="2124" y="1624"/>
                </a:cubicBezTo>
                <a:cubicBezTo>
                  <a:pt x="2121" y="1627"/>
                  <a:pt x="2122" y="1629"/>
                  <a:pt x="2126" y="1628"/>
                </a:cubicBezTo>
                <a:cubicBezTo>
                  <a:pt x="2129" y="1627"/>
                  <a:pt x="2131" y="1624"/>
                  <a:pt x="2134" y="1626"/>
                </a:cubicBezTo>
                <a:cubicBezTo>
                  <a:pt x="2134" y="1626"/>
                  <a:pt x="2134" y="1626"/>
                  <a:pt x="2134" y="1626"/>
                </a:cubicBezTo>
                <a:cubicBezTo>
                  <a:pt x="2137" y="1625"/>
                  <a:pt x="2139" y="1622"/>
                  <a:pt x="2140" y="1620"/>
                </a:cubicBezTo>
                <a:cubicBezTo>
                  <a:pt x="2141" y="1619"/>
                  <a:pt x="2141" y="1619"/>
                  <a:pt x="2141" y="1618"/>
                </a:cubicBezTo>
                <a:cubicBezTo>
                  <a:pt x="2143" y="1619"/>
                  <a:pt x="2144" y="1619"/>
                  <a:pt x="2146" y="1619"/>
                </a:cubicBezTo>
                <a:cubicBezTo>
                  <a:pt x="2146" y="1608"/>
                  <a:pt x="2156" y="1614"/>
                  <a:pt x="2160" y="1611"/>
                </a:cubicBezTo>
                <a:cubicBezTo>
                  <a:pt x="2161" y="1611"/>
                  <a:pt x="2162" y="1611"/>
                  <a:pt x="2163" y="1611"/>
                </a:cubicBezTo>
                <a:cubicBezTo>
                  <a:pt x="2168" y="1612"/>
                  <a:pt x="2174" y="1602"/>
                  <a:pt x="2178" y="1614"/>
                </a:cubicBezTo>
                <a:cubicBezTo>
                  <a:pt x="2181" y="1615"/>
                  <a:pt x="2184" y="1617"/>
                  <a:pt x="2185" y="1613"/>
                </a:cubicBezTo>
                <a:cubicBezTo>
                  <a:pt x="2186" y="1612"/>
                  <a:pt x="2186" y="1612"/>
                  <a:pt x="2186" y="1612"/>
                </a:cubicBezTo>
                <a:cubicBezTo>
                  <a:pt x="2189" y="1611"/>
                  <a:pt x="2192" y="1608"/>
                  <a:pt x="2193" y="1604"/>
                </a:cubicBezTo>
                <a:cubicBezTo>
                  <a:pt x="2193" y="1603"/>
                  <a:pt x="2194" y="1601"/>
                  <a:pt x="2194" y="1599"/>
                </a:cubicBezTo>
                <a:cubicBezTo>
                  <a:pt x="2195" y="1598"/>
                  <a:pt x="2196" y="1598"/>
                  <a:pt x="2198" y="1600"/>
                </a:cubicBezTo>
                <a:cubicBezTo>
                  <a:pt x="2207" y="1611"/>
                  <a:pt x="2209" y="1600"/>
                  <a:pt x="2213" y="1596"/>
                </a:cubicBezTo>
                <a:cubicBezTo>
                  <a:pt x="2214" y="1595"/>
                  <a:pt x="2215" y="1594"/>
                  <a:pt x="2215" y="1593"/>
                </a:cubicBezTo>
                <a:cubicBezTo>
                  <a:pt x="2215" y="1593"/>
                  <a:pt x="2216" y="1592"/>
                  <a:pt x="2216" y="1592"/>
                </a:cubicBezTo>
                <a:cubicBezTo>
                  <a:pt x="2217" y="1591"/>
                  <a:pt x="2217" y="1591"/>
                  <a:pt x="2217" y="1591"/>
                </a:cubicBezTo>
                <a:cubicBezTo>
                  <a:pt x="2217" y="1594"/>
                  <a:pt x="2219" y="1596"/>
                  <a:pt x="2224" y="1593"/>
                </a:cubicBezTo>
                <a:cubicBezTo>
                  <a:pt x="2227" y="1592"/>
                  <a:pt x="2227" y="1601"/>
                  <a:pt x="2231" y="1596"/>
                </a:cubicBezTo>
                <a:cubicBezTo>
                  <a:pt x="2233" y="1595"/>
                  <a:pt x="2234" y="1595"/>
                  <a:pt x="2236" y="1593"/>
                </a:cubicBezTo>
                <a:cubicBezTo>
                  <a:pt x="2236" y="1593"/>
                  <a:pt x="2236" y="1593"/>
                  <a:pt x="2236" y="1593"/>
                </a:cubicBezTo>
                <a:cubicBezTo>
                  <a:pt x="2239" y="1592"/>
                  <a:pt x="2243" y="1591"/>
                  <a:pt x="2246" y="1592"/>
                </a:cubicBezTo>
                <a:cubicBezTo>
                  <a:pt x="2247" y="1592"/>
                  <a:pt x="2248" y="1593"/>
                  <a:pt x="2249" y="1594"/>
                </a:cubicBezTo>
                <a:cubicBezTo>
                  <a:pt x="2254" y="1594"/>
                  <a:pt x="2252" y="1590"/>
                  <a:pt x="2254" y="1588"/>
                </a:cubicBezTo>
                <a:cubicBezTo>
                  <a:pt x="2254" y="1588"/>
                  <a:pt x="2254" y="1588"/>
                  <a:pt x="2254" y="1588"/>
                </a:cubicBezTo>
                <a:cubicBezTo>
                  <a:pt x="2255" y="1587"/>
                  <a:pt x="2257" y="1586"/>
                  <a:pt x="2258" y="1585"/>
                </a:cubicBezTo>
                <a:cubicBezTo>
                  <a:pt x="2259" y="1587"/>
                  <a:pt x="2260" y="1588"/>
                  <a:pt x="2262" y="1588"/>
                </a:cubicBezTo>
                <a:cubicBezTo>
                  <a:pt x="2263" y="1588"/>
                  <a:pt x="2263" y="1588"/>
                  <a:pt x="2264" y="1588"/>
                </a:cubicBezTo>
                <a:cubicBezTo>
                  <a:pt x="2266" y="1587"/>
                  <a:pt x="2265" y="1585"/>
                  <a:pt x="2267" y="1583"/>
                </a:cubicBezTo>
                <a:cubicBezTo>
                  <a:pt x="2267" y="1581"/>
                  <a:pt x="2267" y="1580"/>
                  <a:pt x="2267" y="1578"/>
                </a:cubicBezTo>
                <a:cubicBezTo>
                  <a:pt x="2267" y="1577"/>
                  <a:pt x="2267" y="1577"/>
                  <a:pt x="2267" y="1576"/>
                </a:cubicBezTo>
                <a:cubicBezTo>
                  <a:pt x="2267" y="1576"/>
                  <a:pt x="2267" y="1576"/>
                  <a:pt x="2267" y="1576"/>
                </a:cubicBezTo>
                <a:cubicBezTo>
                  <a:pt x="2276" y="1572"/>
                  <a:pt x="2282" y="1564"/>
                  <a:pt x="2289" y="1558"/>
                </a:cubicBezTo>
                <a:cubicBezTo>
                  <a:pt x="2291" y="1556"/>
                  <a:pt x="2292" y="1555"/>
                  <a:pt x="2293" y="1553"/>
                </a:cubicBezTo>
                <a:cubicBezTo>
                  <a:pt x="2303" y="1562"/>
                  <a:pt x="2308" y="1560"/>
                  <a:pt x="2314" y="1547"/>
                </a:cubicBezTo>
                <a:cubicBezTo>
                  <a:pt x="2314" y="1546"/>
                  <a:pt x="2314" y="1546"/>
                  <a:pt x="2314" y="1546"/>
                </a:cubicBezTo>
                <a:cubicBezTo>
                  <a:pt x="2317" y="1546"/>
                  <a:pt x="2318" y="1544"/>
                  <a:pt x="2319" y="1542"/>
                </a:cubicBezTo>
                <a:cubicBezTo>
                  <a:pt x="2320" y="1542"/>
                  <a:pt x="2320" y="1542"/>
                  <a:pt x="2321" y="1542"/>
                </a:cubicBezTo>
                <a:cubicBezTo>
                  <a:pt x="2323" y="1545"/>
                  <a:pt x="2321" y="1554"/>
                  <a:pt x="2329" y="1546"/>
                </a:cubicBezTo>
                <a:cubicBezTo>
                  <a:pt x="2331" y="1544"/>
                  <a:pt x="2333" y="1547"/>
                  <a:pt x="2333" y="1550"/>
                </a:cubicBezTo>
                <a:cubicBezTo>
                  <a:pt x="2332" y="1552"/>
                  <a:pt x="2331" y="1553"/>
                  <a:pt x="2332" y="1555"/>
                </a:cubicBezTo>
                <a:cubicBezTo>
                  <a:pt x="2333" y="1556"/>
                  <a:pt x="2335" y="1556"/>
                  <a:pt x="2336" y="1555"/>
                </a:cubicBezTo>
                <a:cubicBezTo>
                  <a:pt x="2337" y="1551"/>
                  <a:pt x="2338" y="1547"/>
                  <a:pt x="2338" y="1543"/>
                </a:cubicBezTo>
                <a:cubicBezTo>
                  <a:pt x="2339" y="1543"/>
                  <a:pt x="2339" y="1543"/>
                  <a:pt x="2339" y="1543"/>
                </a:cubicBezTo>
                <a:cubicBezTo>
                  <a:pt x="2340" y="1543"/>
                  <a:pt x="2340" y="1543"/>
                  <a:pt x="2341" y="1543"/>
                </a:cubicBezTo>
                <a:cubicBezTo>
                  <a:pt x="2343" y="1540"/>
                  <a:pt x="2345" y="1539"/>
                  <a:pt x="2347" y="1538"/>
                </a:cubicBezTo>
                <a:cubicBezTo>
                  <a:pt x="2349" y="1538"/>
                  <a:pt x="2351" y="1538"/>
                  <a:pt x="2352" y="1538"/>
                </a:cubicBezTo>
                <a:cubicBezTo>
                  <a:pt x="2353" y="1538"/>
                  <a:pt x="2354" y="1537"/>
                  <a:pt x="2354" y="1537"/>
                </a:cubicBezTo>
                <a:cubicBezTo>
                  <a:pt x="2358" y="1538"/>
                  <a:pt x="2361" y="1541"/>
                  <a:pt x="2364" y="1545"/>
                </a:cubicBezTo>
                <a:cubicBezTo>
                  <a:pt x="2364" y="1546"/>
                  <a:pt x="2364" y="1547"/>
                  <a:pt x="2364" y="1548"/>
                </a:cubicBezTo>
                <a:cubicBezTo>
                  <a:pt x="2364" y="1551"/>
                  <a:pt x="2365" y="1554"/>
                  <a:pt x="2368" y="1556"/>
                </a:cubicBezTo>
                <a:cubicBezTo>
                  <a:pt x="2374" y="1567"/>
                  <a:pt x="2386" y="1555"/>
                  <a:pt x="2394" y="1562"/>
                </a:cubicBezTo>
                <a:cubicBezTo>
                  <a:pt x="2396" y="1563"/>
                  <a:pt x="2399" y="1559"/>
                  <a:pt x="2402" y="1565"/>
                </a:cubicBezTo>
                <a:cubicBezTo>
                  <a:pt x="2403" y="1567"/>
                  <a:pt x="2405" y="1569"/>
                  <a:pt x="2407" y="1569"/>
                </a:cubicBezTo>
                <a:cubicBezTo>
                  <a:pt x="2407" y="1573"/>
                  <a:pt x="2405" y="1576"/>
                  <a:pt x="2409" y="1578"/>
                </a:cubicBezTo>
                <a:cubicBezTo>
                  <a:pt x="2411" y="1575"/>
                  <a:pt x="2413" y="1572"/>
                  <a:pt x="2412" y="1568"/>
                </a:cubicBezTo>
                <a:cubicBezTo>
                  <a:pt x="2413" y="1566"/>
                  <a:pt x="2415" y="1564"/>
                  <a:pt x="2416" y="1563"/>
                </a:cubicBezTo>
                <a:cubicBezTo>
                  <a:pt x="2419" y="1560"/>
                  <a:pt x="2423" y="1558"/>
                  <a:pt x="2420" y="1553"/>
                </a:cubicBezTo>
                <a:cubicBezTo>
                  <a:pt x="2425" y="1554"/>
                  <a:pt x="2429" y="1551"/>
                  <a:pt x="2433" y="1547"/>
                </a:cubicBezTo>
                <a:cubicBezTo>
                  <a:pt x="2433" y="1547"/>
                  <a:pt x="2434" y="1547"/>
                  <a:pt x="2434" y="1547"/>
                </a:cubicBezTo>
                <a:cubicBezTo>
                  <a:pt x="2440" y="1552"/>
                  <a:pt x="2444" y="1560"/>
                  <a:pt x="2449" y="1566"/>
                </a:cubicBezTo>
                <a:cubicBezTo>
                  <a:pt x="2453" y="1569"/>
                  <a:pt x="2456" y="1572"/>
                  <a:pt x="2460" y="1573"/>
                </a:cubicBezTo>
                <a:cubicBezTo>
                  <a:pt x="2463" y="1573"/>
                  <a:pt x="2467" y="1573"/>
                  <a:pt x="2470" y="1572"/>
                </a:cubicBezTo>
                <a:cubicBezTo>
                  <a:pt x="2470" y="1573"/>
                  <a:pt x="2470" y="1573"/>
                  <a:pt x="2470" y="1573"/>
                </a:cubicBezTo>
                <a:cubicBezTo>
                  <a:pt x="2471" y="1575"/>
                  <a:pt x="2474" y="1573"/>
                  <a:pt x="2475" y="1576"/>
                </a:cubicBezTo>
                <a:cubicBezTo>
                  <a:pt x="2484" y="1574"/>
                  <a:pt x="2493" y="1571"/>
                  <a:pt x="2498" y="1563"/>
                </a:cubicBezTo>
                <a:cubicBezTo>
                  <a:pt x="2499" y="1563"/>
                  <a:pt x="2500" y="1563"/>
                  <a:pt x="2501" y="1563"/>
                </a:cubicBezTo>
                <a:cubicBezTo>
                  <a:pt x="2503" y="1565"/>
                  <a:pt x="2505" y="1569"/>
                  <a:pt x="2508" y="1565"/>
                </a:cubicBezTo>
                <a:cubicBezTo>
                  <a:pt x="2508" y="1565"/>
                  <a:pt x="2508" y="1565"/>
                  <a:pt x="2508" y="1565"/>
                </a:cubicBezTo>
                <a:cubicBezTo>
                  <a:pt x="2511" y="1561"/>
                  <a:pt x="2514" y="1556"/>
                  <a:pt x="2521" y="1560"/>
                </a:cubicBezTo>
                <a:cubicBezTo>
                  <a:pt x="2529" y="1565"/>
                  <a:pt x="2535" y="1560"/>
                  <a:pt x="2540" y="1554"/>
                </a:cubicBezTo>
                <a:cubicBezTo>
                  <a:pt x="2545" y="1555"/>
                  <a:pt x="2551" y="1556"/>
                  <a:pt x="2552" y="1562"/>
                </a:cubicBezTo>
                <a:cubicBezTo>
                  <a:pt x="2552" y="1562"/>
                  <a:pt x="2552" y="1562"/>
                  <a:pt x="2552" y="1562"/>
                </a:cubicBezTo>
                <a:cubicBezTo>
                  <a:pt x="2559" y="1562"/>
                  <a:pt x="2556" y="1569"/>
                  <a:pt x="2560" y="1571"/>
                </a:cubicBezTo>
                <a:cubicBezTo>
                  <a:pt x="2561" y="1571"/>
                  <a:pt x="2563" y="1572"/>
                  <a:pt x="2565" y="1573"/>
                </a:cubicBezTo>
                <a:cubicBezTo>
                  <a:pt x="2569" y="1578"/>
                  <a:pt x="2573" y="1577"/>
                  <a:pt x="2577" y="1573"/>
                </a:cubicBezTo>
                <a:cubicBezTo>
                  <a:pt x="2582" y="1566"/>
                  <a:pt x="2590" y="1571"/>
                  <a:pt x="2595" y="1567"/>
                </a:cubicBezTo>
                <a:cubicBezTo>
                  <a:pt x="2596" y="1566"/>
                  <a:pt x="2597" y="1565"/>
                  <a:pt x="2598" y="1563"/>
                </a:cubicBezTo>
                <a:cubicBezTo>
                  <a:pt x="2598" y="1563"/>
                  <a:pt x="2598" y="1563"/>
                  <a:pt x="2598" y="1563"/>
                </a:cubicBezTo>
                <a:cubicBezTo>
                  <a:pt x="2604" y="1560"/>
                  <a:pt x="2606" y="1553"/>
                  <a:pt x="2610" y="1547"/>
                </a:cubicBezTo>
                <a:cubicBezTo>
                  <a:pt x="2612" y="1547"/>
                  <a:pt x="2612" y="1546"/>
                  <a:pt x="2610" y="1545"/>
                </a:cubicBezTo>
                <a:cubicBezTo>
                  <a:pt x="2609" y="1540"/>
                  <a:pt x="2615" y="1539"/>
                  <a:pt x="2616" y="1535"/>
                </a:cubicBezTo>
                <a:cubicBezTo>
                  <a:pt x="2616" y="1535"/>
                  <a:pt x="2617" y="1535"/>
                  <a:pt x="2618" y="1535"/>
                </a:cubicBezTo>
                <a:cubicBezTo>
                  <a:pt x="2620" y="1528"/>
                  <a:pt x="2628" y="1532"/>
                  <a:pt x="2630" y="1527"/>
                </a:cubicBezTo>
                <a:cubicBezTo>
                  <a:pt x="2639" y="1525"/>
                  <a:pt x="2641" y="1508"/>
                  <a:pt x="2654" y="1517"/>
                </a:cubicBezTo>
                <a:cubicBezTo>
                  <a:pt x="2649" y="1522"/>
                  <a:pt x="2653" y="1525"/>
                  <a:pt x="2657" y="1527"/>
                </a:cubicBezTo>
                <a:cubicBezTo>
                  <a:pt x="2660" y="1528"/>
                  <a:pt x="2664" y="1528"/>
                  <a:pt x="2664" y="1532"/>
                </a:cubicBezTo>
                <a:cubicBezTo>
                  <a:pt x="2664" y="1532"/>
                  <a:pt x="2664" y="1532"/>
                  <a:pt x="2664" y="1532"/>
                </a:cubicBezTo>
                <a:cubicBezTo>
                  <a:pt x="2667" y="1535"/>
                  <a:pt x="2669" y="1533"/>
                  <a:pt x="2671" y="1530"/>
                </a:cubicBezTo>
                <a:cubicBezTo>
                  <a:pt x="2671" y="1530"/>
                  <a:pt x="2671" y="1530"/>
                  <a:pt x="2671" y="1530"/>
                </a:cubicBezTo>
                <a:cubicBezTo>
                  <a:pt x="2674" y="1530"/>
                  <a:pt x="2677" y="1528"/>
                  <a:pt x="2679" y="1532"/>
                </a:cubicBezTo>
                <a:cubicBezTo>
                  <a:pt x="2680" y="1533"/>
                  <a:pt x="2681" y="1534"/>
                  <a:pt x="2682" y="1535"/>
                </a:cubicBezTo>
                <a:cubicBezTo>
                  <a:pt x="2682" y="1535"/>
                  <a:pt x="2683" y="1535"/>
                  <a:pt x="2684" y="1535"/>
                </a:cubicBezTo>
                <a:cubicBezTo>
                  <a:pt x="2687" y="1538"/>
                  <a:pt x="2690" y="1540"/>
                  <a:pt x="2690" y="1545"/>
                </a:cubicBezTo>
                <a:cubicBezTo>
                  <a:pt x="2696" y="1543"/>
                  <a:pt x="2699" y="1534"/>
                  <a:pt x="2707" y="1537"/>
                </a:cubicBezTo>
                <a:cubicBezTo>
                  <a:pt x="2709" y="1538"/>
                  <a:pt x="2711" y="1539"/>
                  <a:pt x="2712" y="1541"/>
                </a:cubicBezTo>
                <a:cubicBezTo>
                  <a:pt x="2714" y="1536"/>
                  <a:pt x="2716" y="1534"/>
                  <a:pt x="2721" y="1535"/>
                </a:cubicBezTo>
                <a:cubicBezTo>
                  <a:pt x="2720" y="1535"/>
                  <a:pt x="2720" y="1535"/>
                  <a:pt x="2720" y="1535"/>
                </a:cubicBezTo>
                <a:cubicBezTo>
                  <a:pt x="2722" y="1541"/>
                  <a:pt x="2721" y="1549"/>
                  <a:pt x="2730" y="1549"/>
                </a:cubicBezTo>
                <a:cubicBezTo>
                  <a:pt x="2730" y="1549"/>
                  <a:pt x="2731" y="1548"/>
                  <a:pt x="2732" y="1547"/>
                </a:cubicBezTo>
                <a:cubicBezTo>
                  <a:pt x="2730" y="1538"/>
                  <a:pt x="2744" y="1539"/>
                  <a:pt x="2743" y="1530"/>
                </a:cubicBezTo>
                <a:cubicBezTo>
                  <a:pt x="2743" y="1530"/>
                  <a:pt x="2743" y="1530"/>
                  <a:pt x="2743" y="1530"/>
                </a:cubicBezTo>
                <a:cubicBezTo>
                  <a:pt x="2744" y="1530"/>
                  <a:pt x="2744" y="1530"/>
                  <a:pt x="2745" y="1530"/>
                </a:cubicBezTo>
                <a:cubicBezTo>
                  <a:pt x="2747" y="1525"/>
                  <a:pt x="2754" y="1524"/>
                  <a:pt x="2751" y="1517"/>
                </a:cubicBezTo>
                <a:cubicBezTo>
                  <a:pt x="2751" y="1516"/>
                  <a:pt x="2751" y="1516"/>
                  <a:pt x="2751" y="1516"/>
                </a:cubicBezTo>
                <a:cubicBezTo>
                  <a:pt x="2751" y="1515"/>
                  <a:pt x="2751" y="1515"/>
                  <a:pt x="2752" y="1514"/>
                </a:cubicBezTo>
                <a:cubicBezTo>
                  <a:pt x="2753" y="1513"/>
                  <a:pt x="2754" y="1512"/>
                  <a:pt x="2754" y="1510"/>
                </a:cubicBezTo>
                <a:cubicBezTo>
                  <a:pt x="2758" y="1512"/>
                  <a:pt x="2762" y="1512"/>
                  <a:pt x="2766" y="1509"/>
                </a:cubicBezTo>
                <a:cubicBezTo>
                  <a:pt x="2769" y="1508"/>
                  <a:pt x="2773" y="1507"/>
                  <a:pt x="2773" y="1502"/>
                </a:cubicBezTo>
                <a:cubicBezTo>
                  <a:pt x="2773" y="1502"/>
                  <a:pt x="2773" y="1502"/>
                  <a:pt x="2773" y="1502"/>
                </a:cubicBezTo>
                <a:cubicBezTo>
                  <a:pt x="2775" y="1502"/>
                  <a:pt x="2777" y="1502"/>
                  <a:pt x="2778" y="1501"/>
                </a:cubicBezTo>
                <a:cubicBezTo>
                  <a:pt x="2779" y="1502"/>
                  <a:pt x="2780" y="1502"/>
                  <a:pt x="2780" y="1502"/>
                </a:cubicBezTo>
                <a:cubicBezTo>
                  <a:pt x="2783" y="1513"/>
                  <a:pt x="2794" y="1505"/>
                  <a:pt x="2799" y="1509"/>
                </a:cubicBezTo>
                <a:cubicBezTo>
                  <a:pt x="2806" y="1514"/>
                  <a:pt x="2810" y="1508"/>
                  <a:pt x="2814" y="1504"/>
                </a:cubicBezTo>
                <a:cubicBezTo>
                  <a:pt x="2815" y="1503"/>
                  <a:pt x="2816" y="1503"/>
                  <a:pt x="2817" y="1502"/>
                </a:cubicBezTo>
                <a:cubicBezTo>
                  <a:pt x="2817" y="1501"/>
                  <a:pt x="2817" y="1501"/>
                  <a:pt x="2817" y="1501"/>
                </a:cubicBezTo>
                <a:cubicBezTo>
                  <a:pt x="2817" y="1500"/>
                  <a:pt x="2817" y="1500"/>
                  <a:pt x="2817" y="1500"/>
                </a:cubicBezTo>
                <a:cubicBezTo>
                  <a:pt x="2822" y="1501"/>
                  <a:pt x="2823" y="1491"/>
                  <a:pt x="2829" y="1494"/>
                </a:cubicBezTo>
                <a:cubicBezTo>
                  <a:pt x="2829" y="1494"/>
                  <a:pt x="2829" y="1494"/>
                  <a:pt x="2829" y="1494"/>
                </a:cubicBezTo>
                <a:cubicBezTo>
                  <a:pt x="2833" y="1497"/>
                  <a:pt x="2834" y="1495"/>
                  <a:pt x="2834" y="1491"/>
                </a:cubicBezTo>
                <a:cubicBezTo>
                  <a:pt x="2839" y="1490"/>
                  <a:pt x="2843" y="1488"/>
                  <a:pt x="2848" y="1487"/>
                </a:cubicBezTo>
                <a:cubicBezTo>
                  <a:pt x="2854" y="1486"/>
                  <a:pt x="2859" y="1487"/>
                  <a:pt x="2860" y="1479"/>
                </a:cubicBezTo>
                <a:cubicBezTo>
                  <a:pt x="2865" y="1476"/>
                  <a:pt x="2868" y="1480"/>
                  <a:pt x="2872" y="1482"/>
                </a:cubicBezTo>
                <a:cubicBezTo>
                  <a:pt x="2873" y="1486"/>
                  <a:pt x="2876" y="1486"/>
                  <a:pt x="2880" y="1487"/>
                </a:cubicBezTo>
                <a:cubicBezTo>
                  <a:pt x="2882" y="1487"/>
                  <a:pt x="2884" y="1486"/>
                  <a:pt x="2885" y="1486"/>
                </a:cubicBezTo>
                <a:cubicBezTo>
                  <a:pt x="2886" y="1487"/>
                  <a:pt x="2886" y="1487"/>
                  <a:pt x="2886" y="1487"/>
                </a:cubicBezTo>
                <a:cubicBezTo>
                  <a:pt x="2887" y="1490"/>
                  <a:pt x="2889" y="1493"/>
                  <a:pt x="2893" y="1494"/>
                </a:cubicBezTo>
                <a:cubicBezTo>
                  <a:pt x="2893" y="1495"/>
                  <a:pt x="2893" y="1495"/>
                  <a:pt x="2894" y="1496"/>
                </a:cubicBezTo>
                <a:cubicBezTo>
                  <a:pt x="2899" y="1502"/>
                  <a:pt x="2899" y="1511"/>
                  <a:pt x="2905" y="1517"/>
                </a:cubicBezTo>
                <a:cubicBezTo>
                  <a:pt x="2909" y="1528"/>
                  <a:pt x="2918" y="1519"/>
                  <a:pt x="2923" y="1522"/>
                </a:cubicBezTo>
                <a:cubicBezTo>
                  <a:pt x="2922" y="1534"/>
                  <a:pt x="2930" y="1526"/>
                  <a:pt x="2933" y="1527"/>
                </a:cubicBezTo>
                <a:cubicBezTo>
                  <a:pt x="2933" y="1526"/>
                  <a:pt x="2933" y="1526"/>
                  <a:pt x="2933" y="1526"/>
                </a:cubicBezTo>
                <a:cubicBezTo>
                  <a:pt x="2933" y="1524"/>
                  <a:pt x="2933" y="1524"/>
                  <a:pt x="2933" y="1524"/>
                </a:cubicBezTo>
                <a:cubicBezTo>
                  <a:pt x="2936" y="1518"/>
                  <a:pt x="2941" y="1529"/>
                  <a:pt x="2944" y="1522"/>
                </a:cubicBezTo>
                <a:cubicBezTo>
                  <a:pt x="2945" y="1521"/>
                  <a:pt x="2946" y="1521"/>
                  <a:pt x="2946" y="1520"/>
                </a:cubicBezTo>
                <a:cubicBezTo>
                  <a:pt x="2946" y="1520"/>
                  <a:pt x="2946" y="1520"/>
                  <a:pt x="2946" y="1520"/>
                </a:cubicBezTo>
                <a:cubicBezTo>
                  <a:pt x="2946" y="1520"/>
                  <a:pt x="2946" y="1520"/>
                  <a:pt x="2946" y="1520"/>
                </a:cubicBezTo>
                <a:cubicBezTo>
                  <a:pt x="2954" y="1521"/>
                  <a:pt x="2960" y="1518"/>
                  <a:pt x="2967" y="1517"/>
                </a:cubicBezTo>
                <a:cubicBezTo>
                  <a:pt x="2967" y="1518"/>
                  <a:pt x="2967" y="1518"/>
                  <a:pt x="2967" y="1518"/>
                </a:cubicBezTo>
                <a:cubicBezTo>
                  <a:pt x="2969" y="1522"/>
                  <a:pt x="2972" y="1524"/>
                  <a:pt x="2976" y="1526"/>
                </a:cubicBezTo>
                <a:cubicBezTo>
                  <a:pt x="2985" y="1528"/>
                  <a:pt x="2995" y="1524"/>
                  <a:pt x="3004" y="1527"/>
                </a:cubicBezTo>
                <a:cubicBezTo>
                  <a:pt x="3004" y="1528"/>
                  <a:pt x="3004" y="1529"/>
                  <a:pt x="3005" y="1530"/>
                </a:cubicBezTo>
                <a:cubicBezTo>
                  <a:pt x="3008" y="1533"/>
                  <a:pt x="3009" y="1537"/>
                  <a:pt x="3006" y="1541"/>
                </a:cubicBezTo>
                <a:cubicBezTo>
                  <a:pt x="3017" y="1541"/>
                  <a:pt x="3021" y="1527"/>
                  <a:pt x="3033" y="1530"/>
                </a:cubicBezTo>
                <a:cubicBezTo>
                  <a:pt x="3041" y="1536"/>
                  <a:pt x="3046" y="1530"/>
                  <a:pt x="3051" y="1525"/>
                </a:cubicBezTo>
                <a:cubicBezTo>
                  <a:pt x="3061" y="1522"/>
                  <a:pt x="3070" y="1520"/>
                  <a:pt x="3070" y="1507"/>
                </a:cubicBezTo>
                <a:cubicBezTo>
                  <a:pt x="3070" y="1503"/>
                  <a:pt x="3073" y="1498"/>
                  <a:pt x="3079" y="1502"/>
                </a:cubicBezTo>
                <a:cubicBezTo>
                  <a:pt x="3078" y="1512"/>
                  <a:pt x="3089" y="1506"/>
                  <a:pt x="3092" y="1511"/>
                </a:cubicBezTo>
                <a:cubicBezTo>
                  <a:pt x="3097" y="1511"/>
                  <a:pt x="3099" y="1506"/>
                  <a:pt x="3101" y="1502"/>
                </a:cubicBezTo>
                <a:cubicBezTo>
                  <a:pt x="3106" y="1503"/>
                  <a:pt x="3111" y="1504"/>
                  <a:pt x="3116" y="1505"/>
                </a:cubicBezTo>
                <a:cubicBezTo>
                  <a:pt x="3119" y="1506"/>
                  <a:pt x="3125" y="1503"/>
                  <a:pt x="3126" y="1507"/>
                </a:cubicBezTo>
                <a:cubicBezTo>
                  <a:pt x="3128" y="1515"/>
                  <a:pt x="3135" y="1513"/>
                  <a:pt x="3140" y="1515"/>
                </a:cubicBezTo>
                <a:cubicBezTo>
                  <a:pt x="3143" y="1513"/>
                  <a:pt x="3147" y="1513"/>
                  <a:pt x="3150" y="1509"/>
                </a:cubicBezTo>
                <a:cubicBezTo>
                  <a:pt x="3151" y="1509"/>
                  <a:pt x="3151" y="1509"/>
                  <a:pt x="3152" y="1509"/>
                </a:cubicBezTo>
                <a:cubicBezTo>
                  <a:pt x="3155" y="1506"/>
                  <a:pt x="3159" y="1506"/>
                  <a:pt x="3162" y="1506"/>
                </a:cubicBezTo>
                <a:cubicBezTo>
                  <a:pt x="3163" y="1506"/>
                  <a:pt x="3163" y="1505"/>
                  <a:pt x="3163" y="1505"/>
                </a:cubicBezTo>
                <a:cubicBezTo>
                  <a:pt x="3167" y="1505"/>
                  <a:pt x="3169" y="1503"/>
                  <a:pt x="3171" y="1500"/>
                </a:cubicBezTo>
                <a:cubicBezTo>
                  <a:pt x="3181" y="1496"/>
                  <a:pt x="3195" y="1496"/>
                  <a:pt x="3199" y="1482"/>
                </a:cubicBezTo>
                <a:cubicBezTo>
                  <a:pt x="3199" y="1482"/>
                  <a:pt x="3199" y="1482"/>
                  <a:pt x="3199" y="1482"/>
                </a:cubicBezTo>
                <a:cubicBezTo>
                  <a:pt x="3206" y="1481"/>
                  <a:pt x="3213" y="1478"/>
                  <a:pt x="3219" y="1474"/>
                </a:cubicBezTo>
                <a:cubicBezTo>
                  <a:pt x="3219" y="1474"/>
                  <a:pt x="3220" y="1474"/>
                  <a:pt x="3221" y="1474"/>
                </a:cubicBezTo>
                <a:cubicBezTo>
                  <a:pt x="3224" y="1477"/>
                  <a:pt x="3228" y="1463"/>
                  <a:pt x="3231" y="1474"/>
                </a:cubicBezTo>
                <a:cubicBezTo>
                  <a:pt x="3234" y="1475"/>
                  <a:pt x="3234" y="1483"/>
                  <a:pt x="3239" y="1476"/>
                </a:cubicBezTo>
                <a:cubicBezTo>
                  <a:pt x="3239" y="1475"/>
                  <a:pt x="3239" y="1473"/>
                  <a:pt x="3239" y="1471"/>
                </a:cubicBezTo>
                <a:cubicBezTo>
                  <a:pt x="3239" y="1471"/>
                  <a:pt x="3239" y="1470"/>
                  <a:pt x="3239" y="1469"/>
                </a:cubicBezTo>
                <a:cubicBezTo>
                  <a:pt x="3247" y="1467"/>
                  <a:pt x="3252" y="1460"/>
                  <a:pt x="3256" y="1454"/>
                </a:cubicBezTo>
                <a:cubicBezTo>
                  <a:pt x="3260" y="1448"/>
                  <a:pt x="3264" y="1441"/>
                  <a:pt x="3272" y="1439"/>
                </a:cubicBezTo>
                <a:cubicBezTo>
                  <a:pt x="3274" y="1442"/>
                  <a:pt x="3276" y="1442"/>
                  <a:pt x="3277" y="1439"/>
                </a:cubicBezTo>
                <a:cubicBezTo>
                  <a:pt x="3280" y="1436"/>
                  <a:pt x="3282" y="1433"/>
                  <a:pt x="3285" y="1431"/>
                </a:cubicBezTo>
                <a:cubicBezTo>
                  <a:pt x="3285" y="1431"/>
                  <a:pt x="3285" y="1431"/>
                  <a:pt x="3285" y="1431"/>
                </a:cubicBezTo>
                <a:cubicBezTo>
                  <a:pt x="3293" y="1432"/>
                  <a:pt x="3300" y="1424"/>
                  <a:pt x="3308" y="1428"/>
                </a:cubicBezTo>
                <a:cubicBezTo>
                  <a:pt x="3322" y="1427"/>
                  <a:pt x="3332" y="1432"/>
                  <a:pt x="3338" y="1446"/>
                </a:cubicBezTo>
                <a:cubicBezTo>
                  <a:pt x="3338" y="1446"/>
                  <a:pt x="3338" y="1446"/>
                  <a:pt x="3338" y="1446"/>
                </a:cubicBezTo>
                <a:cubicBezTo>
                  <a:pt x="3341" y="1454"/>
                  <a:pt x="3349" y="1448"/>
                  <a:pt x="3354" y="1453"/>
                </a:cubicBezTo>
                <a:cubicBezTo>
                  <a:pt x="3363" y="1449"/>
                  <a:pt x="3369" y="1437"/>
                  <a:pt x="3382" y="1443"/>
                </a:cubicBezTo>
                <a:cubicBezTo>
                  <a:pt x="3382" y="1442"/>
                  <a:pt x="3383" y="1441"/>
                  <a:pt x="3384" y="1440"/>
                </a:cubicBezTo>
                <a:cubicBezTo>
                  <a:pt x="3385" y="1440"/>
                  <a:pt x="3386" y="1439"/>
                  <a:pt x="3386" y="1438"/>
                </a:cubicBezTo>
                <a:cubicBezTo>
                  <a:pt x="3388" y="1436"/>
                  <a:pt x="3391" y="1434"/>
                  <a:pt x="3389" y="1431"/>
                </a:cubicBezTo>
                <a:cubicBezTo>
                  <a:pt x="3389" y="1430"/>
                  <a:pt x="3389" y="1430"/>
                  <a:pt x="3389" y="1430"/>
                </a:cubicBezTo>
                <a:cubicBezTo>
                  <a:pt x="3395" y="1432"/>
                  <a:pt x="3396" y="1426"/>
                  <a:pt x="3399" y="1423"/>
                </a:cubicBezTo>
                <a:cubicBezTo>
                  <a:pt x="3402" y="1422"/>
                  <a:pt x="3406" y="1421"/>
                  <a:pt x="3409" y="1419"/>
                </a:cubicBezTo>
                <a:cubicBezTo>
                  <a:pt x="3417" y="1413"/>
                  <a:pt x="3427" y="1408"/>
                  <a:pt x="3437" y="1405"/>
                </a:cubicBezTo>
                <a:cubicBezTo>
                  <a:pt x="3439" y="1394"/>
                  <a:pt x="3451" y="1399"/>
                  <a:pt x="3457" y="1394"/>
                </a:cubicBezTo>
                <a:cubicBezTo>
                  <a:pt x="3461" y="1391"/>
                  <a:pt x="3466" y="1398"/>
                  <a:pt x="3471" y="1400"/>
                </a:cubicBezTo>
                <a:cubicBezTo>
                  <a:pt x="3474" y="1400"/>
                  <a:pt x="3477" y="1400"/>
                  <a:pt x="3481" y="1400"/>
                </a:cubicBezTo>
                <a:cubicBezTo>
                  <a:pt x="3481" y="1399"/>
                  <a:pt x="3481" y="1399"/>
                  <a:pt x="3481" y="1398"/>
                </a:cubicBezTo>
                <a:cubicBezTo>
                  <a:pt x="3489" y="1397"/>
                  <a:pt x="3493" y="1406"/>
                  <a:pt x="3501" y="1405"/>
                </a:cubicBezTo>
                <a:cubicBezTo>
                  <a:pt x="3502" y="1405"/>
                  <a:pt x="3503" y="1405"/>
                  <a:pt x="3504" y="1405"/>
                </a:cubicBezTo>
                <a:cubicBezTo>
                  <a:pt x="3507" y="1405"/>
                  <a:pt x="3511" y="1405"/>
                  <a:pt x="3511" y="1410"/>
                </a:cubicBezTo>
                <a:cubicBezTo>
                  <a:pt x="3502" y="1419"/>
                  <a:pt x="3515" y="1416"/>
                  <a:pt x="3516" y="1420"/>
                </a:cubicBezTo>
                <a:cubicBezTo>
                  <a:pt x="3517" y="1421"/>
                  <a:pt x="3518" y="1422"/>
                  <a:pt x="3519" y="1422"/>
                </a:cubicBezTo>
                <a:cubicBezTo>
                  <a:pt x="3525" y="1424"/>
                  <a:pt x="3530" y="1428"/>
                  <a:pt x="3536" y="1427"/>
                </a:cubicBezTo>
                <a:cubicBezTo>
                  <a:pt x="3536" y="1426"/>
                  <a:pt x="3536" y="1424"/>
                  <a:pt x="3536" y="1423"/>
                </a:cubicBezTo>
                <a:cubicBezTo>
                  <a:pt x="3538" y="1421"/>
                  <a:pt x="3540" y="1420"/>
                  <a:pt x="3541" y="1419"/>
                </a:cubicBezTo>
                <a:cubicBezTo>
                  <a:pt x="3541" y="1419"/>
                  <a:pt x="3541" y="1419"/>
                  <a:pt x="3541" y="1419"/>
                </a:cubicBezTo>
                <a:cubicBezTo>
                  <a:pt x="3541" y="1419"/>
                  <a:pt x="3541" y="1419"/>
                  <a:pt x="3541" y="1419"/>
                </a:cubicBezTo>
                <a:cubicBezTo>
                  <a:pt x="3550" y="1422"/>
                  <a:pt x="3556" y="1413"/>
                  <a:pt x="3564" y="1415"/>
                </a:cubicBezTo>
                <a:cubicBezTo>
                  <a:pt x="3567" y="1409"/>
                  <a:pt x="3569" y="1403"/>
                  <a:pt x="3575" y="1400"/>
                </a:cubicBezTo>
                <a:cubicBezTo>
                  <a:pt x="3575" y="1393"/>
                  <a:pt x="3573" y="1385"/>
                  <a:pt x="3585" y="1385"/>
                </a:cubicBezTo>
                <a:cubicBezTo>
                  <a:pt x="3586" y="1385"/>
                  <a:pt x="3586" y="1385"/>
                  <a:pt x="3587" y="1385"/>
                </a:cubicBezTo>
                <a:cubicBezTo>
                  <a:pt x="3587" y="1385"/>
                  <a:pt x="3587" y="1385"/>
                  <a:pt x="3587" y="1385"/>
                </a:cubicBezTo>
                <a:cubicBezTo>
                  <a:pt x="3587" y="1387"/>
                  <a:pt x="3588" y="1388"/>
                  <a:pt x="3590" y="1388"/>
                </a:cubicBezTo>
                <a:cubicBezTo>
                  <a:pt x="3599" y="1389"/>
                  <a:pt x="3597" y="1376"/>
                  <a:pt x="3605" y="1377"/>
                </a:cubicBezTo>
                <a:cubicBezTo>
                  <a:pt x="3608" y="1368"/>
                  <a:pt x="3617" y="1362"/>
                  <a:pt x="3621" y="1354"/>
                </a:cubicBezTo>
                <a:cubicBezTo>
                  <a:pt x="3622" y="1354"/>
                  <a:pt x="3622" y="1354"/>
                  <a:pt x="3623" y="1354"/>
                </a:cubicBezTo>
                <a:cubicBezTo>
                  <a:pt x="3625" y="1347"/>
                  <a:pt x="3632" y="1348"/>
                  <a:pt x="3636" y="1344"/>
                </a:cubicBezTo>
                <a:cubicBezTo>
                  <a:pt x="3639" y="1344"/>
                  <a:pt x="3641" y="1344"/>
                  <a:pt x="3644" y="1344"/>
                </a:cubicBezTo>
                <a:cubicBezTo>
                  <a:pt x="3645" y="1343"/>
                  <a:pt x="3647" y="1343"/>
                  <a:pt x="3649" y="1342"/>
                </a:cubicBezTo>
                <a:cubicBezTo>
                  <a:pt x="3652" y="1341"/>
                  <a:pt x="3651" y="1334"/>
                  <a:pt x="3653" y="1336"/>
                </a:cubicBezTo>
                <a:cubicBezTo>
                  <a:pt x="3661" y="1344"/>
                  <a:pt x="3667" y="1339"/>
                  <a:pt x="3674" y="1335"/>
                </a:cubicBezTo>
                <a:cubicBezTo>
                  <a:pt x="3675" y="1335"/>
                  <a:pt x="3676" y="1335"/>
                  <a:pt x="3676" y="1334"/>
                </a:cubicBezTo>
                <a:cubicBezTo>
                  <a:pt x="3678" y="1332"/>
                  <a:pt x="3680" y="1331"/>
                  <a:pt x="3682" y="1329"/>
                </a:cubicBezTo>
                <a:cubicBezTo>
                  <a:pt x="3683" y="1329"/>
                  <a:pt x="3683" y="1329"/>
                  <a:pt x="3684" y="1330"/>
                </a:cubicBezTo>
                <a:cubicBezTo>
                  <a:pt x="3687" y="1323"/>
                  <a:pt x="3693" y="1324"/>
                  <a:pt x="3698" y="1324"/>
                </a:cubicBezTo>
                <a:cubicBezTo>
                  <a:pt x="3702" y="1324"/>
                  <a:pt x="3706" y="1328"/>
                  <a:pt x="3710" y="1324"/>
                </a:cubicBezTo>
                <a:cubicBezTo>
                  <a:pt x="3718" y="1323"/>
                  <a:pt x="3720" y="1313"/>
                  <a:pt x="3727" y="1311"/>
                </a:cubicBezTo>
                <a:cubicBezTo>
                  <a:pt x="3728" y="1310"/>
                  <a:pt x="3728" y="1310"/>
                  <a:pt x="3728" y="1309"/>
                </a:cubicBezTo>
                <a:cubicBezTo>
                  <a:pt x="3734" y="1308"/>
                  <a:pt x="3734" y="1297"/>
                  <a:pt x="3743" y="1300"/>
                </a:cubicBezTo>
                <a:cubicBezTo>
                  <a:pt x="3753" y="1304"/>
                  <a:pt x="3764" y="1305"/>
                  <a:pt x="3773" y="1311"/>
                </a:cubicBezTo>
                <a:cubicBezTo>
                  <a:pt x="3773" y="1315"/>
                  <a:pt x="3775" y="1316"/>
                  <a:pt x="3778" y="1316"/>
                </a:cubicBezTo>
                <a:cubicBezTo>
                  <a:pt x="3781" y="1313"/>
                  <a:pt x="3783" y="1309"/>
                  <a:pt x="3786" y="1306"/>
                </a:cubicBezTo>
                <a:cubicBezTo>
                  <a:pt x="3790" y="1307"/>
                  <a:pt x="3792" y="1303"/>
                  <a:pt x="3795" y="1301"/>
                </a:cubicBezTo>
                <a:cubicBezTo>
                  <a:pt x="3797" y="1298"/>
                  <a:pt x="3798" y="1291"/>
                  <a:pt x="3806" y="1293"/>
                </a:cubicBezTo>
                <a:cubicBezTo>
                  <a:pt x="3807" y="1294"/>
                  <a:pt x="3808" y="1296"/>
                  <a:pt x="3809" y="1298"/>
                </a:cubicBezTo>
                <a:cubicBezTo>
                  <a:pt x="3810" y="1300"/>
                  <a:pt x="3809" y="1305"/>
                  <a:pt x="3812" y="1304"/>
                </a:cubicBezTo>
                <a:cubicBezTo>
                  <a:pt x="3822" y="1300"/>
                  <a:pt x="3835" y="1304"/>
                  <a:pt x="3842" y="1293"/>
                </a:cubicBezTo>
                <a:cubicBezTo>
                  <a:pt x="3843" y="1292"/>
                  <a:pt x="3843" y="1291"/>
                  <a:pt x="3844" y="1291"/>
                </a:cubicBezTo>
                <a:cubicBezTo>
                  <a:pt x="3846" y="1292"/>
                  <a:pt x="3847" y="1292"/>
                  <a:pt x="3848" y="1292"/>
                </a:cubicBezTo>
                <a:cubicBezTo>
                  <a:pt x="3850" y="1292"/>
                  <a:pt x="3851" y="1292"/>
                  <a:pt x="3852" y="1292"/>
                </a:cubicBezTo>
                <a:cubicBezTo>
                  <a:pt x="3858" y="1291"/>
                  <a:pt x="3865" y="1294"/>
                  <a:pt x="3870" y="1288"/>
                </a:cubicBezTo>
                <a:cubicBezTo>
                  <a:pt x="3877" y="1288"/>
                  <a:pt x="3884" y="1288"/>
                  <a:pt x="3890" y="1288"/>
                </a:cubicBezTo>
                <a:cubicBezTo>
                  <a:pt x="3893" y="1288"/>
                  <a:pt x="3895" y="1288"/>
                  <a:pt x="3898" y="1288"/>
                </a:cubicBezTo>
                <a:cubicBezTo>
                  <a:pt x="3899" y="1289"/>
                  <a:pt x="3900" y="1290"/>
                  <a:pt x="3901" y="1290"/>
                </a:cubicBezTo>
                <a:cubicBezTo>
                  <a:pt x="3907" y="1294"/>
                  <a:pt x="3914" y="1295"/>
                  <a:pt x="3921" y="1295"/>
                </a:cubicBezTo>
                <a:cubicBezTo>
                  <a:pt x="3930" y="1291"/>
                  <a:pt x="3939" y="1294"/>
                  <a:pt x="3947" y="1295"/>
                </a:cubicBezTo>
                <a:cubicBezTo>
                  <a:pt x="3950" y="1295"/>
                  <a:pt x="3953" y="1298"/>
                  <a:pt x="3954" y="1294"/>
                </a:cubicBezTo>
                <a:cubicBezTo>
                  <a:pt x="3955" y="1287"/>
                  <a:pt x="3960" y="1289"/>
                  <a:pt x="3965" y="1289"/>
                </a:cubicBezTo>
                <a:cubicBezTo>
                  <a:pt x="3970" y="1288"/>
                  <a:pt x="3975" y="1289"/>
                  <a:pt x="3977" y="1283"/>
                </a:cubicBezTo>
                <a:cubicBezTo>
                  <a:pt x="3977" y="1282"/>
                  <a:pt x="3977" y="1282"/>
                  <a:pt x="3977" y="1281"/>
                </a:cubicBezTo>
                <a:cubicBezTo>
                  <a:pt x="3988" y="1282"/>
                  <a:pt x="3998" y="1282"/>
                  <a:pt x="4009" y="1283"/>
                </a:cubicBezTo>
                <a:close/>
                <a:moveTo>
                  <a:pt x="85" y="1714"/>
                </a:moveTo>
                <a:cubicBezTo>
                  <a:pt x="85" y="1714"/>
                  <a:pt x="85" y="1714"/>
                  <a:pt x="85" y="1714"/>
                </a:cubicBezTo>
                <a:cubicBezTo>
                  <a:pt x="85" y="1715"/>
                  <a:pt x="85" y="1715"/>
                  <a:pt x="85" y="1715"/>
                </a:cubicBezTo>
                <a:lnTo>
                  <a:pt x="85" y="1714"/>
                </a:lnTo>
                <a:close/>
                <a:moveTo>
                  <a:pt x="153" y="1699"/>
                </a:moveTo>
                <a:cubicBezTo>
                  <a:pt x="153" y="1699"/>
                  <a:pt x="153" y="1699"/>
                  <a:pt x="153" y="1699"/>
                </a:cubicBezTo>
                <a:cubicBezTo>
                  <a:pt x="153" y="1699"/>
                  <a:pt x="153" y="1699"/>
                  <a:pt x="153" y="1699"/>
                </a:cubicBezTo>
                <a:close/>
                <a:moveTo>
                  <a:pt x="1616" y="1627"/>
                </a:moveTo>
                <a:cubicBezTo>
                  <a:pt x="1616" y="1627"/>
                  <a:pt x="1616" y="1627"/>
                  <a:pt x="1616" y="1627"/>
                </a:cubicBezTo>
                <a:cubicBezTo>
                  <a:pt x="1616" y="1627"/>
                  <a:pt x="1616" y="1627"/>
                  <a:pt x="1616" y="1627"/>
                </a:cubicBezTo>
                <a:close/>
                <a:moveTo>
                  <a:pt x="2193" y="1593"/>
                </a:moveTo>
                <a:cubicBezTo>
                  <a:pt x="2193" y="1593"/>
                  <a:pt x="2193" y="1593"/>
                  <a:pt x="2193" y="1593"/>
                </a:cubicBezTo>
                <a:cubicBezTo>
                  <a:pt x="2193" y="1593"/>
                  <a:pt x="2193" y="1593"/>
                  <a:pt x="2193" y="1593"/>
                </a:cubicBezTo>
                <a:cubicBezTo>
                  <a:pt x="2193" y="1593"/>
                  <a:pt x="2193" y="1593"/>
                  <a:pt x="2193" y="1593"/>
                </a:cubicBezTo>
                <a:close/>
                <a:moveTo>
                  <a:pt x="2684" y="1527"/>
                </a:moveTo>
                <a:cubicBezTo>
                  <a:pt x="2684" y="1527"/>
                  <a:pt x="2684" y="1527"/>
                  <a:pt x="2684" y="1527"/>
                </a:cubicBezTo>
                <a:cubicBezTo>
                  <a:pt x="2685" y="1527"/>
                  <a:pt x="2685" y="1527"/>
                  <a:pt x="2685" y="1527"/>
                </a:cubicBezTo>
                <a:lnTo>
                  <a:pt x="2684" y="1527"/>
                </a:lnTo>
                <a:close/>
                <a:moveTo>
                  <a:pt x="3101" y="1502"/>
                </a:moveTo>
                <a:cubicBezTo>
                  <a:pt x="3101" y="1502"/>
                  <a:pt x="3101" y="1502"/>
                  <a:pt x="3101" y="1502"/>
                </a:cubicBezTo>
                <a:cubicBezTo>
                  <a:pt x="3101" y="1502"/>
                  <a:pt x="3101" y="1502"/>
                  <a:pt x="3101" y="1502"/>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Save the change problem</a:t>
            </a:r>
          </a:p>
          <a:p>
            <a:r>
              <a:rPr lang="en-GB" sz="1100" dirty="0">
                <a:solidFill>
                  <a:schemeClr val="accent1"/>
                </a:solidFill>
                <a:latin typeface="Consolas" panose="020B0609020204030204" pitchFamily="49" charset="0"/>
              </a:rPr>
              <a:t>using System;</a:t>
            </a:r>
          </a:p>
          <a:p>
            <a:endParaRPr lang="en-GB" sz="1100" dirty="0">
              <a:solidFill>
                <a:schemeClr val="accent1"/>
              </a:solidFill>
              <a:latin typeface="Consolas" panose="020B0609020204030204" pitchFamily="49" charset="0"/>
            </a:endParaRPr>
          </a:p>
          <a:p>
            <a:r>
              <a:rPr lang="en-GB" sz="1100" dirty="0">
                <a:solidFill>
                  <a:schemeClr val="accent1"/>
                </a:solidFill>
                <a:latin typeface="Consolas" panose="020B0609020204030204" pitchFamily="49" charset="0"/>
              </a:rPr>
              <a:t>namespace ConsoleApp1</a:t>
            </a:r>
          </a:p>
          <a:p>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class Program</a:t>
            </a:r>
          </a:p>
          <a:p>
            <a:r>
              <a:rPr lang="en-GB" sz="1100" dirty="0">
                <a:solidFill>
                  <a:schemeClr val="accent1"/>
                </a:solidFill>
                <a:latin typeface="Consolas" panose="020B0609020204030204" pitchFamily="49" charset="0"/>
              </a:rPr>
              <a:t>    {</a:t>
            </a:r>
          </a:p>
        </p:txBody>
      </p:sp>
      <p:sp>
        <p:nvSpPr>
          <p:cNvPr id="7" name="Freeform 6">
            <a:extLst>
              <a:ext uri="{FF2B5EF4-FFF2-40B4-BE49-F238E27FC236}">
                <a16:creationId xmlns:a16="http://schemas.microsoft.com/office/drawing/2014/main" id="{E2594930-0002-48E7-94FA-FEAA84A56B59}"/>
              </a:ext>
            </a:extLst>
          </p:cNvPr>
          <p:cNvSpPr>
            <a:spLocks/>
          </p:cNvSpPr>
          <p:nvPr/>
        </p:nvSpPr>
        <p:spPr bwMode="auto">
          <a:xfrm>
            <a:off x="3167705" y="5597137"/>
            <a:ext cx="4840170" cy="781238"/>
          </a:xfrm>
          <a:custGeom>
            <a:avLst/>
            <a:gdLst>
              <a:gd name="T0" fmla="*/ 5125 w 5337"/>
              <a:gd name="T1" fmla="*/ 85 h 2035"/>
              <a:gd name="T2" fmla="*/ 4961 w 5337"/>
              <a:gd name="T3" fmla="*/ 81 h 2035"/>
              <a:gd name="T4" fmla="*/ 4810 w 5337"/>
              <a:gd name="T5" fmla="*/ 92 h 2035"/>
              <a:gd name="T6" fmla="*/ 4632 w 5337"/>
              <a:gd name="T7" fmla="*/ 79 h 2035"/>
              <a:gd name="T8" fmla="*/ 4471 w 5337"/>
              <a:gd name="T9" fmla="*/ 51 h 2035"/>
              <a:gd name="T10" fmla="*/ 4295 w 5337"/>
              <a:gd name="T11" fmla="*/ 27 h 2035"/>
              <a:gd name="T12" fmla="*/ 4114 w 5337"/>
              <a:gd name="T13" fmla="*/ 17 h 2035"/>
              <a:gd name="T14" fmla="*/ 3956 w 5337"/>
              <a:gd name="T15" fmla="*/ 55 h 2035"/>
              <a:gd name="T16" fmla="*/ 3808 w 5337"/>
              <a:gd name="T17" fmla="*/ 63 h 2035"/>
              <a:gd name="T18" fmla="*/ 3668 w 5337"/>
              <a:gd name="T19" fmla="*/ 50 h 2035"/>
              <a:gd name="T20" fmla="*/ 3523 w 5337"/>
              <a:gd name="T21" fmla="*/ 86 h 2035"/>
              <a:gd name="T22" fmla="*/ 3383 w 5337"/>
              <a:gd name="T23" fmla="*/ 103 h 2035"/>
              <a:gd name="T24" fmla="*/ 3184 w 5337"/>
              <a:gd name="T25" fmla="*/ 62 h 2035"/>
              <a:gd name="T26" fmla="*/ 3079 w 5337"/>
              <a:gd name="T27" fmla="*/ 52 h 2035"/>
              <a:gd name="T28" fmla="*/ 2910 w 5337"/>
              <a:gd name="T29" fmla="*/ 45 h 2035"/>
              <a:gd name="T30" fmla="*/ 2811 w 5337"/>
              <a:gd name="T31" fmla="*/ 59 h 2035"/>
              <a:gd name="T32" fmla="*/ 2650 w 5337"/>
              <a:gd name="T33" fmla="*/ 47 h 2035"/>
              <a:gd name="T34" fmla="*/ 2456 w 5337"/>
              <a:gd name="T35" fmla="*/ 10 h 2035"/>
              <a:gd name="T36" fmla="*/ 2323 w 5337"/>
              <a:gd name="T37" fmla="*/ 29 h 2035"/>
              <a:gd name="T38" fmla="*/ 2169 w 5337"/>
              <a:gd name="T39" fmla="*/ 25 h 2035"/>
              <a:gd name="T40" fmla="*/ 2003 w 5337"/>
              <a:gd name="T41" fmla="*/ 37 h 2035"/>
              <a:gd name="T42" fmla="*/ 1791 w 5337"/>
              <a:gd name="T43" fmla="*/ 68 h 2035"/>
              <a:gd name="T44" fmla="*/ 1618 w 5337"/>
              <a:gd name="T45" fmla="*/ 86 h 2035"/>
              <a:gd name="T46" fmla="*/ 1503 w 5337"/>
              <a:gd name="T47" fmla="*/ 113 h 2035"/>
              <a:gd name="T48" fmla="*/ 1394 w 5337"/>
              <a:gd name="T49" fmla="*/ 132 h 2035"/>
              <a:gd name="T50" fmla="*/ 1307 w 5337"/>
              <a:gd name="T51" fmla="*/ 139 h 2035"/>
              <a:gd name="T52" fmla="*/ 1175 w 5337"/>
              <a:gd name="T53" fmla="*/ 155 h 2035"/>
              <a:gd name="T54" fmla="*/ 1055 w 5337"/>
              <a:gd name="T55" fmla="*/ 139 h 2035"/>
              <a:gd name="T56" fmla="*/ 954 w 5337"/>
              <a:gd name="T57" fmla="*/ 126 h 2035"/>
              <a:gd name="T58" fmla="*/ 843 w 5337"/>
              <a:gd name="T59" fmla="*/ 120 h 2035"/>
              <a:gd name="T60" fmla="*/ 717 w 5337"/>
              <a:gd name="T61" fmla="*/ 153 h 2035"/>
              <a:gd name="T62" fmla="*/ 636 w 5337"/>
              <a:gd name="T63" fmla="*/ 153 h 2035"/>
              <a:gd name="T64" fmla="*/ 558 w 5337"/>
              <a:gd name="T65" fmla="*/ 147 h 2035"/>
              <a:gd name="T66" fmla="*/ 507 w 5337"/>
              <a:gd name="T67" fmla="*/ 186 h 2035"/>
              <a:gd name="T68" fmla="*/ 413 w 5337"/>
              <a:gd name="T69" fmla="*/ 220 h 2035"/>
              <a:gd name="T70" fmla="*/ 315 w 5337"/>
              <a:gd name="T71" fmla="*/ 245 h 2035"/>
              <a:gd name="T72" fmla="*/ 232 w 5337"/>
              <a:gd name="T73" fmla="*/ 237 h 2035"/>
              <a:gd name="T74" fmla="*/ 177 w 5337"/>
              <a:gd name="T75" fmla="*/ 235 h 2035"/>
              <a:gd name="T76" fmla="*/ 87 w 5337"/>
              <a:gd name="T77" fmla="*/ 230 h 2035"/>
              <a:gd name="T78" fmla="*/ 5 w 5337"/>
              <a:gd name="T79" fmla="*/ 194 h 2035"/>
              <a:gd name="T80" fmla="*/ 221 w 5337"/>
              <a:gd name="T81" fmla="*/ 1913 h 2035"/>
              <a:gd name="T82" fmla="*/ 486 w 5337"/>
              <a:gd name="T83" fmla="*/ 1950 h 2035"/>
              <a:gd name="T84" fmla="*/ 721 w 5337"/>
              <a:gd name="T85" fmla="*/ 1980 h 2035"/>
              <a:gd name="T86" fmla="*/ 986 w 5337"/>
              <a:gd name="T87" fmla="*/ 1983 h 2035"/>
              <a:gd name="T88" fmla="*/ 1247 w 5337"/>
              <a:gd name="T89" fmla="*/ 2029 h 2035"/>
              <a:gd name="T90" fmla="*/ 1520 w 5337"/>
              <a:gd name="T91" fmla="*/ 2007 h 2035"/>
              <a:gd name="T92" fmla="*/ 1751 w 5337"/>
              <a:gd name="T93" fmla="*/ 2004 h 2035"/>
              <a:gd name="T94" fmla="*/ 1999 w 5337"/>
              <a:gd name="T95" fmla="*/ 1968 h 2035"/>
              <a:gd name="T96" fmla="*/ 2299 w 5337"/>
              <a:gd name="T97" fmla="*/ 1979 h 2035"/>
              <a:gd name="T98" fmla="*/ 2520 w 5337"/>
              <a:gd name="T99" fmla="*/ 2035 h 2035"/>
              <a:gd name="T100" fmla="*/ 2786 w 5337"/>
              <a:gd name="T101" fmla="*/ 1999 h 2035"/>
              <a:gd name="T102" fmla="*/ 3091 w 5337"/>
              <a:gd name="T103" fmla="*/ 1968 h 2035"/>
              <a:gd name="T104" fmla="*/ 3437 w 5337"/>
              <a:gd name="T105" fmla="*/ 1896 h 2035"/>
              <a:gd name="T106" fmla="*/ 3691 w 5337"/>
              <a:gd name="T107" fmla="*/ 1837 h 2035"/>
              <a:gd name="T108" fmla="*/ 3878 w 5337"/>
              <a:gd name="T109" fmla="*/ 1727 h 2035"/>
              <a:gd name="T110" fmla="*/ 4070 w 5337"/>
              <a:gd name="T111" fmla="*/ 1754 h 2035"/>
              <a:gd name="T112" fmla="*/ 4244 w 5337"/>
              <a:gd name="T113" fmla="*/ 1828 h 2035"/>
              <a:gd name="T114" fmla="*/ 4405 w 5337"/>
              <a:gd name="T115" fmla="*/ 1820 h 2035"/>
              <a:gd name="T116" fmla="*/ 4604 w 5337"/>
              <a:gd name="T117" fmla="*/ 1833 h 2035"/>
              <a:gd name="T118" fmla="*/ 4835 w 5337"/>
              <a:gd name="T119" fmla="*/ 1855 h 2035"/>
              <a:gd name="T120" fmla="*/ 5030 w 5337"/>
              <a:gd name="T121" fmla="*/ 1818 h 2035"/>
              <a:gd name="T122" fmla="*/ 5229 w 5337"/>
              <a:gd name="T123" fmla="*/ 1809 h 2035"/>
              <a:gd name="T124" fmla="*/ 5337 w 5337"/>
              <a:gd name="T125" fmla="*/ 857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37" h="2035">
                <a:moveTo>
                  <a:pt x="5337" y="857"/>
                </a:moveTo>
                <a:cubicBezTo>
                  <a:pt x="5337" y="144"/>
                  <a:pt x="5337" y="144"/>
                  <a:pt x="5337" y="144"/>
                </a:cubicBezTo>
                <a:cubicBezTo>
                  <a:pt x="5319" y="150"/>
                  <a:pt x="5319" y="150"/>
                  <a:pt x="5319" y="150"/>
                </a:cubicBezTo>
                <a:cubicBezTo>
                  <a:pt x="5304" y="147"/>
                  <a:pt x="5304" y="147"/>
                  <a:pt x="5304" y="147"/>
                </a:cubicBezTo>
                <a:cubicBezTo>
                  <a:pt x="5284" y="150"/>
                  <a:pt x="5284" y="150"/>
                  <a:pt x="5284" y="150"/>
                </a:cubicBezTo>
                <a:cubicBezTo>
                  <a:pt x="5273" y="141"/>
                  <a:pt x="5273" y="141"/>
                  <a:pt x="5273" y="141"/>
                </a:cubicBezTo>
                <a:cubicBezTo>
                  <a:pt x="5260" y="139"/>
                  <a:pt x="5260" y="139"/>
                  <a:pt x="5260" y="139"/>
                </a:cubicBezTo>
                <a:cubicBezTo>
                  <a:pt x="5246" y="139"/>
                  <a:pt x="5246" y="139"/>
                  <a:pt x="5246" y="139"/>
                </a:cubicBezTo>
                <a:cubicBezTo>
                  <a:pt x="5238" y="139"/>
                  <a:pt x="5238" y="139"/>
                  <a:pt x="5238" y="139"/>
                </a:cubicBezTo>
                <a:cubicBezTo>
                  <a:pt x="5230" y="132"/>
                  <a:pt x="5230" y="132"/>
                  <a:pt x="5230" y="132"/>
                </a:cubicBezTo>
                <a:cubicBezTo>
                  <a:pt x="5219" y="129"/>
                  <a:pt x="5219" y="129"/>
                  <a:pt x="5219" y="129"/>
                </a:cubicBezTo>
                <a:cubicBezTo>
                  <a:pt x="5211" y="121"/>
                  <a:pt x="5211" y="121"/>
                  <a:pt x="5211" y="121"/>
                </a:cubicBezTo>
                <a:cubicBezTo>
                  <a:pt x="5204" y="113"/>
                  <a:pt x="5204" y="113"/>
                  <a:pt x="5204" y="113"/>
                </a:cubicBezTo>
                <a:cubicBezTo>
                  <a:pt x="5192" y="113"/>
                  <a:pt x="5192" y="113"/>
                  <a:pt x="5192" y="113"/>
                </a:cubicBezTo>
                <a:cubicBezTo>
                  <a:pt x="5183" y="121"/>
                  <a:pt x="5183" y="121"/>
                  <a:pt x="5183" y="121"/>
                </a:cubicBezTo>
                <a:cubicBezTo>
                  <a:pt x="5183" y="121"/>
                  <a:pt x="5178" y="108"/>
                  <a:pt x="5174" y="106"/>
                </a:cubicBezTo>
                <a:cubicBezTo>
                  <a:pt x="5170" y="105"/>
                  <a:pt x="5159" y="95"/>
                  <a:pt x="5159" y="95"/>
                </a:cubicBezTo>
                <a:cubicBezTo>
                  <a:pt x="5148" y="86"/>
                  <a:pt x="5148" y="86"/>
                  <a:pt x="5148" y="86"/>
                </a:cubicBezTo>
                <a:cubicBezTo>
                  <a:pt x="5148" y="86"/>
                  <a:pt x="5140" y="83"/>
                  <a:pt x="5138" y="86"/>
                </a:cubicBezTo>
                <a:cubicBezTo>
                  <a:pt x="5136" y="88"/>
                  <a:pt x="5125" y="96"/>
                  <a:pt x="5125" y="96"/>
                </a:cubicBezTo>
                <a:cubicBezTo>
                  <a:pt x="5125" y="85"/>
                  <a:pt x="5125" y="85"/>
                  <a:pt x="5125" y="85"/>
                </a:cubicBezTo>
                <a:cubicBezTo>
                  <a:pt x="5117" y="80"/>
                  <a:pt x="5117" y="80"/>
                  <a:pt x="5117" y="80"/>
                </a:cubicBezTo>
                <a:cubicBezTo>
                  <a:pt x="5108" y="95"/>
                  <a:pt x="5108" y="95"/>
                  <a:pt x="5108" y="95"/>
                </a:cubicBezTo>
                <a:cubicBezTo>
                  <a:pt x="5102" y="93"/>
                  <a:pt x="5102" y="93"/>
                  <a:pt x="5102" y="93"/>
                </a:cubicBezTo>
                <a:cubicBezTo>
                  <a:pt x="5102" y="93"/>
                  <a:pt x="5105" y="88"/>
                  <a:pt x="5102" y="87"/>
                </a:cubicBezTo>
                <a:cubicBezTo>
                  <a:pt x="5098" y="86"/>
                  <a:pt x="5094" y="75"/>
                  <a:pt x="5094" y="75"/>
                </a:cubicBezTo>
                <a:cubicBezTo>
                  <a:pt x="5088" y="68"/>
                  <a:pt x="5088" y="68"/>
                  <a:pt x="5088" y="68"/>
                </a:cubicBezTo>
                <a:cubicBezTo>
                  <a:pt x="5074" y="65"/>
                  <a:pt x="5074" y="65"/>
                  <a:pt x="5074" y="65"/>
                </a:cubicBezTo>
                <a:cubicBezTo>
                  <a:pt x="5062" y="65"/>
                  <a:pt x="5062" y="65"/>
                  <a:pt x="5062" y="65"/>
                </a:cubicBezTo>
                <a:cubicBezTo>
                  <a:pt x="5047" y="65"/>
                  <a:pt x="5047" y="65"/>
                  <a:pt x="5047" y="65"/>
                </a:cubicBezTo>
                <a:cubicBezTo>
                  <a:pt x="5034" y="70"/>
                  <a:pt x="5034" y="70"/>
                  <a:pt x="5034" y="70"/>
                </a:cubicBezTo>
                <a:cubicBezTo>
                  <a:pt x="5029" y="75"/>
                  <a:pt x="5029" y="75"/>
                  <a:pt x="5029" y="75"/>
                </a:cubicBezTo>
                <a:cubicBezTo>
                  <a:pt x="5023" y="86"/>
                  <a:pt x="5023" y="86"/>
                  <a:pt x="5023" y="86"/>
                </a:cubicBezTo>
                <a:cubicBezTo>
                  <a:pt x="5016" y="91"/>
                  <a:pt x="5016" y="91"/>
                  <a:pt x="5016" y="91"/>
                </a:cubicBezTo>
                <a:cubicBezTo>
                  <a:pt x="5012" y="91"/>
                  <a:pt x="5012" y="91"/>
                  <a:pt x="5012" y="91"/>
                </a:cubicBezTo>
                <a:cubicBezTo>
                  <a:pt x="5008" y="84"/>
                  <a:pt x="5008" y="84"/>
                  <a:pt x="5008" y="84"/>
                </a:cubicBezTo>
                <a:cubicBezTo>
                  <a:pt x="5005" y="82"/>
                  <a:pt x="5005" y="82"/>
                  <a:pt x="5005" y="82"/>
                </a:cubicBezTo>
                <a:cubicBezTo>
                  <a:pt x="4993" y="83"/>
                  <a:pt x="4993" y="83"/>
                  <a:pt x="4993" y="83"/>
                </a:cubicBezTo>
                <a:cubicBezTo>
                  <a:pt x="4988" y="86"/>
                  <a:pt x="4988" y="86"/>
                  <a:pt x="4988" y="86"/>
                </a:cubicBezTo>
                <a:cubicBezTo>
                  <a:pt x="4977" y="87"/>
                  <a:pt x="4977" y="87"/>
                  <a:pt x="4977" y="87"/>
                </a:cubicBezTo>
                <a:cubicBezTo>
                  <a:pt x="4968" y="84"/>
                  <a:pt x="4968" y="84"/>
                  <a:pt x="4968" y="84"/>
                </a:cubicBezTo>
                <a:cubicBezTo>
                  <a:pt x="4968" y="84"/>
                  <a:pt x="4963" y="82"/>
                  <a:pt x="4961" y="81"/>
                </a:cubicBezTo>
                <a:cubicBezTo>
                  <a:pt x="4960" y="79"/>
                  <a:pt x="4950" y="79"/>
                  <a:pt x="4950" y="79"/>
                </a:cubicBezTo>
                <a:cubicBezTo>
                  <a:pt x="4950" y="82"/>
                  <a:pt x="4950" y="82"/>
                  <a:pt x="4950" y="82"/>
                </a:cubicBezTo>
                <a:cubicBezTo>
                  <a:pt x="4943" y="89"/>
                  <a:pt x="4943" y="89"/>
                  <a:pt x="4943" y="89"/>
                </a:cubicBezTo>
                <a:cubicBezTo>
                  <a:pt x="4927" y="84"/>
                  <a:pt x="4927" y="84"/>
                  <a:pt x="4927" y="84"/>
                </a:cubicBezTo>
                <a:cubicBezTo>
                  <a:pt x="4927" y="77"/>
                  <a:pt x="4927" y="77"/>
                  <a:pt x="4927" y="77"/>
                </a:cubicBezTo>
                <a:cubicBezTo>
                  <a:pt x="4927" y="71"/>
                  <a:pt x="4927" y="71"/>
                  <a:pt x="4927" y="71"/>
                </a:cubicBezTo>
                <a:cubicBezTo>
                  <a:pt x="4914" y="73"/>
                  <a:pt x="4914" y="73"/>
                  <a:pt x="4914" y="73"/>
                </a:cubicBezTo>
                <a:cubicBezTo>
                  <a:pt x="4908" y="79"/>
                  <a:pt x="4908" y="79"/>
                  <a:pt x="4908" y="79"/>
                </a:cubicBezTo>
                <a:cubicBezTo>
                  <a:pt x="4908" y="79"/>
                  <a:pt x="4902" y="81"/>
                  <a:pt x="4901" y="79"/>
                </a:cubicBezTo>
                <a:cubicBezTo>
                  <a:pt x="4899" y="76"/>
                  <a:pt x="4894" y="70"/>
                  <a:pt x="4894" y="70"/>
                </a:cubicBezTo>
                <a:cubicBezTo>
                  <a:pt x="4882" y="75"/>
                  <a:pt x="4882" y="75"/>
                  <a:pt x="4882" y="75"/>
                </a:cubicBezTo>
                <a:cubicBezTo>
                  <a:pt x="4882" y="79"/>
                  <a:pt x="4882" y="79"/>
                  <a:pt x="4882" y="79"/>
                </a:cubicBezTo>
                <a:cubicBezTo>
                  <a:pt x="4876" y="76"/>
                  <a:pt x="4876" y="76"/>
                  <a:pt x="4876" y="76"/>
                </a:cubicBezTo>
                <a:cubicBezTo>
                  <a:pt x="4872" y="75"/>
                  <a:pt x="4872" y="75"/>
                  <a:pt x="4872" y="75"/>
                </a:cubicBezTo>
                <a:cubicBezTo>
                  <a:pt x="4862" y="81"/>
                  <a:pt x="4862" y="81"/>
                  <a:pt x="4862" y="81"/>
                </a:cubicBezTo>
                <a:cubicBezTo>
                  <a:pt x="4848" y="81"/>
                  <a:pt x="4848" y="81"/>
                  <a:pt x="4848" y="81"/>
                </a:cubicBezTo>
                <a:cubicBezTo>
                  <a:pt x="4844" y="76"/>
                  <a:pt x="4844" y="76"/>
                  <a:pt x="4844" y="76"/>
                </a:cubicBezTo>
                <a:cubicBezTo>
                  <a:pt x="4835" y="73"/>
                  <a:pt x="4835" y="73"/>
                  <a:pt x="4835" y="73"/>
                </a:cubicBezTo>
                <a:cubicBezTo>
                  <a:pt x="4829" y="79"/>
                  <a:pt x="4829" y="79"/>
                  <a:pt x="4829" y="79"/>
                </a:cubicBezTo>
                <a:cubicBezTo>
                  <a:pt x="4822" y="85"/>
                  <a:pt x="4822" y="85"/>
                  <a:pt x="4822" y="85"/>
                </a:cubicBezTo>
                <a:cubicBezTo>
                  <a:pt x="4810" y="92"/>
                  <a:pt x="4810" y="92"/>
                  <a:pt x="4810" y="92"/>
                </a:cubicBezTo>
                <a:cubicBezTo>
                  <a:pt x="4800" y="87"/>
                  <a:pt x="4800" y="87"/>
                  <a:pt x="4800" y="87"/>
                </a:cubicBezTo>
                <a:cubicBezTo>
                  <a:pt x="4785" y="81"/>
                  <a:pt x="4785" y="81"/>
                  <a:pt x="4785" y="81"/>
                </a:cubicBezTo>
                <a:cubicBezTo>
                  <a:pt x="4776" y="78"/>
                  <a:pt x="4776" y="78"/>
                  <a:pt x="4776" y="78"/>
                </a:cubicBezTo>
                <a:cubicBezTo>
                  <a:pt x="4768" y="76"/>
                  <a:pt x="4768" y="76"/>
                  <a:pt x="4768" y="76"/>
                </a:cubicBezTo>
                <a:cubicBezTo>
                  <a:pt x="4753" y="78"/>
                  <a:pt x="4753" y="78"/>
                  <a:pt x="4753" y="78"/>
                </a:cubicBezTo>
                <a:cubicBezTo>
                  <a:pt x="4745" y="78"/>
                  <a:pt x="4745" y="78"/>
                  <a:pt x="4745" y="78"/>
                </a:cubicBezTo>
                <a:cubicBezTo>
                  <a:pt x="4734" y="85"/>
                  <a:pt x="4734" y="85"/>
                  <a:pt x="4734" y="85"/>
                </a:cubicBezTo>
                <a:cubicBezTo>
                  <a:pt x="4734" y="77"/>
                  <a:pt x="4734" y="77"/>
                  <a:pt x="4734" y="77"/>
                </a:cubicBezTo>
                <a:cubicBezTo>
                  <a:pt x="4734" y="73"/>
                  <a:pt x="4734" y="73"/>
                  <a:pt x="4734" y="73"/>
                </a:cubicBezTo>
                <a:cubicBezTo>
                  <a:pt x="4734" y="68"/>
                  <a:pt x="4734" y="68"/>
                  <a:pt x="4734" y="68"/>
                </a:cubicBezTo>
                <a:cubicBezTo>
                  <a:pt x="4723" y="72"/>
                  <a:pt x="4723" y="72"/>
                  <a:pt x="4723" y="72"/>
                </a:cubicBezTo>
                <a:cubicBezTo>
                  <a:pt x="4723" y="82"/>
                  <a:pt x="4723" y="82"/>
                  <a:pt x="4723" y="82"/>
                </a:cubicBezTo>
                <a:cubicBezTo>
                  <a:pt x="4715" y="95"/>
                  <a:pt x="4715" y="95"/>
                  <a:pt x="4715" y="95"/>
                </a:cubicBezTo>
                <a:cubicBezTo>
                  <a:pt x="4715" y="77"/>
                  <a:pt x="4715" y="77"/>
                  <a:pt x="4715" y="77"/>
                </a:cubicBezTo>
                <a:cubicBezTo>
                  <a:pt x="4710" y="72"/>
                  <a:pt x="4710" y="72"/>
                  <a:pt x="4710" y="72"/>
                </a:cubicBezTo>
                <a:cubicBezTo>
                  <a:pt x="4688" y="77"/>
                  <a:pt x="4688" y="77"/>
                  <a:pt x="4688" y="77"/>
                </a:cubicBezTo>
                <a:cubicBezTo>
                  <a:pt x="4683" y="79"/>
                  <a:pt x="4683" y="79"/>
                  <a:pt x="4683" y="79"/>
                </a:cubicBezTo>
                <a:cubicBezTo>
                  <a:pt x="4669" y="81"/>
                  <a:pt x="4669" y="81"/>
                  <a:pt x="4669" y="81"/>
                </a:cubicBezTo>
                <a:cubicBezTo>
                  <a:pt x="4660" y="77"/>
                  <a:pt x="4660" y="77"/>
                  <a:pt x="4660" y="77"/>
                </a:cubicBezTo>
                <a:cubicBezTo>
                  <a:pt x="4652" y="68"/>
                  <a:pt x="4652" y="68"/>
                  <a:pt x="4652" y="68"/>
                </a:cubicBezTo>
                <a:cubicBezTo>
                  <a:pt x="4632" y="79"/>
                  <a:pt x="4632" y="79"/>
                  <a:pt x="4632" y="79"/>
                </a:cubicBezTo>
                <a:cubicBezTo>
                  <a:pt x="4622" y="74"/>
                  <a:pt x="4622" y="74"/>
                  <a:pt x="4622" y="74"/>
                </a:cubicBezTo>
                <a:cubicBezTo>
                  <a:pt x="4622" y="68"/>
                  <a:pt x="4622" y="68"/>
                  <a:pt x="4622" y="68"/>
                </a:cubicBezTo>
                <a:cubicBezTo>
                  <a:pt x="4609" y="69"/>
                  <a:pt x="4609" y="69"/>
                  <a:pt x="4609" y="69"/>
                </a:cubicBezTo>
                <a:cubicBezTo>
                  <a:pt x="4602" y="70"/>
                  <a:pt x="4602" y="70"/>
                  <a:pt x="4602" y="70"/>
                </a:cubicBezTo>
                <a:cubicBezTo>
                  <a:pt x="4594" y="75"/>
                  <a:pt x="4594" y="75"/>
                  <a:pt x="4594" y="75"/>
                </a:cubicBezTo>
                <a:cubicBezTo>
                  <a:pt x="4580" y="70"/>
                  <a:pt x="4580" y="70"/>
                  <a:pt x="4580" y="70"/>
                </a:cubicBezTo>
                <a:cubicBezTo>
                  <a:pt x="4580" y="62"/>
                  <a:pt x="4580" y="62"/>
                  <a:pt x="4580" y="62"/>
                </a:cubicBezTo>
                <a:cubicBezTo>
                  <a:pt x="4575" y="51"/>
                  <a:pt x="4575" y="51"/>
                  <a:pt x="4575" y="51"/>
                </a:cubicBezTo>
                <a:cubicBezTo>
                  <a:pt x="4571" y="46"/>
                  <a:pt x="4571" y="46"/>
                  <a:pt x="4571" y="46"/>
                </a:cubicBezTo>
                <a:cubicBezTo>
                  <a:pt x="4561" y="54"/>
                  <a:pt x="4561" y="54"/>
                  <a:pt x="4561" y="54"/>
                </a:cubicBezTo>
                <a:cubicBezTo>
                  <a:pt x="4552" y="46"/>
                  <a:pt x="4552" y="46"/>
                  <a:pt x="4552" y="46"/>
                </a:cubicBezTo>
                <a:cubicBezTo>
                  <a:pt x="4550" y="58"/>
                  <a:pt x="4550" y="58"/>
                  <a:pt x="4550" y="58"/>
                </a:cubicBezTo>
                <a:cubicBezTo>
                  <a:pt x="4538" y="52"/>
                  <a:pt x="4538" y="52"/>
                  <a:pt x="4538" y="52"/>
                </a:cubicBezTo>
                <a:cubicBezTo>
                  <a:pt x="4524" y="51"/>
                  <a:pt x="4524" y="51"/>
                  <a:pt x="4524" y="51"/>
                </a:cubicBezTo>
                <a:cubicBezTo>
                  <a:pt x="4524" y="54"/>
                  <a:pt x="4524" y="54"/>
                  <a:pt x="4524" y="54"/>
                </a:cubicBezTo>
                <a:cubicBezTo>
                  <a:pt x="4516" y="56"/>
                  <a:pt x="4516" y="56"/>
                  <a:pt x="4516" y="56"/>
                </a:cubicBezTo>
                <a:cubicBezTo>
                  <a:pt x="4516" y="56"/>
                  <a:pt x="4508" y="55"/>
                  <a:pt x="4507" y="53"/>
                </a:cubicBezTo>
                <a:cubicBezTo>
                  <a:pt x="4506" y="51"/>
                  <a:pt x="4500" y="46"/>
                  <a:pt x="4500" y="46"/>
                </a:cubicBezTo>
                <a:cubicBezTo>
                  <a:pt x="4484" y="46"/>
                  <a:pt x="4484" y="46"/>
                  <a:pt x="4484" y="46"/>
                </a:cubicBezTo>
                <a:cubicBezTo>
                  <a:pt x="4479" y="53"/>
                  <a:pt x="4479" y="53"/>
                  <a:pt x="4479" y="53"/>
                </a:cubicBezTo>
                <a:cubicBezTo>
                  <a:pt x="4471" y="51"/>
                  <a:pt x="4471" y="51"/>
                  <a:pt x="4471" y="51"/>
                </a:cubicBezTo>
                <a:cubicBezTo>
                  <a:pt x="4465" y="46"/>
                  <a:pt x="4465" y="46"/>
                  <a:pt x="4465" y="46"/>
                </a:cubicBezTo>
                <a:cubicBezTo>
                  <a:pt x="4455" y="51"/>
                  <a:pt x="4455" y="51"/>
                  <a:pt x="4455" y="51"/>
                </a:cubicBezTo>
                <a:cubicBezTo>
                  <a:pt x="4447" y="43"/>
                  <a:pt x="4447" y="43"/>
                  <a:pt x="4447" y="43"/>
                </a:cubicBezTo>
                <a:cubicBezTo>
                  <a:pt x="4440" y="37"/>
                  <a:pt x="4440" y="37"/>
                  <a:pt x="4440" y="37"/>
                </a:cubicBezTo>
                <a:cubicBezTo>
                  <a:pt x="4434" y="37"/>
                  <a:pt x="4434" y="37"/>
                  <a:pt x="4434" y="37"/>
                </a:cubicBezTo>
                <a:cubicBezTo>
                  <a:pt x="4431" y="46"/>
                  <a:pt x="4431" y="46"/>
                  <a:pt x="4431" y="46"/>
                </a:cubicBezTo>
                <a:cubicBezTo>
                  <a:pt x="4431" y="52"/>
                  <a:pt x="4431" y="52"/>
                  <a:pt x="4431" y="52"/>
                </a:cubicBezTo>
                <a:cubicBezTo>
                  <a:pt x="4420" y="52"/>
                  <a:pt x="4420" y="52"/>
                  <a:pt x="4420" y="52"/>
                </a:cubicBezTo>
                <a:cubicBezTo>
                  <a:pt x="4410" y="47"/>
                  <a:pt x="4410" y="47"/>
                  <a:pt x="4410" y="47"/>
                </a:cubicBezTo>
                <a:cubicBezTo>
                  <a:pt x="4410" y="47"/>
                  <a:pt x="4406" y="51"/>
                  <a:pt x="4402" y="49"/>
                </a:cubicBezTo>
                <a:cubicBezTo>
                  <a:pt x="4399" y="46"/>
                  <a:pt x="4397" y="36"/>
                  <a:pt x="4394" y="37"/>
                </a:cubicBezTo>
                <a:cubicBezTo>
                  <a:pt x="4391" y="37"/>
                  <a:pt x="4390" y="45"/>
                  <a:pt x="4390" y="45"/>
                </a:cubicBezTo>
                <a:cubicBezTo>
                  <a:pt x="4382" y="42"/>
                  <a:pt x="4382" y="42"/>
                  <a:pt x="4382" y="42"/>
                </a:cubicBezTo>
                <a:cubicBezTo>
                  <a:pt x="4369" y="30"/>
                  <a:pt x="4369" y="30"/>
                  <a:pt x="4369" y="30"/>
                </a:cubicBezTo>
                <a:cubicBezTo>
                  <a:pt x="4360" y="26"/>
                  <a:pt x="4360" y="26"/>
                  <a:pt x="4360" y="26"/>
                </a:cubicBezTo>
                <a:cubicBezTo>
                  <a:pt x="4348" y="37"/>
                  <a:pt x="4348" y="37"/>
                  <a:pt x="4348" y="37"/>
                </a:cubicBezTo>
                <a:cubicBezTo>
                  <a:pt x="4337" y="37"/>
                  <a:pt x="4337" y="37"/>
                  <a:pt x="4337" y="37"/>
                </a:cubicBezTo>
                <a:cubicBezTo>
                  <a:pt x="4321" y="26"/>
                  <a:pt x="4321" y="26"/>
                  <a:pt x="4321" y="26"/>
                </a:cubicBezTo>
                <a:cubicBezTo>
                  <a:pt x="4315" y="22"/>
                  <a:pt x="4315" y="22"/>
                  <a:pt x="4315" y="22"/>
                </a:cubicBezTo>
                <a:cubicBezTo>
                  <a:pt x="4308" y="25"/>
                  <a:pt x="4308" y="25"/>
                  <a:pt x="4308" y="25"/>
                </a:cubicBezTo>
                <a:cubicBezTo>
                  <a:pt x="4295" y="27"/>
                  <a:pt x="4295" y="27"/>
                  <a:pt x="4295" y="27"/>
                </a:cubicBezTo>
                <a:cubicBezTo>
                  <a:pt x="4289" y="24"/>
                  <a:pt x="4289" y="24"/>
                  <a:pt x="4289" y="24"/>
                </a:cubicBezTo>
                <a:cubicBezTo>
                  <a:pt x="4283" y="29"/>
                  <a:pt x="4283" y="29"/>
                  <a:pt x="4283" y="29"/>
                </a:cubicBezTo>
                <a:cubicBezTo>
                  <a:pt x="4270" y="22"/>
                  <a:pt x="4270" y="22"/>
                  <a:pt x="4270" y="22"/>
                </a:cubicBezTo>
                <a:cubicBezTo>
                  <a:pt x="4264" y="36"/>
                  <a:pt x="4264" y="36"/>
                  <a:pt x="4264" y="36"/>
                </a:cubicBezTo>
                <a:cubicBezTo>
                  <a:pt x="4258" y="26"/>
                  <a:pt x="4258" y="26"/>
                  <a:pt x="4258" y="26"/>
                </a:cubicBezTo>
                <a:cubicBezTo>
                  <a:pt x="4253" y="22"/>
                  <a:pt x="4253" y="22"/>
                  <a:pt x="4253" y="22"/>
                </a:cubicBezTo>
                <a:cubicBezTo>
                  <a:pt x="4236" y="22"/>
                  <a:pt x="4236" y="22"/>
                  <a:pt x="4236" y="22"/>
                </a:cubicBezTo>
                <a:cubicBezTo>
                  <a:pt x="4233" y="15"/>
                  <a:pt x="4233" y="15"/>
                  <a:pt x="4233" y="15"/>
                </a:cubicBezTo>
                <a:cubicBezTo>
                  <a:pt x="4222" y="11"/>
                  <a:pt x="4222" y="11"/>
                  <a:pt x="4222" y="11"/>
                </a:cubicBezTo>
                <a:cubicBezTo>
                  <a:pt x="4211" y="11"/>
                  <a:pt x="4211" y="11"/>
                  <a:pt x="4211" y="11"/>
                </a:cubicBezTo>
                <a:cubicBezTo>
                  <a:pt x="4203" y="11"/>
                  <a:pt x="4203" y="11"/>
                  <a:pt x="4203" y="11"/>
                </a:cubicBezTo>
                <a:cubicBezTo>
                  <a:pt x="4184" y="17"/>
                  <a:pt x="4184" y="17"/>
                  <a:pt x="4184" y="17"/>
                </a:cubicBezTo>
                <a:cubicBezTo>
                  <a:pt x="4177" y="23"/>
                  <a:pt x="4177" y="23"/>
                  <a:pt x="4177" y="23"/>
                </a:cubicBezTo>
                <a:cubicBezTo>
                  <a:pt x="4167" y="17"/>
                  <a:pt x="4167" y="17"/>
                  <a:pt x="4167" y="17"/>
                </a:cubicBezTo>
                <a:cubicBezTo>
                  <a:pt x="4158" y="11"/>
                  <a:pt x="4158" y="11"/>
                  <a:pt x="4158" y="11"/>
                </a:cubicBezTo>
                <a:cubicBezTo>
                  <a:pt x="4148" y="11"/>
                  <a:pt x="4148" y="11"/>
                  <a:pt x="4148" y="11"/>
                </a:cubicBezTo>
                <a:cubicBezTo>
                  <a:pt x="4144" y="16"/>
                  <a:pt x="4144" y="16"/>
                  <a:pt x="4144" y="16"/>
                </a:cubicBezTo>
                <a:cubicBezTo>
                  <a:pt x="4136" y="26"/>
                  <a:pt x="4136" y="26"/>
                  <a:pt x="4136" y="26"/>
                </a:cubicBezTo>
                <a:cubicBezTo>
                  <a:pt x="4128" y="17"/>
                  <a:pt x="4128" y="17"/>
                  <a:pt x="4128" y="17"/>
                </a:cubicBezTo>
                <a:cubicBezTo>
                  <a:pt x="4114" y="7"/>
                  <a:pt x="4114" y="7"/>
                  <a:pt x="4114" y="7"/>
                </a:cubicBezTo>
                <a:cubicBezTo>
                  <a:pt x="4114" y="17"/>
                  <a:pt x="4114" y="17"/>
                  <a:pt x="4114" y="17"/>
                </a:cubicBezTo>
                <a:cubicBezTo>
                  <a:pt x="4111" y="23"/>
                  <a:pt x="4111" y="23"/>
                  <a:pt x="4111" y="23"/>
                </a:cubicBezTo>
                <a:cubicBezTo>
                  <a:pt x="4111" y="23"/>
                  <a:pt x="4107" y="23"/>
                  <a:pt x="4106" y="22"/>
                </a:cubicBezTo>
                <a:cubicBezTo>
                  <a:pt x="4105" y="20"/>
                  <a:pt x="4094" y="13"/>
                  <a:pt x="4094" y="13"/>
                </a:cubicBezTo>
                <a:cubicBezTo>
                  <a:pt x="4090" y="13"/>
                  <a:pt x="4090" y="13"/>
                  <a:pt x="4090" y="13"/>
                </a:cubicBezTo>
                <a:cubicBezTo>
                  <a:pt x="4082" y="18"/>
                  <a:pt x="4082" y="18"/>
                  <a:pt x="4082" y="18"/>
                </a:cubicBezTo>
                <a:cubicBezTo>
                  <a:pt x="4071" y="23"/>
                  <a:pt x="4071" y="23"/>
                  <a:pt x="4071" y="23"/>
                </a:cubicBezTo>
                <a:cubicBezTo>
                  <a:pt x="4071" y="16"/>
                  <a:pt x="4071" y="16"/>
                  <a:pt x="4071" y="16"/>
                </a:cubicBezTo>
                <a:cubicBezTo>
                  <a:pt x="4066" y="22"/>
                  <a:pt x="4066" y="22"/>
                  <a:pt x="4066" y="22"/>
                </a:cubicBezTo>
                <a:cubicBezTo>
                  <a:pt x="4057" y="28"/>
                  <a:pt x="4057" y="28"/>
                  <a:pt x="4057" y="28"/>
                </a:cubicBezTo>
                <a:cubicBezTo>
                  <a:pt x="4052" y="29"/>
                  <a:pt x="4052" y="29"/>
                  <a:pt x="4052" y="29"/>
                </a:cubicBezTo>
                <a:cubicBezTo>
                  <a:pt x="4041" y="38"/>
                  <a:pt x="4041" y="38"/>
                  <a:pt x="4041" y="38"/>
                </a:cubicBezTo>
                <a:cubicBezTo>
                  <a:pt x="4029" y="42"/>
                  <a:pt x="4029" y="42"/>
                  <a:pt x="4029" y="42"/>
                </a:cubicBezTo>
                <a:cubicBezTo>
                  <a:pt x="4021" y="35"/>
                  <a:pt x="4021" y="35"/>
                  <a:pt x="4021" y="35"/>
                </a:cubicBezTo>
                <a:cubicBezTo>
                  <a:pt x="4010" y="38"/>
                  <a:pt x="4010" y="38"/>
                  <a:pt x="4010" y="38"/>
                </a:cubicBezTo>
                <a:cubicBezTo>
                  <a:pt x="4010" y="45"/>
                  <a:pt x="4010" y="45"/>
                  <a:pt x="4010" y="45"/>
                </a:cubicBezTo>
                <a:cubicBezTo>
                  <a:pt x="4007" y="53"/>
                  <a:pt x="4007" y="53"/>
                  <a:pt x="4007" y="53"/>
                </a:cubicBezTo>
                <a:cubicBezTo>
                  <a:pt x="3995" y="58"/>
                  <a:pt x="3995" y="58"/>
                  <a:pt x="3995" y="58"/>
                </a:cubicBezTo>
                <a:cubicBezTo>
                  <a:pt x="3976" y="59"/>
                  <a:pt x="3976" y="59"/>
                  <a:pt x="3976" y="59"/>
                </a:cubicBezTo>
                <a:cubicBezTo>
                  <a:pt x="3973" y="44"/>
                  <a:pt x="3973" y="44"/>
                  <a:pt x="3973" y="44"/>
                </a:cubicBezTo>
                <a:cubicBezTo>
                  <a:pt x="3968" y="44"/>
                  <a:pt x="3968" y="44"/>
                  <a:pt x="3968" y="44"/>
                </a:cubicBezTo>
                <a:cubicBezTo>
                  <a:pt x="3956" y="55"/>
                  <a:pt x="3956" y="55"/>
                  <a:pt x="3956" y="55"/>
                </a:cubicBezTo>
                <a:cubicBezTo>
                  <a:pt x="3946" y="49"/>
                  <a:pt x="3946" y="49"/>
                  <a:pt x="3946" y="49"/>
                </a:cubicBezTo>
                <a:cubicBezTo>
                  <a:pt x="3939" y="51"/>
                  <a:pt x="3939" y="51"/>
                  <a:pt x="3939" y="51"/>
                </a:cubicBezTo>
                <a:cubicBezTo>
                  <a:pt x="3932" y="51"/>
                  <a:pt x="3932" y="51"/>
                  <a:pt x="3932" y="51"/>
                </a:cubicBezTo>
                <a:cubicBezTo>
                  <a:pt x="3920" y="52"/>
                  <a:pt x="3920" y="52"/>
                  <a:pt x="3920" y="52"/>
                </a:cubicBezTo>
                <a:cubicBezTo>
                  <a:pt x="3907" y="60"/>
                  <a:pt x="3907" y="60"/>
                  <a:pt x="3907" y="60"/>
                </a:cubicBezTo>
                <a:cubicBezTo>
                  <a:pt x="3902" y="59"/>
                  <a:pt x="3902" y="59"/>
                  <a:pt x="3902" y="59"/>
                </a:cubicBezTo>
                <a:cubicBezTo>
                  <a:pt x="3896" y="60"/>
                  <a:pt x="3896" y="60"/>
                  <a:pt x="3896" y="60"/>
                </a:cubicBezTo>
                <a:cubicBezTo>
                  <a:pt x="3893" y="66"/>
                  <a:pt x="3893" y="66"/>
                  <a:pt x="3893" y="66"/>
                </a:cubicBezTo>
                <a:cubicBezTo>
                  <a:pt x="3887" y="64"/>
                  <a:pt x="3887" y="64"/>
                  <a:pt x="3887" y="64"/>
                </a:cubicBezTo>
                <a:cubicBezTo>
                  <a:pt x="3882" y="62"/>
                  <a:pt x="3882" y="62"/>
                  <a:pt x="3882" y="62"/>
                </a:cubicBezTo>
                <a:cubicBezTo>
                  <a:pt x="3882" y="62"/>
                  <a:pt x="3875" y="60"/>
                  <a:pt x="3875" y="58"/>
                </a:cubicBezTo>
                <a:cubicBezTo>
                  <a:pt x="3874" y="56"/>
                  <a:pt x="3875" y="51"/>
                  <a:pt x="3875" y="51"/>
                </a:cubicBezTo>
                <a:cubicBezTo>
                  <a:pt x="3870" y="43"/>
                  <a:pt x="3870" y="43"/>
                  <a:pt x="3870" y="43"/>
                </a:cubicBezTo>
                <a:cubicBezTo>
                  <a:pt x="3867" y="41"/>
                  <a:pt x="3867" y="41"/>
                  <a:pt x="3867" y="41"/>
                </a:cubicBezTo>
                <a:cubicBezTo>
                  <a:pt x="3860" y="42"/>
                  <a:pt x="3860" y="42"/>
                  <a:pt x="3860" y="42"/>
                </a:cubicBezTo>
                <a:cubicBezTo>
                  <a:pt x="3850" y="49"/>
                  <a:pt x="3850" y="49"/>
                  <a:pt x="3850" y="49"/>
                </a:cubicBezTo>
                <a:cubicBezTo>
                  <a:pt x="3839" y="54"/>
                  <a:pt x="3839" y="54"/>
                  <a:pt x="3839" y="54"/>
                </a:cubicBezTo>
                <a:cubicBezTo>
                  <a:pt x="3833" y="61"/>
                  <a:pt x="3833" y="61"/>
                  <a:pt x="3833" y="61"/>
                </a:cubicBezTo>
                <a:cubicBezTo>
                  <a:pt x="3828" y="65"/>
                  <a:pt x="3828" y="65"/>
                  <a:pt x="3828" y="65"/>
                </a:cubicBezTo>
                <a:cubicBezTo>
                  <a:pt x="3817" y="63"/>
                  <a:pt x="3817" y="63"/>
                  <a:pt x="3817" y="63"/>
                </a:cubicBezTo>
                <a:cubicBezTo>
                  <a:pt x="3808" y="63"/>
                  <a:pt x="3808" y="63"/>
                  <a:pt x="3808" y="63"/>
                </a:cubicBezTo>
                <a:cubicBezTo>
                  <a:pt x="3808" y="63"/>
                  <a:pt x="3802" y="61"/>
                  <a:pt x="3802" y="59"/>
                </a:cubicBezTo>
                <a:cubicBezTo>
                  <a:pt x="3802" y="58"/>
                  <a:pt x="3806" y="50"/>
                  <a:pt x="3806" y="50"/>
                </a:cubicBezTo>
                <a:cubicBezTo>
                  <a:pt x="3808" y="42"/>
                  <a:pt x="3808" y="42"/>
                  <a:pt x="3808" y="42"/>
                </a:cubicBezTo>
                <a:cubicBezTo>
                  <a:pt x="3802" y="39"/>
                  <a:pt x="3802" y="39"/>
                  <a:pt x="3802" y="39"/>
                </a:cubicBezTo>
                <a:cubicBezTo>
                  <a:pt x="3795" y="43"/>
                  <a:pt x="3795" y="43"/>
                  <a:pt x="3795" y="43"/>
                </a:cubicBezTo>
                <a:cubicBezTo>
                  <a:pt x="3786" y="50"/>
                  <a:pt x="3786" y="50"/>
                  <a:pt x="3786" y="50"/>
                </a:cubicBezTo>
                <a:cubicBezTo>
                  <a:pt x="3780" y="61"/>
                  <a:pt x="3780" y="61"/>
                  <a:pt x="3780" y="61"/>
                </a:cubicBezTo>
                <a:cubicBezTo>
                  <a:pt x="3766" y="55"/>
                  <a:pt x="3766" y="55"/>
                  <a:pt x="3766" y="55"/>
                </a:cubicBezTo>
                <a:cubicBezTo>
                  <a:pt x="3751" y="54"/>
                  <a:pt x="3751" y="54"/>
                  <a:pt x="3751" y="54"/>
                </a:cubicBezTo>
                <a:cubicBezTo>
                  <a:pt x="3743" y="45"/>
                  <a:pt x="3743" y="45"/>
                  <a:pt x="3743" y="45"/>
                </a:cubicBezTo>
                <a:cubicBezTo>
                  <a:pt x="3730" y="40"/>
                  <a:pt x="3730" y="40"/>
                  <a:pt x="3730" y="40"/>
                </a:cubicBezTo>
                <a:cubicBezTo>
                  <a:pt x="3717" y="36"/>
                  <a:pt x="3717" y="36"/>
                  <a:pt x="3717" y="36"/>
                </a:cubicBezTo>
                <a:cubicBezTo>
                  <a:pt x="3711" y="43"/>
                  <a:pt x="3711" y="43"/>
                  <a:pt x="3711" y="43"/>
                </a:cubicBezTo>
                <a:cubicBezTo>
                  <a:pt x="3711" y="36"/>
                  <a:pt x="3711" y="36"/>
                  <a:pt x="3711" y="36"/>
                </a:cubicBezTo>
                <a:cubicBezTo>
                  <a:pt x="3703" y="32"/>
                  <a:pt x="3703" y="32"/>
                  <a:pt x="3703" y="32"/>
                </a:cubicBezTo>
                <a:cubicBezTo>
                  <a:pt x="3691" y="41"/>
                  <a:pt x="3691" y="41"/>
                  <a:pt x="3691" y="41"/>
                </a:cubicBezTo>
                <a:cubicBezTo>
                  <a:pt x="3686" y="45"/>
                  <a:pt x="3686" y="45"/>
                  <a:pt x="3686" y="45"/>
                </a:cubicBezTo>
                <a:cubicBezTo>
                  <a:pt x="3677" y="36"/>
                  <a:pt x="3677" y="36"/>
                  <a:pt x="3677" y="36"/>
                </a:cubicBezTo>
                <a:cubicBezTo>
                  <a:pt x="3668" y="29"/>
                  <a:pt x="3668" y="29"/>
                  <a:pt x="3668" y="29"/>
                </a:cubicBezTo>
                <a:cubicBezTo>
                  <a:pt x="3668" y="29"/>
                  <a:pt x="3668" y="40"/>
                  <a:pt x="3668" y="42"/>
                </a:cubicBezTo>
                <a:cubicBezTo>
                  <a:pt x="3669" y="43"/>
                  <a:pt x="3668" y="50"/>
                  <a:pt x="3668" y="50"/>
                </a:cubicBezTo>
                <a:cubicBezTo>
                  <a:pt x="3668" y="50"/>
                  <a:pt x="3668" y="52"/>
                  <a:pt x="3665" y="52"/>
                </a:cubicBezTo>
                <a:cubicBezTo>
                  <a:pt x="3663" y="52"/>
                  <a:pt x="3657" y="52"/>
                  <a:pt x="3657" y="52"/>
                </a:cubicBezTo>
                <a:cubicBezTo>
                  <a:pt x="3643" y="56"/>
                  <a:pt x="3643" y="56"/>
                  <a:pt x="3643" y="56"/>
                </a:cubicBezTo>
                <a:cubicBezTo>
                  <a:pt x="3635" y="59"/>
                  <a:pt x="3635" y="59"/>
                  <a:pt x="3635" y="59"/>
                </a:cubicBezTo>
                <a:cubicBezTo>
                  <a:pt x="3626" y="56"/>
                  <a:pt x="3626" y="56"/>
                  <a:pt x="3626" y="56"/>
                </a:cubicBezTo>
                <a:cubicBezTo>
                  <a:pt x="3616" y="57"/>
                  <a:pt x="3616" y="57"/>
                  <a:pt x="3616" y="57"/>
                </a:cubicBezTo>
                <a:cubicBezTo>
                  <a:pt x="3610" y="65"/>
                  <a:pt x="3610" y="65"/>
                  <a:pt x="3610" y="65"/>
                </a:cubicBezTo>
                <a:cubicBezTo>
                  <a:pt x="3610" y="65"/>
                  <a:pt x="3604" y="66"/>
                  <a:pt x="3602" y="65"/>
                </a:cubicBezTo>
                <a:cubicBezTo>
                  <a:pt x="3600" y="64"/>
                  <a:pt x="3595" y="61"/>
                  <a:pt x="3595" y="61"/>
                </a:cubicBezTo>
                <a:cubicBezTo>
                  <a:pt x="3591" y="64"/>
                  <a:pt x="3591" y="64"/>
                  <a:pt x="3591" y="64"/>
                </a:cubicBezTo>
                <a:cubicBezTo>
                  <a:pt x="3584" y="70"/>
                  <a:pt x="3584" y="70"/>
                  <a:pt x="3584" y="70"/>
                </a:cubicBezTo>
                <a:cubicBezTo>
                  <a:pt x="3584" y="62"/>
                  <a:pt x="3584" y="62"/>
                  <a:pt x="3584" y="62"/>
                </a:cubicBezTo>
                <a:cubicBezTo>
                  <a:pt x="3578" y="68"/>
                  <a:pt x="3578" y="68"/>
                  <a:pt x="3578" y="68"/>
                </a:cubicBezTo>
                <a:cubicBezTo>
                  <a:pt x="3567" y="71"/>
                  <a:pt x="3567" y="71"/>
                  <a:pt x="3567" y="71"/>
                </a:cubicBezTo>
                <a:cubicBezTo>
                  <a:pt x="3567" y="63"/>
                  <a:pt x="3567" y="63"/>
                  <a:pt x="3567" y="63"/>
                </a:cubicBezTo>
                <a:cubicBezTo>
                  <a:pt x="3556" y="72"/>
                  <a:pt x="3556" y="72"/>
                  <a:pt x="3556" y="72"/>
                </a:cubicBezTo>
                <a:cubicBezTo>
                  <a:pt x="3546" y="83"/>
                  <a:pt x="3546" y="83"/>
                  <a:pt x="3546" y="83"/>
                </a:cubicBezTo>
                <a:cubicBezTo>
                  <a:pt x="3537" y="92"/>
                  <a:pt x="3537" y="92"/>
                  <a:pt x="3537" y="92"/>
                </a:cubicBezTo>
                <a:cubicBezTo>
                  <a:pt x="3529" y="96"/>
                  <a:pt x="3529" y="96"/>
                  <a:pt x="3529" y="96"/>
                </a:cubicBezTo>
                <a:cubicBezTo>
                  <a:pt x="3523" y="95"/>
                  <a:pt x="3523" y="95"/>
                  <a:pt x="3523" y="95"/>
                </a:cubicBezTo>
                <a:cubicBezTo>
                  <a:pt x="3523" y="86"/>
                  <a:pt x="3523" y="86"/>
                  <a:pt x="3523" y="86"/>
                </a:cubicBezTo>
                <a:cubicBezTo>
                  <a:pt x="3518" y="83"/>
                  <a:pt x="3518" y="83"/>
                  <a:pt x="3518" y="83"/>
                </a:cubicBezTo>
                <a:cubicBezTo>
                  <a:pt x="3512" y="78"/>
                  <a:pt x="3512" y="78"/>
                  <a:pt x="3512" y="78"/>
                </a:cubicBezTo>
                <a:cubicBezTo>
                  <a:pt x="3509" y="85"/>
                  <a:pt x="3509" y="85"/>
                  <a:pt x="3509" y="85"/>
                </a:cubicBezTo>
                <a:cubicBezTo>
                  <a:pt x="3499" y="93"/>
                  <a:pt x="3499" y="93"/>
                  <a:pt x="3499" y="93"/>
                </a:cubicBezTo>
                <a:cubicBezTo>
                  <a:pt x="3496" y="85"/>
                  <a:pt x="3496" y="85"/>
                  <a:pt x="3496" y="85"/>
                </a:cubicBezTo>
                <a:cubicBezTo>
                  <a:pt x="3496" y="85"/>
                  <a:pt x="3493" y="94"/>
                  <a:pt x="3490" y="93"/>
                </a:cubicBezTo>
                <a:cubicBezTo>
                  <a:pt x="3487" y="92"/>
                  <a:pt x="3474" y="88"/>
                  <a:pt x="3474" y="88"/>
                </a:cubicBezTo>
                <a:cubicBezTo>
                  <a:pt x="3468" y="90"/>
                  <a:pt x="3468" y="90"/>
                  <a:pt x="3468" y="90"/>
                </a:cubicBezTo>
                <a:cubicBezTo>
                  <a:pt x="3461" y="93"/>
                  <a:pt x="3461" y="93"/>
                  <a:pt x="3461" y="93"/>
                </a:cubicBezTo>
                <a:cubicBezTo>
                  <a:pt x="3451" y="100"/>
                  <a:pt x="3451" y="100"/>
                  <a:pt x="3451" y="100"/>
                </a:cubicBezTo>
                <a:cubicBezTo>
                  <a:pt x="3439" y="98"/>
                  <a:pt x="3439" y="98"/>
                  <a:pt x="3439" y="98"/>
                </a:cubicBezTo>
                <a:cubicBezTo>
                  <a:pt x="3439" y="94"/>
                  <a:pt x="3439" y="94"/>
                  <a:pt x="3439" y="94"/>
                </a:cubicBezTo>
                <a:cubicBezTo>
                  <a:pt x="3436" y="89"/>
                  <a:pt x="3436" y="89"/>
                  <a:pt x="3436" y="89"/>
                </a:cubicBezTo>
                <a:cubicBezTo>
                  <a:pt x="3436" y="101"/>
                  <a:pt x="3436" y="101"/>
                  <a:pt x="3436" y="101"/>
                </a:cubicBezTo>
                <a:cubicBezTo>
                  <a:pt x="3436" y="101"/>
                  <a:pt x="3427" y="103"/>
                  <a:pt x="3425" y="103"/>
                </a:cubicBezTo>
                <a:cubicBezTo>
                  <a:pt x="3423" y="103"/>
                  <a:pt x="3410" y="91"/>
                  <a:pt x="3410" y="91"/>
                </a:cubicBezTo>
                <a:cubicBezTo>
                  <a:pt x="3410" y="88"/>
                  <a:pt x="3410" y="88"/>
                  <a:pt x="3410" y="88"/>
                </a:cubicBezTo>
                <a:cubicBezTo>
                  <a:pt x="3406" y="96"/>
                  <a:pt x="3406" y="96"/>
                  <a:pt x="3406" y="96"/>
                </a:cubicBezTo>
                <a:cubicBezTo>
                  <a:pt x="3406" y="103"/>
                  <a:pt x="3406" y="103"/>
                  <a:pt x="3406" y="103"/>
                </a:cubicBezTo>
                <a:cubicBezTo>
                  <a:pt x="3398" y="107"/>
                  <a:pt x="3398" y="107"/>
                  <a:pt x="3398" y="107"/>
                </a:cubicBezTo>
                <a:cubicBezTo>
                  <a:pt x="3383" y="103"/>
                  <a:pt x="3383" y="103"/>
                  <a:pt x="3383" y="103"/>
                </a:cubicBezTo>
                <a:cubicBezTo>
                  <a:pt x="3376" y="96"/>
                  <a:pt x="3376" y="96"/>
                  <a:pt x="3376" y="96"/>
                </a:cubicBezTo>
                <a:cubicBezTo>
                  <a:pt x="3369" y="100"/>
                  <a:pt x="3369" y="100"/>
                  <a:pt x="3369" y="100"/>
                </a:cubicBezTo>
                <a:cubicBezTo>
                  <a:pt x="3369" y="110"/>
                  <a:pt x="3369" y="110"/>
                  <a:pt x="3369" y="110"/>
                </a:cubicBezTo>
                <a:cubicBezTo>
                  <a:pt x="3353" y="104"/>
                  <a:pt x="3353" y="104"/>
                  <a:pt x="3353" y="104"/>
                </a:cubicBezTo>
                <a:cubicBezTo>
                  <a:pt x="3341" y="104"/>
                  <a:pt x="3341" y="104"/>
                  <a:pt x="3341" y="104"/>
                </a:cubicBezTo>
                <a:cubicBezTo>
                  <a:pt x="3334" y="106"/>
                  <a:pt x="3334" y="106"/>
                  <a:pt x="3334" y="106"/>
                </a:cubicBezTo>
                <a:cubicBezTo>
                  <a:pt x="3324" y="101"/>
                  <a:pt x="3324" y="101"/>
                  <a:pt x="3324" y="101"/>
                </a:cubicBezTo>
                <a:cubicBezTo>
                  <a:pt x="3310" y="99"/>
                  <a:pt x="3310" y="99"/>
                  <a:pt x="3310" y="99"/>
                </a:cubicBezTo>
                <a:cubicBezTo>
                  <a:pt x="3302" y="99"/>
                  <a:pt x="3302" y="99"/>
                  <a:pt x="3302" y="99"/>
                </a:cubicBezTo>
                <a:cubicBezTo>
                  <a:pt x="3293" y="92"/>
                  <a:pt x="3293" y="92"/>
                  <a:pt x="3293" y="92"/>
                </a:cubicBezTo>
                <a:cubicBezTo>
                  <a:pt x="3286" y="85"/>
                  <a:pt x="3286" y="85"/>
                  <a:pt x="3286" y="85"/>
                </a:cubicBezTo>
                <a:cubicBezTo>
                  <a:pt x="3280" y="101"/>
                  <a:pt x="3280" y="101"/>
                  <a:pt x="3280" y="101"/>
                </a:cubicBezTo>
                <a:cubicBezTo>
                  <a:pt x="3261" y="99"/>
                  <a:pt x="3261" y="99"/>
                  <a:pt x="3261" y="99"/>
                </a:cubicBezTo>
                <a:cubicBezTo>
                  <a:pt x="3254" y="93"/>
                  <a:pt x="3254" y="93"/>
                  <a:pt x="3254" y="93"/>
                </a:cubicBezTo>
                <a:cubicBezTo>
                  <a:pt x="3235" y="90"/>
                  <a:pt x="3235" y="90"/>
                  <a:pt x="3235" y="90"/>
                </a:cubicBezTo>
                <a:cubicBezTo>
                  <a:pt x="3235" y="90"/>
                  <a:pt x="3237" y="84"/>
                  <a:pt x="3235" y="82"/>
                </a:cubicBezTo>
                <a:cubicBezTo>
                  <a:pt x="3232" y="79"/>
                  <a:pt x="3225" y="71"/>
                  <a:pt x="3225" y="71"/>
                </a:cubicBezTo>
                <a:cubicBezTo>
                  <a:pt x="3218" y="61"/>
                  <a:pt x="3218" y="61"/>
                  <a:pt x="3218" y="61"/>
                </a:cubicBezTo>
                <a:cubicBezTo>
                  <a:pt x="3204" y="67"/>
                  <a:pt x="3204" y="67"/>
                  <a:pt x="3204" y="67"/>
                </a:cubicBezTo>
                <a:cubicBezTo>
                  <a:pt x="3195" y="65"/>
                  <a:pt x="3195" y="65"/>
                  <a:pt x="3195" y="65"/>
                </a:cubicBezTo>
                <a:cubicBezTo>
                  <a:pt x="3184" y="62"/>
                  <a:pt x="3184" y="62"/>
                  <a:pt x="3184" y="62"/>
                </a:cubicBezTo>
                <a:cubicBezTo>
                  <a:pt x="3184" y="49"/>
                  <a:pt x="3184" y="49"/>
                  <a:pt x="3184" y="49"/>
                </a:cubicBezTo>
                <a:cubicBezTo>
                  <a:pt x="3180" y="35"/>
                  <a:pt x="3180" y="35"/>
                  <a:pt x="3180" y="35"/>
                </a:cubicBezTo>
                <a:cubicBezTo>
                  <a:pt x="3175" y="48"/>
                  <a:pt x="3175" y="48"/>
                  <a:pt x="3175" y="48"/>
                </a:cubicBezTo>
                <a:cubicBezTo>
                  <a:pt x="3171" y="60"/>
                  <a:pt x="3171" y="60"/>
                  <a:pt x="3171" y="60"/>
                </a:cubicBezTo>
                <a:cubicBezTo>
                  <a:pt x="3162" y="67"/>
                  <a:pt x="3162" y="67"/>
                  <a:pt x="3162" y="67"/>
                </a:cubicBezTo>
                <a:cubicBezTo>
                  <a:pt x="3155" y="62"/>
                  <a:pt x="3155" y="62"/>
                  <a:pt x="3155" y="62"/>
                </a:cubicBezTo>
                <a:cubicBezTo>
                  <a:pt x="3155" y="56"/>
                  <a:pt x="3155" y="56"/>
                  <a:pt x="3155" y="56"/>
                </a:cubicBezTo>
                <a:cubicBezTo>
                  <a:pt x="3145" y="52"/>
                  <a:pt x="3145" y="52"/>
                  <a:pt x="3145" y="52"/>
                </a:cubicBezTo>
                <a:cubicBezTo>
                  <a:pt x="3137" y="46"/>
                  <a:pt x="3137" y="46"/>
                  <a:pt x="3137" y="46"/>
                </a:cubicBezTo>
                <a:cubicBezTo>
                  <a:pt x="3132" y="57"/>
                  <a:pt x="3132" y="57"/>
                  <a:pt x="3132" y="57"/>
                </a:cubicBezTo>
                <a:cubicBezTo>
                  <a:pt x="3122" y="63"/>
                  <a:pt x="3122" y="63"/>
                  <a:pt x="3122" y="63"/>
                </a:cubicBezTo>
                <a:cubicBezTo>
                  <a:pt x="3119" y="70"/>
                  <a:pt x="3119" y="70"/>
                  <a:pt x="3119" y="70"/>
                </a:cubicBezTo>
                <a:cubicBezTo>
                  <a:pt x="3111" y="65"/>
                  <a:pt x="3111" y="65"/>
                  <a:pt x="3111" y="65"/>
                </a:cubicBezTo>
                <a:cubicBezTo>
                  <a:pt x="3102" y="71"/>
                  <a:pt x="3102" y="71"/>
                  <a:pt x="3102" y="71"/>
                </a:cubicBezTo>
                <a:cubicBezTo>
                  <a:pt x="3099" y="73"/>
                  <a:pt x="3099" y="73"/>
                  <a:pt x="3099" y="73"/>
                </a:cubicBezTo>
                <a:cubicBezTo>
                  <a:pt x="3092" y="72"/>
                  <a:pt x="3092" y="72"/>
                  <a:pt x="3092" y="72"/>
                </a:cubicBezTo>
                <a:cubicBezTo>
                  <a:pt x="3088" y="64"/>
                  <a:pt x="3088" y="64"/>
                  <a:pt x="3088" y="64"/>
                </a:cubicBezTo>
                <a:cubicBezTo>
                  <a:pt x="3088" y="57"/>
                  <a:pt x="3088" y="57"/>
                  <a:pt x="3088" y="57"/>
                </a:cubicBezTo>
                <a:cubicBezTo>
                  <a:pt x="3084" y="66"/>
                  <a:pt x="3084" y="66"/>
                  <a:pt x="3084" y="66"/>
                </a:cubicBezTo>
                <a:cubicBezTo>
                  <a:pt x="3079" y="65"/>
                  <a:pt x="3079" y="65"/>
                  <a:pt x="3079" y="65"/>
                </a:cubicBezTo>
                <a:cubicBezTo>
                  <a:pt x="3079" y="52"/>
                  <a:pt x="3079" y="52"/>
                  <a:pt x="3079" y="52"/>
                </a:cubicBezTo>
                <a:cubicBezTo>
                  <a:pt x="3079" y="48"/>
                  <a:pt x="3079" y="48"/>
                  <a:pt x="3079" y="48"/>
                </a:cubicBezTo>
                <a:cubicBezTo>
                  <a:pt x="3069" y="56"/>
                  <a:pt x="3069" y="56"/>
                  <a:pt x="3069" y="56"/>
                </a:cubicBezTo>
                <a:cubicBezTo>
                  <a:pt x="3064" y="62"/>
                  <a:pt x="3064" y="62"/>
                  <a:pt x="3064" y="62"/>
                </a:cubicBezTo>
                <a:cubicBezTo>
                  <a:pt x="3059" y="58"/>
                  <a:pt x="3059" y="58"/>
                  <a:pt x="3059" y="58"/>
                </a:cubicBezTo>
                <a:cubicBezTo>
                  <a:pt x="3059" y="48"/>
                  <a:pt x="3059" y="48"/>
                  <a:pt x="3059" y="48"/>
                </a:cubicBezTo>
                <a:cubicBezTo>
                  <a:pt x="3059" y="42"/>
                  <a:pt x="3059" y="42"/>
                  <a:pt x="3059" y="42"/>
                </a:cubicBezTo>
                <a:cubicBezTo>
                  <a:pt x="3049" y="45"/>
                  <a:pt x="3049" y="45"/>
                  <a:pt x="3049" y="45"/>
                </a:cubicBezTo>
                <a:cubicBezTo>
                  <a:pt x="3039" y="45"/>
                  <a:pt x="3039" y="45"/>
                  <a:pt x="3039" y="45"/>
                </a:cubicBezTo>
                <a:cubicBezTo>
                  <a:pt x="3030" y="42"/>
                  <a:pt x="3030" y="42"/>
                  <a:pt x="3030" y="42"/>
                </a:cubicBezTo>
                <a:cubicBezTo>
                  <a:pt x="3014" y="53"/>
                  <a:pt x="3014" y="53"/>
                  <a:pt x="3014" y="53"/>
                </a:cubicBezTo>
                <a:cubicBezTo>
                  <a:pt x="3007" y="59"/>
                  <a:pt x="3007" y="59"/>
                  <a:pt x="3007" y="59"/>
                </a:cubicBezTo>
                <a:cubicBezTo>
                  <a:pt x="2995" y="62"/>
                  <a:pt x="2995" y="62"/>
                  <a:pt x="2995" y="62"/>
                </a:cubicBezTo>
                <a:cubicBezTo>
                  <a:pt x="2984" y="58"/>
                  <a:pt x="2984" y="58"/>
                  <a:pt x="2984" y="58"/>
                </a:cubicBezTo>
                <a:cubicBezTo>
                  <a:pt x="2984" y="51"/>
                  <a:pt x="2984" y="51"/>
                  <a:pt x="2984" y="51"/>
                </a:cubicBezTo>
                <a:cubicBezTo>
                  <a:pt x="2978" y="45"/>
                  <a:pt x="2978" y="45"/>
                  <a:pt x="2978" y="45"/>
                </a:cubicBezTo>
                <a:cubicBezTo>
                  <a:pt x="2966" y="39"/>
                  <a:pt x="2966" y="39"/>
                  <a:pt x="2966" y="39"/>
                </a:cubicBezTo>
                <a:cubicBezTo>
                  <a:pt x="2948" y="32"/>
                  <a:pt x="2948" y="32"/>
                  <a:pt x="2948" y="32"/>
                </a:cubicBezTo>
                <a:cubicBezTo>
                  <a:pt x="2936" y="33"/>
                  <a:pt x="2936" y="33"/>
                  <a:pt x="2936" y="33"/>
                </a:cubicBezTo>
                <a:cubicBezTo>
                  <a:pt x="2925" y="28"/>
                  <a:pt x="2925" y="28"/>
                  <a:pt x="2925" y="28"/>
                </a:cubicBezTo>
                <a:cubicBezTo>
                  <a:pt x="2923" y="40"/>
                  <a:pt x="2923" y="40"/>
                  <a:pt x="2923" y="40"/>
                </a:cubicBezTo>
                <a:cubicBezTo>
                  <a:pt x="2910" y="45"/>
                  <a:pt x="2910" y="45"/>
                  <a:pt x="2910" y="45"/>
                </a:cubicBezTo>
                <a:cubicBezTo>
                  <a:pt x="2897" y="55"/>
                  <a:pt x="2897" y="55"/>
                  <a:pt x="2897" y="55"/>
                </a:cubicBezTo>
                <a:cubicBezTo>
                  <a:pt x="2889" y="63"/>
                  <a:pt x="2889" y="63"/>
                  <a:pt x="2889" y="63"/>
                </a:cubicBezTo>
                <a:cubicBezTo>
                  <a:pt x="2894" y="38"/>
                  <a:pt x="2894" y="38"/>
                  <a:pt x="2894" y="38"/>
                </a:cubicBezTo>
                <a:cubicBezTo>
                  <a:pt x="2886" y="47"/>
                  <a:pt x="2886" y="47"/>
                  <a:pt x="2886" y="47"/>
                </a:cubicBezTo>
                <a:cubicBezTo>
                  <a:pt x="2881" y="42"/>
                  <a:pt x="2881" y="42"/>
                  <a:pt x="2881" y="42"/>
                </a:cubicBezTo>
                <a:cubicBezTo>
                  <a:pt x="2874" y="46"/>
                  <a:pt x="2874" y="46"/>
                  <a:pt x="2874" y="46"/>
                </a:cubicBezTo>
                <a:cubicBezTo>
                  <a:pt x="2869" y="50"/>
                  <a:pt x="2869" y="50"/>
                  <a:pt x="2869" y="50"/>
                </a:cubicBezTo>
                <a:cubicBezTo>
                  <a:pt x="2869" y="50"/>
                  <a:pt x="2870" y="33"/>
                  <a:pt x="2869" y="32"/>
                </a:cubicBezTo>
                <a:cubicBezTo>
                  <a:pt x="2868" y="30"/>
                  <a:pt x="2863" y="50"/>
                  <a:pt x="2863" y="50"/>
                </a:cubicBezTo>
                <a:cubicBezTo>
                  <a:pt x="2863" y="43"/>
                  <a:pt x="2863" y="43"/>
                  <a:pt x="2863" y="43"/>
                </a:cubicBezTo>
                <a:cubicBezTo>
                  <a:pt x="2856" y="50"/>
                  <a:pt x="2856" y="50"/>
                  <a:pt x="2856" y="50"/>
                </a:cubicBezTo>
                <a:cubicBezTo>
                  <a:pt x="2845" y="58"/>
                  <a:pt x="2845" y="58"/>
                  <a:pt x="2845" y="58"/>
                </a:cubicBezTo>
                <a:cubicBezTo>
                  <a:pt x="2845" y="58"/>
                  <a:pt x="2839" y="54"/>
                  <a:pt x="2838" y="52"/>
                </a:cubicBezTo>
                <a:cubicBezTo>
                  <a:pt x="2838" y="51"/>
                  <a:pt x="2836" y="44"/>
                  <a:pt x="2835" y="42"/>
                </a:cubicBezTo>
                <a:cubicBezTo>
                  <a:pt x="2835" y="41"/>
                  <a:pt x="2831" y="33"/>
                  <a:pt x="2831" y="33"/>
                </a:cubicBezTo>
                <a:cubicBezTo>
                  <a:pt x="2822" y="36"/>
                  <a:pt x="2822" y="36"/>
                  <a:pt x="2822" y="36"/>
                </a:cubicBezTo>
                <a:cubicBezTo>
                  <a:pt x="2822" y="36"/>
                  <a:pt x="2817" y="35"/>
                  <a:pt x="2817" y="34"/>
                </a:cubicBezTo>
                <a:cubicBezTo>
                  <a:pt x="2817" y="32"/>
                  <a:pt x="2813" y="30"/>
                  <a:pt x="2813" y="30"/>
                </a:cubicBezTo>
                <a:cubicBezTo>
                  <a:pt x="2809" y="38"/>
                  <a:pt x="2809" y="38"/>
                  <a:pt x="2809" y="38"/>
                </a:cubicBezTo>
                <a:cubicBezTo>
                  <a:pt x="2805" y="46"/>
                  <a:pt x="2805" y="46"/>
                  <a:pt x="2805" y="46"/>
                </a:cubicBezTo>
                <a:cubicBezTo>
                  <a:pt x="2811" y="59"/>
                  <a:pt x="2811" y="59"/>
                  <a:pt x="2811" y="59"/>
                </a:cubicBezTo>
                <a:cubicBezTo>
                  <a:pt x="2798" y="47"/>
                  <a:pt x="2798" y="47"/>
                  <a:pt x="2798" y="47"/>
                </a:cubicBezTo>
                <a:cubicBezTo>
                  <a:pt x="2791" y="47"/>
                  <a:pt x="2791" y="47"/>
                  <a:pt x="2791" y="47"/>
                </a:cubicBezTo>
                <a:cubicBezTo>
                  <a:pt x="2791" y="47"/>
                  <a:pt x="2783" y="42"/>
                  <a:pt x="2781" y="41"/>
                </a:cubicBezTo>
                <a:cubicBezTo>
                  <a:pt x="2779" y="39"/>
                  <a:pt x="2777" y="34"/>
                  <a:pt x="2777" y="34"/>
                </a:cubicBezTo>
                <a:cubicBezTo>
                  <a:pt x="2770" y="32"/>
                  <a:pt x="2770" y="32"/>
                  <a:pt x="2770" y="32"/>
                </a:cubicBezTo>
                <a:cubicBezTo>
                  <a:pt x="2764" y="38"/>
                  <a:pt x="2764" y="38"/>
                  <a:pt x="2764" y="38"/>
                </a:cubicBezTo>
                <a:cubicBezTo>
                  <a:pt x="2764" y="38"/>
                  <a:pt x="2755" y="35"/>
                  <a:pt x="2755" y="39"/>
                </a:cubicBezTo>
                <a:cubicBezTo>
                  <a:pt x="2755" y="42"/>
                  <a:pt x="2755" y="51"/>
                  <a:pt x="2755" y="51"/>
                </a:cubicBezTo>
                <a:cubicBezTo>
                  <a:pt x="2741" y="58"/>
                  <a:pt x="2741" y="58"/>
                  <a:pt x="2741" y="58"/>
                </a:cubicBezTo>
                <a:cubicBezTo>
                  <a:pt x="2741" y="44"/>
                  <a:pt x="2741" y="44"/>
                  <a:pt x="2741" y="44"/>
                </a:cubicBezTo>
                <a:cubicBezTo>
                  <a:pt x="2732" y="41"/>
                  <a:pt x="2732" y="41"/>
                  <a:pt x="2732" y="41"/>
                </a:cubicBezTo>
                <a:cubicBezTo>
                  <a:pt x="2725" y="44"/>
                  <a:pt x="2725" y="44"/>
                  <a:pt x="2725" y="44"/>
                </a:cubicBezTo>
                <a:cubicBezTo>
                  <a:pt x="2712" y="53"/>
                  <a:pt x="2712" y="53"/>
                  <a:pt x="2712" y="53"/>
                </a:cubicBezTo>
                <a:cubicBezTo>
                  <a:pt x="2704" y="42"/>
                  <a:pt x="2704" y="42"/>
                  <a:pt x="2704" y="42"/>
                </a:cubicBezTo>
                <a:cubicBezTo>
                  <a:pt x="2692" y="55"/>
                  <a:pt x="2692" y="55"/>
                  <a:pt x="2692" y="55"/>
                </a:cubicBezTo>
                <a:cubicBezTo>
                  <a:pt x="2685" y="52"/>
                  <a:pt x="2685" y="52"/>
                  <a:pt x="2685" y="52"/>
                </a:cubicBezTo>
                <a:cubicBezTo>
                  <a:pt x="2678" y="37"/>
                  <a:pt x="2678" y="37"/>
                  <a:pt x="2678" y="37"/>
                </a:cubicBezTo>
                <a:cubicBezTo>
                  <a:pt x="2674" y="42"/>
                  <a:pt x="2674" y="42"/>
                  <a:pt x="2674" y="42"/>
                </a:cubicBezTo>
                <a:cubicBezTo>
                  <a:pt x="2668" y="49"/>
                  <a:pt x="2668" y="49"/>
                  <a:pt x="2668" y="49"/>
                </a:cubicBezTo>
                <a:cubicBezTo>
                  <a:pt x="2659" y="52"/>
                  <a:pt x="2659" y="52"/>
                  <a:pt x="2659" y="52"/>
                </a:cubicBezTo>
                <a:cubicBezTo>
                  <a:pt x="2650" y="47"/>
                  <a:pt x="2650" y="47"/>
                  <a:pt x="2650" y="47"/>
                </a:cubicBezTo>
                <a:cubicBezTo>
                  <a:pt x="2643" y="28"/>
                  <a:pt x="2643" y="28"/>
                  <a:pt x="2643" y="28"/>
                </a:cubicBezTo>
                <a:cubicBezTo>
                  <a:pt x="2640" y="16"/>
                  <a:pt x="2640" y="16"/>
                  <a:pt x="2640" y="16"/>
                </a:cubicBezTo>
                <a:cubicBezTo>
                  <a:pt x="2630" y="26"/>
                  <a:pt x="2630" y="26"/>
                  <a:pt x="2630" y="26"/>
                </a:cubicBezTo>
                <a:cubicBezTo>
                  <a:pt x="2603" y="29"/>
                  <a:pt x="2603" y="29"/>
                  <a:pt x="2603" y="29"/>
                </a:cubicBezTo>
                <a:cubicBezTo>
                  <a:pt x="2592" y="33"/>
                  <a:pt x="2592" y="33"/>
                  <a:pt x="2592" y="33"/>
                </a:cubicBezTo>
                <a:cubicBezTo>
                  <a:pt x="2592" y="33"/>
                  <a:pt x="2579" y="30"/>
                  <a:pt x="2576" y="29"/>
                </a:cubicBezTo>
                <a:cubicBezTo>
                  <a:pt x="2573" y="28"/>
                  <a:pt x="2563" y="26"/>
                  <a:pt x="2563" y="26"/>
                </a:cubicBezTo>
                <a:cubicBezTo>
                  <a:pt x="2563" y="26"/>
                  <a:pt x="2566" y="16"/>
                  <a:pt x="2567" y="15"/>
                </a:cubicBezTo>
                <a:cubicBezTo>
                  <a:pt x="2569" y="13"/>
                  <a:pt x="2572" y="9"/>
                  <a:pt x="2568" y="9"/>
                </a:cubicBezTo>
                <a:cubicBezTo>
                  <a:pt x="2565" y="9"/>
                  <a:pt x="2558" y="19"/>
                  <a:pt x="2556" y="21"/>
                </a:cubicBezTo>
                <a:cubicBezTo>
                  <a:pt x="2555" y="23"/>
                  <a:pt x="2553" y="25"/>
                  <a:pt x="2553" y="25"/>
                </a:cubicBezTo>
                <a:cubicBezTo>
                  <a:pt x="2545" y="24"/>
                  <a:pt x="2545" y="24"/>
                  <a:pt x="2545" y="24"/>
                </a:cubicBezTo>
                <a:cubicBezTo>
                  <a:pt x="2517" y="21"/>
                  <a:pt x="2517" y="21"/>
                  <a:pt x="2517" y="21"/>
                </a:cubicBezTo>
                <a:cubicBezTo>
                  <a:pt x="2510" y="16"/>
                  <a:pt x="2510" y="16"/>
                  <a:pt x="2510" y="16"/>
                </a:cubicBezTo>
                <a:cubicBezTo>
                  <a:pt x="2494" y="5"/>
                  <a:pt x="2494" y="5"/>
                  <a:pt x="2494" y="5"/>
                </a:cubicBezTo>
                <a:cubicBezTo>
                  <a:pt x="2491" y="0"/>
                  <a:pt x="2491" y="0"/>
                  <a:pt x="2491" y="0"/>
                </a:cubicBezTo>
                <a:cubicBezTo>
                  <a:pt x="2479" y="3"/>
                  <a:pt x="2479" y="3"/>
                  <a:pt x="2479" y="3"/>
                </a:cubicBezTo>
                <a:cubicBezTo>
                  <a:pt x="2471" y="10"/>
                  <a:pt x="2471" y="10"/>
                  <a:pt x="2471" y="10"/>
                </a:cubicBezTo>
                <a:cubicBezTo>
                  <a:pt x="2464" y="14"/>
                  <a:pt x="2464" y="14"/>
                  <a:pt x="2464" y="14"/>
                </a:cubicBezTo>
                <a:cubicBezTo>
                  <a:pt x="2464" y="0"/>
                  <a:pt x="2464" y="0"/>
                  <a:pt x="2464" y="0"/>
                </a:cubicBezTo>
                <a:cubicBezTo>
                  <a:pt x="2456" y="10"/>
                  <a:pt x="2456" y="10"/>
                  <a:pt x="2456" y="10"/>
                </a:cubicBezTo>
                <a:cubicBezTo>
                  <a:pt x="2451" y="7"/>
                  <a:pt x="2451" y="7"/>
                  <a:pt x="2451" y="7"/>
                </a:cubicBezTo>
                <a:cubicBezTo>
                  <a:pt x="2443" y="12"/>
                  <a:pt x="2443" y="12"/>
                  <a:pt x="2443" y="12"/>
                </a:cubicBezTo>
                <a:cubicBezTo>
                  <a:pt x="2433" y="16"/>
                  <a:pt x="2433" y="16"/>
                  <a:pt x="2433" y="16"/>
                </a:cubicBezTo>
                <a:cubicBezTo>
                  <a:pt x="2433" y="4"/>
                  <a:pt x="2433" y="4"/>
                  <a:pt x="2433" y="4"/>
                </a:cubicBezTo>
                <a:cubicBezTo>
                  <a:pt x="2424" y="19"/>
                  <a:pt x="2424" y="19"/>
                  <a:pt x="2424" y="19"/>
                </a:cubicBezTo>
                <a:cubicBezTo>
                  <a:pt x="2413" y="7"/>
                  <a:pt x="2413" y="7"/>
                  <a:pt x="2413" y="7"/>
                </a:cubicBezTo>
                <a:cubicBezTo>
                  <a:pt x="2406" y="25"/>
                  <a:pt x="2406" y="25"/>
                  <a:pt x="2406" y="25"/>
                </a:cubicBezTo>
                <a:cubicBezTo>
                  <a:pt x="2398" y="30"/>
                  <a:pt x="2398" y="30"/>
                  <a:pt x="2398" y="30"/>
                </a:cubicBezTo>
                <a:cubicBezTo>
                  <a:pt x="2385" y="28"/>
                  <a:pt x="2385" y="28"/>
                  <a:pt x="2385" y="28"/>
                </a:cubicBezTo>
                <a:cubicBezTo>
                  <a:pt x="2381" y="24"/>
                  <a:pt x="2381" y="24"/>
                  <a:pt x="2381" y="24"/>
                </a:cubicBezTo>
                <a:cubicBezTo>
                  <a:pt x="2376" y="31"/>
                  <a:pt x="2376" y="31"/>
                  <a:pt x="2376" y="31"/>
                </a:cubicBezTo>
                <a:cubicBezTo>
                  <a:pt x="2369" y="30"/>
                  <a:pt x="2369" y="30"/>
                  <a:pt x="2369" y="30"/>
                </a:cubicBezTo>
                <a:cubicBezTo>
                  <a:pt x="2371" y="21"/>
                  <a:pt x="2371" y="21"/>
                  <a:pt x="2371" y="21"/>
                </a:cubicBezTo>
                <a:cubicBezTo>
                  <a:pt x="2361" y="31"/>
                  <a:pt x="2361" y="31"/>
                  <a:pt x="2361" y="31"/>
                </a:cubicBezTo>
                <a:cubicBezTo>
                  <a:pt x="2356" y="36"/>
                  <a:pt x="2356" y="36"/>
                  <a:pt x="2356" y="36"/>
                </a:cubicBezTo>
                <a:cubicBezTo>
                  <a:pt x="2345" y="29"/>
                  <a:pt x="2345" y="29"/>
                  <a:pt x="2345" y="29"/>
                </a:cubicBezTo>
                <a:cubicBezTo>
                  <a:pt x="2349" y="16"/>
                  <a:pt x="2349" y="16"/>
                  <a:pt x="2349" y="16"/>
                </a:cubicBezTo>
                <a:cubicBezTo>
                  <a:pt x="2347" y="6"/>
                  <a:pt x="2347" y="6"/>
                  <a:pt x="2347" y="6"/>
                </a:cubicBezTo>
                <a:cubicBezTo>
                  <a:pt x="2347" y="6"/>
                  <a:pt x="2335" y="7"/>
                  <a:pt x="2335" y="9"/>
                </a:cubicBezTo>
                <a:cubicBezTo>
                  <a:pt x="2335" y="10"/>
                  <a:pt x="2325" y="22"/>
                  <a:pt x="2325" y="22"/>
                </a:cubicBezTo>
                <a:cubicBezTo>
                  <a:pt x="2323" y="29"/>
                  <a:pt x="2323" y="29"/>
                  <a:pt x="2323" y="29"/>
                </a:cubicBezTo>
                <a:cubicBezTo>
                  <a:pt x="2319" y="24"/>
                  <a:pt x="2319" y="24"/>
                  <a:pt x="2319" y="24"/>
                </a:cubicBezTo>
                <a:cubicBezTo>
                  <a:pt x="2319" y="15"/>
                  <a:pt x="2319" y="15"/>
                  <a:pt x="2319" y="15"/>
                </a:cubicBezTo>
                <a:cubicBezTo>
                  <a:pt x="2319" y="15"/>
                  <a:pt x="2313" y="12"/>
                  <a:pt x="2313" y="14"/>
                </a:cubicBezTo>
                <a:cubicBezTo>
                  <a:pt x="2313" y="16"/>
                  <a:pt x="2309" y="29"/>
                  <a:pt x="2308" y="23"/>
                </a:cubicBezTo>
                <a:cubicBezTo>
                  <a:pt x="2308" y="16"/>
                  <a:pt x="2308" y="11"/>
                  <a:pt x="2308" y="11"/>
                </a:cubicBezTo>
                <a:cubicBezTo>
                  <a:pt x="2301" y="6"/>
                  <a:pt x="2301" y="6"/>
                  <a:pt x="2301" y="6"/>
                </a:cubicBezTo>
                <a:cubicBezTo>
                  <a:pt x="2301" y="21"/>
                  <a:pt x="2301" y="21"/>
                  <a:pt x="2301" y="21"/>
                </a:cubicBezTo>
                <a:cubicBezTo>
                  <a:pt x="2292" y="30"/>
                  <a:pt x="2292" y="30"/>
                  <a:pt x="2292" y="30"/>
                </a:cubicBezTo>
                <a:cubicBezTo>
                  <a:pt x="2285" y="21"/>
                  <a:pt x="2285" y="21"/>
                  <a:pt x="2285" y="21"/>
                </a:cubicBezTo>
                <a:cubicBezTo>
                  <a:pt x="2278" y="19"/>
                  <a:pt x="2278" y="19"/>
                  <a:pt x="2278" y="19"/>
                </a:cubicBezTo>
                <a:cubicBezTo>
                  <a:pt x="2266" y="13"/>
                  <a:pt x="2266" y="13"/>
                  <a:pt x="2266" y="13"/>
                </a:cubicBezTo>
                <a:cubicBezTo>
                  <a:pt x="2266" y="22"/>
                  <a:pt x="2266" y="22"/>
                  <a:pt x="2266" y="22"/>
                </a:cubicBezTo>
                <a:cubicBezTo>
                  <a:pt x="2257" y="25"/>
                  <a:pt x="2257" y="25"/>
                  <a:pt x="2257" y="25"/>
                </a:cubicBezTo>
                <a:cubicBezTo>
                  <a:pt x="2244" y="18"/>
                  <a:pt x="2244" y="18"/>
                  <a:pt x="2244" y="18"/>
                </a:cubicBezTo>
                <a:cubicBezTo>
                  <a:pt x="2239" y="30"/>
                  <a:pt x="2239" y="30"/>
                  <a:pt x="2239" y="30"/>
                </a:cubicBezTo>
                <a:cubicBezTo>
                  <a:pt x="2222" y="36"/>
                  <a:pt x="2222" y="36"/>
                  <a:pt x="2222" y="36"/>
                </a:cubicBezTo>
                <a:cubicBezTo>
                  <a:pt x="2208" y="39"/>
                  <a:pt x="2208" y="39"/>
                  <a:pt x="2208" y="39"/>
                </a:cubicBezTo>
                <a:cubicBezTo>
                  <a:pt x="2196" y="33"/>
                  <a:pt x="2196" y="33"/>
                  <a:pt x="2196" y="33"/>
                </a:cubicBezTo>
                <a:cubicBezTo>
                  <a:pt x="2185" y="36"/>
                  <a:pt x="2185" y="36"/>
                  <a:pt x="2185" y="36"/>
                </a:cubicBezTo>
                <a:cubicBezTo>
                  <a:pt x="2179" y="27"/>
                  <a:pt x="2179" y="27"/>
                  <a:pt x="2179" y="27"/>
                </a:cubicBezTo>
                <a:cubicBezTo>
                  <a:pt x="2169" y="25"/>
                  <a:pt x="2169" y="25"/>
                  <a:pt x="2169" y="25"/>
                </a:cubicBezTo>
                <a:cubicBezTo>
                  <a:pt x="2161" y="22"/>
                  <a:pt x="2161" y="22"/>
                  <a:pt x="2161" y="22"/>
                </a:cubicBezTo>
                <a:cubicBezTo>
                  <a:pt x="2150" y="28"/>
                  <a:pt x="2150" y="28"/>
                  <a:pt x="2150" y="28"/>
                </a:cubicBezTo>
                <a:cubicBezTo>
                  <a:pt x="2141" y="23"/>
                  <a:pt x="2141" y="23"/>
                  <a:pt x="2141" y="23"/>
                </a:cubicBezTo>
                <a:cubicBezTo>
                  <a:pt x="2128" y="16"/>
                  <a:pt x="2128" y="16"/>
                  <a:pt x="2128" y="16"/>
                </a:cubicBezTo>
                <a:cubicBezTo>
                  <a:pt x="2128" y="12"/>
                  <a:pt x="2128" y="12"/>
                  <a:pt x="2128" y="12"/>
                </a:cubicBezTo>
                <a:cubicBezTo>
                  <a:pt x="2119" y="27"/>
                  <a:pt x="2119" y="27"/>
                  <a:pt x="2119" y="27"/>
                </a:cubicBezTo>
                <a:cubicBezTo>
                  <a:pt x="2119" y="3"/>
                  <a:pt x="2119" y="3"/>
                  <a:pt x="2119" y="3"/>
                </a:cubicBezTo>
                <a:cubicBezTo>
                  <a:pt x="2106" y="24"/>
                  <a:pt x="2106" y="24"/>
                  <a:pt x="2106" y="24"/>
                </a:cubicBezTo>
                <a:cubicBezTo>
                  <a:pt x="2096" y="25"/>
                  <a:pt x="2096" y="25"/>
                  <a:pt x="2096" y="25"/>
                </a:cubicBezTo>
                <a:cubicBezTo>
                  <a:pt x="2091" y="23"/>
                  <a:pt x="2091" y="23"/>
                  <a:pt x="2091" y="23"/>
                </a:cubicBezTo>
                <a:cubicBezTo>
                  <a:pt x="2091" y="36"/>
                  <a:pt x="2091" y="36"/>
                  <a:pt x="2091" y="36"/>
                </a:cubicBezTo>
                <a:cubicBezTo>
                  <a:pt x="2076" y="42"/>
                  <a:pt x="2076" y="42"/>
                  <a:pt x="2076" y="42"/>
                </a:cubicBezTo>
                <a:cubicBezTo>
                  <a:pt x="2062" y="33"/>
                  <a:pt x="2062" y="33"/>
                  <a:pt x="2062" y="33"/>
                </a:cubicBezTo>
                <a:cubicBezTo>
                  <a:pt x="2056" y="22"/>
                  <a:pt x="2056" y="22"/>
                  <a:pt x="2056" y="22"/>
                </a:cubicBezTo>
                <a:cubicBezTo>
                  <a:pt x="2047" y="33"/>
                  <a:pt x="2047" y="33"/>
                  <a:pt x="2047" y="33"/>
                </a:cubicBezTo>
                <a:cubicBezTo>
                  <a:pt x="2040" y="18"/>
                  <a:pt x="2040" y="18"/>
                  <a:pt x="2040" y="18"/>
                </a:cubicBezTo>
                <a:cubicBezTo>
                  <a:pt x="2034" y="31"/>
                  <a:pt x="2034" y="31"/>
                  <a:pt x="2034" y="31"/>
                </a:cubicBezTo>
                <a:cubicBezTo>
                  <a:pt x="2026" y="35"/>
                  <a:pt x="2026" y="35"/>
                  <a:pt x="2026" y="35"/>
                </a:cubicBezTo>
                <a:cubicBezTo>
                  <a:pt x="2014" y="28"/>
                  <a:pt x="2014" y="28"/>
                  <a:pt x="2014" y="28"/>
                </a:cubicBezTo>
                <a:cubicBezTo>
                  <a:pt x="2009" y="34"/>
                  <a:pt x="2009" y="34"/>
                  <a:pt x="2009" y="34"/>
                </a:cubicBezTo>
                <a:cubicBezTo>
                  <a:pt x="2003" y="37"/>
                  <a:pt x="2003" y="37"/>
                  <a:pt x="2003" y="37"/>
                </a:cubicBezTo>
                <a:cubicBezTo>
                  <a:pt x="1995" y="40"/>
                  <a:pt x="1995" y="40"/>
                  <a:pt x="1995" y="40"/>
                </a:cubicBezTo>
                <a:cubicBezTo>
                  <a:pt x="1984" y="33"/>
                  <a:pt x="1984" y="33"/>
                  <a:pt x="1984" y="33"/>
                </a:cubicBezTo>
                <a:cubicBezTo>
                  <a:pt x="1984" y="23"/>
                  <a:pt x="1984" y="23"/>
                  <a:pt x="1984" y="23"/>
                </a:cubicBezTo>
                <a:cubicBezTo>
                  <a:pt x="1972" y="37"/>
                  <a:pt x="1972" y="37"/>
                  <a:pt x="1972" y="37"/>
                </a:cubicBezTo>
                <a:cubicBezTo>
                  <a:pt x="1961" y="43"/>
                  <a:pt x="1961" y="43"/>
                  <a:pt x="1961" y="43"/>
                </a:cubicBezTo>
                <a:cubicBezTo>
                  <a:pt x="1961" y="30"/>
                  <a:pt x="1961" y="30"/>
                  <a:pt x="1961" y="30"/>
                </a:cubicBezTo>
                <a:cubicBezTo>
                  <a:pt x="1949" y="42"/>
                  <a:pt x="1949" y="42"/>
                  <a:pt x="1949" y="42"/>
                </a:cubicBezTo>
                <a:cubicBezTo>
                  <a:pt x="1932" y="48"/>
                  <a:pt x="1932" y="48"/>
                  <a:pt x="1932" y="48"/>
                </a:cubicBezTo>
                <a:cubicBezTo>
                  <a:pt x="1920" y="48"/>
                  <a:pt x="1920" y="48"/>
                  <a:pt x="1920" y="48"/>
                </a:cubicBezTo>
                <a:cubicBezTo>
                  <a:pt x="1920" y="39"/>
                  <a:pt x="1920" y="39"/>
                  <a:pt x="1920" y="39"/>
                </a:cubicBezTo>
                <a:cubicBezTo>
                  <a:pt x="1909" y="54"/>
                  <a:pt x="1909" y="54"/>
                  <a:pt x="1909" y="54"/>
                </a:cubicBezTo>
                <a:cubicBezTo>
                  <a:pt x="1890" y="56"/>
                  <a:pt x="1890" y="56"/>
                  <a:pt x="1890" y="56"/>
                </a:cubicBezTo>
                <a:cubicBezTo>
                  <a:pt x="1875" y="45"/>
                  <a:pt x="1875" y="45"/>
                  <a:pt x="1875" y="45"/>
                </a:cubicBezTo>
                <a:cubicBezTo>
                  <a:pt x="1879" y="35"/>
                  <a:pt x="1879" y="35"/>
                  <a:pt x="1879" y="35"/>
                </a:cubicBezTo>
                <a:cubicBezTo>
                  <a:pt x="1862" y="51"/>
                  <a:pt x="1862" y="51"/>
                  <a:pt x="1862" y="51"/>
                </a:cubicBezTo>
                <a:cubicBezTo>
                  <a:pt x="1842" y="53"/>
                  <a:pt x="1842" y="53"/>
                  <a:pt x="1842" y="53"/>
                </a:cubicBezTo>
                <a:cubicBezTo>
                  <a:pt x="1829" y="45"/>
                  <a:pt x="1829" y="45"/>
                  <a:pt x="1829" y="45"/>
                </a:cubicBezTo>
                <a:cubicBezTo>
                  <a:pt x="1829" y="36"/>
                  <a:pt x="1829" y="36"/>
                  <a:pt x="1829" y="36"/>
                </a:cubicBezTo>
                <a:cubicBezTo>
                  <a:pt x="1822" y="55"/>
                  <a:pt x="1822" y="55"/>
                  <a:pt x="1822" y="55"/>
                </a:cubicBezTo>
                <a:cubicBezTo>
                  <a:pt x="1811" y="67"/>
                  <a:pt x="1811" y="67"/>
                  <a:pt x="1811" y="67"/>
                </a:cubicBezTo>
                <a:cubicBezTo>
                  <a:pt x="1791" y="68"/>
                  <a:pt x="1791" y="68"/>
                  <a:pt x="1791" y="68"/>
                </a:cubicBezTo>
                <a:cubicBezTo>
                  <a:pt x="1791" y="68"/>
                  <a:pt x="1783" y="65"/>
                  <a:pt x="1782" y="63"/>
                </a:cubicBezTo>
                <a:cubicBezTo>
                  <a:pt x="1781" y="61"/>
                  <a:pt x="1782" y="54"/>
                  <a:pt x="1782" y="54"/>
                </a:cubicBezTo>
                <a:cubicBezTo>
                  <a:pt x="1770" y="63"/>
                  <a:pt x="1770" y="63"/>
                  <a:pt x="1770" y="63"/>
                </a:cubicBezTo>
                <a:cubicBezTo>
                  <a:pt x="1770" y="63"/>
                  <a:pt x="1772" y="68"/>
                  <a:pt x="1764" y="63"/>
                </a:cubicBezTo>
                <a:cubicBezTo>
                  <a:pt x="1756" y="59"/>
                  <a:pt x="1749" y="56"/>
                  <a:pt x="1749" y="56"/>
                </a:cubicBezTo>
                <a:cubicBezTo>
                  <a:pt x="1739" y="59"/>
                  <a:pt x="1739" y="59"/>
                  <a:pt x="1739" y="59"/>
                </a:cubicBezTo>
                <a:cubicBezTo>
                  <a:pt x="1726" y="62"/>
                  <a:pt x="1726" y="62"/>
                  <a:pt x="1726" y="62"/>
                </a:cubicBezTo>
                <a:cubicBezTo>
                  <a:pt x="1698" y="66"/>
                  <a:pt x="1698" y="66"/>
                  <a:pt x="1698" y="66"/>
                </a:cubicBezTo>
                <a:cubicBezTo>
                  <a:pt x="1691" y="75"/>
                  <a:pt x="1691" y="75"/>
                  <a:pt x="1691" y="75"/>
                </a:cubicBezTo>
                <a:cubicBezTo>
                  <a:pt x="1673" y="85"/>
                  <a:pt x="1673" y="85"/>
                  <a:pt x="1673" y="85"/>
                </a:cubicBezTo>
                <a:cubicBezTo>
                  <a:pt x="1673" y="85"/>
                  <a:pt x="1668" y="89"/>
                  <a:pt x="1665" y="89"/>
                </a:cubicBezTo>
                <a:cubicBezTo>
                  <a:pt x="1662" y="93"/>
                  <a:pt x="1662" y="93"/>
                  <a:pt x="1662" y="93"/>
                </a:cubicBezTo>
                <a:cubicBezTo>
                  <a:pt x="1652" y="98"/>
                  <a:pt x="1652" y="98"/>
                  <a:pt x="1652" y="98"/>
                </a:cubicBezTo>
                <a:cubicBezTo>
                  <a:pt x="1652" y="85"/>
                  <a:pt x="1652" y="85"/>
                  <a:pt x="1652" y="85"/>
                </a:cubicBezTo>
                <a:cubicBezTo>
                  <a:pt x="1654" y="75"/>
                  <a:pt x="1654" y="75"/>
                  <a:pt x="1654" y="75"/>
                </a:cubicBezTo>
                <a:cubicBezTo>
                  <a:pt x="1645" y="87"/>
                  <a:pt x="1645" y="87"/>
                  <a:pt x="1645" y="87"/>
                </a:cubicBezTo>
                <a:cubicBezTo>
                  <a:pt x="1641" y="96"/>
                  <a:pt x="1641" y="96"/>
                  <a:pt x="1641" y="96"/>
                </a:cubicBezTo>
                <a:cubicBezTo>
                  <a:pt x="1633" y="100"/>
                  <a:pt x="1633" y="100"/>
                  <a:pt x="1633" y="100"/>
                </a:cubicBezTo>
                <a:cubicBezTo>
                  <a:pt x="1622" y="92"/>
                  <a:pt x="1622" y="92"/>
                  <a:pt x="1622" y="92"/>
                </a:cubicBezTo>
                <a:cubicBezTo>
                  <a:pt x="1628" y="75"/>
                  <a:pt x="1628" y="75"/>
                  <a:pt x="1628" y="75"/>
                </a:cubicBezTo>
                <a:cubicBezTo>
                  <a:pt x="1618" y="86"/>
                  <a:pt x="1618" y="86"/>
                  <a:pt x="1618" y="86"/>
                </a:cubicBezTo>
                <a:cubicBezTo>
                  <a:pt x="1614" y="97"/>
                  <a:pt x="1614" y="97"/>
                  <a:pt x="1614" y="97"/>
                </a:cubicBezTo>
                <a:cubicBezTo>
                  <a:pt x="1602" y="91"/>
                  <a:pt x="1602" y="91"/>
                  <a:pt x="1602" y="91"/>
                </a:cubicBezTo>
                <a:cubicBezTo>
                  <a:pt x="1594" y="78"/>
                  <a:pt x="1594" y="78"/>
                  <a:pt x="1594" y="78"/>
                </a:cubicBezTo>
                <a:cubicBezTo>
                  <a:pt x="1589" y="81"/>
                  <a:pt x="1589" y="81"/>
                  <a:pt x="1589" y="81"/>
                </a:cubicBezTo>
                <a:cubicBezTo>
                  <a:pt x="1581" y="80"/>
                  <a:pt x="1581" y="80"/>
                  <a:pt x="1581" y="80"/>
                </a:cubicBezTo>
                <a:cubicBezTo>
                  <a:pt x="1581" y="70"/>
                  <a:pt x="1581" y="70"/>
                  <a:pt x="1581" y="70"/>
                </a:cubicBezTo>
                <a:cubicBezTo>
                  <a:pt x="1568" y="75"/>
                  <a:pt x="1568" y="75"/>
                  <a:pt x="1568" y="75"/>
                </a:cubicBezTo>
                <a:cubicBezTo>
                  <a:pt x="1568" y="75"/>
                  <a:pt x="1575" y="85"/>
                  <a:pt x="1575" y="87"/>
                </a:cubicBezTo>
                <a:cubicBezTo>
                  <a:pt x="1575" y="88"/>
                  <a:pt x="1573" y="99"/>
                  <a:pt x="1573" y="99"/>
                </a:cubicBezTo>
                <a:cubicBezTo>
                  <a:pt x="1563" y="107"/>
                  <a:pt x="1563" y="107"/>
                  <a:pt x="1563" y="107"/>
                </a:cubicBezTo>
                <a:cubicBezTo>
                  <a:pt x="1557" y="105"/>
                  <a:pt x="1557" y="105"/>
                  <a:pt x="1557" y="105"/>
                </a:cubicBezTo>
                <a:cubicBezTo>
                  <a:pt x="1552" y="97"/>
                  <a:pt x="1552" y="97"/>
                  <a:pt x="1552" y="97"/>
                </a:cubicBezTo>
                <a:cubicBezTo>
                  <a:pt x="1547" y="97"/>
                  <a:pt x="1547" y="97"/>
                  <a:pt x="1547" y="97"/>
                </a:cubicBezTo>
                <a:cubicBezTo>
                  <a:pt x="1544" y="108"/>
                  <a:pt x="1544" y="108"/>
                  <a:pt x="1544" y="108"/>
                </a:cubicBezTo>
                <a:cubicBezTo>
                  <a:pt x="1541" y="110"/>
                  <a:pt x="1541" y="110"/>
                  <a:pt x="1541" y="110"/>
                </a:cubicBezTo>
                <a:cubicBezTo>
                  <a:pt x="1535" y="105"/>
                  <a:pt x="1535" y="105"/>
                  <a:pt x="1535" y="105"/>
                </a:cubicBezTo>
                <a:cubicBezTo>
                  <a:pt x="1526" y="99"/>
                  <a:pt x="1526" y="99"/>
                  <a:pt x="1526" y="99"/>
                </a:cubicBezTo>
                <a:cubicBezTo>
                  <a:pt x="1526" y="93"/>
                  <a:pt x="1526" y="93"/>
                  <a:pt x="1526" y="93"/>
                </a:cubicBezTo>
                <a:cubicBezTo>
                  <a:pt x="1519" y="103"/>
                  <a:pt x="1519" y="103"/>
                  <a:pt x="1519" y="103"/>
                </a:cubicBezTo>
                <a:cubicBezTo>
                  <a:pt x="1511" y="105"/>
                  <a:pt x="1511" y="105"/>
                  <a:pt x="1511" y="105"/>
                </a:cubicBezTo>
                <a:cubicBezTo>
                  <a:pt x="1503" y="113"/>
                  <a:pt x="1503" y="113"/>
                  <a:pt x="1503" y="113"/>
                </a:cubicBezTo>
                <a:cubicBezTo>
                  <a:pt x="1498" y="107"/>
                  <a:pt x="1498" y="107"/>
                  <a:pt x="1498" y="107"/>
                </a:cubicBezTo>
                <a:cubicBezTo>
                  <a:pt x="1492" y="120"/>
                  <a:pt x="1492" y="120"/>
                  <a:pt x="1492" y="120"/>
                </a:cubicBezTo>
                <a:cubicBezTo>
                  <a:pt x="1483" y="121"/>
                  <a:pt x="1483" y="121"/>
                  <a:pt x="1483" y="121"/>
                </a:cubicBezTo>
                <a:cubicBezTo>
                  <a:pt x="1475" y="128"/>
                  <a:pt x="1475" y="128"/>
                  <a:pt x="1475" y="128"/>
                </a:cubicBezTo>
                <a:cubicBezTo>
                  <a:pt x="1465" y="132"/>
                  <a:pt x="1465" y="132"/>
                  <a:pt x="1465" y="132"/>
                </a:cubicBezTo>
                <a:cubicBezTo>
                  <a:pt x="1454" y="135"/>
                  <a:pt x="1454" y="135"/>
                  <a:pt x="1454" y="135"/>
                </a:cubicBezTo>
                <a:cubicBezTo>
                  <a:pt x="1447" y="131"/>
                  <a:pt x="1447" y="131"/>
                  <a:pt x="1447" y="131"/>
                </a:cubicBezTo>
                <a:cubicBezTo>
                  <a:pt x="1447" y="123"/>
                  <a:pt x="1447" y="123"/>
                  <a:pt x="1447" y="123"/>
                </a:cubicBezTo>
                <a:cubicBezTo>
                  <a:pt x="1447" y="115"/>
                  <a:pt x="1447" y="115"/>
                  <a:pt x="1447" y="115"/>
                </a:cubicBezTo>
                <a:cubicBezTo>
                  <a:pt x="1441" y="116"/>
                  <a:pt x="1441" y="116"/>
                  <a:pt x="1441" y="116"/>
                </a:cubicBezTo>
                <a:cubicBezTo>
                  <a:pt x="1437" y="124"/>
                  <a:pt x="1437" y="124"/>
                  <a:pt x="1437" y="124"/>
                </a:cubicBezTo>
                <a:cubicBezTo>
                  <a:pt x="1433" y="128"/>
                  <a:pt x="1433" y="128"/>
                  <a:pt x="1433" y="128"/>
                </a:cubicBezTo>
                <a:cubicBezTo>
                  <a:pt x="1426" y="128"/>
                  <a:pt x="1426" y="128"/>
                  <a:pt x="1426" y="128"/>
                </a:cubicBezTo>
                <a:cubicBezTo>
                  <a:pt x="1422" y="120"/>
                  <a:pt x="1422" y="120"/>
                  <a:pt x="1422" y="120"/>
                </a:cubicBezTo>
                <a:cubicBezTo>
                  <a:pt x="1430" y="110"/>
                  <a:pt x="1430" y="110"/>
                  <a:pt x="1430" y="110"/>
                </a:cubicBezTo>
                <a:cubicBezTo>
                  <a:pt x="1433" y="106"/>
                  <a:pt x="1433" y="106"/>
                  <a:pt x="1433" y="106"/>
                </a:cubicBezTo>
                <a:cubicBezTo>
                  <a:pt x="1422" y="112"/>
                  <a:pt x="1422" y="112"/>
                  <a:pt x="1422" y="112"/>
                </a:cubicBezTo>
                <a:cubicBezTo>
                  <a:pt x="1413" y="123"/>
                  <a:pt x="1413" y="123"/>
                  <a:pt x="1413" y="123"/>
                </a:cubicBezTo>
                <a:cubicBezTo>
                  <a:pt x="1403" y="133"/>
                  <a:pt x="1403" y="133"/>
                  <a:pt x="1403" y="133"/>
                </a:cubicBezTo>
                <a:cubicBezTo>
                  <a:pt x="1398" y="133"/>
                  <a:pt x="1398" y="133"/>
                  <a:pt x="1398" y="133"/>
                </a:cubicBezTo>
                <a:cubicBezTo>
                  <a:pt x="1394" y="132"/>
                  <a:pt x="1394" y="132"/>
                  <a:pt x="1394" y="132"/>
                </a:cubicBezTo>
                <a:cubicBezTo>
                  <a:pt x="1389" y="126"/>
                  <a:pt x="1389" y="126"/>
                  <a:pt x="1389" y="126"/>
                </a:cubicBezTo>
                <a:cubicBezTo>
                  <a:pt x="1380" y="122"/>
                  <a:pt x="1380" y="122"/>
                  <a:pt x="1380" y="122"/>
                </a:cubicBezTo>
                <a:cubicBezTo>
                  <a:pt x="1380" y="132"/>
                  <a:pt x="1380" y="132"/>
                  <a:pt x="1380" y="132"/>
                </a:cubicBezTo>
                <a:cubicBezTo>
                  <a:pt x="1380" y="132"/>
                  <a:pt x="1375" y="122"/>
                  <a:pt x="1374" y="121"/>
                </a:cubicBezTo>
                <a:cubicBezTo>
                  <a:pt x="1373" y="119"/>
                  <a:pt x="1368" y="112"/>
                  <a:pt x="1368" y="112"/>
                </a:cubicBezTo>
                <a:cubicBezTo>
                  <a:pt x="1363" y="111"/>
                  <a:pt x="1363" y="111"/>
                  <a:pt x="1363" y="111"/>
                </a:cubicBezTo>
                <a:cubicBezTo>
                  <a:pt x="1359" y="116"/>
                  <a:pt x="1359" y="116"/>
                  <a:pt x="1359" y="116"/>
                </a:cubicBezTo>
                <a:cubicBezTo>
                  <a:pt x="1359" y="116"/>
                  <a:pt x="1354" y="125"/>
                  <a:pt x="1356" y="126"/>
                </a:cubicBezTo>
                <a:cubicBezTo>
                  <a:pt x="1358" y="127"/>
                  <a:pt x="1361" y="133"/>
                  <a:pt x="1361" y="133"/>
                </a:cubicBezTo>
                <a:cubicBezTo>
                  <a:pt x="1351" y="121"/>
                  <a:pt x="1351" y="121"/>
                  <a:pt x="1351" y="121"/>
                </a:cubicBezTo>
                <a:cubicBezTo>
                  <a:pt x="1347" y="113"/>
                  <a:pt x="1347" y="113"/>
                  <a:pt x="1347" y="113"/>
                </a:cubicBezTo>
                <a:cubicBezTo>
                  <a:pt x="1344" y="123"/>
                  <a:pt x="1344" y="123"/>
                  <a:pt x="1344" y="123"/>
                </a:cubicBezTo>
                <a:cubicBezTo>
                  <a:pt x="1344" y="132"/>
                  <a:pt x="1344" y="132"/>
                  <a:pt x="1344" y="132"/>
                </a:cubicBezTo>
                <a:cubicBezTo>
                  <a:pt x="1344" y="134"/>
                  <a:pt x="1344" y="134"/>
                  <a:pt x="1344" y="134"/>
                </a:cubicBezTo>
                <a:cubicBezTo>
                  <a:pt x="1338" y="124"/>
                  <a:pt x="1338" y="124"/>
                  <a:pt x="1338" y="124"/>
                </a:cubicBezTo>
                <a:cubicBezTo>
                  <a:pt x="1338" y="138"/>
                  <a:pt x="1338" y="138"/>
                  <a:pt x="1338" y="138"/>
                </a:cubicBezTo>
                <a:cubicBezTo>
                  <a:pt x="1327" y="121"/>
                  <a:pt x="1327" y="121"/>
                  <a:pt x="1327" y="121"/>
                </a:cubicBezTo>
                <a:cubicBezTo>
                  <a:pt x="1320" y="117"/>
                  <a:pt x="1320" y="117"/>
                  <a:pt x="1320" y="117"/>
                </a:cubicBezTo>
                <a:cubicBezTo>
                  <a:pt x="1320" y="127"/>
                  <a:pt x="1320" y="127"/>
                  <a:pt x="1320" y="127"/>
                </a:cubicBezTo>
                <a:cubicBezTo>
                  <a:pt x="1318" y="134"/>
                  <a:pt x="1318" y="134"/>
                  <a:pt x="1318" y="134"/>
                </a:cubicBezTo>
                <a:cubicBezTo>
                  <a:pt x="1307" y="139"/>
                  <a:pt x="1307" y="139"/>
                  <a:pt x="1307" y="139"/>
                </a:cubicBezTo>
                <a:cubicBezTo>
                  <a:pt x="1304" y="131"/>
                  <a:pt x="1304" y="131"/>
                  <a:pt x="1304" y="131"/>
                </a:cubicBezTo>
                <a:cubicBezTo>
                  <a:pt x="1298" y="138"/>
                  <a:pt x="1298" y="138"/>
                  <a:pt x="1298" y="138"/>
                </a:cubicBezTo>
                <a:cubicBezTo>
                  <a:pt x="1293" y="136"/>
                  <a:pt x="1293" y="136"/>
                  <a:pt x="1293" y="136"/>
                </a:cubicBezTo>
                <a:cubicBezTo>
                  <a:pt x="1280" y="139"/>
                  <a:pt x="1280" y="139"/>
                  <a:pt x="1280" y="139"/>
                </a:cubicBezTo>
                <a:cubicBezTo>
                  <a:pt x="1274" y="137"/>
                  <a:pt x="1274" y="137"/>
                  <a:pt x="1274" y="137"/>
                </a:cubicBezTo>
                <a:cubicBezTo>
                  <a:pt x="1267" y="128"/>
                  <a:pt x="1267" y="128"/>
                  <a:pt x="1267" y="128"/>
                </a:cubicBezTo>
                <a:cubicBezTo>
                  <a:pt x="1267" y="123"/>
                  <a:pt x="1267" y="123"/>
                  <a:pt x="1267" y="123"/>
                </a:cubicBezTo>
                <a:cubicBezTo>
                  <a:pt x="1257" y="134"/>
                  <a:pt x="1257" y="134"/>
                  <a:pt x="1257" y="134"/>
                </a:cubicBezTo>
                <a:cubicBezTo>
                  <a:pt x="1250" y="130"/>
                  <a:pt x="1250" y="130"/>
                  <a:pt x="1250" y="130"/>
                </a:cubicBezTo>
                <a:cubicBezTo>
                  <a:pt x="1239" y="125"/>
                  <a:pt x="1239" y="125"/>
                  <a:pt x="1239" y="125"/>
                </a:cubicBezTo>
                <a:cubicBezTo>
                  <a:pt x="1236" y="134"/>
                  <a:pt x="1236" y="134"/>
                  <a:pt x="1236" y="134"/>
                </a:cubicBezTo>
                <a:cubicBezTo>
                  <a:pt x="1229" y="139"/>
                  <a:pt x="1229" y="139"/>
                  <a:pt x="1229" y="139"/>
                </a:cubicBezTo>
                <a:cubicBezTo>
                  <a:pt x="1218" y="137"/>
                  <a:pt x="1218" y="137"/>
                  <a:pt x="1218" y="137"/>
                </a:cubicBezTo>
                <a:cubicBezTo>
                  <a:pt x="1207" y="128"/>
                  <a:pt x="1207" y="128"/>
                  <a:pt x="1207" y="128"/>
                </a:cubicBezTo>
                <a:cubicBezTo>
                  <a:pt x="1207" y="138"/>
                  <a:pt x="1207" y="138"/>
                  <a:pt x="1207" y="138"/>
                </a:cubicBezTo>
                <a:cubicBezTo>
                  <a:pt x="1207" y="146"/>
                  <a:pt x="1207" y="146"/>
                  <a:pt x="1207" y="146"/>
                </a:cubicBezTo>
                <a:cubicBezTo>
                  <a:pt x="1193" y="153"/>
                  <a:pt x="1193" y="153"/>
                  <a:pt x="1193" y="153"/>
                </a:cubicBezTo>
                <a:cubicBezTo>
                  <a:pt x="1185" y="147"/>
                  <a:pt x="1185" y="147"/>
                  <a:pt x="1185" y="147"/>
                </a:cubicBezTo>
                <a:cubicBezTo>
                  <a:pt x="1178" y="139"/>
                  <a:pt x="1178" y="139"/>
                  <a:pt x="1178" y="139"/>
                </a:cubicBezTo>
                <a:cubicBezTo>
                  <a:pt x="1178" y="147"/>
                  <a:pt x="1178" y="147"/>
                  <a:pt x="1178" y="147"/>
                </a:cubicBezTo>
                <a:cubicBezTo>
                  <a:pt x="1175" y="155"/>
                  <a:pt x="1175" y="155"/>
                  <a:pt x="1175" y="155"/>
                </a:cubicBezTo>
                <a:cubicBezTo>
                  <a:pt x="1160" y="153"/>
                  <a:pt x="1160" y="153"/>
                  <a:pt x="1160" y="153"/>
                </a:cubicBezTo>
                <a:cubicBezTo>
                  <a:pt x="1155" y="151"/>
                  <a:pt x="1155" y="151"/>
                  <a:pt x="1155" y="151"/>
                </a:cubicBezTo>
                <a:cubicBezTo>
                  <a:pt x="1155" y="138"/>
                  <a:pt x="1155" y="138"/>
                  <a:pt x="1155" y="138"/>
                </a:cubicBezTo>
                <a:cubicBezTo>
                  <a:pt x="1155" y="131"/>
                  <a:pt x="1155" y="131"/>
                  <a:pt x="1155" y="131"/>
                </a:cubicBezTo>
                <a:cubicBezTo>
                  <a:pt x="1147" y="140"/>
                  <a:pt x="1147" y="140"/>
                  <a:pt x="1147" y="140"/>
                </a:cubicBezTo>
                <a:cubicBezTo>
                  <a:pt x="1142" y="140"/>
                  <a:pt x="1142" y="140"/>
                  <a:pt x="1142" y="140"/>
                </a:cubicBezTo>
                <a:cubicBezTo>
                  <a:pt x="1131" y="138"/>
                  <a:pt x="1131" y="138"/>
                  <a:pt x="1131" y="138"/>
                </a:cubicBezTo>
                <a:cubicBezTo>
                  <a:pt x="1121" y="135"/>
                  <a:pt x="1121" y="135"/>
                  <a:pt x="1121" y="135"/>
                </a:cubicBezTo>
                <a:cubicBezTo>
                  <a:pt x="1115" y="133"/>
                  <a:pt x="1115" y="133"/>
                  <a:pt x="1115" y="133"/>
                </a:cubicBezTo>
                <a:cubicBezTo>
                  <a:pt x="1115" y="130"/>
                  <a:pt x="1115" y="130"/>
                  <a:pt x="1115" y="130"/>
                </a:cubicBezTo>
                <a:cubicBezTo>
                  <a:pt x="1109" y="132"/>
                  <a:pt x="1109" y="132"/>
                  <a:pt x="1109" y="132"/>
                </a:cubicBezTo>
                <a:cubicBezTo>
                  <a:pt x="1104" y="130"/>
                  <a:pt x="1104" y="130"/>
                  <a:pt x="1104" y="130"/>
                </a:cubicBezTo>
                <a:cubicBezTo>
                  <a:pt x="1099" y="129"/>
                  <a:pt x="1099" y="129"/>
                  <a:pt x="1099" y="129"/>
                </a:cubicBezTo>
                <a:cubicBezTo>
                  <a:pt x="1089" y="129"/>
                  <a:pt x="1089" y="129"/>
                  <a:pt x="1089" y="129"/>
                </a:cubicBezTo>
                <a:cubicBezTo>
                  <a:pt x="1085" y="118"/>
                  <a:pt x="1085" y="118"/>
                  <a:pt x="1085" y="118"/>
                </a:cubicBezTo>
                <a:cubicBezTo>
                  <a:pt x="1076" y="131"/>
                  <a:pt x="1076" y="131"/>
                  <a:pt x="1076" y="131"/>
                </a:cubicBezTo>
                <a:cubicBezTo>
                  <a:pt x="1073" y="135"/>
                  <a:pt x="1073" y="135"/>
                  <a:pt x="1073" y="135"/>
                </a:cubicBezTo>
                <a:cubicBezTo>
                  <a:pt x="1069" y="139"/>
                  <a:pt x="1069" y="139"/>
                  <a:pt x="1069" y="139"/>
                </a:cubicBezTo>
                <a:cubicBezTo>
                  <a:pt x="1064" y="139"/>
                  <a:pt x="1064" y="139"/>
                  <a:pt x="1064" y="139"/>
                </a:cubicBezTo>
                <a:cubicBezTo>
                  <a:pt x="1060" y="132"/>
                  <a:pt x="1060" y="132"/>
                  <a:pt x="1060" y="132"/>
                </a:cubicBezTo>
                <a:cubicBezTo>
                  <a:pt x="1055" y="139"/>
                  <a:pt x="1055" y="139"/>
                  <a:pt x="1055" y="139"/>
                </a:cubicBezTo>
                <a:cubicBezTo>
                  <a:pt x="1053" y="143"/>
                  <a:pt x="1053" y="143"/>
                  <a:pt x="1053" y="143"/>
                </a:cubicBezTo>
                <a:cubicBezTo>
                  <a:pt x="1046" y="142"/>
                  <a:pt x="1046" y="142"/>
                  <a:pt x="1046" y="142"/>
                </a:cubicBezTo>
                <a:cubicBezTo>
                  <a:pt x="1046" y="137"/>
                  <a:pt x="1046" y="137"/>
                  <a:pt x="1046" y="137"/>
                </a:cubicBezTo>
                <a:cubicBezTo>
                  <a:pt x="1039" y="139"/>
                  <a:pt x="1039" y="139"/>
                  <a:pt x="1039" y="139"/>
                </a:cubicBezTo>
                <a:cubicBezTo>
                  <a:pt x="1029" y="143"/>
                  <a:pt x="1029" y="143"/>
                  <a:pt x="1029" y="143"/>
                </a:cubicBezTo>
                <a:cubicBezTo>
                  <a:pt x="1025" y="138"/>
                  <a:pt x="1025" y="138"/>
                  <a:pt x="1025" y="138"/>
                </a:cubicBezTo>
                <a:cubicBezTo>
                  <a:pt x="1025" y="129"/>
                  <a:pt x="1025" y="129"/>
                  <a:pt x="1025" y="129"/>
                </a:cubicBezTo>
                <a:cubicBezTo>
                  <a:pt x="1018" y="141"/>
                  <a:pt x="1018" y="141"/>
                  <a:pt x="1018" y="141"/>
                </a:cubicBezTo>
                <a:cubicBezTo>
                  <a:pt x="1015" y="144"/>
                  <a:pt x="1015" y="144"/>
                  <a:pt x="1015" y="144"/>
                </a:cubicBezTo>
                <a:cubicBezTo>
                  <a:pt x="1007" y="143"/>
                  <a:pt x="1007" y="143"/>
                  <a:pt x="1007" y="143"/>
                </a:cubicBezTo>
                <a:cubicBezTo>
                  <a:pt x="1000" y="137"/>
                  <a:pt x="1000" y="137"/>
                  <a:pt x="1000" y="137"/>
                </a:cubicBezTo>
                <a:cubicBezTo>
                  <a:pt x="990" y="125"/>
                  <a:pt x="990" y="125"/>
                  <a:pt x="990" y="125"/>
                </a:cubicBezTo>
                <a:cubicBezTo>
                  <a:pt x="983" y="118"/>
                  <a:pt x="983" y="118"/>
                  <a:pt x="983" y="118"/>
                </a:cubicBezTo>
                <a:cubicBezTo>
                  <a:pt x="983" y="131"/>
                  <a:pt x="983" y="131"/>
                  <a:pt x="983" y="131"/>
                </a:cubicBezTo>
                <a:cubicBezTo>
                  <a:pt x="972" y="128"/>
                  <a:pt x="972" y="128"/>
                  <a:pt x="972" y="128"/>
                </a:cubicBezTo>
                <a:cubicBezTo>
                  <a:pt x="968" y="134"/>
                  <a:pt x="968" y="134"/>
                  <a:pt x="968" y="134"/>
                </a:cubicBezTo>
                <a:cubicBezTo>
                  <a:pt x="979" y="137"/>
                  <a:pt x="979" y="137"/>
                  <a:pt x="979" y="137"/>
                </a:cubicBezTo>
                <a:cubicBezTo>
                  <a:pt x="977" y="140"/>
                  <a:pt x="977" y="140"/>
                  <a:pt x="977" y="140"/>
                </a:cubicBezTo>
                <a:cubicBezTo>
                  <a:pt x="968" y="139"/>
                  <a:pt x="968" y="139"/>
                  <a:pt x="968" y="139"/>
                </a:cubicBezTo>
                <a:cubicBezTo>
                  <a:pt x="961" y="134"/>
                  <a:pt x="961" y="134"/>
                  <a:pt x="961" y="134"/>
                </a:cubicBezTo>
                <a:cubicBezTo>
                  <a:pt x="954" y="126"/>
                  <a:pt x="954" y="126"/>
                  <a:pt x="954" y="126"/>
                </a:cubicBezTo>
                <a:cubicBezTo>
                  <a:pt x="951" y="119"/>
                  <a:pt x="951" y="119"/>
                  <a:pt x="951" y="119"/>
                </a:cubicBezTo>
                <a:cubicBezTo>
                  <a:pt x="951" y="125"/>
                  <a:pt x="951" y="125"/>
                  <a:pt x="951" y="125"/>
                </a:cubicBezTo>
                <a:cubicBezTo>
                  <a:pt x="951" y="134"/>
                  <a:pt x="951" y="134"/>
                  <a:pt x="951" y="134"/>
                </a:cubicBezTo>
                <a:cubicBezTo>
                  <a:pt x="938" y="126"/>
                  <a:pt x="938" y="126"/>
                  <a:pt x="938" y="126"/>
                </a:cubicBezTo>
                <a:cubicBezTo>
                  <a:pt x="931" y="120"/>
                  <a:pt x="931" y="120"/>
                  <a:pt x="931" y="120"/>
                </a:cubicBezTo>
                <a:cubicBezTo>
                  <a:pt x="935" y="128"/>
                  <a:pt x="935" y="128"/>
                  <a:pt x="935" y="128"/>
                </a:cubicBezTo>
                <a:cubicBezTo>
                  <a:pt x="925" y="119"/>
                  <a:pt x="925" y="119"/>
                  <a:pt x="925" y="119"/>
                </a:cubicBezTo>
                <a:cubicBezTo>
                  <a:pt x="917" y="124"/>
                  <a:pt x="917" y="124"/>
                  <a:pt x="917" y="124"/>
                </a:cubicBezTo>
                <a:cubicBezTo>
                  <a:pt x="917" y="130"/>
                  <a:pt x="917" y="130"/>
                  <a:pt x="917" y="130"/>
                </a:cubicBezTo>
                <a:cubicBezTo>
                  <a:pt x="904" y="126"/>
                  <a:pt x="904" y="126"/>
                  <a:pt x="904" y="126"/>
                </a:cubicBezTo>
                <a:cubicBezTo>
                  <a:pt x="894" y="120"/>
                  <a:pt x="894" y="120"/>
                  <a:pt x="894" y="120"/>
                </a:cubicBezTo>
                <a:cubicBezTo>
                  <a:pt x="890" y="127"/>
                  <a:pt x="890" y="127"/>
                  <a:pt x="890" y="127"/>
                </a:cubicBezTo>
                <a:cubicBezTo>
                  <a:pt x="895" y="133"/>
                  <a:pt x="895" y="133"/>
                  <a:pt x="895" y="133"/>
                </a:cubicBezTo>
                <a:cubicBezTo>
                  <a:pt x="880" y="122"/>
                  <a:pt x="880" y="122"/>
                  <a:pt x="880" y="122"/>
                </a:cubicBezTo>
                <a:cubicBezTo>
                  <a:pt x="871" y="119"/>
                  <a:pt x="871" y="119"/>
                  <a:pt x="871" y="119"/>
                </a:cubicBezTo>
                <a:cubicBezTo>
                  <a:pt x="880" y="132"/>
                  <a:pt x="880" y="132"/>
                  <a:pt x="880" y="132"/>
                </a:cubicBezTo>
                <a:cubicBezTo>
                  <a:pt x="865" y="123"/>
                  <a:pt x="865" y="123"/>
                  <a:pt x="865" y="123"/>
                </a:cubicBezTo>
                <a:cubicBezTo>
                  <a:pt x="856" y="118"/>
                  <a:pt x="856" y="118"/>
                  <a:pt x="856" y="118"/>
                </a:cubicBezTo>
                <a:cubicBezTo>
                  <a:pt x="856" y="118"/>
                  <a:pt x="845" y="118"/>
                  <a:pt x="850" y="120"/>
                </a:cubicBezTo>
                <a:cubicBezTo>
                  <a:pt x="856" y="122"/>
                  <a:pt x="867" y="136"/>
                  <a:pt x="867" y="136"/>
                </a:cubicBezTo>
                <a:cubicBezTo>
                  <a:pt x="843" y="120"/>
                  <a:pt x="843" y="120"/>
                  <a:pt x="843" y="120"/>
                </a:cubicBezTo>
                <a:cubicBezTo>
                  <a:pt x="834" y="111"/>
                  <a:pt x="834" y="111"/>
                  <a:pt x="834" y="111"/>
                </a:cubicBezTo>
                <a:cubicBezTo>
                  <a:pt x="831" y="101"/>
                  <a:pt x="831" y="101"/>
                  <a:pt x="831" y="101"/>
                </a:cubicBezTo>
                <a:cubicBezTo>
                  <a:pt x="825" y="102"/>
                  <a:pt x="825" y="102"/>
                  <a:pt x="825" y="102"/>
                </a:cubicBezTo>
                <a:cubicBezTo>
                  <a:pt x="825" y="109"/>
                  <a:pt x="825" y="109"/>
                  <a:pt x="825" y="109"/>
                </a:cubicBezTo>
                <a:cubicBezTo>
                  <a:pt x="815" y="115"/>
                  <a:pt x="815" y="115"/>
                  <a:pt x="815" y="115"/>
                </a:cubicBezTo>
                <a:cubicBezTo>
                  <a:pt x="796" y="99"/>
                  <a:pt x="796" y="99"/>
                  <a:pt x="796" y="99"/>
                </a:cubicBezTo>
                <a:cubicBezTo>
                  <a:pt x="810" y="122"/>
                  <a:pt x="810" y="122"/>
                  <a:pt x="810" y="122"/>
                </a:cubicBezTo>
                <a:cubicBezTo>
                  <a:pt x="796" y="122"/>
                  <a:pt x="796" y="122"/>
                  <a:pt x="796" y="122"/>
                </a:cubicBezTo>
                <a:cubicBezTo>
                  <a:pt x="793" y="129"/>
                  <a:pt x="793" y="129"/>
                  <a:pt x="793" y="129"/>
                </a:cubicBezTo>
                <a:cubicBezTo>
                  <a:pt x="782" y="133"/>
                  <a:pt x="782" y="133"/>
                  <a:pt x="782" y="133"/>
                </a:cubicBezTo>
                <a:cubicBezTo>
                  <a:pt x="775" y="132"/>
                  <a:pt x="775" y="132"/>
                  <a:pt x="775" y="132"/>
                </a:cubicBezTo>
                <a:cubicBezTo>
                  <a:pt x="770" y="141"/>
                  <a:pt x="770" y="141"/>
                  <a:pt x="770" y="141"/>
                </a:cubicBezTo>
                <a:cubicBezTo>
                  <a:pt x="762" y="149"/>
                  <a:pt x="762" y="149"/>
                  <a:pt x="762" y="149"/>
                </a:cubicBezTo>
                <a:cubicBezTo>
                  <a:pt x="756" y="140"/>
                  <a:pt x="756" y="140"/>
                  <a:pt x="756" y="140"/>
                </a:cubicBezTo>
                <a:cubicBezTo>
                  <a:pt x="751" y="135"/>
                  <a:pt x="751" y="135"/>
                  <a:pt x="751" y="135"/>
                </a:cubicBezTo>
                <a:cubicBezTo>
                  <a:pt x="746" y="140"/>
                  <a:pt x="746" y="140"/>
                  <a:pt x="746" y="140"/>
                </a:cubicBezTo>
                <a:cubicBezTo>
                  <a:pt x="746" y="147"/>
                  <a:pt x="746" y="147"/>
                  <a:pt x="746" y="147"/>
                </a:cubicBezTo>
                <a:cubicBezTo>
                  <a:pt x="731" y="144"/>
                  <a:pt x="731" y="144"/>
                  <a:pt x="731" y="144"/>
                </a:cubicBezTo>
                <a:cubicBezTo>
                  <a:pt x="733" y="155"/>
                  <a:pt x="733" y="155"/>
                  <a:pt x="733" y="155"/>
                </a:cubicBezTo>
                <a:cubicBezTo>
                  <a:pt x="733" y="157"/>
                  <a:pt x="733" y="157"/>
                  <a:pt x="733" y="157"/>
                </a:cubicBezTo>
                <a:cubicBezTo>
                  <a:pt x="717" y="153"/>
                  <a:pt x="717" y="153"/>
                  <a:pt x="717" y="153"/>
                </a:cubicBezTo>
                <a:cubicBezTo>
                  <a:pt x="717" y="146"/>
                  <a:pt x="717" y="146"/>
                  <a:pt x="717" y="146"/>
                </a:cubicBezTo>
                <a:cubicBezTo>
                  <a:pt x="710" y="141"/>
                  <a:pt x="710" y="141"/>
                  <a:pt x="710" y="141"/>
                </a:cubicBezTo>
                <a:cubicBezTo>
                  <a:pt x="706" y="147"/>
                  <a:pt x="706" y="147"/>
                  <a:pt x="706" y="147"/>
                </a:cubicBezTo>
                <a:cubicBezTo>
                  <a:pt x="700" y="153"/>
                  <a:pt x="700" y="153"/>
                  <a:pt x="700" y="153"/>
                </a:cubicBezTo>
                <a:cubicBezTo>
                  <a:pt x="694" y="155"/>
                  <a:pt x="694" y="155"/>
                  <a:pt x="694" y="155"/>
                </a:cubicBezTo>
                <a:cubicBezTo>
                  <a:pt x="694" y="144"/>
                  <a:pt x="694" y="144"/>
                  <a:pt x="694" y="144"/>
                </a:cubicBezTo>
                <a:cubicBezTo>
                  <a:pt x="690" y="139"/>
                  <a:pt x="690" y="139"/>
                  <a:pt x="690" y="139"/>
                </a:cubicBezTo>
                <a:cubicBezTo>
                  <a:pt x="690" y="149"/>
                  <a:pt x="690" y="149"/>
                  <a:pt x="690" y="149"/>
                </a:cubicBezTo>
                <a:cubicBezTo>
                  <a:pt x="683" y="152"/>
                  <a:pt x="683" y="152"/>
                  <a:pt x="683" y="152"/>
                </a:cubicBezTo>
                <a:cubicBezTo>
                  <a:pt x="683" y="148"/>
                  <a:pt x="683" y="148"/>
                  <a:pt x="683" y="148"/>
                </a:cubicBezTo>
                <a:cubicBezTo>
                  <a:pt x="679" y="146"/>
                  <a:pt x="679" y="146"/>
                  <a:pt x="679" y="146"/>
                </a:cubicBezTo>
                <a:cubicBezTo>
                  <a:pt x="677" y="157"/>
                  <a:pt x="677" y="157"/>
                  <a:pt x="677" y="157"/>
                </a:cubicBezTo>
                <a:cubicBezTo>
                  <a:pt x="672" y="152"/>
                  <a:pt x="672" y="152"/>
                  <a:pt x="672" y="152"/>
                </a:cubicBezTo>
                <a:cubicBezTo>
                  <a:pt x="668" y="147"/>
                  <a:pt x="668" y="147"/>
                  <a:pt x="668" y="147"/>
                </a:cubicBezTo>
                <a:cubicBezTo>
                  <a:pt x="665" y="151"/>
                  <a:pt x="665" y="151"/>
                  <a:pt x="665" y="151"/>
                </a:cubicBezTo>
                <a:cubicBezTo>
                  <a:pt x="657" y="147"/>
                  <a:pt x="657" y="147"/>
                  <a:pt x="657" y="147"/>
                </a:cubicBezTo>
                <a:cubicBezTo>
                  <a:pt x="654" y="148"/>
                  <a:pt x="654" y="148"/>
                  <a:pt x="654" y="148"/>
                </a:cubicBezTo>
                <a:cubicBezTo>
                  <a:pt x="650" y="153"/>
                  <a:pt x="650" y="153"/>
                  <a:pt x="650" y="153"/>
                </a:cubicBezTo>
                <a:cubicBezTo>
                  <a:pt x="642" y="145"/>
                  <a:pt x="642" y="145"/>
                  <a:pt x="642" y="145"/>
                </a:cubicBezTo>
                <a:cubicBezTo>
                  <a:pt x="636" y="145"/>
                  <a:pt x="636" y="145"/>
                  <a:pt x="636" y="145"/>
                </a:cubicBezTo>
                <a:cubicBezTo>
                  <a:pt x="636" y="153"/>
                  <a:pt x="636" y="153"/>
                  <a:pt x="636" y="153"/>
                </a:cubicBezTo>
                <a:cubicBezTo>
                  <a:pt x="633" y="152"/>
                  <a:pt x="633" y="152"/>
                  <a:pt x="633" y="152"/>
                </a:cubicBezTo>
                <a:cubicBezTo>
                  <a:pt x="626" y="155"/>
                  <a:pt x="626" y="155"/>
                  <a:pt x="626" y="155"/>
                </a:cubicBezTo>
                <a:cubicBezTo>
                  <a:pt x="620" y="161"/>
                  <a:pt x="620" y="161"/>
                  <a:pt x="620" y="161"/>
                </a:cubicBezTo>
                <a:cubicBezTo>
                  <a:pt x="611" y="158"/>
                  <a:pt x="611" y="158"/>
                  <a:pt x="611" y="158"/>
                </a:cubicBezTo>
                <a:cubicBezTo>
                  <a:pt x="605" y="155"/>
                  <a:pt x="605" y="155"/>
                  <a:pt x="605" y="155"/>
                </a:cubicBezTo>
                <a:cubicBezTo>
                  <a:pt x="594" y="154"/>
                  <a:pt x="594" y="154"/>
                  <a:pt x="594" y="154"/>
                </a:cubicBezTo>
                <a:cubicBezTo>
                  <a:pt x="591" y="159"/>
                  <a:pt x="591" y="159"/>
                  <a:pt x="591" y="159"/>
                </a:cubicBezTo>
                <a:cubicBezTo>
                  <a:pt x="588" y="166"/>
                  <a:pt x="588" y="166"/>
                  <a:pt x="588" y="166"/>
                </a:cubicBezTo>
                <a:cubicBezTo>
                  <a:pt x="584" y="166"/>
                  <a:pt x="584" y="166"/>
                  <a:pt x="584" y="166"/>
                </a:cubicBezTo>
                <a:cubicBezTo>
                  <a:pt x="581" y="163"/>
                  <a:pt x="581" y="163"/>
                  <a:pt x="581" y="163"/>
                </a:cubicBezTo>
                <a:cubicBezTo>
                  <a:pt x="579" y="159"/>
                  <a:pt x="579" y="159"/>
                  <a:pt x="579" y="159"/>
                </a:cubicBezTo>
                <a:cubicBezTo>
                  <a:pt x="575" y="157"/>
                  <a:pt x="575" y="157"/>
                  <a:pt x="575" y="157"/>
                </a:cubicBezTo>
                <a:cubicBezTo>
                  <a:pt x="575" y="152"/>
                  <a:pt x="575" y="152"/>
                  <a:pt x="575" y="152"/>
                </a:cubicBezTo>
                <a:cubicBezTo>
                  <a:pt x="575" y="152"/>
                  <a:pt x="573" y="152"/>
                  <a:pt x="572" y="151"/>
                </a:cubicBezTo>
                <a:cubicBezTo>
                  <a:pt x="571" y="149"/>
                  <a:pt x="565" y="141"/>
                  <a:pt x="565" y="141"/>
                </a:cubicBezTo>
                <a:cubicBezTo>
                  <a:pt x="560" y="136"/>
                  <a:pt x="560" y="136"/>
                  <a:pt x="560" y="136"/>
                </a:cubicBezTo>
                <a:cubicBezTo>
                  <a:pt x="555" y="129"/>
                  <a:pt x="555" y="129"/>
                  <a:pt x="555" y="129"/>
                </a:cubicBezTo>
                <a:cubicBezTo>
                  <a:pt x="552" y="125"/>
                  <a:pt x="552" y="125"/>
                  <a:pt x="552" y="125"/>
                </a:cubicBezTo>
                <a:cubicBezTo>
                  <a:pt x="552" y="125"/>
                  <a:pt x="554" y="127"/>
                  <a:pt x="552" y="128"/>
                </a:cubicBezTo>
                <a:cubicBezTo>
                  <a:pt x="550" y="129"/>
                  <a:pt x="556" y="140"/>
                  <a:pt x="556" y="140"/>
                </a:cubicBezTo>
                <a:cubicBezTo>
                  <a:pt x="558" y="147"/>
                  <a:pt x="558" y="147"/>
                  <a:pt x="558" y="147"/>
                </a:cubicBezTo>
                <a:cubicBezTo>
                  <a:pt x="565" y="151"/>
                  <a:pt x="565" y="151"/>
                  <a:pt x="565" y="151"/>
                </a:cubicBezTo>
                <a:cubicBezTo>
                  <a:pt x="567" y="157"/>
                  <a:pt x="567" y="157"/>
                  <a:pt x="567" y="157"/>
                </a:cubicBezTo>
                <a:cubicBezTo>
                  <a:pt x="567" y="164"/>
                  <a:pt x="567" y="164"/>
                  <a:pt x="567" y="164"/>
                </a:cubicBezTo>
                <a:cubicBezTo>
                  <a:pt x="559" y="166"/>
                  <a:pt x="559" y="166"/>
                  <a:pt x="559" y="166"/>
                </a:cubicBezTo>
                <a:cubicBezTo>
                  <a:pt x="552" y="164"/>
                  <a:pt x="552" y="164"/>
                  <a:pt x="552" y="164"/>
                </a:cubicBezTo>
                <a:cubicBezTo>
                  <a:pt x="546" y="161"/>
                  <a:pt x="546" y="161"/>
                  <a:pt x="546" y="161"/>
                </a:cubicBezTo>
                <a:cubicBezTo>
                  <a:pt x="543" y="157"/>
                  <a:pt x="543" y="157"/>
                  <a:pt x="543" y="157"/>
                </a:cubicBezTo>
                <a:cubicBezTo>
                  <a:pt x="543" y="166"/>
                  <a:pt x="543" y="166"/>
                  <a:pt x="543" y="166"/>
                </a:cubicBezTo>
                <a:cubicBezTo>
                  <a:pt x="538" y="166"/>
                  <a:pt x="538" y="166"/>
                  <a:pt x="538" y="166"/>
                </a:cubicBezTo>
                <a:cubicBezTo>
                  <a:pt x="532" y="168"/>
                  <a:pt x="532" y="168"/>
                  <a:pt x="532" y="168"/>
                </a:cubicBezTo>
                <a:cubicBezTo>
                  <a:pt x="525" y="168"/>
                  <a:pt x="525" y="168"/>
                  <a:pt x="525" y="168"/>
                </a:cubicBezTo>
                <a:cubicBezTo>
                  <a:pt x="530" y="173"/>
                  <a:pt x="530" y="173"/>
                  <a:pt x="530" y="173"/>
                </a:cubicBezTo>
                <a:cubicBezTo>
                  <a:pt x="530" y="179"/>
                  <a:pt x="530" y="179"/>
                  <a:pt x="530" y="179"/>
                </a:cubicBezTo>
                <a:cubicBezTo>
                  <a:pt x="525" y="181"/>
                  <a:pt x="525" y="181"/>
                  <a:pt x="525" y="181"/>
                </a:cubicBezTo>
                <a:cubicBezTo>
                  <a:pt x="525" y="188"/>
                  <a:pt x="525" y="188"/>
                  <a:pt x="525" y="188"/>
                </a:cubicBezTo>
                <a:cubicBezTo>
                  <a:pt x="525" y="194"/>
                  <a:pt x="525" y="194"/>
                  <a:pt x="525" y="194"/>
                </a:cubicBezTo>
                <a:cubicBezTo>
                  <a:pt x="518" y="190"/>
                  <a:pt x="518" y="190"/>
                  <a:pt x="518" y="190"/>
                </a:cubicBezTo>
                <a:cubicBezTo>
                  <a:pt x="513" y="172"/>
                  <a:pt x="513" y="172"/>
                  <a:pt x="513" y="172"/>
                </a:cubicBezTo>
                <a:cubicBezTo>
                  <a:pt x="507" y="165"/>
                  <a:pt x="507" y="165"/>
                  <a:pt x="507" y="165"/>
                </a:cubicBezTo>
                <a:cubicBezTo>
                  <a:pt x="511" y="178"/>
                  <a:pt x="511" y="178"/>
                  <a:pt x="511" y="178"/>
                </a:cubicBezTo>
                <a:cubicBezTo>
                  <a:pt x="507" y="186"/>
                  <a:pt x="507" y="186"/>
                  <a:pt x="507" y="186"/>
                </a:cubicBezTo>
                <a:cubicBezTo>
                  <a:pt x="501" y="185"/>
                  <a:pt x="501" y="185"/>
                  <a:pt x="501" y="185"/>
                </a:cubicBezTo>
                <a:cubicBezTo>
                  <a:pt x="501" y="185"/>
                  <a:pt x="499" y="185"/>
                  <a:pt x="498" y="183"/>
                </a:cubicBezTo>
                <a:cubicBezTo>
                  <a:pt x="497" y="181"/>
                  <a:pt x="495" y="178"/>
                  <a:pt x="495" y="178"/>
                </a:cubicBezTo>
                <a:cubicBezTo>
                  <a:pt x="495" y="172"/>
                  <a:pt x="495" y="172"/>
                  <a:pt x="495" y="172"/>
                </a:cubicBezTo>
                <a:cubicBezTo>
                  <a:pt x="495" y="165"/>
                  <a:pt x="495" y="165"/>
                  <a:pt x="495" y="165"/>
                </a:cubicBezTo>
                <a:cubicBezTo>
                  <a:pt x="495" y="159"/>
                  <a:pt x="495" y="159"/>
                  <a:pt x="495" y="159"/>
                </a:cubicBezTo>
                <a:cubicBezTo>
                  <a:pt x="488" y="164"/>
                  <a:pt x="488" y="164"/>
                  <a:pt x="488" y="164"/>
                </a:cubicBezTo>
                <a:cubicBezTo>
                  <a:pt x="488" y="179"/>
                  <a:pt x="488" y="179"/>
                  <a:pt x="488" y="179"/>
                </a:cubicBezTo>
                <a:cubicBezTo>
                  <a:pt x="484" y="184"/>
                  <a:pt x="484" y="184"/>
                  <a:pt x="484" y="184"/>
                </a:cubicBezTo>
                <a:cubicBezTo>
                  <a:pt x="484" y="184"/>
                  <a:pt x="479" y="188"/>
                  <a:pt x="478" y="185"/>
                </a:cubicBezTo>
                <a:cubicBezTo>
                  <a:pt x="477" y="183"/>
                  <a:pt x="470" y="175"/>
                  <a:pt x="470" y="175"/>
                </a:cubicBezTo>
                <a:cubicBezTo>
                  <a:pt x="467" y="169"/>
                  <a:pt x="467" y="169"/>
                  <a:pt x="467" y="169"/>
                </a:cubicBezTo>
                <a:cubicBezTo>
                  <a:pt x="457" y="177"/>
                  <a:pt x="457" y="177"/>
                  <a:pt x="457" y="177"/>
                </a:cubicBezTo>
                <a:cubicBezTo>
                  <a:pt x="448" y="190"/>
                  <a:pt x="448" y="190"/>
                  <a:pt x="448" y="190"/>
                </a:cubicBezTo>
                <a:cubicBezTo>
                  <a:pt x="444" y="199"/>
                  <a:pt x="444" y="199"/>
                  <a:pt x="444" y="199"/>
                </a:cubicBezTo>
                <a:cubicBezTo>
                  <a:pt x="437" y="201"/>
                  <a:pt x="437" y="201"/>
                  <a:pt x="437" y="201"/>
                </a:cubicBezTo>
                <a:cubicBezTo>
                  <a:pt x="431" y="197"/>
                  <a:pt x="431" y="197"/>
                  <a:pt x="431" y="197"/>
                </a:cubicBezTo>
                <a:cubicBezTo>
                  <a:pt x="431" y="205"/>
                  <a:pt x="431" y="205"/>
                  <a:pt x="431" y="205"/>
                </a:cubicBezTo>
                <a:cubicBezTo>
                  <a:pt x="425" y="211"/>
                  <a:pt x="425" y="211"/>
                  <a:pt x="425" y="211"/>
                </a:cubicBezTo>
                <a:cubicBezTo>
                  <a:pt x="419" y="217"/>
                  <a:pt x="419" y="217"/>
                  <a:pt x="419" y="217"/>
                </a:cubicBezTo>
                <a:cubicBezTo>
                  <a:pt x="413" y="220"/>
                  <a:pt x="413" y="220"/>
                  <a:pt x="413" y="220"/>
                </a:cubicBezTo>
                <a:cubicBezTo>
                  <a:pt x="404" y="220"/>
                  <a:pt x="404" y="220"/>
                  <a:pt x="404" y="220"/>
                </a:cubicBezTo>
                <a:cubicBezTo>
                  <a:pt x="404" y="215"/>
                  <a:pt x="404" y="215"/>
                  <a:pt x="404" y="215"/>
                </a:cubicBezTo>
                <a:cubicBezTo>
                  <a:pt x="400" y="212"/>
                  <a:pt x="400" y="212"/>
                  <a:pt x="400" y="212"/>
                </a:cubicBezTo>
                <a:cubicBezTo>
                  <a:pt x="398" y="215"/>
                  <a:pt x="398" y="215"/>
                  <a:pt x="398" y="215"/>
                </a:cubicBezTo>
                <a:cubicBezTo>
                  <a:pt x="393" y="224"/>
                  <a:pt x="393" y="224"/>
                  <a:pt x="393" y="224"/>
                </a:cubicBezTo>
                <a:cubicBezTo>
                  <a:pt x="387" y="229"/>
                  <a:pt x="387" y="229"/>
                  <a:pt x="387" y="229"/>
                </a:cubicBezTo>
                <a:cubicBezTo>
                  <a:pt x="381" y="224"/>
                  <a:pt x="381" y="224"/>
                  <a:pt x="381" y="224"/>
                </a:cubicBezTo>
                <a:cubicBezTo>
                  <a:pt x="381" y="220"/>
                  <a:pt x="381" y="220"/>
                  <a:pt x="381" y="220"/>
                </a:cubicBezTo>
                <a:cubicBezTo>
                  <a:pt x="377" y="224"/>
                  <a:pt x="377" y="224"/>
                  <a:pt x="377" y="224"/>
                </a:cubicBezTo>
                <a:cubicBezTo>
                  <a:pt x="370" y="233"/>
                  <a:pt x="370" y="233"/>
                  <a:pt x="370" y="233"/>
                </a:cubicBezTo>
                <a:cubicBezTo>
                  <a:pt x="364" y="235"/>
                  <a:pt x="364" y="235"/>
                  <a:pt x="364" y="235"/>
                </a:cubicBezTo>
                <a:cubicBezTo>
                  <a:pt x="355" y="235"/>
                  <a:pt x="355" y="235"/>
                  <a:pt x="355" y="235"/>
                </a:cubicBezTo>
                <a:cubicBezTo>
                  <a:pt x="352" y="243"/>
                  <a:pt x="352" y="243"/>
                  <a:pt x="352" y="243"/>
                </a:cubicBezTo>
                <a:cubicBezTo>
                  <a:pt x="348" y="243"/>
                  <a:pt x="348" y="243"/>
                  <a:pt x="348" y="243"/>
                </a:cubicBezTo>
                <a:cubicBezTo>
                  <a:pt x="346" y="239"/>
                  <a:pt x="346" y="239"/>
                  <a:pt x="346" y="239"/>
                </a:cubicBezTo>
                <a:cubicBezTo>
                  <a:pt x="337" y="239"/>
                  <a:pt x="337" y="239"/>
                  <a:pt x="337" y="239"/>
                </a:cubicBezTo>
                <a:cubicBezTo>
                  <a:pt x="332" y="241"/>
                  <a:pt x="332" y="241"/>
                  <a:pt x="332" y="241"/>
                </a:cubicBezTo>
                <a:cubicBezTo>
                  <a:pt x="330" y="246"/>
                  <a:pt x="330" y="246"/>
                  <a:pt x="330" y="246"/>
                </a:cubicBezTo>
                <a:cubicBezTo>
                  <a:pt x="322" y="246"/>
                  <a:pt x="322" y="246"/>
                  <a:pt x="322" y="246"/>
                </a:cubicBezTo>
                <a:cubicBezTo>
                  <a:pt x="319" y="251"/>
                  <a:pt x="319" y="251"/>
                  <a:pt x="319" y="251"/>
                </a:cubicBezTo>
                <a:cubicBezTo>
                  <a:pt x="315" y="245"/>
                  <a:pt x="315" y="245"/>
                  <a:pt x="315" y="245"/>
                </a:cubicBezTo>
                <a:cubicBezTo>
                  <a:pt x="311" y="248"/>
                  <a:pt x="311" y="248"/>
                  <a:pt x="311" y="248"/>
                </a:cubicBezTo>
                <a:cubicBezTo>
                  <a:pt x="311" y="248"/>
                  <a:pt x="314" y="254"/>
                  <a:pt x="311" y="254"/>
                </a:cubicBezTo>
                <a:cubicBezTo>
                  <a:pt x="308" y="254"/>
                  <a:pt x="303" y="246"/>
                  <a:pt x="303" y="246"/>
                </a:cubicBezTo>
                <a:cubicBezTo>
                  <a:pt x="300" y="243"/>
                  <a:pt x="300" y="243"/>
                  <a:pt x="300" y="243"/>
                </a:cubicBezTo>
                <a:cubicBezTo>
                  <a:pt x="295" y="252"/>
                  <a:pt x="295" y="252"/>
                  <a:pt x="295" y="252"/>
                </a:cubicBezTo>
                <a:cubicBezTo>
                  <a:pt x="292" y="247"/>
                  <a:pt x="292" y="247"/>
                  <a:pt x="292" y="247"/>
                </a:cubicBezTo>
                <a:cubicBezTo>
                  <a:pt x="289" y="251"/>
                  <a:pt x="289" y="251"/>
                  <a:pt x="289" y="251"/>
                </a:cubicBezTo>
                <a:cubicBezTo>
                  <a:pt x="283" y="249"/>
                  <a:pt x="283" y="249"/>
                  <a:pt x="283" y="249"/>
                </a:cubicBezTo>
                <a:cubicBezTo>
                  <a:pt x="283" y="246"/>
                  <a:pt x="283" y="246"/>
                  <a:pt x="283" y="246"/>
                </a:cubicBezTo>
                <a:cubicBezTo>
                  <a:pt x="276" y="245"/>
                  <a:pt x="276" y="245"/>
                  <a:pt x="276" y="245"/>
                </a:cubicBezTo>
                <a:cubicBezTo>
                  <a:pt x="276" y="240"/>
                  <a:pt x="276" y="240"/>
                  <a:pt x="276" y="240"/>
                </a:cubicBezTo>
                <a:cubicBezTo>
                  <a:pt x="288" y="222"/>
                  <a:pt x="288" y="222"/>
                  <a:pt x="288" y="222"/>
                </a:cubicBezTo>
                <a:cubicBezTo>
                  <a:pt x="272" y="240"/>
                  <a:pt x="272" y="240"/>
                  <a:pt x="272" y="240"/>
                </a:cubicBezTo>
                <a:cubicBezTo>
                  <a:pt x="267" y="248"/>
                  <a:pt x="267" y="248"/>
                  <a:pt x="267" y="248"/>
                </a:cubicBezTo>
                <a:cubicBezTo>
                  <a:pt x="267" y="248"/>
                  <a:pt x="265" y="250"/>
                  <a:pt x="262" y="249"/>
                </a:cubicBezTo>
                <a:cubicBezTo>
                  <a:pt x="260" y="247"/>
                  <a:pt x="258" y="245"/>
                  <a:pt x="258" y="245"/>
                </a:cubicBezTo>
                <a:cubicBezTo>
                  <a:pt x="252" y="249"/>
                  <a:pt x="252" y="249"/>
                  <a:pt x="252" y="249"/>
                </a:cubicBezTo>
                <a:cubicBezTo>
                  <a:pt x="246" y="247"/>
                  <a:pt x="246" y="247"/>
                  <a:pt x="246" y="247"/>
                </a:cubicBezTo>
                <a:cubicBezTo>
                  <a:pt x="236" y="243"/>
                  <a:pt x="236" y="243"/>
                  <a:pt x="236" y="243"/>
                </a:cubicBezTo>
                <a:cubicBezTo>
                  <a:pt x="236" y="238"/>
                  <a:pt x="236" y="238"/>
                  <a:pt x="236" y="238"/>
                </a:cubicBezTo>
                <a:cubicBezTo>
                  <a:pt x="232" y="237"/>
                  <a:pt x="232" y="237"/>
                  <a:pt x="232" y="237"/>
                </a:cubicBezTo>
                <a:cubicBezTo>
                  <a:pt x="232" y="247"/>
                  <a:pt x="232" y="247"/>
                  <a:pt x="232" y="247"/>
                </a:cubicBezTo>
                <a:cubicBezTo>
                  <a:pt x="232" y="253"/>
                  <a:pt x="232" y="253"/>
                  <a:pt x="232" y="253"/>
                </a:cubicBezTo>
                <a:cubicBezTo>
                  <a:pt x="225" y="248"/>
                  <a:pt x="225" y="248"/>
                  <a:pt x="225" y="248"/>
                </a:cubicBezTo>
                <a:cubicBezTo>
                  <a:pt x="222" y="244"/>
                  <a:pt x="222" y="244"/>
                  <a:pt x="222" y="244"/>
                </a:cubicBezTo>
                <a:cubicBezTo>
                  <a:pt x="217" y="239"/>
                  <a:pt x="217" y="239"/>
                  <a:pt x="217" y="239"/>
                </a:cubicBezTo>
                <a:cubicBezTo>
                  <a:pt x="209" y="240"/>
                  <a:pt x="209" y="240"/>
                  <a:pt x="209" y="240"/>
                </a:cubicBezTo>
                <a:cubicBezTo>
                  <a:pt x="204" y="239"/>
                  <a:pt x="204" y="239"/>
                  <a:pt x="204" y="239"/>
                </a:cubicBezTo>
                <a:cubicBezTo>
                  <a:pt x="200" y="246"/>
                  <a:pt x="200" y="246"/>
                  <a:pt x="200" y="246"/>
                </a:cubicBezTo>
                <a:cubicBezTo>
                  <a:pt x="196" y="244"/>
                  <a:pt x="196" y="244"/>
                  <a:pt x="196" y="244"/>
                </a:cubicBezTo>
                <a:cubicBezTo>
                  <a:pt x="194" y="240"/>
                  <a:pt x="194" y="240"/>
                  <a:pt x="194" y="240"/>
                </a:cubicBezTo>
                <a:cubicBezTo>
                  <a:pt x="194" y="237"/>
                  <a:pt x="194" y="237"/>
                  <a:pt x="194" y="237"/>
                </a:cubicBezTo>
                <a:cubicBezTo>
                  <a:pt x="194" y="229"/>
                  <a:pt x="194" y="229"/>
                  <a:pt x="194" y="229"/>
                </a:cubicBezTo>
                <a:cubicBezTo>
                  <a:pt x="194" y="219"/>
                  <a:pt x="194" y="219"/>
                  <a:pt x="194" y="219"/>
                </a:cubicBezTo>
                <a:cubicBezTo>
                  <a:pt x="194" y="212"/>
                  <a:pt x="194" y="212"/>
                  <a:pt x="194" y="212"/>
                </a:cubicBezTo>
                <a:cubicBezTo>
                  <a:pt x="188" y="206"/>
                  <a:pt x="188" y="206"/>
                  <a:pt x="188" y="206"/>
                </a:cubicBezTo>
                <a:cubicBezTo>
                  <a:pt x="183" y="198"/>
                  <a:pt x="183" y="198"/>
                  <a:pt x="183" y="198"/>
                </a:cubicBezTo>
                <a:cubicBezTo>
                  <a:pt x="186" y="211"/>
                  <a:pt x="186" y="211"/>
                  <a:pt x="186" y="211"/>
                </a:cubicBezTo>
                <a:cubicBezTo>
                  <a:pt x="188" y="221"/>
                  <a:pt x="188" y="221"/>
                  <a:pt x="188" y="221"/>
                </a:cubicBezTo>
                <a:cubicBezTo>
                  <a:pt x="187" y="230"/>
                  <a:pt x="187" y="230"/>
                  <a:pt x="187" y="230"/>
                </a:cubicBezTo>
                <a:cubicBezTo>
                  <a:pt x="183" y="233"/>
                  <a:pt x="183" y="233"/>
                  <a:pt x="183" y="233"/>
                </a:cubicBezTo>
                <a:cubicBezTo>
                  <a:pt x="177" y="235"/>
                  <a:pt x="177" y="235"/>
                  <a:pt x="177" y="235"/>
                </a:cubicBezTo>
                <a:cubicBezTo>
                  <a:pt x="171" y="231"/>
                  <a:pt x="171" y="231"/>
                  <a:pt x="171" y="231"/>
                </a:cubicBezTo>
                <a:cubicBezTo>
                  <a:pt x="171" y="223"/>
                  <a:pt x="171" y="223"/>
                  <a:pt x="171" y="223"/>
                </a:cubicBezTo>
                <a:cubicBezTo>
                  <a:pt x="171" y="215"/>
                  <a:pt x="171" y="215"/>
                  <a:pt x="171" y="215"/>
                </a:cubicBezTo>
                <a:cubicBezTo>
                  <a:pt x="166" y="221"/>
                  <a:pt x="166" y="221"/>
                  <a:pt x="166" y="221"/>
                </a:cubicBezTo>
                <a:cubicBezTo>
                  <a:pt x="163" y="228"/>
                  <a:pt x="163" y="228"/>
                  <a:pt x="163" y="228"/>
                </a:cubicBezTo>
                <a:cubicBezTo>
                  <a:pt x="159" y="228"/>
                  <a:pt x="159" y="228"/>
                  <a:pt x="159" y="228"/>
                </a:cubicBezTo>
                <a:cubicBezTo>
                  <a:pt x="155" y="226"/>
                  <a:pt x="155" y="226"/>
                  <a:pt x="155" y="226"/>
                </a:cubicBezTo>
                <a:cubicBezTo>
                  <a:pt x="146" y="222"/>
                  <a:pt x="146" y="222"/>
                  <a:pt x="146" y="222"/>
                </a:cubicBezTo>
                <a:cubicBezTo>
                  <a:pt x="146" y="214"/>
                  <a:pt x="146" y="214"/>
                  <a:pt x="146" y="214"/>
                </a:cubicBezTo>
                <a:cubicBezTo>
                  <a:pt x="143" y="208"/>
                  <a:pt x="143" y="208"/>
                  <a:pt x="143" y="208"/>
                </a:cubicBezTo>
                <a:cubicBezTo>
                  <a:pt x="136" y="206"/>
                  <a:pt x="136" y="206"/>
                  <a:pt x="136" y="206"/>
                </a:cubicBezTo>
                <a:cubicBezTo>
                  <a:pt x="133" y="214"/>
                  <a:pt x="133" y="214"/>
                  <a:pt x="133" y="214"/>
                </a:cubicBezTo>
                <a:cubicBezTo>
                  <a:pt x="133" y="214"/>
                  <a:pt x="122" y="218"/>
                  <a:pt x="122" y="216"/>
                </a:cubicBezTo>
                <a:cubicBezTo>
                  <a:pt x="122" y="215"/>
                  <a:pt x="125" y="210"/>
                  <a:pt x="125" y="210"/>
                </a:cubicBezTo>
                <a:cubicBezTo>
                  <a:pt x="116" y="216"/>
                  <a:pt x="116" y="216"/>
                  <a:pt x="116" y="216"/>
                </a:cubicBezTo>
                <a:cubicBezTo>
                  <a:pt x="109" y="220"/>
                  <a:pt x="109" y="220"/>
                  <a:pt x="109" y="220"/>
                </a:cubicBezTo>
                <a:cubicBezTo>
                  <a:pt x="97" y="213"/>
                  <a:pt x="97" y="213"/>
                  <a:pt x="97" y="213"/>
                </a:cubicBezTo>
                <a:cubicBezTo>
                  <a:pt x="97" y="206"/>
                  <a:pt x="97" y="206"/>
                  <a:pt x="97" y="206"/>
                </a:cubicBezTo>
                <a:cubicBezTo>
                  <a:pt x="97" y="196"/>
                  <a:pt x="97" y="196"/>
                  <a:pt x="97" y="196"/>
                </a:cubicBezTo>
                <a:cubicBezTo>
                  <a:pt x="90" y="225"/>
                  <a:pt x="90" y="225"/>
                  <a:pt x="90" y="225"/>
                </a:cubicBezTo>
                <a:cubicBezTo>
                  <a:pt x="87" y="230"/>
                  <a:pt x="87" y="230"/>
                  <a:pt x="87" y="230"/>
                </a:cubicBezTo>
                <a:cubicBezTo>
                  <a:pt x="85" y="226"/>
                  <a:pt x="85" y="226"/>
                  <a:pt x="85" y="226"/>
                </a:cubicBezTo>
                <a:cubicBezTo>
                  <a:pt x="75" y="225"/>
                  <a:pt x="75" y="225"/>
                  <a:pt x="75" y="225"/>
                </a:cubicBezTo>
                <a:cubicBezTo>
                  <a:pt x="81" y="192"/>
                  <a:pt x="81" y="192"/>
                  <a:pt x="81" y="192"/>
                </a:cubicBezTo>
                <a:cubicBezTo>
                  <a:pt x="71" y="222"/>
                  <a:pt x="71" y="222"/>
                  <a:pt x="71" y="222"/>
                </a:cubicBezTo>
                <a:cubicBezTo>
                  <a:pt x="65" y="223"/>
                  <a:pt x="65" y="223"/>
                  <a:pt x="65" y="223"/>
                </a:cubicBezTo>
                <a:cubicBezTo>
                  <a:pt x="60" y="233"/>
                  <a:pt x="60" y="233"/>
                  <a:pt x="60" y="233"/>
                </a:cubicBezTo>
                <a:cubicBezTo>
                  <a:pt x="56" y="233"/>
                  <a:pt x="56" y="233"/>
                  <a:pt x="56" y="233"/>
                </a:cubicBezTo>
                <a:cubicBezTo>
                  <a:pt x="51" y="229"/>
                  <a:pt x="51" y="229"/>
                  <a:pt x="51" y="229"/>
                </a:cubicBezTo>
                <a:cubicBezTo>
                  <a:pt x="49" y="223"/>
                  <a:pt x="49" y="223"/>
                  <a:pt x="49" y="223"/>
                </a:cubicBezTo>
                <a:cubicBezTo>
                  <a:pt x="44" y="218"/>
                  <a:pt x="44" y="218"/>
                  <a:pt x="44" y="218"/>
                </a:cubicBezTo>
                <a:cubicBezTo>
                  <a:pt x="39" y="218"/>
                  <a:pt x="39" y="218"/>
                  <a:pt x="39" y="218"/>
                </a:cubicBezTo>
                <a:cubicBezTo>
                  <a:pt x="32" y="216"/>
                  <a:pt x="32" y="216"/>
                  <a:pt x="32" y="216"/>
                </a:cubicBezTo>
                <a:cubicBezTo>
                  <a:pt x="32" y="211"/>
                  <a:pt x="32" y="211"/>
                  <a:pt x="32" y="211"/>
                </a:cubicBezTo>
                <a:cubicBezTo>
                  <a:pt x="27" y="208"/>
                  <a:pt x="27" y="208"/>
                  <a:pt x="27" y="208"/>
                </a:cubicBezTo>
                <a:cubicBezTo>
                  <a:pt x="20" y="206"/>
                  <a:pt x="20" y="206"/>
                  <a:pt x="20" y="206"/>
                </a:cubicBezTo>
                <a:cubicBezTo>
                  <a:pt x="16" y="198"/>
                  <a:pt x="16" y="198"/>
                  <a:pt x="16" y="198"/>
                </a:cubicBezTo>
                <a:cubicBezTo>
                  <a:pt x="16" y="193"/>
                  <a:pt x="16" y="193"/>
                  <a:pt x="16" y="193"/>
                </a:cubicBezTo>
                <a:cubicBezTo>
                  <a:pt x="16" y="189"/>
                  <a:pt x="16" y="189"/>
                  <a:pt x="16" y="189"/>
                </a:cubicBezTo>
                <a:cubicBezTo>
                  <a:pt x="11" y="194"/>
                  <a:pt x="11" y="194"/>
                  <a:pt x="11" y="194"/>
                </a:cubicBezTo>
                <a:cubicBezTo>
                  <a:pt x="7" y="191"/>
                  <a:pt x="7" y="191"/>
                  <a:pt x="7" y="191"/>
                </a:cubicBezTo>
                <a:cubicBezTo>
                  <a:pt x="5" y="194"/>
                  <a:pt x="5" y="194"/>
                  <a:pt x="5" y="194"/>
                </a:cubicBezTo>
                <a:cubicBezTo>
                  <a:pt x="0" y="197"/>
                  <a:pt x="0" y="197"/>
                  <a:pt x="0" y="197"/>
                </a:cubicBezTo>
                <a:cubicBezTo>
                  <a:pt x="0" y="1351"/>
                  <a:pt x="0" y="1351"/>
                  <a:pt x="0" y="1351"/>
                </a:cubicBezTo>
                <a:cubicBezTo>
                  <a:pt x="0" y="1351"/>
                  <a:pt x="0" y="1351"/>
                  <a:pt x="0" y="1351"/>
                </a:cubicBezTo>
                <a:cubicBezTo>
                  <a:pt x="0" y="1892"/>
                  <a:pt x="0" y="1892"/>
                  <a:pt x="0" y="1892"/>
                </a:cubicBezTo>
                <a:cubicBezTo>
                  <a:pt x="14" y="1903"/>
                  <a:pt x="14" y="1903"/>
                  <a:pt x="14" y="1903"/>
                </a:cubicBezTo>
                <a:cubicBezTo>
                  <a:pt x="24" y="1898"/>
                  <a:pt x="24" y="1898"/>
                  <a:pt x="24" y="1898"/>
                </a:cubicBezTo>
                <a:cubicBezTo>
                  <a:pt x="33" y="1898"/>
                  <a:pt x="33" y="1898"/>
                  <a:pt x="33" y="1898"/>
                </a:cubicBezTo>
                <a:cubicBezTo>
                  <a:pt x="43" y="1892"/>
                  <a:pt x="43" y="1892"/>
                  <a:pt x="43" y="1892"/>
                </a:cubicBezTo>
                <a:cubicBezTo>
                  <a:pt x="56" y="1901"/>
                  <a:pt x="56" y="1901"/>
                  <a:pt x="56" y="1901"/>
                </a:cubicBezTo>
                <a:cubicBezTo>
                  <a:pt x="74" y="1901"/>
                  <a:pt x="74" y="1901"/>
                  <a:pt x="74" y="1901"/>
                </a:cubicBezTo>
                <a:cubicBezTo>
                  <a:pt x="86" y="1906"/>
                  <a:pt x="86" y="1906"/>
                  <a:pt x="86" y="1906"/>
                </a:cubicBezTo>
                <a:cubicBezTo>
                  <a:pt x="100" y="1901"/>
                  <a:pt x="100" y="1901"/>
                  <a:pt x="100" y="1901"/>
                </a:cubicBezTo>
                <a:cubicBezTo>
                  <a:pt x="106" y="1913"/>
                  <a:pt x="106" y="1913"/>
                  <a:pt x="106" y="1913"/>
                </a:cubicBezTo>
                <a:cubicBezTo>
                  <a:pt x="120" y="1913"/>
                  <a:pt x="120" y="1913"/>
                  <a:pt x="120" y="1913"/>
                </a:cubicBezTo>
                <a:cubicBezTo>
                  <a:pt x="132" y="1913"/>
                  <a:pt x="132" y="1913"/>
                  <a:pt x="132" y="1913"/>
                </a:cubicBezTo>
                <a:cubicBezTo>
                  <a:pt x="152" y="1913"/>
                  <a:pt x="152" y="1913"/>
                  <a:pt x="152" y="1913"/>
                </a:cubicBezTo>
                <a:cubicBezTo>
                  <a:pt x="167" y="1913"/>
                  <a:pt x="167" y="1913"/>
                  <a:pt x="167" y="1913"/>
                </a:cubicBezTo>
                <a:cubicBezTo>
                  <a:pt x="178" y="1913"/>
                  <a:pt x="178" y="1913"/>
                  <a:pt x="178" y="1913"/>
                </a:cubicBezTo>
                <a:cubicBezTo>
                  <a:pt x="197" y="1907"/>
                  <a:pt x="197" y="1907"/>
                  <a:pt x="197" y="1907"/>
                </a:cubicBezTo>
                <a:cubicBezTo>
                  <a:pt x="212" y="1901"/>
                  <a:pt x="212" y="1901"/>
                  <a:pt x="212" y="1901"/>
                </a:cubicBezTo>
                <a:cubicBezTo>
                  <a:pt x="221" y="1913"/>
                  <a:pt x="221" y="1913"/>
                  <a:pt x="221" y="1913"/>
                </a:cubicBezTo>
                <a:cubicBezTo>
                  <a:pt x="234" y="1924"/>
                  <a:pt x="234" y="1924"/>
                  <a:pt x="234" y="1924"/>
                </a:cubicBezTo>
                <a:cubicBezTo>
                  <a:pt x="251" y="1933"/>
                  <a:pt x="251" y="1933"/>
                  <a:pt x="251" y="1933"/>
                </a:cubicBezTo>
                <a:cubicBezTo>
                  <a:pt x="264" y="1937"/>
                  <a:pt x="264" y="1937"/>
                  <a:pt x="264" y="1937"/>
                </a:cubicBezTo>
                <a:cubicBezTo>
                  <a:pt x="277" y="1933"/>
                  <a:pt x="277" y="1933"/>
                  <a:pt x="277" y="1933"/>
                </a:cubicBezTo>
                <a:cubicBezTo>
                  <a:pt x="291" y="1926"/>
                  <a:pt x="291" y="1926"/>
                  <a:pt x="291" y="1926"/>
                </a:cubicBezTo>
                <a:cubicBezTo>
                  <a:pt x="305" y="1926"/>
                  <a:pt x="305" y="1926"/>
                  <a:pt x="305" y="1926"/>
                </a:cubicBezTo>
                <a:cubicBezTo>
                  <a:pt x="314" y="1937"/>
                  <a:pt x="314" y="1937"/>
                  <a:pt x="314" y="1937"/>
                </a:cubicBezTo>
                <a:cubicBezTo>
                  <a:pt x="322" y="1948"/>
                  <a:pt x="322" y="1948"/>
                  <a:pt x="322" y="1948"/>
                </a:cubicBezTo>
                <a:cubicBezTo>
                  <a:pt x="352" y="1938"/>
                  <a:pt x="352" y="1938"/>
                  <a:pt x="352" y="1938"/>
                </a:cubicBezTo>
                <a:cubicBezTo>
                  <a:pt x="366" y="1948"/>
                  <a:pt x="366" y="1948"/>
                  <a:pt x="366" y="1948"/>
                </a:cubicBezTo>
                <a:cubicBezTo>
                  <a:pt x="373" y="1942"/>
                  <a:pt x="373" y="1942"/>
                  <a:pt x="373" y="1942"/>
                </a:cubicBezTo>
                <a:cubicBezTo>
                  <a:pt x="379" y="1940"/>
                  <a:pt x="379" y="1940"/>
                  <a:pt x="379" y="1940"/>
                </a:cubicBezTo>
                <a:cubicBezTo>
                  <a:pt x="386" y="1948"/>
                  <a:pt x="386" y="1948"/>
                  <a:pt x="386" y="1948"/>
                </a:cubicBezTo>
                <a:cubicBezTo>
                  <a:pt x="405" y="1948"/>
                  <a:pt x="405" y="1948"/>
                  <a:pt x="405" y="1948"/>
                </a:cubicBezTo>
                <a:cubicBezTo>
                  <a:pt x="413" y="1948"/>
                  <a:pt x="413" y="1948"/>
                  <a:pt x="413" y="1948"/>
                </a:cubicBezTo>
                <a:cubicBezTo>
                  <a:pt x="430" y="1953"/>
                  <a:pt x="430" y="1953"/>
                  <a:pt x="430" y="1953"/>
                </a:cubicBezTo>
                <a:cubicBezTo>
                  <a:pt x="439" y="1960"/>
                  <a:pt x="439" y="1960"/>
                  <a:pt x="439" y="1960"/>
                </a:cubicBezTo>
                <a:cubicBezTo>
                  <a:pt x="456" y="1960"/>
                  <a:pt x="456" y="1960"/>
                  <a:pt x="456" y="1960"/>
                </a:cubicBezTo>
                <a:cubicBezTo>
                  <a:pt x="473" y="1964"/>
                  <a:pt x="473" y="1964"/>
                  <a:pt x="473" y="1964"/>
                </a:cubicBezTo>
                <a:cubicBezTo>
                  <a:pt x="486" y="1964"/>
                  <a:pt x="486" y="1964"/>
                  <a:pt x="486" y="1964"/>
                </a:cubicBezTo>
                <a:cubicBezTo>
                  <a:pt x="486" y="1950"/>
                  <a:pt x="486" y="1950"/>
                  <a:pt x="486" y="1950"/>
                </a:cubicBezTo>
                <a:cubicBezTo>
                  <a:pt x="486" y="1941"/>
                  <a:pt x="486" y="1941"/>
                  <a:pt x="486" y="1941"/>
                </a:cubicBezTo>
                <a:cubicBezTo>
                  <a:pt x="499" y="1941"/>
                  <a:pt x="499" y="1941"/>
                  <a:pt x="499" y="1941"/>
                </a:cubicBezTo>
                <a:cubicBezTo>
                  <a:pt x="505" y="1949"/>
                  <a:pt x="505" y="1949"/>
                  <a:pt x="505" y="1949"/>
                </a:cubicBezTo>
                <a:cubicBezTo>
                  <a:pt x="517" y="1949"/>
                  <a:pt x="517" y="1949"/>
                  <a:pt x="517" y="1949"/>
                </a:cubicBezTo>
                <a:cubicBezTo>
                  <a:pt x="523" y="1941"/>
                  <a:pt x="523" y="1941"/>
                  <a:pt x="523" y="1941"/>
                </a:cubicBezTo>
                <a:cubicBezTo>
                  <a:pt x="533" y="1953"/>
                  <a:pt x="533" y="1953"/>
                  <a:pt x="533" y="1953"/>
                </a:cubicBezTo>
                <a:cubicBezTo>
                  <a:pt x="533" y="1960"/>
                  <a:pt x="533" y="1960"/>
                  <a:pt x="533" y="1960"/>
                </a:cubicBezTo>
                <a:cubicBezTo>
                  <a:pt x="550" y="1970"/>
                  <a:pt x="550" y="1970"/>
                  <a:pt x="550" y="1970"/>
                </a:cubicBezTo>
                <a:cubicBezTo>
                  <a:pt x="570" y="1963"/>
                  <a:pt x="570" y="1963"/>
                  <a:pt x="570" y="1963"/>
                </a:cubicBezTo>
                <a:cubicBezTo>
                  <a:pt x="584" y="1951"/>
                  <a:pt x="584" y="1951"/>
                  <a:pt x="584" y="1951"/>
                </a:cubicBezTo>
                <a:cubicBezTo>
                  <a:pt x="584" y="1943"/>
                  <a:pt x="584" y="1943"/>
                  <a:pt x="584" y="1943"/>
                </a:cubicBezTo>
                <a:cubicBezTo>
                  <a:pt x="596" y="1936"/>
                  <a:pt x="596" y="1936"/>
                  <a:pt x="596" y="1936"/>
                </a:cubicBezTo>
                <a:cubicBezTo>
                  <a:pt x="604" y="1940"/>
                  <a:pt x="604" y="1940"/>
                  <a:pt x="604" y="1940"/>
                </a:cubicBezTo>
                <a:cubicBezTo>
                  <a:pt x="624" y="1949"/>
                  <a:pt x="624" y="1949"/>
                  <a:pt x="624" y="1949"/>
                </a:cubicBezTo>
                <a:cubicBezTo>
                  <a:pt x="643" y="1951"/>
                  <a:pt x="643" y="1951"/>
                  <a:pt x="643" y="1951"/>
                </a:cubicBezTo>
                <a:cubicBezTo>
                  <a:pt x="655" y="1950"/>
                  <a:pt x="655" y="1950"/>
                  <a:pt x="655" y="1950"/>
                </a:cubicBezTo>
                <a:cubicBezTo>
                  <a:pt x="673" y="1953"/>
                  <a:pt x="673" y="1953"/>
                  <a:pt x="673" y="1953"/>
                </a:cubicBezTo>
                <a:cubicBezTo>
                  <a:pt x="684" y="1953"/>
                  <a:pt x="684" y="1953"/>
                  <a:pt x="684" y="1953"/>
                </a:cubicBezTo>
                <a:cubicBezTo>
                  <a:pt x="700" y="1959"/>
                  <a:pt x="700" y="1959"/>
                  <a:pt x="700" y="1959"/>
                </a:cubicBezTo>
                <a:cubicBezTo>
                  <a:pt x="711" y="1970"/>
                  <a:pt x="711" y="1970"/>
                  <a:pt x="711" y="1970"/>
                </a:cubicBezTo>
                <a:cubicBezTo>
                  <a:pt x="711" y="1970"/>
                  <a:pt x="720" y="1977"/>
                  <a:pt x="721" y="1980"/>
                </a:cubicBezTo>
                <a:cubicBezTo>
                  <a:pt x="722" y="1983"/>
                  <a:pt x="722" y="1983"/>
                  <a:pt x="722" y="1983"/>
                </a:cubicBezTo>
                <a:cubicBezTo>
                  <a:pt x="737" y="1983"/>
                  <a:pt x="737" y="1983"/>
                  <a:pt x="737" y="1983"/>
                </a:cubicBezTo>
                <a:cubicBezTo>
                  <a:pt x="745" y="1978"/>
                  <a:pt x="745" y="1978"/>
                  <a:pt x="745" y="1978"/>
                </a:cubicBezTo>
                <a:cubicBezTo>
                  <a:pt x="752" y="1963"/>
                  <a:pt x="752" y="1963"/>
                  <a:pt x="752" y="1963"/>
                </a:cubicBezTo>
                <a:cubicBezTo>
                  <a:pt x="769" y="1957"/>
                  <a:pt x="769" y="1957"/>
                  <a:pt x="769" y="1957"/>
                </a:cubicBezTo>
                <a:cubicBezTo>
                  <a:pt x="782" y="1964"/>
                  <a:pt x="782" y="1964"/>
                  <a:pt x="782" y="1964"/>
                </a:cubicBezTo>
                <a:cubicBezTo>
                  <a:pt x="798" y="1967"/>
                  <a:pt x="798" y="1967"/>
                  <a:pt x="798" y="1967"/>
                </a:cubicBezTo>
                <a:cubicBezTo>
                  <a:pt x="812" y="1973"/>
                  <a:pt x="812" y="1973"/>
                  <a:pt x="812" y="1973"/>
                </a:cubicBezTo>
                <a:cubicBezTo>
                  <a:pt x="825" y="1978"/>
                  <a:pt x="825" y="1978"/>
                  <a:pt x="825" y="1978"/>
                </a:cubicBezTo>
                <a:cubicBezTo>
                  <a:pt x="837" y="1983"/>
                  <a:pt x="837" y="1983"/>
                  <a:pt x="837" y="1983"/>
                </a:cubicBezTo>
                <a:cubicBezTo>
                  <a:pt x="856" y="1983"/>
                  <a:pt x="856" y="1983"/>
                  <a:pt x="856" y="1983"/>
                </a:cubicBezTo>
                <a:cubicBezTo>
                  <a:pt x="876" y="1978"/>
                  <a:pt x="876" y="1978"/>
                  <a:pt x="876" y="1978"/>
                </a:cubicBezTo>
                <a:cubicBezTo>
                  <a:pt x="882" y="1969"/>
                  <a:pt x="882" y="1969"/>
                  <a:pt x="882" y="1969"/>
                </a:cubicBezTo>
                <a:cubicBezTo>
                  <a:pt x="903" y="1966"/>
                  <a:pt x="903" y="1966"/>
                  <a:pt x="903" y="1966"/>
                </a:cubicBezTo>
                <a:cubicBezTo>
                  <a:pt x="912" y="1972"/>
                  <a:pt x="912" y="1972"/>
                  <a:pt x="912" y="1972"/>
                </a:cubicBezTo>
                <a:cubicBezTo>
                  <a:pt x="939" y="1964"/>
                  <a:pt x="939" y="1964"/>
                  <a:pt x="939" y="1964"/>
                </a:cubicBezTo>
                <a:cubicBezTo>
                  <a:pt x="956" y="1963"/>
                  <a:pt x="956" y="1963"/>
                  <a:pt x="956" y="1963"/>
                </a:cubicBezTo>
                <a:cubicBezTo>
                  <a:pt x="971" y="1966"/>
                  <a:pt x="971" y="1966"/>
                  <a:pt x="971" y="1966"/>
                </a:cubicBezTo>
                <a:cubicBezTo>
                  <a:pt x="971" y="1977"/>
                  <a:pt x="971" y="1977"/>
                  <a:pt x="971" y="1977"/>
                </a:cubicBezTo>
                <a:cubicBezTo>
                  <a:pt x="971" y="1983"/>
                  <a:pt x="971" y="1983"/>
                  <a:pt x="971" y="1983"/>
                </a:cubicBezTo>
                <a:cubicBezTo>
                  <a:pt x="986" y="1983"/>
                  <a:pt x="986" y="1983"/>
                  <a:pt x="986" y="1983"/>
                </a:cubicBezTo>
                <a:cubicBezTo>
                  <a:pt x="1005" y="1983"/>
                  <a:pt x="1005" y="1983"/>
                  <a:pt x="1005" y="1983"/>
                </a:cubicBezTo>
                <a:cubicBezTo>
                  <a:pt x="1020" y="1983"/>
                  <a:pt x="1020" y="1983"/>
                  <a:pt x="1020" y="1983"/>
                </a:cubicBezTo>
                <a:cubicBezTo>
                  <a:pt x="1037" y="1989"/>
                  <a:pt x="1037" y="1989"/>
                  <a:pt x="1037" y="1989"/>
                </a:cubicBezTo>
                <a:cubicBezTo>
                  <a:pt x="1037" y="1995"/>
                  <a:pt x="1037" y="1995"/>
                  <a:pt x="1037" y="1995"/>
                </a:cubicBezTo>
                <a:cubicBezTo>
                  <a:pt x="1046" y="1984"/>
                  <a:pt x="1046" y="1984"/>
                  <a:pt x="1046" y="1984"/>
                </a:cubicBezTo>
                <a:cubicBezTo>
                  <a:pt x="1058" y="1987"/>
                  <a:pt x="1058" y="1987"/>
                  <a:pt x="1058" y="1987"/>
                </a:cubicBezTo>
                <a:cubicBezTo>
                  <a:pt x="1070" y="1995"/>
                  <a:pt x="1070" y="1995"/>
                  <a:pt x="1070" y="1995"/>
                </a:cubicBezTo>
                <a:cubicBezTo>
                  <a:pt x="1077" y="1988"/>
                  <a:pt x="1077" y="1988"/>
                  <a:pt x="1077" y="1988"/>
                </a:cubicBezTo>
                <a:cubicBezTo>
                  <a:pt x="1086" y="1989"/>
                  <a:pt x="1086" y="1989"/>
                  <a:pt x="1086" y="1989"/>
                </a:cubicBezTo>
                <a:cubicBezTo>
                  <a:pt x="1104" y="2001"/>
                  <a:pt x="1104" y="2001"/>
                  <a:pt x="1104" y="2001"/>
                </a:cubicBezTo>
                <a:cubicBezTo>
                  <a:pt x="1120" y="2010"/>
                  <a:pt x="1120" y="2010"/>
                  <a:pt x="1120" y="2010"/>
                </a:cubicBezTo>
                <a:cubicBezTo>
                  <a:pt x="1130" y="2005"/>
                  <a:pt x="1130" y="2005"/>
                  <a:pt x="1130" y="2005"/>
                </a:cubicBezTo>
                <a:cubicBezTo>
                  <a:pt x="1156" y="2019"/>
                  <a:pt x="1156" y="2019"/>
                  <a:pt x="1156" y="2019"/>
                </a:cubicBezTo>
                <a:cubicBezTo>
                  <a:pt x="1167" y="2013"/>
                  <a:pt x="1167" y="2013"/>
                  <a:pt x="1167" y="2013"/>
                </a:cubicBezTo>
                <a:cubicBezTo>
                  <a:pt x="1180" y="2011"/>
                  <a:pt x="1180" y="2011"/>
                  <a:pt x="1180" y="2011"/>
                </a:cubicBezTo>
                <a:cubicBezTo>
                  <a:pt x="1201" y="2014"/>
                  <a:pt x="1201" y="2014"/>
                  <a:pt x="1201" y="2014"/>
                </a:cubicBezTo>
                <a:cubicBezTo>
                  <a:pt x="1207" y="2019"/>
                  <a:pt x="1207" y="2019"/>
                  <a:pt x="1207" y="2019"/>
                </a:cubicBezTo>
                <a:cubicBezTo>
                  <a:pt x="1224" y="2029"/>
                  <a:pt x="1224" y="2029"/>
                  <a:pt x="1224" y="2029"/>
                </a:cubicBezTo>
                <a:cubicBezTo>
                  <a:pt x="1231" y="2025"/>
                  <a:pt x="1231" y="2025"/>
                  <a:pt x="1231" y="2025"/>
                </a:cubicBezTo>
                <a:cubicBezTo>
                  <a:pt x="1247" y="2024"/>
                  <a:pt x="1247" y="2024"/>
                  <a:pt x="1247" y="2024"/>
                </a:cubicBezTo>
                <a:cubicBezTo>
                  <a:pt x="1247" y="2029"/>
                  <a:pt x="1247" y="2029"/>
                  <a:pt x="1247" y="2029"/>
                </a:cubicBezTo>
                <a:cubicBezTo>
                  <a:pt x="1261" y="2023"/>
                  <a:pt x="1261" y="2023"/>
                  <a:pt x="1261" y="2023"/>
                </a:cubicBezTo>
                <a:cubicBezTo>
                  <a:pt x="1271" y="2029"/>
                  <a:pt x="1271" y="2029"/>
                  <a:pt x="1271" y="2029"/>
                </a:cubicBezTo>
                <a:cubicBezTo>
                  <a:pt x="1294" y="2035"/>
                  <a:pt x="1294" y="2035"/>
                  <a:pt x="1294" y="2035"/>
                </a:cubicBezTo>
                <a:cubicBezTo>
                  <a:pt x="1306" y="2028"/>
                  <a:pt x="1306" y="2028"/>
                  <a:pt x="1306" y="2028"/>
                </a:cubicBezTo>
                <a:cubicBezTo>
                  <a:pt x="1321" y="2031"/>
                  <a:pt x="1321" y="2031"/>
                  <a:pt x="1321" y="2031"/>
                </a:cubicBezTo>
                <a:cubicBezTo>
                  <a:pt x="1341" y="2027"/>
                  <a:pt x="1341" y="2027"/>
                  <a:pt x="1341" y="2027"/>
                </a:cubicBezTo>
                <a:cubicBezTo>
                  <a:pt x="1355" y="2027"/>
                  <a:pt x="1355" y="2027"/>
                  <a:pt x="1355" y="2027"/>
                </a:cubicBezTo>
                <a:cubicBezTo>
                  <a:pt x="1362" y="2024"/>
                  <a:pt x="1362" y="2024"/>
                  <a:pt x="1362" y="2024"/>
                </a:cubicBezTo>
                <a:cubicBezTo>
                  <a:pt x="1373" y="2017"/>
                  <a:pt x="1373" y="2017"/>
                  <a:pt x="1373" y="2017"/>
                </a:cubicBezTo>
                <a:cubicBezTo>
                  <a:pt x="1379" y="2009"/>
                  <a:pt x="1379" y="2009"/>
                  <a:pt x="1379" y="2009"/>
                </a:cubicBezTo>
                <a:cubicBezTo>
                  <a:pt x="1388" y="2009"/>
                  <a:pt x="1388" y="2009"/>
                  <a:pt x="1388" y="2009"/>
                </a:cubicBezTo>
                <a:cubicBezTo>
                  <a:pt x="1400" y="2020"/>
                  <a:pt x="1400" y="2020"/>
                  <a:pt x="1400" y="2020"/>
                </a:cubicBezTo>
                <a:cubicBezTo>
                  <a:pt x="1400" y="2009"/>
                  <a:pt x="1400" y="2009"/>
                  <a:pt x="1400" y="2009"/>
                </a:cubicBezTo>
                <a:cubicBezTo>
                  <a:pt x="1408" y="2002"/>
                  <a:pt x="1408" y="2002"/>
                  <a:pt x="1408" y="2002"/>
                </a:cubicBezTo>
                <a:cubicBezTo>
                  <a:pt x="1408" y="2002"/>
                  <a:pt x="1419" y="1998"/>
                  <a:pt x="1428" y="1999"/>
                </a:cubicBezTo>
                <a:cubicBezTo>
                  <a:pt x="1438" y="2000"/>
                  <a:pt x="1439" y="1991"/>
                  <a:pt x="1439" y="1991"/>
                </a:cubicBezTo>
                <a:cubicBezTo>
                  <a:pt x="1439" y="1991"/>
                  <a:pt x="1442" y="1991"/>
                  <a:pt x="1446" y="1991"/>
                </a:cubicBezTo>
                <a:cubicBezTo>
                  <a:pt x="1449" y="1991"/>
                  <a:pt x="1453" y="2000"/>
                  <a:pt x="1453" y="2000"/>
                </a:cubicBezTo>
                <a:cubicBezTo>
                  <a:pt x="1474" y="2005"/>
                  <a:pt x="1474" y="2005"/>
                  <a:pt x="1474" y="2005"/>
                </a:cubicBezTo>
                <a:cubicBezTo>
                  <a:pt x="1495" y="2003"/>
                  <a:pt x="1495" y="2003"/>
                  <a:pt x="1495" y="2003"/>
                </a:cubicBezTo>
                <a:cubicBezTo>
                  <a:pt x="1520" y="2007"/>
                  <a:pt x="1520" y="2007"/>
                  <a:pt x="1520" y="2007"/>
                </a:cubicBezTo>
                <a:cubicBezTo>
                  <a:pt x="1526" y="2000"/>
                  <a:pt x="1526" y="2000"/>
                  <a:pt x="1526" y="2000"/>
                </a:cubicBezTo>
                <a:cubicBezTo>
                  <a:pt x="1534" y="2010"/>
                  <a:pt x="1534" y="2010"/>
                  <a:pt x="1534" y="2010"/>
                </a:cubicBezTo>
                <a:cubicBezTo>
                  <a:pt x="1545" y="2015"/>
                  <a:pt x="1545" y="2015"/>
                  <a:pt x="1545" y="2015"/>
                </a:cubicBezTo>
                <a:cubicBezTo>
                  <a:pt x="1558" y="2008"/>
                  <a:pt x="1558" y="2008"/>
                  <a:pt x="1558" y="2008"/>
                </a:cubicBezTo>
                <a:cubicBezTo>
                  <a:pt x="1569" y="2011"/>
                  <a:pt x="1569" y="2011"/>
                  <a:pt x="1569" y="2011"/>
                </a:cubicBezTo>
                <a:cubicBezTo>
                  <a:pt x="1579" y="2023"/>
                  <a:pt x="1579" y="2023"/>
                  <a:pt x="1579" y="2023"/>
                </a:cubicBezTo>
                <a:cubicBezTo>
                  <a:pt x="1586" y="2010"/>
                  <a:pt x="1586" y="2010"/>
                  <a:pt x="1586" y="2010"/>
                </a:cubicBezTo>
                <a:cubicBezTo>
                  <a:pt x="1608" y="2007"/>
                  <a:pt x="1608" y="2007"/>
                  <a:pt x="1608" y="2007"/>
                </a:cubicBezTo>
                <a:cubicBezTo>
                  <a:pt x="1616" y="2013"/>
                  <a:pt x="1616" y="2013"/>
                  <a:pt x="1616" y="2013"/>
                </a:cubicBezTo>
                <a:cubicBezTo>
                  <a:pt x="1627" y="2006"/>
                  <a:pt x="1627" y="2006"/>
                  <a:pt x="1627" y="2006"/>
                </a:cubicBezTo>
                <a:cubicBezTo>
                  <a:pt x="1641" y="2009"/>
                  <a:pt x="1641" y="2009"/>
                  <a:pt x="1641" y="2009"/>
                </a:cubicBezTo>
                <a:cubicBezTo>
                  <a:pt x="1650" y="2003"/>
                  <a:pt x="1650" y="2003"/>
                  <a:pt x="1650" y="2003"/>
                </a:cubicBezTo>
                <a:cubicBezTo>
                  <a:pt x="1672" y="2010"/>
                  <a:pt x="1672" y="2010"/>
                  <a:pt x="1672" y="2010"/>
                </a:cubicBezTo>
                <a:cubicBezTo>
                  <a:pt x="1676" y="2018"/>
                  <a:pt x="1676" y="2018"/>
                  <a:pt x="1676" y="2018"/>
                </a:cubicBezTo>
                <a:cubicBezTo>
                  <a:pt x="1682" y="2007"/>
                  <a:pt x="1682" y="2007"/>
                  <a:pt x="1682" y="2007"/>
                </a:cubicBezTo>
                <a:cubicBezTo>
                  <a:pt x="1701" y="1999"/>
                  <a:pt x="1701" y="1999"/>
                  <a:pt x="1701" y="1999"/>
                </a:cubicBezTo>
                <a:cubicBezTo>
                  <a:pt x="1714" y="2005"/>
                  <a:pt x="1714" y="2005"/>
                  <a:pt x="1714" y="2005"/>
                </a:cubicBezTo>
                <a:cubicBezTo>
                  <a:pt x="1722" y="2011"/>
                  <a:pt x="1722" y="2011"/>
                  <a:pt x="1722" y="2011"/>
                </a:cubicBezTo>
                <a:cubicBezTo>
                  <a:pt x="1731" y="2005"/>
                  <a:pt x="1731" y="2005"/>
                  <a:pt x="1731" y="2005"/>
                </a:cubicBezTo>
                <a:cubicBezTo>
                  <a:pt x="1742" y="2002"/>
                  <a:pt x="1742" y="2002"/>
                  <a:pt x="1742" y="2002"/>
                </a:cubicBezTo>
                <a:cubicBezTo>
                  <a:pt x="1751" y="2004"/>
                  <a:pt x="1751" y="2004"/>
                  <a:pt x="1751" y="2004"/>
                </a:cubicBezTo>
                <a:cubicBezTo>
                  <a:pt x="1770" y="1998"/>
                  <a:pt x="1770" y="1998"/>
                  <a:pt x="1770" y="1998"/>
                </a:cubicBezTo>
                <a:cubicBezTo>
                  <a:pt x="1779" y="2002"/>
                  <a:pt x="1779" y="2002"/>
                  <a:pt x="1779" y="2002"/>
                </a:cubicBezTo>
                <a:cubicBezTo>
                  <a:pt x="1806" y="2001"/>
                  <a:pt x="1806" y="2001"/>
                  <a:pt x="1806" y="2001"/>
                </a:cubicBezTo>
                <a:cubicBezTo>
                  <a:pt x="1816" y="2011"/>
                  <a:pt x="1816" y="2011"/>
                  <a:pt x="1816" y="2011"/>
                </a:cubicBezTo>
                <a:cubicBezTo>
                  <a:pt x="1824" y="2020"/>
                  <a:pt x="1824" y="2020"/>
                  <a:pt x="1824" y="2020"/>
                </a:cubicBezTo>
                <a:cubicBezTo>
                  <a:pt x="1849" y="2026"/>
                  <a:pt x="1849" y="2026"/>
                  <a:pt x="1849" y="2026"/>
                </a:cubicBezTo>
                <a:cubicBezTo>
                  <a:pt x="1870" y="2031"/>
                  <a:pt x="1870" y="2031"/>
                  <a:pt x="1870" y="2031"/>
                </a:cubicBezTo>
                <a:cubicBezTo>
                  <a:pt x="1862" y="2016"/>
                  <a:pt x="1862" y="2016"/>
                  <a:pt x="1862" y="2016"/>
                </a:cubicBezTo>
                <a:cubicBezTo>
                  <a:pt x="1860" y="2003"/>
                  <a:pt x="1860" y="2003"/>
                  <a:pt x="1860" y="2003"/>
                </a:cubicBezTo>
                <a:cubicBezTo>
                  <a:pt x="1870" y="1999"/>
                  <a:pt x="1870" y="1999"/>
                  <a:pt x="1870" y="1999"/>
                </a:cubicBezTo>
                <a:cubicBezTo>
                  <a:pt x="1885" y="1999"/>
                  <a:pt x="1885" y="1999"/>
                  <a:pt x="1885" y="1999"/>
                </a:cubicBezTo>
                <a:cubicBezTo>
                  <a:pt x="1897" y="1997"/>
                  <a:pt x="1897" y="1997"/>
                  <a:pt x="1897" y="1997"/>
                </a:cubicBezTo>
                <a:cubicBezTo>
                  <a:pt x="1908" y="2002"/>
                  <a:pt x="1908" y="2002"/>
                  <a:pt x="1908" y="2002"/>
                </a:cubicBezTo>
                <a:cubicBezTo>
                  <a:pt x="1922" y="2001"/>
                  <a:pt x="1922" y="2001"/>
                  <a:pt x="1922" y="2001"/>
                </a:cubicBezTo>
                <a:cubicBezTo>
                  <a:pt x="1927" y="1997"/>
                  <a:pt x="1927" y="1997"/>
                  <a:pt x="1927" y="1997"/>
                </a:cubicBezTo>
                <a:cubicBezTo>
                  <a:pt x="1935" y="1990"/>
                  <a:pt x="1935" y="1990"/>
                  <a:pt x="1935" y="1990"/>
                </a:cubicBezTo>
                <a:cubicBezTo>
                  <a:pt x="1952" y="1990"/>
                  <a:pt x="1952" y="1990"/>
                  <a:pt x="1952" y="1990"/>
                </a:cubicBezTo>
                <a:cubicBezTo>
                  <a:pt x="1970" y="1990"/>
                  <a:pt x="1970" y="1990"/>
                  <a:pt x="1970" y="1990"/>
                </a:cubicBezTo>
                <a:cubicBezTo>
                  <a:pt x="1987" y="1990"/>
                  <a:pt x="1987" y="1990"/>
                  <a:pt x="1987" y="1990"/>
                </a:cubicBezTo>
                <a:cubicBezTo>
                  <a:pt x="1994" y="1981"/>
                  <a:pt x="1994" y="1981"/>
                  <a:pt x="1994" y="1981"/>
                </a:cubicBezTo>
                <a:cubicBezTo>
                  <a:pt x="1999" y="1968"/>
                  <a:pt x="1999" y="1968"/>
                  <a:pt x="1999" y="1968"/>
                </a:cubicBezTo>
                <a:cubicBezTo>
                  <a:pt x="2015" y="1957"/>
                  <a:pt x="2015" y="1957"/>
                  <a:pt x="2015" y="1957"/>
                </a:cubicBezTo>
                <a:cubicBezTo>
                  <a:pt x="2030" y="1962"/>
                  <a:pt x="2030" y="1962"/>
                  <a:pt x="2030" y="1962"/>
                </a:cubicBezTo>
                <a:cubicBezTo>
                  <a:pt x="2043" y="1955"/>
                  <a:pt x="2043" y="1955"/>
                  <a:pt x="2043" y="1955"/>
                </a:cubicBezTo>
                <a:cubicBezTo>
                  <a:pt x="2043" y="1955"/>
                  <a:pt x="2050" y="1950"/>
                  <a:pt x="2055" y="1951"/>
                </a:cubicBezTo>
                <a:cubicBezTo>
                  <a:pt x="2059" y="1952"/>
                  <a:pt x="2075" y="1957"/>
                  <a:pt x="2075" y="1957"/>
                </a:cubicBezTo>
                <a:cubicBezTo>
                  <a:pt x="2093" y="1954"/>
                  <a:pt x="2093" y="1954"/>
                  <a:pt x="2093" y="1954"/>
                </a:cubicBezTo>
                <a:cubicBezTo>
                  <a:pt x="2101" y="1963"/>
                  <a:pt x="2101" y="1963"/>
                  <a:pt x="2101" y="1963"/>
                </a:cubicBezTo>
                <a:cubicBezTo>
                  <a:pt x="2113" y="1959"/>
                  <a:pt x="2113" y="1959"/>
                  <a:pt x="2113" y="1959"/>
                </a:cubicBezTo>
                <a:cubicBezTo>
                  <a:pt x="2128" y="1968"/>
                  <a:pt x="2128" y="1968"/>
                  <a:pt x="2128" y="1968"/>
                </a:cubicBezTo>
                <a:cubicBezTo>
                  <a:pt x="2138" y="1968"/>
                  <a:pt x="2138" y="1968"/>
                  <a:pt x="2138" y="1968"/>
                </a:cubicBezTo>
                <a:cubicBezTo>
                  <a:pt x="2152" y="1975"/>
                  <a:pt x="2152" y="1975"/>
                  <a:pt x="2152" y="1975"/>
                </a:cubicBezTo>
                <a:cubicBezTo>
                  <a:pt x="2168" y="1976"/>
                  <a:pt x="2168" y="1976"/>
                  <a:pt x="2168" y="1976"/>
                </a:cubicBezTo>
                <a:cubicBezTo>
                  <a:pt x="2187" y="1968"/>
                  <a:pt x="2187" y="1968"/>
                  <a:pt x="2187" y="1968"/>
                </a:cubicBezTo>
                <a:cubicBezTo>
                  <a:pt x="2198" y="1985"/>
                  <a:pt x="2198" y="1985"/>
                  <a:pt x="2198" y="1985"/>
                </a:cubicBezTo>
                <a:cubicBezTo>
                  <a:pt x="2218" y="1978"/>
                  <a:pt x="2218" y="1978"/>
                  <a:pt x="2218" y="1978"/>
                </a:cubicBezTo>
                <a:cubicBezTo>
                  <a:pt x="2233" y="1968"/>
                  <a:pt x="2233" y="1968"/>
                  <a:pt x="2233" y="1968"/>
                </a:cubicBezTo>
                <a:cubicBezTo>
                  <a:pt x="2247" y="1985"/>
                  <a:pt x="2247" y="1985"/>
                  <a:pt x="2247" y="1985"/>
                </a:cubicBezTo>
                <a:cubicBezTo>
                  <a:pt x="2265" y="1981"/>
                  <a:pt x="2265" y="1981"/>
                  <a:pt x="2265" y="1981"/>
                </a:cubicBezTo>
                <a:cubicBezTo>
                  <a:pt x="2277" y="1986"/>
                  <a:pt x="2277" y="1986"/>
                  <a:pt x="2277" y="1986"/>
                </a:cubicBezTo>
                <a:cubicBezTo>
                  <a:pt x="2283" y="1988"/>
                  <a:pt x="2283" y="1988"/>
                  <a:pt x="2283" y="1988"/>
                </a:cubicBezTo>
                <a:cubicBezTo>
                  <a:pt x="2299" y="1979"/>
                  <a:pt x="2299" y="1979"/>
                  <a:pt x="2299" y="1979"/>
                </a:cubicBezTo>
                <a:cubicBezTo>
                  <a:pt x="2311" y="1981"/>
                  <a:pt x="2311" y="1981"/>
                  <a:pt x="2311" y="1981"/>
                </a:cubicBezTo>
                <a:cubicBezTo>
                  <a:pt x="2324" y="1983"/>
                  <a:pt x="2324" y="1983"/>
                  <a:pt x="2324" y="1983"/>
                </a:cubicBezTo>
                <a:cubicBezTo>
                  <a:pt x="2324" y="1995"/>
                  <a:pt x="2324" y="1995"/>
                  <a:pt x="2324" y="1995"/>
                </a:cubicBezTo>
                <a:cubicBezTo>
                  <a:pt x="2331" y="1995"/>
                  <a:pt x="2331" y="1995"/>
                  <a:pt x="2331" y="1995"/>
                </a:cubicBezTo>
                <a:cubicBezTo>
                  <a:pt x="2344" y="1993"/>
                  <a:pt x="2344" y="1993"/>
                  <a:pt x="2344" y="1993"/>
                </a:cubicBezTo>
                <a:cubicBezTo>
                  <a:pt x="2358" y="1999"/>
                  <a:pt x="2358" y="1999"/>
                  <a:pt x="2358" y="1999"/>
                </a:cubicBezTo>
                <a:cubicBezTo>
                  <a:pt x="2366" y="2005"/>
                  <a:pt x="2366" y="2005"/>
                  <a:pt x="2366" y="2005"/>
                </a:cubicBezTo>
                <a:cubicBezTo>
                  <a:pt x="2378" y="1999"/>
                  <a:pt x="2378" y="1999"/>
                  <a:pt x="2378" y="1999"/>
                </a:cubicBezTo>
                <a:cubicBezTo>
                  <a:pt x="2386" y="1998"/>
                  <a:pt x="2386" y="1998"/>
                  <a:pt x="2386" y="1998"/>
                </a:cubicBezTo>
                <a:cubicBezTo>
                  <a:pt x="2398" y="2003"/>
                  <a:pt x="2398" y="2003"/>
                  <a:pt x="2398" y="2003"/>
                </a:cubicBezTo>
                <a:cubicBezTo>
                  <a:pt x="2407" y="2012"/>
                  <a:pt x="2407" y="2012"/>
                  <a:pt x="2407" y="2012"/>
                </a:cubicBezTo>
                <a:cubicBezTo>
                  <a:pt x="2415" y="2022"/>
                  <a:pt x="2415" y="2022"/>
                  <a:pt x="2415" y="2022"/>
                </a:cubicBezTo>
                <a:cubicBezTo>
                  <a:pt x="2428" y="2018"/>
                  <a:pt x="2428" y="2018"/>
                  <a:pt x="2428" y="2018"/>
                </a:cubicBezTo>
                <a:cubicBezTo>
                  <a:pt x="2439" y="2013"/>
                  <a:pt x="2439" y="2013"/>
                  <a:pt x="2439" y="2013"/>
                </a:cubicBezTo>
                <a:cubicBezTo>
                  <a:pt x="2450" y="2025"/>
                  <a:pt x="2450" y="2025"/>
                  <a:pt x="2450" y="2025"/>
                </a:cubicBezTo>
                <a:cubicBezTo>
                  <a:pt x="2450" y="2035"/>
                  <a:pt x="2450" y="2035"/>
                  <a:pt x="2450" y="2035"/>
                </a:cubicBezTo>
                <a:cubicBezTo>
                  <a:pt x="2463" y="2035"/>
                  <a:pt x="2463" y="2035"/>
                  <a:pt x="2463" y="2035"/>
                </a:cubicBezTo>
                <a:cubicBezTo>
                  <a:pt x="2474" y="2035"/>
                  <a:pt x="2474" y="2035"/>
                  <a:pt x="2474" y="2035"/>
                </a:cubicBezTo>
                <a:cubicBezTo>
                  <a:pt x="2487" y="2030"/>
                  <a:pt x="2487" y="2030"/>
                  <a:pt x="2487" y="2030"/>
                </a:cubicBezTo>
                <a:cubicBezTo>
                  <a:pt x="2507" y="2035"/>
                  <a:pt x="2507" y="2035"/>
                  <a:pt x="2507" y="2035"/>
                </a:cubicBezTo>
                <a:cubicBezTo>
                  <a:pt x="2520" y="2035"/>
                  <a:pt x="2520" y="2035"/>
                  <a:pt x="2520" y="2035"/>
                </a:cubicBezTo>
                <a:cubicBezTo>
                  <a:pt x="2535" y="2035"/>
                  <a:pt x="2535" y="2035"/>
                  <a:pt x="2535" y="2035"/>
                </a:cubicBezTo>
                <a:cubicBezTo>
                  <a:pt x="2546" y="2031"/>
                  <a:pt x="2546" y="2031"/>
                  <a:pt x="2546" y="2031"/>
                </a:cubicBezTo>
                <a:cubicBezTo>
                  <a:pt x="2555" y="2028"/>
                  <a:pt x="2555" y="2028"/>
                  <a:pt x="2555" y="2028"/>
                </a:cubicBezTo>
                <a:cubicBezTo>
                  <a:pt x="2573" y="2035"/>
                  <a:pt x="2573" y="2035"/>
                  <a:pt x="2573" y="2035"/>
                </a:cubicBezTo>
                <a:cubicBezTo>
                  <a:pt x="2595" y="2026"/>
                  <a:pt x="2595" y="2026"/>
                  <a:pt x="2595" y="2026"/>
                </a:cubicBezTo>
                <a:cubicBezTo>
                  <a:pt x="2619" y="2025"/>
                  <a:pt x="2619" y="2025"/>
                  <a:pt x="2619" y="2025"/>
                </a:cubicBezTo>
                <a:cubicBezTo>
                  <a:pt x="2629" y="2035"/>
                  <a:pt x="2629" y="2035"/>
                  <a:pt x="2629" y="2035"/>
                </a:cubicBezTo>
                <a:cubicBezTo>
                  <a:pt x="2646" y="2023"/>
                  <a:pt x="2646" y="2023"/>
                  <a:pt x="2646" y="2023"/>
                </a:cubicBezTo>
                <a:cubicBezTo>
                  <a:pt x="2658" y="2015"/>
                  <a:pt x="2658" y="2015"/>
                  <a:pt x="2658" y="2015"/>
                </a:cubicBezTo>
                <a:cubicBezTo>
                  <a:pt x="2671" y="2004"/>
                  <a:pt x="2671" y="2004"/>
                  <a:pt x="2671" y="2004"/>
                </a:cubicBezTo>
                <a:cubicBezTo>
                  <a:pt x="2686" y="2014"/>
                  <a:pt x="2686" y="2014"/>
                  <a:pt x="2686" y="2014"/>
                </a:cubicBezTo>
                <a:cubicBezTo>
                  <a:pt x="2701" y="2013"/>
                  <a:pt x="2701" y="2013"/>
                  <a:pt x="2701" y="2013"/>
                </a:cubicBezTo>
                <a:cubicBezTo>
                  <a:pt x="2708" y="2008"/>
                  <a:pt x="2708" y="2008"/>
                  <a:pt x="2708" y="2008"/>
                </a:cubicBezTo>
                <a:cubicBezTo>
                  <a:pt x="2715" y="2016"/>
                  <a:pt x="2715" y="2016"/>
                  <a:pt x="2715" y="2016"/>
                </a:cubicBezTo>
                <a:cubicBezTo>
                  <a:pt x="2729" y="2018"/>
                  <a:pt x="2729" y="2018"/>
                  <a:pt x="2729" y="2018"/>
                </a:cubicBezTo>
                <a:cubicBezTo>
                  <a:pt x="2739" y="2014"/>
                  <a:pt x="2739" y="2014"/>
                  <a:pt x="2739" y="2014"/>
                </a:cubicBezTo>
                <a:cubicBezTo>
                  <a:pt x="2746" y="1998"/>
                  <a:pt x="2746" y="1998"/>
                  <a:pt x="2746" y="1998"/>
                </a:cubicBezTo>
                <a:cubicBezTo>
                  <a:pt x="2755" y="2011"/>
                  <a:pt x="2755" y="2011"/>
                  <a:pt x="2755" y="2011"/>
                </a:cubicBezTo>
                <a:cubicBezTo>
                  <a:pt x="2769" y="1994"/>
                  <a:pt x="2769" y="1994"/>
                  <a:pt x="2769" y="1994"/>
                </a:cubicBezTo>
                <a:cubicBezTo>
                  <a:pt x="2779" y="2000"/>
                  <a:pt x="2779" y="2000"/>
                  <a:pt x="2779" y="2000"/>
                </a:cubicBezTo>
                <a:cubicBezTo>
                  <a:pt x="2786" y="1999"/>
                  <a:pt x="2786" y="1999"/>
                  <a:pt x="2786" y="1999"/>
                </a:cubicBezTo>
                <a:cubicBezTo>
                  <a:pt x="2800" y="1997"/>
                  <a:pt x="2800" y="1997"/>
                  <a:pt x="2800" y="1997"/>
                </a:cubicBezTo>
                <a:cubicBezTo>
                  <a:pt x="2814" y="1999"/>
                  <a:pt x="2814" y="1999"/>
                  <a:pt x="2814" y="1999"/>
                </a:cubicBezTo>
                <a:cubicBezTo>
                  <a:pt x="2828" y="1995"/>
                  <a:pt x="2828" y="1995"/>
                  <a:pt x="2828" y="1995"/>
                </a:cubicBezTo>
                <a:cubicBezTo>
                  <a:pt x="2841" y="1999"/>
                  <a:pt x="2841" y="1999"/>
                  <a:pt x="2841" y="1999"/>
                </a:cubicBezTo>
                <a:cubicBezTo>
                  <a:pt x="2846" y="2000"/>
                  <a:pt x="2846" y="2000"/>
                  <a:pt x="2846" y="2000"/>
                </a:cubicBezTo>
                <a:cubicBezTo>
                  <a:pt x="2863" y="2002"/>
                  <a:pt x="2863" y="2002"/>
                  <a:pt x="2863" y="2002"/>
                </a:cubicBezTo>
                <a:cubicBezTo>
                  <a:pt x="2877" y="1997"/>
                  <a:pt x="2877" y="1997"/>
                  <a:pt x="2877" y="1997"/>
                </a:cubicBezTo>
                <a:cubicBezTo>
                  <a:pt x="2891" y="2009"/>
                  <a:pt x="2891" y="2009"/>
                  <a:pt x="2891" y="2009"/>
                </a:cubicBezTo>
                <a:cubicBezTo>
                  <a:pt x="2916" y="2006"/>
                  <a:pt x="2916" y="2006"/>
                  <a:pt x="2916" y="2006"/>
                </a:cubicBezTo>
                <a:cubicBezTo>
                  <a:pt x="2929" y="2002"/>
                  <a:pt x="2929" y="2002"/>
                  <a:pt x="2929" y="2002"/>
                </a:cubicBezTo>
                <a:cubicBezTo>
                  <a:pt x="2940" y="1993"/>
                  <a:pt x="2940" y="1993"/>
                  <a:pt x="2940" y="1993"/>
                </a:cubicBezTo>
                <a:cubicBezTo>
                  <a:pt x="2956" y="1996"/>
                  <a:pt x="2956" y="1996"/>
                  <a:pt x="2956" y="1996"/>
                </a:cubicBezTo>
                <a:cubicBezTo>
                  <a:pt x="2976" y="2001"/>
                  <a:pt x="2976" y="2001"/>
                  <a:pt x="2976" y="2001"/>
                </a:cubicBezTo>
                <a:cubicBezTo>
                  <a:pt x="2993" y="2002"/>
                  <a:pt x="2993" y="2002"/>
                  <a:pt x="2993" y="2002"/>
                </a:cubicBezTo>
                <a:cubicBezTo>
                  <a:pt x="3001" y="1994"/>
                  <a:pt x="3001" y="1994"/>
                  <a:pt x="3001" y="1994"/>
                </a:cubicBezTo>
                <a:cubicBezTo>
                  <a:pt x="3014" y="1995"/>
                  <a:pt x="3014" y="1995"/>
                  <a:pt x="3014" y="1995"/>
                </a:cubicBezTo>
                <a:cubicBezTo>
                  <a:pt x="3022" y="1993"/>
                  <a:pt x="3022" y="1993"/>
                  <a:pt x="3022" y="1993"/>
                </a:cubicBezTo>
                <a:cubicBezTo>
                  <a:pt x="3033" y="1992"/>
                  <a:pt x="3033" y="1992"/>
                  <a:pt x="3033" y="1992"/>
                </a:cubicBezTo>
                <a:cubicBezTo>
                  <a:pt x="3048" y="1996"/>
                  <a:pt x="3048" y="1996"/>
                  <a:pt x="3048" y="1996"/>
                </a:cubicBezTo>
                <a:cubicBezTo>
                  <a:pt x="3074" y="1978"/>
                  <a:pt x="3074" y="1978"/>
                  <a:pt x="3074" y="1978"/>
                </a:cubicBezTo>
                <a:cubicBezTo>
                  <a:pt x="3091" y="1968"/>
                  <a:pt x="3091" y="1968"/>
                  <a:pt x="3091" y="1968"/>
                </a:cubicBezTo>
                <a:cubicBezTo>
                  <a:pt x="3112" y="1968"/>
                  <a:pt x="3112" y="1968"/>
                  <a:pt x="3112" y="1968"/>
                </a:cubicBezTo>
                <a:cubicBezTo>
                  <a:pt x="3130" y="1959"/>
                  <a:pt x="3130" y="1959"/>
                  <a:pt x="3130" y="1959"/>
                </a:cubicBezTo>
                <a:cubicBezTo>
                  <a:pt x="3158" y="1940"/>
                  <a:pt x="3158" y="1940"/>
                  <a:pt x="3158" y="1940"/>
                </a:cubicBezTo>
                <a:cubicBezTo>
                  <a:pt x="3185" y="1945"/>
                  <a:pt x="3185" y="1945"/>
                  <a:pt x="3185" y="1945"/>
                </a:cubicBezTo>
                <a:cubicBezTo>
                  <a:pt x="3193" y="1938"/>
                  <a:pt x="3193" y="1938"/>
                  <a:pt x="3193" y="1938"/>
                </a:cubicBezTo>
                <a:cubicBezTo>
                  <a:pt x="3204" y="1930"/>
                  <a:pt x="3204" y="1930"/>
                  <a:pt x="3204" y="1930"/>
                </a:cubicBezTo>
                <a:cubicBezTo>
                  <a:pt x="3228" y="1938"/>
                  <a:pt x="3228" y="1938"/>
                  <a:pt x="3228" y="1938"/>
                </a:cubicBezTo>
                <a:cubicBezTo>
                  <a:pt x="3238" y="1934"/>
                  <a:pt x="3238" y="1934"/>
                  <a:pt x="3238" y="1934"/>
                </a:cubicBezTo>
                <a:cubicBezTo>
                  <a:pt x="3247" y="1927"/>
                  <a:pt x="3247" y="1927"/>
                  <a:pt x="3247" y="1927"/>
                </a:cubicBezTo>
                <a:cubicBezTo>
                  <a:pt x="3268" y="1924"/>
                  <a:pt x="3268" y="1924"/>
                  <a:pt x="3268" y="1924"/>
                </a:cubicBezTo>
                <a:cubicBezTo>
                  <a:pt x="3290" y="1914"/>
                  <a:pt x="3290" y="1914"/>
                  <a:pt x="3290" y="1914"/>
                </a:cubicBezTo>
                <a:cubicBezTo>
                  <a:pt x="3313" y="1910"/>
                  <a:pt x="3313" y="1910"/>
                  <a:pt x="3313" y="1910"/>
                </a:cubicBezTo>
                <a:cubicBezTo>
                  <a:pt x="3331" y="1922"/>
                  <a:pt x="3331" y="1922"/>
                  <a:pt x="3331" y="1922"/>
                </a:cubicBezTo>
                <a:cubicBezTo>
                  <a:pt x="3346" y="1920"/>
                  <a:pt x="3346" y="1920"/>
                  <a:pt x="3346" y="1920"/>
                </a:cubicBezTo>
                <a:cubicBezTo>
                  <a:pt x="3353" y="1912"/>
                  <a:pt x="3353" y="1912"/>
                  <a:pt x="3353" y="1912"/>
                </a:cubicBezTo>
                <a:cubicBezTo>
                  <a:pt x="3370" y="1916"/>
                  <a:pt x="3370" y="1916"/>
                  <a:pt x="3370" y="1916"/>
                </a:cubicBezTo>
                <a:cubicBezTo>
                  <a:pt x="3385" y="1909"/>
                  <a:pt x="3385" y="1909"/>
                  <a:pt x="3385" y="1909"/>
                </a:cubicBezTo>
                <a:cubicBezTo>
                  <a:pt x="3402" y="1913"/>
                  <a:pt x="3402" y="1913"/>
                  <a:pt x="3402" y="1913"/>
                </a:cubicBezTo>
                <a:cubicBezTo>
                  <a:pt x="3413" y="1906"/>
                  <a:pt x="3413" y="1906"/>
                  <a:pt x="3413" y="1906"/>
                </a:cubicBezTo>
                <a:cubicBezTo>
                  <a:pt x="3422" y="1896"/>
                  <a:pt x="3422" y="1896"/>
                  <a:pt x="3422" y="1896"/>
                </a:cubicBezTo>
                <a:cubicBezTo>
                  <a:pt x="3437" y="1896"/>
                  <a:pt x="3437" y="1896"/>
                  <a:pt x="3437" y="1896"/>
                </a:cubicBezTo>
                <a:cubicBezTo>
                  <a:pt x="3457" y="1900"/>
                  <a:pt x="3457" y="1900"/>
                  <a:pt x="3457" y="1900"/>
                </a:cubicBezTo>
                <a:cubicBezTo>
                  <a:pt x="3468" y="1896"/>
                  <a:pt x="3468" y="1896"/>
                  <a:pt x="3468" y="1896"/>
                </a:cubicBezTo>
                <a:cubicBezTo>
                  <a:pt x="3476" y="1885"/>
                  <a:pt x="3476" y="1885"/>
                  <a:pt x="3476" y="1885"/>
                </a:cubicBezTo>
                <a:cubicBezTo>
                  <a:pt x="3491" y="1885"/>
                  <a:pt x="3491" y="1885"/>
                  <a:pt x="3491" y="1885"/>
                </a:cubicBezTo>
                <a:cubicBezTo>
                  <a:pt x="3504" y="1891"/>
                  <a:pt x="3504" y="1891"/>
                  <a:pt x="3504" y="1891"/>
                </a:cubicBezTo>
                <a:cubicBezTo>
                  <a:pt x="3511" y="1874"/>
                  <a:pt x="3511" y="1874"/>
                  <a:pt x="3511" y="1874"/>
                </a:cubicBezTo>
                <a:cubicBezTo>
                  <a:pt x="3526" y="1874"/>
                  <a:pt x="3526" y="1874"/>
                  <a:pt x="3526" y="1874"/>
                </a:cubicBezTo>
                <a:cubicBezTo>
                  <a:pt x="3538" y="1884"/>
                  <a:pt x="3538" y="1884"/>
                  <a:pt x="3538" y="1884"/>
                </a:cubicBezTo>
                <a:cubicBezTo>
                  <a:pt x="3551" y="1874"/>
                  <a:pt x="3551" y="1874"/>
                  <a:pt x="3551" y="1874"/>
                </a:cubicBezTo>
                <a:cubicBezTo>
                  <a:pt x="3565" y="1874"/>
                  <a:pt x="3565" y="1874"/>
                  <a:pt x="3565" y="1874"/>
                </a:cubicBezTo>
                <a:cubicBezTo>
                  <a:pt x="3571" y="1874"/>
                  <a:pt x="3571" y="1874"/>
                  <a:pt x="3571" y="1874"/>
                </a:cubicBezTo>
                <a:cubicBezTo>
                  <a:pt x="3580" y="1868"/>
                  <a:pt x="3580" y="1868"/>
                  <a:pt x="3580" y="1868"/>
                </a:cubicBezTo>
                <a:cubicBezTo>
                  <a:pt x="3594" y="1868"/>
                  <a:pt x="3594" y="1868"/>
                  <a:pt x="3594" y="1868"/>
                </a:cubicBezTo>
                <a:cubicBezTo>
                  <a:pt x="3612" y="1868"/>
                  <a:pt x="3612" y="1868"/>
                  <a:pt x="3612" y="1868"/>
                </a:cubicBezTo>
                <a:cubicBezTo>
                  <a:pt x="3622" y="1858"/>
                  <a:pt x="3622" y="1858"/>
                  <a:pt x="3622" y="1858"/>
                </a:cubicBezTo>
                <a:cubicBezTo>
                  <a:pt x="3640" y="1858"/>
                  <a:pt x="3640" y="1858"/>
                  <a:pt x="3640" y="1858"/>
                </a:cubicBezTo>
                <a:cubicBezTo>
                  <a:pt x="3655" y="1842"/>
                  <a:pt x="3655" y="1842"/>
                  <a:pt x="3655" y="1842"/>
                </a:cubicBezTo>
                <a:cubicBezTo>
                  <a:pt x="3665" y="1842"/>
                  <a:pt x="3665" y="1842"/>
                  <a:pt x="3665" y="1842"/>
                </a:cubicBezTo>
                <a:cubicBezTo>
                  <a:pt x="3665" y="1853"/>
                  <a:pt x="3665" y="1853"/>
                  <a:pt x="3665" y="1853"/>
                </a:cubicBezTo>
                <a:cubicBezTo>
                  <a:pt x="3674" y="1842"/>
                  <a:pt x="3674" y="1842"/>
                  <a:pt x="3674" y="1842"/>
                </a:cubicBezTo>
                <a:cubicBezTo>
                  <a:pt x="3691" y="1837"/>
                  <a:pt x="3691" y="1837"/>
                  <a:pt x="3691" y="1837"/>
                </a:cubicBezTo>
                <a:cubicBezTo>
                  <a:pt x="3706" y="1829"/>
                  <a:pt x="3706" y="1829"/>
                  <a:pt x="3706" y="1829"/>
                </a:cubicBezTo>
                <a:cubicBezTo>
                  <a:pt x="3700" y="1808"/>
                  <a:pt x="3700" y="1808"/>
                  <a:pt x="3700" y="1808"/>
                </a:cubicBezTo>
                <a:cubicBezTo>
                  <a:pt x="3710" y="1813"/>
                  <a:pt x="3710" y="1813"/>
                  <a:pt x="3710" y="1813"/>
                </a:cubicBezTo>
                <a:cubicBezTo>
                  <a:pt x="3717" y="1799"/>
                  <a:pt x="3717" y="1799"/>
                  <a:pt x="3717" y="1799"/>
                </a:cubicBezTo>
                <a:cubicBezTo>
                  <a:pt x="3727" y="1795"/>
                  <a:pt x="3727" y="1795"/>
                  <a:pt x="3727" y="1795"/>
                </a:cubicBezTo>
                <a:cubicBezTo>
                  <a:pt x="3735" y="1803"/>
                  <a:pt x="3735" y="1803"/>
                  <a:pt x="3735" y="1803"/>
                </a:cubicBezTo>
                <a:cubicBezTo>
                  <a:pt x="3748" y="1795"/>
                  <a:pt x="3748" y="1795"/>
                  <a:pt x="3748" y="1795"/>
                </a:cubicBezTo>
                <a:cubicBezTo>
                  <a:pt x="3755" y="1784"/>
                  <a:pt x="3755" y="1784"/>
                  <a:pt x="3755" y="1784"/>
                </a:cubicBezTo>
                <a:cubicBezTo>
                  <a:pt x="3764" y="1788"/>
                  <a:pt x="3764" y="1788"/>
                  <a:pt x="3764" y="1788"/>
                </a:cubicBezTo>
                <a:cubicBezTo>
                  <a:pt x="3768" y="1773"/>
                  <a:pt x="3768" y="1773"/>
                  <a:pt x="3768" y="1773"/>
                </a:cubicBezTo>
                <a:cubicBezTo>
                  <a:pt x="3775" y="1768"/>
                  <a:pt x="3775" y="1768"/>
                  <a:pt x="3775" y="1768"/>
                </a:cubicBezTo>
                <a:cubicBezTo>
                  <a:pt x="3781" y="1768"/>
                  <a:pt x="3781" y="1768"/>
                  <a:pt x="3781" y="1768"/>
                </a:cubicBezTo>
                <a:cubicBezTo>
                  <a:pt x="3786" y="1758"/>
                  <a:pt x="3786" y="1758"/>
                  <a:pt x="3786" y="1758"/>
                </a:cubicBezTo>
                <a:cubicBezTo>
                  <a:pt x="3791" y="1751"/>
                  <a:pt x="3791" y="1751"/>
                  <a:pt x="3791" y="1751"/>
                </a:cubicBezTo>
                <a:cubicBezTo>
                  <a:pt x="3801" y="1743"/>
                  <a:pt x="3801" y="1743"/>
                  <a:pt x="3801" y="1743"/>
                </a:cubicBezTo>
                <a:cubicBezTo>
                  <a:pt x="3809" y="1736"/>
                  <a:pt x="3809" y="1736"/>
                  <a:pt x="3809" y="1736"/>
                </a:cubicBezTo>
                <a:cubicBezTo>
                  <a:pt x="3826" y="1723"/>
                  <a:pt x="3826" y="1723"/>
                  <a:pt x="3826" y="1723"/>
                </a:cubicBezTo>
                <a:cubicBezTo>
                  <a:pt x="3843" y="1723"/>
                  <a:pt x="3843" y="1723"/>
                  <a:pt x="3843" y="1723"/>
                </a:cubicBezTo>
                <a:cubicBezTo>
                  <a:pt x="3859" y="1731"/>
                  <a:pt x="3859" y="1731"/>
                  <a:pt x="3859" y="1731"/>
                </a:cubicBezTo>
                <a:cubicBezTo>
                  <a:pt x="3870" y="1736"/>
                  <a:pt x="3870" y="1736"/>
                  <a:pt x="3870" y="1736"/>
                </a:cubicBezTo>
                <a:cubicBezTo>
                  <a:pt x="3878" y="1727"/>
                  <a:pt x="3878" y="1727"/>
                  <a:pt x="3878" y="1727"/>
                </a:cubicBezTo>
                <a:cubicBezTo>
                  <a:pt x="3890" y="1734"/>
                  <a:pt x="3890" y="1734"/>
                  <a:pt x="3890" y="1734"/>
                </a:cubicBezTo>
                <a:cubicBezTo>
                  <a:pt x="3900" y="1734"/>
                  <a:pt x="3900" y="1734"/>
                  <a:pt x="3900" y="1734"/>
                </a:cubicBezTo>
                <a:cubicBezTo>
                  <a:pt x="3907" y="1733"/>
                  <a:pt x="3907" y="1733"/>
                  <a:pt x="3907" y="1733"/>
                </a:cubicBezTo>
                <a:cubicBezTo>
                  <a:pt x="3913" y="1736"/>
                  <a:pt x="3913" y="1736"/>
                  <a:pt x="3913" y="1736"/>
                </a:cubicBezTo>
                <a:cubicBezTo>
                  <a:pt x="3923" y="1735"/>
                  <a:pt x="3923" y="1735"/>
                  <a:pt x="3923" y="1735"/>
                </a:cubicBezTo>
                <a:cubicBezTo>
                  <a:pt x="3932" y="1744"/>
                  <a:pt x="3932" y="1744"/>
                  <a:pt x="3932" y="1744"/>
                </a:cubicBezTo>
                <a:cubicBezTo>
                  <a:pt x="3946" y="1748"/>
                  <a:pt x="3946" y="1748"/>
                  <a:pt x="3946" y="1748"/>
                </a:cubicBezTo>
                <a:cubicBezTo>
                  <a:pt x="3946" y="1740"/>
                  <a:pt x="3946" y="1740"/>
                  <a:pt x="3946" y="1740"/>
                </a:cubicBezTo>
                <a:cubicBezTo>
                  <a:pt x="3951" y="1732"/>
                  <a:pt x="3951" y="1732"/>
                  <a:pt x="3951" y="1732"/>
                </a:cubicBezTo>
                <a:cubicBezTo>
                  <a:pt x="3966" y="1735"/>
                  <a:pt x="3966" y="1735"/>
                  <a:pt x="3966" y="1735"/>
                </a:cubicBezTo>
                <a:cubicBezTo>
                  <a:pt x="3974" y="1743"/>
                  <a:pt x="3974" y="1743"/>
                  <a:pt x="3974" y="1743"/>
                </a:cubicBezTo>
                <a:cubicBezTo>
                  <a:pt x="3979" y="1738"/>
                  <a:pt x="3979" y="1738"/>
                  <a:pt x="3979" y="1738"/>
                </a:cubicBezTo>
                <a:cubicBezTo>
                  <a:pt x="3986" y="1733"/>
                  <a:pt x="3986" y="1733"/>
                  <a:pt x="3986" y="1733"/>
                </a:cubicBezTo>
                <a:cubicBezTo>
                  <a:pt x="3998" y="1734"/>
                  <a:pt x="3998" y="1734"/>
                  <a:pt x="3998" y="1734"/>
                </a:cubicBezTo>
                <a:cubicBezTo>
                  <a:pt x="4011" y="1742"/>
                  <a:pt x="4011" y="1742"/>
                  <a:pt x="4011" y="1742"/>
                </a:cubicBezTo>
                <a:cubicBezTo>
                  <a:pt x="4019" y="1751"/>
                  <a:pt x="4019" y="1751"/>
                  <a:pt x="4019" y="1751"/>
                </a:cubicBezTo>
                <a:cubicBezTo>
                  <a:pt x="4033" y="1741"/>
                  <a:pt x="4033" y="1741"/>
                  <a:pt x="4033" y="1741"/>
                </a:cubicBezTo>
                <a:cubicBezTo>
                  <a:pt x="4038" y="1742"/>
                  <a:pt x="4038" y="1742"/>
                  <a:pt x="4038" y="1742"/>
                </a:cubicBezTo>
                <a:cubicBezTo>
                  <a:pt x="4038" y="1751"/>
                  <a:pt x="4038" y="1751"/>
                  <a:pt x="4038" y="1751"/>
                </a:cubicBezTo>
                <a:cubicBezTo>
                  <a:pt x="4051" y="1746"/>
                  <a:pt x="4051" y="1746"/>
                  <a:pt x="4051" y="1746"/>
                </a:cubicBezTo>
                <a:cubicBezTo>
                  <a:pt x="4070" y="1754"/>
                  <a:pt x="4070" y="1754"/>
                  <a:pt x="4070" y="1754"/>
                </a:cubicBezTo>
                <a:cubicBezTo>
                  <a:pt x="4082" y="1761"/>
                  <a:pt x="4082" y="1761"/>
                  <a:pt x="4082" y="1761"/>
                </a:cubicBezTo>
                <a:cubicBezTo>
                  <a:pt x="4082" y="1775"/>
                  <a:pt x="4082" y="1775"/>
                  <a:pt x="4082" y="1775"/>
                </a:cubicBezTo>
                <a:cubicBezTo>
                  <a:pt x="4090" y="1783"/>
                  <a:pt x="4090" y="1783"/>
                  <a:pt x="4090" y="1783"/>
                </a:cubicBezTo>
                <a:cubicBezTo>
                  <a:pt x="4100" y="1775"/>
                  <a:pt x="4100" y="1775"/>
                  <a:pt x="4100" y="1775"/>
                </a:cubicBezTo>
                <a:cubicBezTo>
                  <a:pt x="4107" y="1780"/>
                  <a:pt x="4107" y="1780"/>
                  <a:pt x="4107" y="1780"/>
                </a:cubicBezTo>
                <a:cubicBezTo>
                  <a:pt x="4116" y="1783"/>
                  <a:pt x="4116" y="1783"/>
                  <a:pt x="4116" y="1783"/>
                </a:cubicBezTo>
                <a:cubicBezTo>
                  <a:pt x="4130" y="1787"/>
                  <a:pt x="4130" y="1787"/>
                  <a:pt x="4130" y="1787"/>
                </a:cubicBezTo>
                <a:cubicBezTo>
                  <a:pt x="4137" y="1790"/>
                  <a:pt x="4137" y="1790"/>
                  <a:pt x="4137" y="1790"/>
                </a:cubicBezTo>
                <a:cubicBezTo>
                  <a:pt x="4145" y="1799"/>
                  <a:pt x="4145" y="1799"/>
                  <a:pt x="4145" y="1799"/>
                </a:cubicBezTo>
                <a:cubicBezTo>
                  <a:pt x="4159" y="1809"/>
                  <a:pt x="4159" y="1809"/>
                  <a:pt x="4159" y="1809"/>
                </a:cubicBezTo>
                <a:cubicBezTo>
                  <a:pt x="4159" y="1813"/>
                  <a:pt x="4159" y="1813"/>
                  <a:pt x="4159" y="1813"/>
                </a:cubicBezTo>
                <a:cubicBezTo>
                  <a:pt x="4159" y="1822"/>
                  <a:pt x="4159" y="1822"/>
                  <a:pt x="4159" y="1822"/>
                </a:cubicBezTo>
                <a:cubicBezTo>
                  <a:pt x="4170" y="1818"/>
                  <a:pt x="4170" y="1818"/>
                  <a:pt x="4170" y="1818"/>
                </a:cubicBezTo>
                <a:cubicBezTo>
                  <a:pt x="4179" y="1823"/>
                  <a:pt x="4179" y="1823"/>
                  <a:pt x="4179" y="1823"/>
                </a:cubicBezTo>
                <a:cubicBezTo>
                  <a:pt x="4187" y="1822"/>
                  <a:pt x="4187" y="1822"/>
                  <a:pt x="4187" y="1822"/>
                </a:cubicBezTo>
                <a:cubicBezTo>
                  <a:pt x="4198" y="1824"/>
                  <a:pt x="4198" y="1824"/>
                  <a:pt x="4198" y="1824"/>
                </a:cubicBezTo>
                <a:cubicBezTo>
                  <a:pt x="4209" y="1829"/>
                  <a:pt x="4209" y="1829"/>
                  <a:pt x="4209" y="1829"/>
                </a:cubicBezTo>
                <a:cubicBezTo>
                  <a:pt x="4216" y="1836"/>
                  <a:pt x="4216" y="1836"/>
                  <a:pt x="4216" y="1836"/>
                </a:cubicBezTo>
                <a:cubicBezTo>
                  <a:pt x="4227" y="1836"/>
                  <a:pt x="4227" y="1836"/>
                  <a:pt x="4227" y="1836"/>
                </a:cubicBezTo>
                <a:cubicBezTo>
                  <a:pt x="4238" y="1830"/>
                  <a:pt x="4238" y="1830"/>
                  <a:pt x="4238" y="1830"/>
                </a:cubicBezTo>
                <a:cubicBezTo>
                  <a:pt x="4244" y="1828"/>
                  <a:pt x="4244" y="1828"/>
                  <a:pt x="4244" y="1828"/>
                </a:cubicBezTo>
                <a:cubicBezTo>
                  <a:pt x="4256" y="1823"/>
                  <a:pt x="4256" y="1823"/>
                  <a:pt x="4256" y="1823"/>
                </a:cubicBezTo>
                <a:cubicBezTo>
                  <a:pt x="4262" y="1812"/>
                  <a:pt x="4262" y="1812"/>
                  <a:pt x="4262" y="1812"/>
                </a:cubicBezTo>
                <a:cubicBezTo>
                  <a:pt x="4267" y="1805"/>
                  <a:pt x="4267" y="1805"/>
                  <a:pt x="4267" y="1805"/>
                </a:cubicBezTo>
                <a:cubicBezTo>
                  <a:pt x="4275" y="1810"/>
                  <a:pt x="4275" y="1810"/>
                  <a:pt x="4275" y="1810"/>
                </a:cubicBezTo>
                <a:cubicBezTo>
                  <a:pt x="4275" y="1804"/>
                  <a:pt x="4275" y="1804"/>
                  <a:pt x="4275" y="1804"/>
                </a:cubicBezTo>
                <a:cubicBezTo>
                  <a:pt x="4284" y="1799"/>
                  <a:pt x="4284" y="1799"/>
                  <a:pt x="4284" y="1799"/>
                </a:cubicBezTo>
                <a:cubicBezTo>
                  <a:pt x="4292" y="1802"/>
                  <a:pt x="4292" y="1802"/>
                  <a:pt x="4292" y="1802"/>
                </a:cubicBezTo>
                <a:cubicBezTo>
                  <a:pt x="4303" y="1807"/>
                  <a:pt x="4303" y="1807"/>
                  <a:pt x="4303" y="1807"/>
                </a:cubicBezTo>
                <a:cubicBezTo>
                  <a:pt x="4313" y="1816"/>
                  <a:pt x="4313" y="1816"/>
                  <a:pt x="4313" y="1816"/>
                </a:cubicBezTo>
                <a:cubicBezTo>
                  <a:pt x="4318" y="1823"/>
                  <a:pt x="4318" y="1823"/>
                  <a:pt x="4318" y="1823"/>
                </a:cubicBezTo>
                <a:cubicBezTo>
                  <a:pt x="4328" y="1825"/>
                  <a:pt x="4328" y="1825"/>
                  <a:pt x="4328" y="1825"/>
                </a:cubicBezTo>
                <a:cubicBezTo>
                  <a:pt x="4340" y="1830"/>
                  <a:pt x="4340" y="1830"/>
                  <a:pt x="4340" y="1830"/>
                </a:cubicBezTo>
                <a:cubicBezTo>
                  <a:pt x="4346" y="1831"/>
                  <a:pt x="4346" y="1831"/>
                  <a:pt x="4346" y="1831"/>
                </a:cubicBezTo>
                <a:cubicBezTo>
                  <a:pt x="4357" y="1840"/>
                  <a:pt x="4357" y="1840"/>
                  <a:pt x="4357" y="1840"/>
                </a:cubicBezTo>
                <a:cubicBezTo>
                  <a:pt x="4365" y="1847"/>
                  <a:pt x="4365" y="1847"/>
                  <a:pt x="4365" y="1847"/>
                </a:cubicBezTo>
                <a:cubicBezTo>
                  <a:pt x="4369" y="1843"/>
                  <a:pt x="4369" y="1843"/>
                  <a:pt x="4369" y="1843"/>
                </a:cubicBezTo>
                <a:cubicBezTo>
                  <a:pt x="4369" y="1837"/>
                  <a:pt x="4369" y="1837"/>
                  <a:pt x="4369" y="1837"/>
                </a:cubicBezTo>
                <a:cubicBezTo>
                  <a:pt x="4387" y="1832"/>
                  <a:pt x="4387" y="1832"/>
                  <a:pt x="4387" y="1832"/>
                </a:cubicBezTo>
                <a:cubicBezTo>
                  <a:pt x="4392" y="1827"/>
                  <a:pt x="4392" y="1827"/>
                  <a:pt x="4392" y="1827"/>
                </a:cubicBezTo>
                <a:cubicBezTo>
                  <a:pt x="4392" y="1822"/>
                  <a:pt x="4392" y="1822"/>
                  <a:pt x="4392" y="1822"/>
                </a:cubicBezTo>
                <a:cubicBezTo>
                  <a:pt x="4405" y="1820"/>
                  <a:pt x="4405" y="1820"/>
                  <a:pt x="4405" y="1820"/>
                </a:cubicBezTo>
                <a:cubicBezTo>
                  <a:pt x="4405" y="1820"/>
                  <a:pt x="4407" y="1820"/>
                  <a:pt x="4410" y="1822"/>
                </a:cubicBezTo>
                <a:cubicBezTo>
                  <a:pt x="4413" y="1824"/>
                  <a:pt x="4419" y="1835"/>
                  <a:pt x="4419" y="1835"/>
                </a:cubicBezTo>
                <a:cubicBezTo>
                  <a:pt x="4431" y="1834"/>
                  <a:pt x="4431" y="1834"/>
                  <a:pt x="4431" y="1834"/>
                </a:cubicBezTo>
                <a:cubicBezTo>
                  <a:pt x="4425" y="1826"/>
                  <a:pt x="4425" y="1826"/>
                  <a:pt x="4425" y="1826"/>
                </a:cubicBezTo>
                <a:cubicBezTo>
                  <a:pt x="4440" y="1827"/>
                  <a:pt x="4440" y="1827"/>
                  <a:pt x="4440" y="1827"/>
                </a:cubicBezTo>
                <a:cubicBezTo>
                  <a:pt x="4446" y="1837"/>
                  <a:pt x="4446" y="1837"/>
                  <a:pt x="4446" y="1837"/>
                </a:cubicBezTo>
                <a:cubicBezTo>
                  <a:pt x="4466" y="1840"/>
                  <a:pt x="4466" y="1840"/>
                  <a:pt x="4466" y="1840"/>
                </a:cubicBezTo>
                <a:cubicBezTo>
                  <a:pt x="4495" y="1849"/>
                  <a:pt x="4495" y="1849"/>
                  <a:pt x="4495" y="1849"/>
                </a:cubicBezTo>
                <a:cubicBezTo>
                  <a:pt x="4495" y="1842"/>
                  <a:pt x="4495" y="1842"/>
                  <a:pt x="4495" y="1842"/>
                </a:cubicBezTo>
                <a:cubicBezTo>
                  <a:pt x="4506" y="1849"/>
                  <a:pt x="4506" y="1849"/>
                  <a:pt x="4506" y="1849"/>
                </a:cubicBezTo>
                <a:cubicBezTo>
                  <a:pt x="4516" y="1847"/>
                  <a:pt x="4516" y="1847"/>
                  <a:pt x="4516" y="1847"/>
                </a:cubicBezTo>
                <a:cubicBezTo>
                  <a:pt x="4528" y="1844"/>
                  <a:pt x="4528" y="1844"/>
                  <a:pt x="4528" y="1844"/>
                </a:cubicBezTo>
                <a:cubicBezTo>
                  <a:pt x="4535" y="1850"/>
                  <a:pt x="4535" y="1850"/>
                  <a:pt x="4535" y="1850"/>
                </a:cubicBezTo>
                <a:cubicBezTo>
                  <a:pt x="4543" y="1847"/>
                  <a:pt x="4543" y="1847"/>
                  <a:pt x="4543" y="1847"/>
                </a:cubicBezTo>
                <a:cubicBezTo>
                  <a:pt x="4543" y="1835"/>
                  <a:pt x="4543" y="1835"/>
                  <a:pt x="4543" y="1835"/>
                </a:cubicBezTo>
                <a:cubicBezTo>
                  <a:pt x="4543" y="1828"/>
                  <a:pt x="4543" y="1828"/>
                  <a:pt x="4543" y="1828"/>
                </a:cubicBezTo>
                <a:cubicBezTo>
                  <a:pt x="4566" y="1834"/>
                  <a:pt x="4566" y="1834"/>
                  <a:pt x="4566" y="1834"/>
                </a:cubicBezTo>
                <a:cubicBezTo>
                  <a:pt x="4574" y="1837"/>
                  <a:pt x="4574" y="1837"/>
                  <a:pt x="4574" y="1837"/>
                </a:cubicBezTo>
                <a:cubicBezTo>
                  <a:pt x="4579" y="1834"/>
                  <a:pt x="4579" y="1834"/>
                  <a:pt x="4579" y="1834"/>
                </a:cubicBezTo>
                <a:cubicBezTo>
                  <a:pt x="4594" y="1833"/>
                  <a:pt x="4594" y="1833"/>
                  <a:pt x="4594" y="1833"/>
                </a:cubicBezTo>
                <a:cubicBezTo>
                  <a:pt x="4604" y="1833"/>
                  <a:pt x="4604" y="1833"/>
                  <a:pt x="4604" y="1833"/>
                </a:cubicBezTo>
                <a:cubicBezTo>
                  <a:pt x="4611" y="1828"/>
                  <a:pt x="4611" y="1828"/>
                  <a:pt x="4611" y="1828"/>
                </a:cubicBezTo>
                <a:cubicBezTo>
                  <a:pt x="4623" y="1823"/>
                  <a:pt x="4623" y="1823"/>
                  <a:pt x="4623" y="1823"/>
                </a:cubicBezTo>
                <a:cubicBezTo>
                  <a:pt x="4638" y="1826"/>
                  <a:pt x="4638" y="1826"/>
                  <a:pt x="4638" y="1826"/>
                </a:cubicBezTo>
                <a:cubicBezTo>
                  <a:pt x="4646" y="1825"/>
                  <a:pt x="4646" y="1825"/>
                  <a:pt x="4646" y="1825"/>
                </a:cubicBezTo>
                <a:cubicBezTo>
                  <a:pt x="4662" y="1830"/>
                  <a:pt x="4662" y="1830"/>
                  <a:pt x="4662" y="1830"/>
                </a:cubicBezTo>
                <a:cubicBezTo>
                  <a:pt x="4669" y="1830"/>
                  <a:pt x="4669" y="1830"/>
                  <a:pt x="4669" y="1830"/>
                </a:cubicBezTo>
                <a:cubicBezTo>
                  <a:pt x="4684" y="1831"/>
                  <a:pt x="4684" y="1831"/>
                  <a:pt x="4684" y="1831"/>
                </a:cubicBezTo>
                <a:cubicBezTo>
                  <a:pt x="4692" y="1834"/>
                  <a:pt x="4692" y="1834"/>
                  <a:pt x="4692" y="1834"/>
                </a:cubicBezTo>
                <a:cubicBezTo>
                  <a:pt x="4710" y="1838"/>
                  <a:pt x="4710" y="1838"/>
                  <a:pt x="4710" y="1838"/>
                </a:cubicBezTo>
                <a:cubicBezTo>
                  <a:pt x="4715" y="1834"/>
                  <a:pt x="4715" y="1834"/>
                  <a:pt x="4715" y="1834"/>
                </a:cubicBezTo>
                <a:cubicBezTo>
                  <a:pt x="4725" y="1834"/>
                  <a:pt x="4725" y="1834"/>
                  <a:pt x="4725" y="1834"/>
                </a:cubicBezTo>
                <a:cubicBezTo>
                  <a:pt x="4731" y="1837"/>
                  <a:pt x="4731" y="1837"/>
                  <a:pt x="4731" y="1837"/>
                </a:cubicBezTo>
                <a:cubicBezTo>
                  <a:pt x="4739" y="1836"/>
                  <a:pt x="4739" y="1836"/>
                  <a:pt x="4739" y="1836"/>
                </a:cubicBezTo>
                <a:cubicBezTo>
                  <a:pt x="4752" y="1841"/>
                  <a:pt x="4752" y="1841"/>
                  <a:pt x="4752" y="1841"/>
                </a:cubicBezTo>
                <a:cubicBezTo>
                  <a:pt x="4766" y="1846"/>
                  <a:pt x="4766" y="1846"/>
                  <a:pt x="4766" y="1846"/>
                </a:cubicBezTo>
                <a:cubicBezTo>
                  <a:pt x="4784" y="1849"/>
                  <a:pt x="4784" y="1849"/>
                  <a:pt x="4784" y="1849"/>
                </a:cubicBezTo>
                <a:cubicBezTo>
                  <a:pt x="4792" y="1850"/>
                  <a:pt x="4792" y="1850"/>
                  <a:pt x="4792" y="1850"/>
                </a:cubicBezTo>
                <a:cubicBezTo>
                  <a:pt x="4800" y="1855"/>
                  <a:pt x="4800" y="1855"/>
                  <a:pt x="4800" y="1855"/>
                </a:cubicBezTo>
                <a:cubicBezTo>
                  <a:pt x="4810" y="1857"/>
                  <a:pt x="4810" y="1857"/>
                  <a:pt x="4810" y="1857"/>
                </a:cubicBezTo>
                <a:cubicBezTo>
                  <a:pt x="4824" y="1856"/>
                  <a:pt x="4824" y="1856"/>
                  <a:pt x="4824" y="1856"/>
                </a:cubicBezTo>
                <a:cubicBezTo>
                  <a:pt x="4835" y="1855"/>
                  <a:pt x="4835" y="1855"/>
                  <a:pt x="4835" y="1855"/>
                </a:cubicBezTo>
                <a:cubicBezTo>
                  <a:pt x="4841" y="1850"/>
                  <a:pt x="4841" y="1850"/>
                  <a:pt x="4841" y="1850"/>
                </a:cubicBezTo>
                <a:cubicBezTo>
                  <a:pt x="4849" y="1850"/>
                  <a:pt x="4849" y="1850"/>
                  <a:pt x="4849" y="1850"/>
                </a:cubicBezTo>
                <a:cubicBezTo>
                  <a:pt x="4861" y="1845"/>
                  <a:pt x="4861" y="1845"/>
                  <a:pt x="4861" y="1845"/>
                </a:cubicBezTo>
                <a:cubicBezTo>
                  <a:pt x="4866" y="1844"/>
                  <a:pt x="4866" y="1844"/>
                  <a:pt x="4866" y="1844"/>
                </a:cubicBezTo>
                <a:cubicBezTo>
                  <a:pt x="4874" y="1845"/>
                  <a:pt x="4874" y="1845"/>
                  <a:pt x="4874" y="1845"/>
                </a:cubicBezTo>
                <a:cubicBezTo>
                  <a:pt x="4879" y="1847"/>
                  <a:pt x="4879" y="1847"/>
                  <a:pt x="4879" y="1847"/>
                </a:cubicBezTo>
                <a:cubicBezTo>
                  <a:pt x="4892" y="1847"/>
                  <a:pt x="4892" y="1847"/>
                  <a:pt x="4892" y="1847"/>
                </a:cubicBezTo>
                <a:cubicBezTo>
                  <a:pt x="4899" y="1841"/>
                  <a:pt x="4899" y="1841"/>
                  <a:pt x="4899" y="1841"/>
                </a:cubicBezTo>
                <a:cubicBezTo>
                  <a:pt x="4911" y="1838"/>
                  <a:pt x="4911" y="1838"/>
                  <a:pt x="4911" y="1838"/>
                </a:cubicBezTo>
                <a:cubicBezTo>
                  <a:pt x="4919" y="1835"/>
                  <a:pt x="4919" y="1835"/>
                  <a:pt x="4919" y="1835"/>
                </a:cubicBezTo>
                <a:cubicBezTo>
                  <a:pt x="4926" y="1828"/>
                  <a:pt x="4926" y="1828"/>
                  <a:pt x="4926" y="1828"/>
                </a:cubicBezTo>
                <a:cubicBezTo>
                  <a:pt x="4935" y="1823"/>
                  <a:pt x="4935" y="1823"/>
                  <a:pt x="4935" y="1823"/>
                </a:cubicBezTo>
                <a:cubicBezTo>
                  <a:pt x="4946" y="1823"/>
                  <a:pt x="4946" y="1823"/>
                  <a:pt x="4946" y="1823"/>
                </a:cubicBezTo>
                <a:cubicBezTo>
                  <a:pt x="4952" y="1817"/>
                  <a:pt x="4952" y="1817"/>
                  <a:pt x="4952" y="1817"/>
                </a:cubicBezTo>
                <a:cubicBezTo>
                  <a:pt x="4971" y="1821"/>
                  <a:pt x="4971" y="1821"/>
                  <a:pt x="4971" y="1821"/>
                </a:cubicBezTo>
                <a:cubicBezTo>
                  <a:pt x="4977" y="1814"/>
                  <a:pt x="4977" y="1814"/>
                  <a:pt x="4977" y="1814"/>
                </a:cubicBezTo>
                <a:cubicBezTo>
                  <a:pt x="4984" y="1807"/>
                  <a:pt x="4984" y="1807"/>
                  <a:pt x="4984" y="1807"/>
                </a:cubicBezTo>
                <a:cubicBezTo>
                  <a:pt x="4995" y="1803"/>
                  <a:pt x="4995" y="1803"/>
                  <a:pt x="4995" y="1803"/>
                </a:cubicBezTo>
                <a:cubicBezTo>
                  <a:pt x="5006" y="1810"/>
                  <a:pt x="5006" y="1810"/>
                  <a:pt x="5006" y="1810"/>
                </a:cubicBezTo>
                <a:cubicBezTo>
                  <a:pt x="5019" y="1813"/>
                  <a:pt x="5019" y="1813"/>
                  <a:pt x="5019" y="1813"/>
                </a:cubicBezTo>
                <a:cubicBezTo>
                  <a:pt x="5030" y="1818"/>
                  <a:pt x="5030" y="1818"/>
                  <a:pt x="5030" y="1818"/>
                </a:cubicBezTo>
                <a:cubicBezTo>
                  <a:pt x="5043" y="1820"/>
                  <a:pt x="5043" y="1820"/>
                  <a:pt x="5043" y="1820"/>
                </a:cubicBezTo>
                <a:cubicBezTo>
                  <a:pt x="5055" y="1820"/>
                  <a:pt x="5055" y="1820"/>
                  <a:pt x="5055" y="1820"/>
                </a:cubicBezTo>
                <a:cubicBezTo>
                  <a:pt x="5067" y="1816"/>
                  <a:pt x="5067" y="1816"/>
                  <a:pt x="5067" y="1816"/>
                </a:cubicBezTo>
                <a:cubicBezTo>
                  <a:pt x="5080" y="1816"/>
                  <a:pt x="5080" y="1816"/>
                  <a:pt x="5080" y="1816"/>
                </a:cubicBezTo>
                <a:cubicBezTo>
                  <a:pt x="5084" y="1812"/>
                  <a:pt x="5084" y="1812"/>
                  <a:pt x="5084" y="1812"/>
                </a:cubicBezTo>
                <a:cubicBezTo>
                  <a:pt x="5091" y="1807"/>
                  <a:pt x="5091" y="1807"/>
                  <a:pt x="5091" y="1807"/>
                </a:cubicBezTo>
                <a:cubicBezTo>
                  <a:pt x="5099" y="1807"/>
                  <a:pt x="5099" y="1807"/>
                  <a:pt x="5099" y="1807"/>
                </a:cubicBezTo>
                <a:cubicBezTo>
                  <a:pt x="5118" y="1807"/>
                  <a:pt x="5118" y="1807"/>
                  <a:pt x="5118" y="1807"/>
                </a:cubicBezTo>
                <a:cubicBezTo>
                  <a:pt x="5127" y="1815"/>
                  <a:pt x="5127" y="1815"/>
                  <a:pt x="5127" y="1815"/>
                </a:cubicBezTo>
                <a:cubicBezTo>
                  <a:pt x="5135" y="1815"/>
                  <a:pt x="5135" y="1815"/>
                  <a:pt x="5135" y="1815"/>
                </a:cubicBezTo>
                <a:cubicBezTo>
                  <a:pt x="5143" y="1815"/>
                  <a:pt x="5143" y="1815"/>
                  <a:pt x="5143" y="1815"/>
                </a:cubicBezTo>
                <a:cubicBezTo>
                  <a:pt x="5154" y="1810"/>
                  <a:pt x="5154" y="1810"/>
                  <a:pt x="5154" y="1810"/>
                </a:cubicBezTo>
                <a:cubicBezTo>
                  <a:pt x="5164" y="1809"/>
                  <a:pt x="5164" y="1809"/>
                  <a:pt x="5164" y="1809"/>
                </a:cubicBezTo>
                <a:cubicBezTo>
                  <a:pt x="5173" y="1803"/>
                  <a:pt x="5173" y="1803"/>
                  <a:pt x="5173" y="1803"/>
                </a:cubicBezTo>
                <a:cubicBezTo>
                  <a:pt x="5180" y="1803"/>
                  <a:pt x="5180" y="1803"/>
                  <a:pt x="5180" y="1803"/>
                </a:cubicBezTo>
                <a:cubicBezTo>
                  <a:pt x="5186" y="1803"/>
                  <a:pt x="5186" y="1803"/>
                  <a:pt x="5186" y="1803"/>
                </a:cubicBezTo>
                <a:cubicBezTo>
                  <a:pt x="5195" y="1800"/>
                  <a:pt x="5195" y="1800"/>
                  <a:pt x="5195" y="1800"/>
                </a:cubicBezTo>
                <a:cubicBezTo>
                  <a:pt x="5207" y="1801"/>
                  <a:pt x="5207" y="1801"/>
                  <a:pt x="5207" y="1801"/>
                </a:cubicBezTo>
                <a:cubicBezTo>
                  <a:pt x="5216" y="1803"/>
                  <a:pt x="5216" y="1803"/>
                  <a:pt x="5216" y="1803"/>
                </a:cubicBezTo>
                <a:cubicBezTo>
                  <a:pt x="5216" y="1808"/>
                  <a:pt x="5216" y="1808"/>
                  <a:pt x="5216" y="1808"/>
                </a:cubicBezTo>
                <a:cubicBezTo>
                  <a:pt x="5229" y="1809"/>
                  <a:pt x="5229" y="1809"/>
                  <a:pt x="5229" y="1809"/>
                </a:cubicBezTo>
                <a:cubicBezTo>
                  <a:pt x="5235" y="1810"/>
                  <a:pt x="5246" y="1805"/>
                  <a:pt x="5246" y="1805"/>
                </a:cubicBezTo>
                <a:cubicBezTo>
                  <a:pt x="5253" y="1802"/>
                  <a:pt x="5253" y="1802"/>
                  <a:pt x="5253" y="1802"/>
                </a:cubicBezTo>
                <a:cubicBezTo>
                  <a:pt x="5258" y="1798"/>
                  <a:pt x="5258" y="1798"/>
                  <a:pt x="5258" y="1798"/>
                </a:cubicBezTo>
                <a:cubicBezTo>
                  <a:pt x="5258" y="1795"/>
                  <a:pt x="5258" y="1795"/>
                  <a:pt x="5258" y="1795"/>
                </a:cubicBezTo>
                <a:cubicBezTo>
                  <a:pt x="5265" y="1788"/>
                  <a:pt x="5265" y="1788"/>
                  <a:pt x="5265" y="1788"/>
                </a:cubicBezTo>
                <a:cubicBezTo>
                  <a:pt x="5265" y="1777"/>
                  <a:pt x="5265" y="1777"/>
                  <a:pt x="5265" y="1777"/>
                </a:cubicBezTo>
                <a:cubicBezTo>
                  <a:pt x="5265" y="1767"/>
                  <a:pt x="5265" y="1767"/>
                  <a:pt x="5265" y="1767"/>
                </a:cubicBezTo>
                <a:cubicBezTo>
                  <a:pt x="5275" y="1767"/>
                  <a:pt x="5275" y="1767"/>
                  <a:pt x="5275" y="1767"/>
                </a:cubicBezTo>
                <a:cubicBezTo>
                  <a:pt x="5283" y="1765"/>
                  <a:pt x="5283" y="1765"/>
                  <a:pt x="5283" y="1765"/>
                </a:cubicBezTo>
                <a:cubicBezTo>
                  <a:pt x="5290" y="1773"/>
                  <a:pt x="5290" y="1773"/>
                  <a:pt x="5290" y="1773"/>
                </a:cubicBezTo>
                <a:cubicBezTo>
                  <a:pt x="5298" y="1770"/>
                  <a:pt x="5298" y="1770"/>
                  <a:pt x="5298" y="1770"/>
                </a:cubicBezTo>
                <a:cubicBezTo>
                  <a:pt x="5304" y="1759"/>
                  <a:pt x="5304" y="1759"/>
                  <a:pt x="5304" y="1759"/>
                </a:cubicBezTo>
                <a:cubicBezTo>
                  <a:pt x="5304" y="1764"/>
                  <a:pt x="5304" y="1764"/>
                  <a:pt x="5304" y="1764"/>
                </a:cubicBezTo>
                <a:cubicBezTo>
                  <a:pt x="5308" y="1767"/>
                  <a:pt x="5308" y="1767"/>
                  <a:pt x="5308" y="1767"/>
                </a:cubicBezTo>
                <a:cubicBezTo>
                  <a:pt x="5314" y="1767"/>
                  <a:pt x="5314" y="1767"/>
                  <a:pt x="5314" y="1767"/>
                </a:cubicBezTo>
                <a:cubicBezTo>
                  <a:pt x="5319" y="1771"/>
                  <a:pt x="5319" y="1771"/>
                  <a:pt x="5319" y="1771"/>
                </a:cubicBezTo>
                <a:cubicBezTo>
                  <a:pt x="5319" y="1773"/>
                  <a:pt x="5319" y="1773"/>
                  <a:pt x="5319" y="1773"/>
                </a:cubicBezTo>
                <a:cubicBezTo>
                  <a:pt x="5325" y="1765"/>
                  <a:pt x="5325" y="1765"/>
                  <a:pt x="5325" y="1765"/>
                </a:cubicBezTo>
                <a:cubicBezTo>
                  <a:pt x="5329" y="1766"/>
                  <a:pt x="5329" y="1766"/>
                  <a:pt x="5329" y="1766"/>
                </a:cubicBezTo>
                <a:cubicBezTo>
                  <a:pt x="5337" y="1767"/>
                  <a:pt x="5337" y="1767"/>
                  <a:pt x="5337" y="1767"/>
                </a:cubicBezTo>
                <a:lnTo>
                  <a:pt x="5337" y="857"/>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Subroutine to calculate difference to nearest 1</a:t>
            </a:r>
          </a:p>
          <a:p>
            <a:r>
              <a:rPr lang="en-GB" sz="1100" dirty="0">
                <a:solidFill>
                  <a:schemeClr val="accent1"/>
                </a:solidFill>
                <a:latin typeface="Consolas" panose="020B0609020204030204" pitchFamily="49" charset="0"/>
              </a:rPr>
              <a:t>static double </a:t>
            </a:r>
            <a:r>
              <a:rPr lang="en-GB" sz="1100" dirty="0" err="1">
                <a:solidFill>
                  <a:schemeClr val="accent1"/>
                </a:solidFill>
                <a:latin typeface="Consolas" panose="020B0609020204030204" pitchFamily="49" charset="0"/>
              </a:rPr>
              <a:t>SaveTheChange</a:t>
            </a:r>
            <a:r>
              <a:rPr lang="en-GB" sz="1100" dirty="0">
                <a:solidFill>
                  <a:schemeClr val="accent1"/>
                </a:solidFill>
                <a:latin typeface="Consolas" panose="020B0609020204030204" pitchFamily="49" charset="0"/>
              </a:rPr>
              <a:t>(double Amount)</a:t>
            </a:r>
          </a:p>
          <a:p>
            <a:r>
              <a:rPr lang="en-GB" sz="1100" dirty="0">
                <a:solidFill>
                  <a:schemeClr val="accent1"/>
                </a:solidFill>
                <a:latin typeface="Consolas" panose="020B0609020204030204" pitchFamily="49" charset="0"/>
              </a:rPr>
              <a:t>{</a:t>
            </a:r>
          </a:p>
        </p:txBody>
      </p:sp>
      <p:sp>
        <p:nvSpPr>
          <p:cNvPr id="9" name="Freeform 20">
            <a:extLst>
              <a:ext uri="{FF2B5EF4-FFF2-40B4-BE49-F238E27FC236}">
                <a16:creationId xmlns:a16="http://schemas.microsoft.com/office/drawing/2014/main" id="{94F1400B-A801-4C38-B9D9-CEC758C84D32}"/>
              </a:ext>
            </a:extLst>
          </p:cNvPr>
          <p:cNvSpPr>
            <a:spLocks/>
          </p:cNvSpPr>
          <p:nvPr/>
        </p:nvSpPr>
        <p:spPr bwMode="auto">
          <a:xfrm>
            <a:off x="3142496" y="6399125"/>
            <a:ext cx="4125203" cy="391727"/>
          </a:xfrm>
          <a:custGeom>
            <a:avLst/>
            <a:gdLst>
              <a:gd name="T0" fmla="*/ 3513 w 3599"/>
              <a:gd name="T1" fmla="*/ 164 h 1910"/>
              <a:gd name="T2" fmla="*/ 3543 w 3599"/>
              <a:gd name="T3" fmla="*/ 313 h 1910"/>
              <a:gd name="T4" fmla="*/ 3520 w 3599"/>
              <a:gd name="T5" fmla="*/ 453 h 1910"/>
              <a:gd name="T6" fmla="*/ 3541 w 3599"/>
              <a:gd name="T7" fmla="*/ 593 h 1910"/>
              <a:gd name="T8" fmla="*/ 3547 w 3599"/>
              <a:gd name="T9" fmla="*/ 756 h 1910"/>
              <a:gd name="T10" fmla="*/ 3571 w 3599"/>
              <a:gd name="T11" fmla="*/ 917 h 1910"/>
              <a:gd name="T12" fmla="*/ 3557 w 3599"/>
              <a:gd name="T13" fmla="*/ 1081 h 1910"/>
              <a:gd name="T14" fmla="*/ 3552 w 3599"/>
              <a:gd name="T15" fmla="*/ 1194 h 1910"/>
              <a:gd name="T16" fmla="*/ 3544 w 3599"/>
              <a:gd name="T17" fmla="*/ 1336 h 1910"/>
              <a:gd name="T18" fmla="*/ 3539 w 3599"/>
              <a:gd name="T19" fmla="*/ 1491 h 1910"/>
              <a:gd name="T20" fmla="*/ 3547 w 3599"/>
              <a:gd name="T21" fmla="*/ 1677 h 1910"/>
              <a:gd name="T22" fmla="*/ 3485 w 3599"/>
              <a:gd name="T23" fmla="*/ 1751 h 1910"/>
              <a:gd name="T24" fmla="*/ 3368 w 3599"/>
              <a:gd name="T25" fmla="*/ 1834 h 1910"/>
              <a:gd name="T26" fmla="*/ 3246 w 3599"/>
              <a:gd name="T27" fmla="*/ 1774 h 1910"/>
              <a:gd name="T28" fmla="*/ 3068 w 3599"/>
              <a:gd name="T29" fmla="*/ 1735 h 1910"/>
              <a:gd name="T30" fmla="*/ 2920 w 3599"/>
              <a:gd name="T31" fmla="*/ 1736 h 1910"/>
              <a:gd name="T32" fmla="*/ 2765 w 3599"/>
              <a:gd name="T33" fmla="*/ 1744 h 1910"/>
              <a:gd name="T34" fmla="*/ 2606 w 3599"/>
              <a:gd name="T35" fmla="*/ 1756 h 1910"/>
              <a:gd name="T36" fmla="*/ 2437 w 3599"/>
              <a:gd name="T37" fmla="*/ 1743 h 1910"/>
              <a:gd name="T38" fmla="*/ 2310 w 3599"/>
              <a:gd name="T39" fmla="*/ 1754 h 1910"/>
              <a:gd name="T40" fmla="*/ 2129 w 3599"/>
              <a:gd name="T41" fmla="*/ 1790 h 1910"/>
              <a:gd name="T42" fmla="*/ 1946 w 3599"/>
              <a:gd name="T43" fmla="*/ 1859 h 1910"/>
              <a:gd name="T44" fmla="*/ 1819 w 3599"/>
              <a:gd name="T45" fmla="*/ 1824 h 1910"/>
              <a:gd name="T46" fmla="*/ 1642 w 3599"/>
              <a:gd name="T47" fmla="*/ 1769 h 1910"/>
              <a:gd name="T48" fmla="*/ 1495 w 3599"/>
              <a:gd name="T49" fmla="*/ 1808 h 1910"/>
              <a:gd name="T50" fmla="*/ 1344 w 3599"/>
              <a:gd name="T51" fmla="*/ 1844 h 1910"/>
              <a:gd name="T52" fmla="*/ 1178 w 3599"/>
              <a:gd name="T53" fmla="*/ 1847 h 1910"/>
              <a:gd name="T54" fmla="*/ 1015 w 3599"/>
              <a:gd name="T55" fmla="*/ 1845 h 1910"/>
              <a:gd name="T56" fmla="*/ 807 w 3599"/>
              <a:gd name="T57" fmla="*/ 1846 h 1910"/>
              <a:gd name="T58" fmla="*/ 631 w 3599"/>
              <a:gd name="T59" fmla="*/ 1910 h 1910"/>
              <a:gd name="T60" fmla="*/ 491 w 3599"/>
              <a:gd name="T61" fmla="*/ 1882 h 1910"/>
              <a:gd name="T62" fmla="*/ 362 w 3599"/>
              <a:gd name="T63" fmla="*/ 1859 h 1910"/>
              <a:gd name="T64" fmla="*/ 227 w 3599"/>
              <a:gd name="T65" fmla="*/ 1794 h 1910"/>
              <a:gd name="T66" fmla="*/ 169 w 3599"/>
              <a:gd name="T67" fmla="*/ 1582 h 1910"/>
              <a:gd name="T68" fmla="*/ 169 w 3599"/>
              <a:gd name="T69" fmla="*/ 1413 h 1910"/>
              <a:gd name="T70" fmla="*/ 155 w 3599"/>
              <a:gd name="T71" fmla="*/ 1161 h 1910"/>
              <a:gd name="T72" fmla="*/ 112 w 3599"/>
              <a:gd name="T73" fmla="*/ 989 h 1910"/>
              <a:gd name="T74" fmla="*/ 91 w 3599"/>
              <a:gd name="T75" fmla="*/ 853 h 1910"/>
              <a:gd name="T76" fmla="*/ 52 w 3599"/>
              <a:gd name="T77" fmla="*/ 635 h 1910"/>
              <a:gd name="T78" fmla="*/ 33 w 3599"/>
              <a:gd name="T79" fmla="*/ 428 h 1910"/>
              <a:gd name="T80" fmla="*/ 45 w 3599"/>
              <a:gd name="T81" fmla="*/ 244 h 1910"/>
              <a:gd name="T82" fmla="*/ 219 w 3599"/>
              <a:gd name="T83" fmla="*/ 191 h 1910"/>
              <a:gd name="T84" fmla="*/ 457 w 3599"/>
              <a:gd name="T85" fmla="*/ 126 h 1910"/>
              <a:gd name="T86" fmla="*/ 659 w 3599"/>
              <a:gd name="T87" fmla="*/ 48 h 1910"/>
              <a:gd name="T88" fmla="*/ 903 w 3599"/>
              <a:gd name="T89" fmla="*/ 70 h 1910"/>
              <a:gd name="T90" fmla="*/ 1143 w 3599"/>
              <a:gd name="T91" fmla="*/ 76 h 1910"/>
              <a:gd name="T92" fmla="*/ 1344 w 3599"/>
              <a:gd name="T93" fmla="*/ 87 h 1910"/>
              <a:gd name="T94" fmla="*/ 1585 w 3599"/>
              <a:gd name="T95" fmla="*/ 54 h 1910"/>
              <a:gd name="T96" fmla="*/ 1809 w 3599"/>
              <a:gd name="T97" fmla="*/ 139 h 1910"/>
              <a:gd name="T98" fmla="*/ 1959 w 3599"/>
              <a:gd name="T99" fmla="*/ 164 h 1910"/>
              <a:gd name="T100" fmla="*/ 2188 w 3599"/>
              <a:gd name="T101" fmla="*/ 99 h 1910"/>
              <a:gd name="T102" fmla="*/ 2411 w 3599"/>
              <a:gd name="T103" fmla="*/ 52 h 1910"/>
              <a:gd name="T104" fmla="*/ 2543 w 3599"/>
              <a:gd name="T105" fmla="*/ 117 h 1910"/>
              <a:gd name="T106" fmla="*/ 2719 w 3599"/>
              <a:gd name="T107" fmla="*/ 70 h 1910"/>
              <a:gd name="T108" fmla="*/ 2994 w 3599"/>
              <a:gd name="T109" fmla="*/ 51 h 1910"/>
              <a:gd name="T110" fmla="*/ 3142 w 3599"/>
              <a:gd name="T111" fmla="*/ 27 h 1910"/>
              <a:gd name="T112" fmla="*/ 3270 w 3599"/>
              <a:gd name="T113" fmla="*/ 43 h 1910"/>
              <a:gd name="T114" fmla="*/ 3438 w 3599"/>
              <a:gd name="T115" fmla="*/ 16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9" h="1910">
                <a:moveTo>
                  <a:pt x="3514" y="8"/>
                </a:moveTo>
                <a:cubicBezTo>
                  <a:pt x="3532" y="22"/>
                  <a:pt x="3532" y="22"/>
                  <a:pt x="3532" y="22"/>
                </a:cubicBezTo>
                <a:cubicBezTo>
                  <a:pt x="3532" y="42"/>
                  <a:pt x="3532" y="42"/>
                  <a:pt x="3532" y="42"/>
                </a:cubicBezTo>
                <a:cubicBezTo>
                  <a:pt x="3523" y="61"/>
                  <a:pt x="3523" y="61"/>
                  <a:pt x="3523" y="61"/>
                </a:cubicBezTo>
                <a:cubicBezTo>
                  <a:pt x="3523" y="77"/>
                  <a:pt x="3523" y="77"/>
                  <a:pt x="3523" y="77"/>
                </a:cubicBezTo>
                <a:cubicBezTo>
                  <a:pt x="3506" y="97"/>
                  <a:pt x="3506" y="97"/>
                  <a:pt x="3506" y="97"/>
                </a:cubicBezTo>
                <a:cubicBezTo>
                  <a:pt x="3506" y="122"/>
                  <a:pt x="3506" y="122"/>
                  <a:pt x="3506" y="122"/>
                </a:cubicBezTo>
                <a:cubicBezTo>
                  <a:pt x="3514" y="143"/>
                  <a:pt x="3514" y="143"/>
                  <a:pt x="3514" y="143"/>
                </a:cubicBezTo>
                <a:cubicBezTo>
                  <a:pt x="3513" y="164"/>
                  <a:pt x="3513" y="164"/>
                  <a:pt x="3513" y="164"/>
                </a:cubicBezTo>
                <a:cubicBezTo>
                  <a:pt x="3506" y="178"/>
                  <a:pt x="3506" y="178"/>
                  <a:pt x="3506" y="178"/>
                </a:cubicBezTo>
                <a:cubicBezTo>
                  <a:pt x="3519" y="191"/>
                  <a:pt x="3519" y="191"/>
                  <a:pt x="3519" y="191"/>
                </a:cubicBezTo>
                <a:cubicBezTo>
                  <a:pt x="3532" y="191"/>
                  <a:pt x="3532" y="191"/>
                  <a:pt x="3532" y="191"/>
                </a:cubicBezTo>
                <a:cubicBezTo>
                  <a:pt x="3532" y="217"/>
                  <a:pt x="3532" y="217"/>
                  <a:pt x="3532" y="217"/>
                </a:cubicBezTo>
                <a:cubicBezTo>
                  <a:pt x="3543" y="240"/>
                  <a:pt x="3543" y="240"/>
                  <a:pt x="3543" y="240"/>
                </a:cubicBezTo>
                <a:cubicBezTo>
                  <a:pt x="3553" y="260"/>
                  <a:pt x="3553" y="260"/>
                  <a:pt x="3553" y="260"/>
                </a:cubicBezTo>
                <a:cubicBezTo>
                  <a:pt x="3553" y="274"/>
                  <a:pt x="3553" y="274"/>
                  <a:pt x="3553" y="274"/>
                </a:cubicBezTo>
                <a:cubicBezTo>
                  <a:pt x="3547" y="292"/>
                  <a:pt x="3547" y="292"/>
                  <a:pt x="3547" y="292"/>
                </a:cubicBezTo>
                <a:cubicBezTo>
                  <a:pt x="3547" y="292"/>
                  <a:pt x="3543" y="309"/>
                  <a:pt x="3543" y="313"/>
                </a:cubicBezTo>
                <a:cubicBezTo>
                  <a:pt x="3543" y="316"/>
                  <a:pt x="3543" y="333"/>
                  <a:pt x="3543" y="333"/>
                </a:cubicBezTo>
                <a:cubicBezTo>
                  <a:pt x="3543" y="333"/>
                  <a:pt x="3541" y="342"/>
                  <a:pt x="3540" y="345"/>
                </a:cubicBezTo>
                <a:cubicBezTo>
                  <a:pt x="3539" y="349"/>
                  <a:pt x="3539" y="362"/>
                  <a:pt x="3539" y="362"/>
                </a:cubicBezTo>
                <a:cubicBezTo>
                  <a:pt x="3535" y="383"/>
                  <a:pt x="3535" y="383"/>
                  <a:pt x="3535" y="383"/>
                </a:cubicBezTo>
                <a:cubicBezTo>
                  <a:pt x="3540" y="400"/>
                  <a:pt x="3540" y="400"/>
                  <a:pt x="3540" y="400"/>
                </a:cubicBezTo>
                <a:cubicBezTo>
                  <a:pt x="3540" y="400"/>
                  <a:pt x="3536" y="420"/>
                  <a:pt x="3535" y="424"/>
                </a:cubicBezTo>
                <a:cubicBezTo>
                  <a:pt x="3534" y="427"/>
                  <a:pt x="3529" y="438"/>
                  <a:pt x="3529" y="438"/>
                </a:cubicBezTo>
                <a:cubicBezTo>
                  <a:pt x="3523" y="446"/>
                  <a:pt x="3523" y="446"/>
                  <a:pt x="3523" y="446"/>
                </a:cubicBezTo>
                <a:cubicBezTo>
                  <a:pt x="3523" y="446"/>
                  <a:pt x="3519" y="448"/>
                  <a:pt x="3520" y="453"/>
                </a:cubicBezTo>
                <a:cubicBezTo>
                  <a:pt x="3521" y="457"/>
                  <a:pt x="3529" y="464"/>
                  <a:pt x="3529" y="464"/>
                </a:cubicBezTo>
                <a:cubicBezTo>
                  <a:pt x="3529" y="482"/>
                  <a:pt x="3529" y="482"/>
                  <a:pt x="3529" y="482"/>
                </a:cubicBezTo>
                <a:cubicBezTo>
                  <a:pt x="3521" y="501"/>
                  <a:pt x="3521" y="501"/>
                  <a:pt x="3521" y="501"/>
                </a:cubicBezTo>
                <a:cubicBezTo>
                  <a:pt x="3520" y="506"/>
                  <a:pt x="3520" y="506"/>
                  <a:pt x="3520" y="506"/>
                </a:cubicBezTo>
                <a:cubicBezTo>
                  <a:pt x="3520" y="506"/>
                  <a:pt x="3519" y="518"/>
                  <a:pt x="3520" y="522"/>
                </a:cubicBezTo>
                <a:cubicBezTo>
                  <a:pt x="3521" y="525"/>
                  <a:pt x="3529" y="540"/>
                  <a:pt x="3529" y="540"/>
                </a:cubicBezTo>
                <a:cubicBezTo>
                  <a:pt x="3540" y="547"/>
                  <a:pt x="3540" y="547"/>
                  <a:pt x="3540" y="547"/>
                </a:cubicBezTo>
                <a:cubicBezTo>
                  <a:pt x="3547" y="547"/>
                  <a:pt x="3539" y="572"/>
                  <a:pt x="3539" y="572"/>
                </a:cubicBezTo>
                <a:cubicBezTo>
                  <a:pt x="3541" y="593"/>
                  <a:pt x="3541" y="593"/>
                  <a:pt x="3541" y="593"/>
                </a:cubicBezTo>
                <a:cubicBezTo>
                  <a:pt x="3541" y="604"/>
                  <a:pt x="3541" y="604"/>
                  <a:pt x="3541" y="604"/>
                </a:cubicBezTo>
                <a:cubicBezTo>
                  <a:pt x="3539" y="624"/>
                  <a:pt x="3539" y="624"/>
                  <a:pt x="3539" y="624"/>
                </a:cubicBezTo>
                <a:cubicBezTo>
                  <a:pt x="3539" y="624"/>
                  <a:pt x="3537" y="634"/>
                  <a:pt x="3537" y="637"/>
                </a:cubicBezTo>
                <a:cubicBezTo>
                  <a:pt x="3537" y="641"/>
                  <a:pt x="3529" y="659"/>
                  <a:pt x="3529" y="659"/>
                </a:cubicBezTo>
                <a:cubicBezTo>
                  <a:pt x="3529" y="659"/>
                  <a:pt x="3535" y="673"/>
                  <a:pt x="3539" y="674"/>
                </a:cubicBezTo>
                <a:cubicBezTo>
                  <a:pt x="3542" y="676"/>
                  <a:pt x="3544" y="681"/>
                  <a:pt x="3544" y="681"/>
                </a:cubicBezTo>
                <a:cubicBezTo>
                  <a:pt x="3547" y="709"/>
                  <a:pt x="3547" y="709"/>
                  <a:pt x="3547" y="709"/>
                </a:cubicBezTo>
                <a:cubicBezTo>
                  <a:pt x="3547" y="709"/>
                  <a:pt x="3556" y="727"/>
                  <a:pt x="3553" y="733"/>
                </a:cubicBezTo>
                <a:cubicBezTo>
                  <a:pt x="3549" y="739"/>
                  <a:pt x="3547" y="756"/>
                  <a:pt x="3547" y="756"/>
                </a:cubicBezTo>
                <a:cubicBezTo>
                  <a:pt x="3547" y="756"/>
                  <a:pt x="3545" y="777"/>
                  <a:pt x="3553" y="778"/>
                </a:cubicBezTo>
                <a:cubicBezTo>
                  <a:pt x="3562" y="779"/>
                  <a:pt x="3569" y="788"/>
                  <a:pt x="3569" y="788"/>
                </a:cubicBezTo>
                <a:cubicBezTo>
                  <a:pt x="3583" y="814"/>
                  <a:pt x="3583" y="814"/>
                  <a:pt x="3583" y="814"/>
                </a:cubicBezTo>
                <a:cubicBezTo>
                  <a:pt x="3583" y="814"/>
                  <a:pt x="3595" y="823"/>
                  <a:pt x="3595" y="828"/>
                </a:cubicBezTo>
                <a:cubicBezTo>
                  <a:pt x="3595" y="834"/>
                  <a:pt x="3595" y="842"/>
                  <a:pt x="3595" y="846"/>
                </a:cubicBezTo>
                <a:cubicBezTo>
                  <a:pt x="3595" y="849"/>
                  <a:pt x="3592" y="858"/>
                  <a:pt x="3595" y="866"/>
                </a:cubicBezTo>
                <a:cubicBezTo>
                  <a:pt x="3597" y="874"/>
                  <a:pt x="3599" y="883"/>
                  <a:pt x="3595" y="888"/>
                </a:cubicBezTo>
                <a:cubicBezTo>
                  <a:pt x="3590" y="893"/>
                  <a:pt x="3585" y="901"/>
                  <a:pt x="3582" y="904"/>
                </a:cubicBezTo>
                <a:cubicBezTo>
                  <a:pt x="3578" y="908"/>
                  <a:pt x="3571" y="917"/>
                  <a:pt x="3571" y="917"/>
                </a:cubicBezTo>
                <a:cubicBezTo>
                  <a:pt x="3567" y="930"/>
                  <a:pt x="3567" y="930"/>
                  <a:pt x="3567" y="930"/>
                </a:cubicBezTo>
                <a:cubicBezTo>
                  <a:pt x="3565" y="954"/>
                  <a:pt x="3565" y="954"/>
                  <a:pt x="3565" y="954"/>
                </a:cubicBezTo>
                <a:cubicBezTo>
                  <a:pt x="3558" y="975"/>
                  <a:pt x="3558" y="975"/>
                  <a:pt x="3558" y="975"/>
                </a:cubicBezTo>
                <a:cubicBezTo>
                  <a:pt x="3558" y="975"/>
                  <a:pt x="3557" y="981"/>
                  <a:pt x="3557" y="985"/>
                </a:cubicBezTo>
                <a:cubicBezTo>
                  <a:pt x="3557" y="988"/>
                  <a:pt x="3549" y="999"/>
                  <a:pt x="3552" y="1006"/>
                </a:cubicBezTo>
                <a:cubicBezTo>
                  <a:pt x="3554" y="1013"/>
                  <a:pt x="3552" y="1023"/>
                  <a:pt x="3552" y="1023"/>
                </a:cubicBezTo>
                <a:cubicBezTo>
                  <a:pt x="3552" y="1043"/>
                  <a:pt x="3552" y="1043"/>
                  <a:pt x="3552" y="1043"/>
                </a:cubicBezTo>
                <a:cubicBezTo>
                  <a:pt x="3558" y="1065"/>
                  <a:pt x="3558" y="1065"/>
                  <a:pt x="3558" y="1065"/>
                </a:cubicBezTo>
                <a:cubicBezTo>
                  <a:pt x="3557" y="1081"/>
                  <a:pt x="3557" y="1081"/>
                  <a:pt x="3557" y="1081"/>
                </a:cubicBezTo>
                <a:cubicBezTo>
                  <a:pt x="3552" y="1086"/>
                  <a:pt x="3552" y="1086"/>
                  <a:pt x="3552" y="1086"/>
                </a:cubicBezTo>
                <a:cubicBezTo>
                  <a:pt x="3557" y="1096"/>
                  <a:pt x="3557" y="1096"/>
                  <a:pt x="3557" y="1096"/>
                </a:cubicBezTo>
                <a:cubicBezTo>
                  <a:pt x="3557" y="1112"/>
                  <a:pt x="3557" y="1112"/>
                  <a:pt x="3557" y="1112"/>
                </a:cubicBezTo>
                <a:cubicBezTo>
                  <a:pt x="3552" y="1123"/>
                  <a:pt x="3552" y="1123"/>
                  <a:pt x="3552" y="1123"/>
                </a:cubicBezTo>
                <a:cubicBezTo>
                  <a:pt x="3552" y="1134"/>
                  <a:pt x="3552" y="1134"/>
                  <a:pt x="3552" y="1134"/>
                </a:cubicBezTo>
                <a:cubicBezTo>
                  <a:pt x="3552" y="1153"/>
                  <a:pt x="3552" y="1153"/>
                  <a:pt x="3552" y="1153"/>
                </a:cubicBezTo>
                <a:cubicBezTo>
                  <a:pt x="3540" y="1159"/>
                  <a:pt x="3540" y="1159"/>
                  <a:pt x="3540" y="1159"/>
                </a:cubicBezTo>
                <a:cubicBezTo>
                  <a:pt x="3543" y="1175"/>
                  <a:pt x="3543" y="1175"/>
                  <a:pt x="3543" y="1175"/>
                </a:cubicBezTo>
                <a:cubicBezTo>
                  <a:pt x="3552" y="1194"/>
                  <a:pt x="3552" y="1194"/>
                  <a:pt x="3552" y="1194"/>
                </a:cubicBezTo>
                <a:cubicBezTo>
                  <a:pt x="3552" y="1207"/>
                  <a:pt x="3552" y="1207"/>
                  <a:pt x="3552" y="1207"/>
                </a:cubicBezTo>
                <a:cubicBezTo>
                  <a:pt x="3552" y="1221"/>
                  <a:pt x="3552" y="1221"/>
                  <a:pt x="3552" y="1221"/>
                </a:cubicBezTo>
                <a:cubicBezTo>
                  <a:pt x="3537" y="1231"/>
                  <a:pt x="3537" y="1231"/>
                  <a:pt x="3537" y="1231"/>
                </a:cubicBezTo>
                <a:cubicBezTo>
                  <a:pt x="3539" y="1259"/>
                  <a:pt x="3539" y="1259"/>
                  <a:pt x="3539" y="1259"/>
                </a:cubicBezTo>
                <a:cubicBezTo>
                  <a:pt x="3540" y="1274"/>
                  <a:pt x="3540" y="1274"/>
                  <a:pt x="3540" y="1274"/>
                </a:cubicBezTo>
                <a:cubicBezTo>
                  <a:pt x="3542" y="1286"/>
                  <a:pt x="3542" y="1286"/>
                  <a:pt x="3542" y="1286"/>
                </a:cubicBezTo>
                <a:cubicBezTo>
                  <a:pt x="3542" y="1286"/>
                  <a:pt x="3542" y="1299"/>
                  <a:pt x="3542" y="1302"/>
                </a:cubicBezTo>
                <a:cubicBezTo>
                  <a:pt x="3542" y="1306"/>
                  <a:pt x="3540" y="1319"/>
                  <a:pt x="3540" y="1319"/>
                </a:cubicBezTo>
                <a:cubicBezTo>
                  <a:pt x="3544" y="1336"/>
                  <a:pt x="3544" y="1336"/>
                  <a:pt x="3544" y="1336"/>
                </a:cubicBezTo>
                <a:cubicBezTo>
                  <a:pt x="3552" y="1349"/>
                  <a:pt x="3552" y="1349"/>
                  <a:pt x="3552" y="1349"/>
                </a:cubicBezTo>
                <a:cubicBezTo>
                  <a:pt x="3552" y="1377"/>
                  <a:pt x="3552" y="1377"/>
                  <a:pt x="3552" y="1377"/>
                </a:cubicBezTo>
                <a:cubicBezTo>
                  <a:pt x="3552" y="1377"/>
                  <a:pt x="3548" y="1382"/>
                  <a:pt x="3552" y="1386"/>
                </a:cubicBezTo>
                <a:cubicBezTo>
                  <a:pt x="3555" y="1391"/>
                  <a:pt x="3552" y="1418"/>
                  <a:pt x="3552" y="1418"/>
                </a:cubicBezTo>
                <a:cubicBezTo>
                  <a:pt x="3552" y="1428"/>
                  <a:pt x="3552" y="1428"/>
                  <a:pt x="3552" y="1428"/>
                </a:cubicBezTo>
                <a:cubicBezTo>
                  <a:pt x="3552" y="1438"/>
                  <a:pt x="3552" y="1438"/>
                  <a:pt x="3552" y="1438"/>
                </a:cubicBezTo>
                <a:cubicBezTo>
                  <a:pt x="3547" y="1450"/>
                  <a:pt x="3547" y="1450"/>
                  <a:pt x="3547" y="1450"/>
                </a:cubicBezTo>
                <a:cubicBezTo>
                  <a:pt x="3547" y="1450"/>
                  <a:pt x="3542" y="1457"/>
                  <a:pt x="3542" y="1463"/>
                </a:cubicBezTo>
                <a:cubicBezTo>
                  <a:pt x="3542" y="1469"/>
                  <a:pt x="3539" y="1491"/>
                  <a:pt x="3539" y="1491"/>
                </a:cubicBezTo>
                <a:cubicBezTo>
                  <a:pt x="3542" y="1510"/>
                  <a:pt x="3542" y="1510"/>
                  <a:pt x="3542" y="1510"/>
                </a:cubicBezTo>
                <a:cubicBezTo>
                  <a:pt x="3543" y="1536"/>
                  <a:pt x="3543" y="1536"/>
                  <a:pt x="3543" y="1536"/>
                </a:cubicBezTo>
                <a:cubicBezTo>
                  <a:pt x="3543" y="1536"/>
                  <a:pt x="3541" y="1547"/>
                  <a:pt x="3540" y="1551"/>
                </a:cubicBezTo>
                <a:cubicBezTo>
                  <a:pt x="3539" y="1554"/>
                  <a:pt x="3533" y="1567"/>
                  <a:pt x="3533" y="1567"/>
                </a:cubicBezTo>
                <a:cubicBezTo>
                  <a:pt x="3528" y="1583"/>
                  <a:pt x="3528" y="1583"/>
                  <a:pt x="3528" y="1583"/>
                </a:cubicBezTo>
                <a:cubicBezTo>
                  <a:pt x="3541" y="1621"/>
                  <a:pt x="3541" y="1621"/>
                  <a:pt x="3541" y="1621"/>
                </a:cubicBezTo>
                <a:cubicBezTo>
                  <a:pt x="3546" y="1636"/>
                  <a:pt x="3546" y="1636"/>
                  <a:pt x="3546" y="1636"/>
                </a:cubicBezTo>
                <a:cubicBezTo>
                  <a:pt x="3547" y="1659"/>
                  <a:pt x="3547" y="1659"/>
                  <a:pt x="3547" y="1659"/>
                </a:cubicBezTo>
                <a:cubicBezTo>
                  <a:pt x="3547" y="1677"/>
                  <a:pt x="3547" y="1677"/>
                  <a:pt x="3547" y="1677"/>
                </a:cubicBezTo>
                <a:cubicBezTo>
                  <a:pt x="3547" y="1688"/>
                  <a:pt x="3547" y="1688"/>
                  <a:pt x="3547" y="1688"/>
                </a:cubicBezTo>
                <a:cubicBezTo>
                  <a:pt x="3543" y="1700"/>
                  <a:pt x="3543" y="1700"/>
                  <a:pt x="3543" y="1700"/>
                </a:cubicBezTo>
                <a:cubicBezTo>
                  <a:pt x="3535" y="1714"/>
                  <a:pt x="3535" y="1714"/>
                  <a:pt x="3535" y="1714"/>
                </a:cubicBezTo>
                <a:cubicBezTo>
                  <a:pt x="3532" y="1726"/>
                  <a:pt x="3532" y="1726"/>
                  <a:pt x="3532" y="1726"/>
                </a:cubicBezTo>
                <a:cubicBezTo>
                  <a:pt x="3521" y="1726"/>
                  <a:pt x="3521" y="1726"/>
                  <a:pt x="3521" y="1726"/>
                </a:cubicBezTo>
                <a:cubicBezTo>
                  <a:pt x="3512" y="1726"/>
                  <a:pt x="3512" y="1726"/>
                  <a:pt x="3512" y="1726"/>
                </a:cubicBezTo>
                <a:cubicBezTo>
                  <a:pt x="3506" y="1732"/>
                  <a:pt x="3506" y="1732"/>
                  <a:pt x="3506" y="1732"/>
                </a:cubicBezTo>
                <a:cubicBezTo>
                  <a:pt x="3491" y="1740"/>
                  <a:pt x="3491" y="1740"/>
                  <a:pt x="3491" y="1740"/>
                </a:cubicBezTo>
                <a:cubicBezTo>
                  <a:pt x="3491" y="1740"/>
                  <a:pt x="3487" y="1747"/>
                  <a:pt x="3485" y="1751"/>
                </a:cubicBezTo>
                <a:cubicBezTo>
                  <a:pt x="3483" y="1756"/>
                  <a:pt x="3474" y="1766"/>
                  <a:pt x="3474" y="1766"/>
                </a:cubicBezTo>
                <a:cubicBezTo>
                  <a:pt x="3466" y="1774"/>
                  <a:pt x="3466" y="1774"/>
                  <a:pt x="3466" y="1774"/>
                </a:cubicBezTo>
                <a:cubicBezTo>
                  <a:pt x="3445" y="1787"/>
                  <a:pt x="3445" y="1787"/>
                  <a:pt x="3445" y="1787"/>
                </a:cubicBezTo>
                <a:cubicBezTo>
                  <a:pt x="3437" y="1791"/>
                  <a:pt x="3437" y="1791"/>
                  <a:pt x="3437" y="1791"/>
                </a:cubicBezTo>
                <a:cubicBezTo>
                  <a:pt x="3429" y="1797"/>
                  <a:pt x="3429" y="1797"/>
                  <a:pt x="3429" y="1797"/>
                </a:cubicBezTo>
                <a:cubicBezTo>
                  <a:pt x="3418" y="1810"/>
                  <a:pt x="3418" y="1810"/>
                  <a:pt x="3418" y="1810"/>
                </a:cubicBezTo>
                <a:cubicBezTo>
                  <a:pt x="3410" y="1819"/>
                  <a:pt x="3410" y="1819"/>
                  <a:pt x="3410" y="1819"/>
                </a:cubicBezTo>
                <a:cubicBezTo>
                  <a:pt x="3397" y="1826"/>
                  <a:pt x="3397" y="1826"/>
                  <a:pt x="3397" y="1826"/>
                </a:cubicBezTo>
                <a:cubicBezTo>
                  <a:pt x="3368" y="1834"/>
                  <a:pt x="3368" y="1834"/>
                  <a:pt x="3368" y="1834"/>
                </a:cubicBezTo>
                <a:cubicBezTo>
                  <a:pt x="3352" y="1834"/>
                  <a:pt x="3352" y="1834"/>
                  <a:pt x="3352" y="1834"/>
                </a:cubicBezTo>
                <a:cubicBezTo>
                  <a:pt x="3333" y="1834"/>
                  <a:pt x="3333" y="1834"/>
                  <a:pt x="3333" y="1834"/>
                </a:cubicBezTo>
                <a:cubicBezTo>
                  <a:pt x="3318" y="1818"/>
                  <a:pt x="3318" y="1818"/>
                  <a:pt x="3318" y="1818"/>
                </a:cubicBezTo>
                <a:cubicBezTo>
                  <a:pt x="3305" y="1809"/>
                  <a:pt x="3305" y="1809"/>
                  <a:pt x="3305" y="1809"/>
                </a:cubicBezTo>
                <a:cubicBezTo>
                  <a:pt x="3280" y="1804"/>
                  <a:pt x="3280" y="1804"/>
                  <a:pt x="3280" y="1804"/>
                </a:cubicBezTo>
                <a:cubicBezTo>
                  <a:pt x="3274" y="1789"/>
                  <a:pt x="3274" y="1789"/>
                  <a:pt x="3274" y="1789"/>
                </a:cubicBezTo>
                <a:cubicBezTo>
                  <a:pt x="3268" y="1781"/>
                  <a:pt x="3268" y="1781"/>
                  <a:pt x="3268" y="1781"/>
                </a:cubicBezTo>
                <a:cubicBezTo>
                  <a:pt x="3257" y="1773"/>
                  <a:pt x="3257" y="1773"/>
                  <a:pt x="3257" y="1773"/>
                </a:cubicBezTo>
                <a:cubicBezTo>
                  <a:pt x="3246" y="1774"/>
                  <a:pt x="3246" y="1774"/>
                  <a:pt x="3246" y="1774"/>
                </a:cubicBezTo>
                <a:cubicBezTo>
                  <a:pt x="3229" y="1763"/>
                  <a:pt x="3229" y="1763"/>
                  <a:pt x="3229" y="1763"/>
                </a:cubicBezTo>
                <a:cubicBezTo>
                  <a:pt x="3229" y="1763"/>
                  <a:pt x="3236" y="1759"/>
                  <a:pt x="3229" y="1757"/>
                </a:cubicBezTo>
                <a:cubicBezTo>
                  <a:pt x="3222" y="1756"/>
                  <a:pt x="3206" y="1756"/>
                  <a:pt x="3206" y="1756"/>
                </a:cubicBezTo>
                <a:cubicBezTo>
                  <a:pt x="3186" y="1750"/>
                  <a:pt x="3186" y="1750"/>
                  <a:pt x="3186" y="1750"/>
                </a:cubicBezTo>
                <a:cubicBezTo>
                  <a:pt x="3151" y="1746"/>
                  <a:pt x="3151" y="1746"/>
                  <a:pt x="3151" y="1746"/>
                </a:cubicBezTo>
                <a:cubicBezTo>
                  <a:pt x="3140" y="1753"/>
                  <a:pt x="3140" y="1753"/>
                  <a:pt x="3140" y="1753"/>
                </a:cubicBezTo>
                <a:cubicBezTo>
                  <a:pt x="3140" y="1753"/>
                  <a:pt x="3113" y="1742"/>
                  <a:pt x="3107" y="1741"/>
                </a:cubicBezTo>
                <a:cubicBezTo>
                  <a:pt x="3101" y="1740"/>
                  <a:pt x="3079" y="1735"/>
                  <a:pt x="3079" y="1735"/>
                </a:cubicBezTo>
                <a:cubicBezTo>
                  <a:pt x="3068" y="1735"/>
                  <a:pt x="3068" y="1735"/>
                  <a:pt x="3068" y="1735"/>
                </a:cubicBezTo>
                <a:cubicBezTo>
                  <a:pt x="3051" y="1740"/>
                  <a:pt x="3051" y="1740"/>
                  <a:pt x="3051" y="1740"/>
                </a:cubicBezTo>
                <a:cubicBezTo>
                  <a:pt x="3039" y="1743"/>
                  <a:pt x="3039" y="1743"/>
                  <a:pt x="3039" y="1743"/>
                </a:cubicBezTo>
                <a:cubicBezTo>
                  <a:pt x="3020" y="1741"/>
                  <a:pt x="3020" y="1741"/>
                  <a:pt x="3020" y="1741"/>
                </a:cubicBezTo>
                <a:cubicBezTo>
                  <a:pt x="2998" y="1736"/>
                  <a:pt x="2998" y="1736"/>
                  <a:pt x="2998" y="1736"/>
                </a:cubicBezTo>
                <a:cubicBezTo>
                  <a:pt x="2973" y="1743"/>
                  <a:pt x="2973" y="1743"/>
                  <a:pt x="2973" y="1743"/>
                </a:cubicBezTo>
                <a:cubicBezTo>
                  <a:pt x="2960" y="1748"/>
                  <a:pt x="2960" y="1748"/>
                  <a:pt x="2960" y="1748"/>
                </a:cubicBezTo>
                <a:cubicBezTo>
                  <a:pt x="2939" y="1736"/>
                  <a:pt x="2939" y="1736"/>
                  <a:pt x="2939" y="1736"/>
                </a:cubicBezTo>
                <a:cubicBezTo>
                  <a:pt x="2939" y="1736"/>
                  <a:pt x="2938" y="1736"/>
                  <a:pt x="2932" y="1736"/>
                </a:cubicBezTo>
                <a:cubicBezTo>
                  <a:pt x="2926" y="1736"/>
                  <a:pt x="2920" y="1736"/>
                  <a:pt x="2920" y="1736"/>
                </a:cubicBezTo>
                <a:cubicBezTo>
                  <a:pt x="2912" y="1735"/>
                  <a:pt x="2912" y="1735"/>
                  <a:pt x="2912" y="1735"/>
                </a:cubicBezTo>
                <a:cubicBezTo>
                  <a:pt x="2912" y="1735"/>
                  <a:pt x="2899" y="1730"/>
                  <a:pt x="2896" y="1730"/>
                </a:cubicBezTo>
                <a:cubicBezTo>
                  <a:pt x="2892" y="1730"/>
                  <a:pt x="2863" y="1728"/>
                  <a:pt x="2863" y="1728"/>
                </a:cubicBezTo>
                <a:cubicBezTo>
                  <a:pt x="2842" y="1721"/>
                  <a:pt x="2842" y="1721"/>
                  <a:pt x="2842" y="1721"/>
                </a:cubicBezTo>
                <a:cubicBezTo>
                  <a:pt x="2833" y="1727"/>
                  <a:pt x="2833" y="1727"/>
                  <a:pt x="2833" y="1727"/>
                </a:cubicBezTo>
                <a:cubicBezTo>
                  <a:pt x="2819" y="1743"/>
                  <a:pt x="2819" y="1743"/>
                  <a:pt x="2819" y="1743"/>
                </a:cubicBezTo>
                <a:cubicBezTo>
                  <a:pt x="2795" y="1739"/>
                  <a:pt x="2795" y="1739"/>
                  <a:pt x="2795" y="1739"/>
                </a:cubicBezTo>
                <a:cubicBezTo>
                  <a:pt x="2786" y="1739"/>
                  <a:pt x="2786" y="1739"/>
                  <a:pt x="2786" y="1739"/>
                </a:cubicBezTo>
                <a:cubicBezTo>
                  <a:pt x="2786" y="1739"/>
                  <a:pt x="2768" y="1742"/>
                  <a:pt x="2765" y="1744"/>
                </a:cubicBezTo>
                <a:cubicBezTo>
                  <a:pt x="2761" y="1747"/>
                  <a:pt x="2751" y="1750"/>
                  <a:pt x="2751" y="1750"/>
                </a:cubicBezTo>
                <a:cubicBezTo>
                  <a:pt x="2719" y="1750"/>
                  <a:pt x="2719" y="1750"/>
                  <a:pt x="2719" y="1750"/>
                </a:cubicBezTo>
                <a:cubicBezTo>
                  <a:pt x="2712" y="1749"/>
                  <a:pt x="2712" y="1749"/>
                  <a:pt x="2712" y="1749"/>
                </a:cubicBezTo>
                <a:cubicBezTo>
                  <a:pt x="2712" y="1749"/>
                  <a:pt x="2710" y="1749"/>
                  <a:pt x="2707" y="1747"/>
                </a:cubicBezTo>
                <a:cubicBezTo>
                  <a:pt x="2703" y="1744"/>
                  <a:pt x="2711" y="1747"/>
                  <a:pt x="2703" y="1744"/>
                </a:cubicBezTo>
                <a:cubicBezTo>
                  <a:pt x="2695" y="1742"/>
                  <a:pt x="2701" y="1742"/>
                  <a:pt x="2683" y="1742"/>
                </a:cubicBezTo>
                <a:cubicBezTo>
                  <a:pt x="2666" y="1742"/>
                  <a:pt x="2648" y="1743"/>
                  <a:pt x="2648" y="1743"/>
                </a:cubicBezTo>
                <a:cubicBezTo>
                  <a:pt x="2630" y="1753"/>
                  <a:pt x="2630" y="1753"/>
                  <a:pt x="2630" y="1753"/>
                </a:cubicBezTo>
                <a:cubicBezTo>
                  <a:pt x="2606" y="1756"/>
                  <a:pt x="2606" y="1756"/>
                  <a:pt x="2606" y="1756"/>
                </a:cubicBezTo>
                <a:cubicBezTo>
                  <a:pt x="2596" y="1751"/>
                  <a:pt x="2596" y="1751"/>
                  <a:pt x="2596" y="1751"/>
                </a:cubicBezTo>
                <a:cubicBezTo>
                  <a:pt x="2584" y="1748"/>
                  <a:pt x="2584" y="1748"/>
                  <a:pt x="2584" y="1748"/>
                </a:cubicBezTo>
                <a:cubicBezTo>
                  <a:pt x="2571" y="1756"/>
                  <a:pt x="2571" y="1756"/>
                  <a:pt x="2571" y="1756"/>
                </a:cubicBezTo>
                <a:cubicBezTo>
                  <a:pt x="2549" y="1756"/>
                  <a:pt x="2549" y="1756"/>
                  <a:pt x="2549" y="1756"/>
                </a:cubicBezTo>
                <a:cubicBezTo>
                  <a:pt x="2539" y="1756"/>
                  <a:pt x="2539" y="1756"/>
                  <a:pt x="2539" y="1756"/>
                </a:cubicBezTo>
                <a:cubicBezTo>
                  <a:pt x="2516" y="1755"/>
                  <a:pt x="2516" y="1755"/>
                  <a:pt x="2516" y="1755"/>
                </a:cubicBezTo>
                <a:cubicBezTo>
                  <a:pt x="2487" y="1749"/>
                  <a:pt x="2487" y="1749"/>
                  <a:pt x="2487" y="1749"/>
                </a:cubicBezTo>
                <a:cubicBezTo>
                  <a:pt x="2487" y="1749"/>
                  <a:pt x="2473" y="1749"/>
                  <a:pt x="2467" y="1748"/>
                </a:cubicBezTo>
                <a:cubicBezTo>
                  <a:pt x="2462" y="1747"/>
                  <a:pt x="2437" y="1743"/>
                  <a:pt x="2437" y="1743"/>
                </a:cubicBezTo>
                <a:cubicBezTo>
                  <a:pt x="2437" y="1743"/>
                  <a:pt x="2437" y="1742"/>
                  <a:pt x="2430" y="1739"/>
                </a:cubicBezTo>
                <a:cubicBezTo>
                  <a:pt x="2423" y="1735"/>
                  <a:pt x="2418" y="1736"/>
                  <a:pt x="2414" y="1734"/>
                </a:cubicBezTo>
                <a:cubicBezTo>
                  <a:pt x="2409" y="1732"/>
                  <a:pt x="2402" y="1732"/>
                  <a:pt x="2402" y="1732"/>
                </a:cubicBezTo>
                <a:cubicBezTo>
                  <a:pt x="2382" y="1739"/>
                  <a:pt x="2382" y="1739"/>
                  <a:pt x="2382" y="1739"/>
                </a:cubicBezTo>
                <a:cubicBezTo>
                  <a:pt x="2371" y="1753"/>
                  <a:pt x="2371" y="1753"/>
                  <a:pt x="2371" y="1753"/>
                </a:cubicBezTo>
                <a:cubicBezTo>
                  <a:pt x="2360" y="1754"/>
                  <a:pt x="2360" y="1754"/>
                  <a:pt x="2360" y="1754"/>
                </a:cubicBezTo>
                <a:cubicBezTo>
                  <a:pt x="2344" y="1747"/>
                  <a:pt x="2344" y="1747"/>
                  <a:pt x="2344" y="1747"/>
                </a:cubicBezTo>
                <a:cubicBezTo>
                  <a:pt x="2325" y="1754"/>
                  <a:pt x="2325" y="1754"/>
                  <a:pt x="2325" y="1754"/>
                </a:cubicBezTo>
                <a:cubicBezTo>
                  <a:pt x="2325" y="1754"/>
                  <a:pt x="2313" y="1756"/>
                  <a:pt x="2310" y="1754"/>
                </a:cubicBezTo>
                <a:cubicBezTo>
                  <a:pt x="2306" y="1751"/>
                  <a:pt x="2284" y="1760"/>
                  <a:pt x="2284" y="1760"/>
                </a:cubicBezTo>
                <a:cubicBezTo>
                  <a:pt x="2261" y="1759"/>
                  <a:pt x="2261" y="1759"/>
                  <a:pt x="2261" y="1759"/>
                </a:cubicBezTo>
                <a:cubicBezTo>
                  <a:pt x="2242" y="1770"/>
                  <a:pt x="2242" y="1770"/>
                  <a:pt x="2242" y="1770"/>
                </a:cubicBezTo>
                <a:cubicBezTo>
                  <a:pt x="2222" y="1780"/>
                  <a:pt x="2222" y="1780"/>
                  <a:pt x="2222" y="1780"/>
                </a:cubicBezTo>
                <a:cubicBezTo>
                  <a:pt x="2198" y="1778"/>
                  <a:pt x="2198" y="1778"/>
                  <a:pt x="2198" y="1778"/>
                </a:cubicBezTo>
                <a:cubicBezTo>
                  <a:pt x="2190" y="1790"/>
                  <a:pt x="2190" y="1790"/>
                  <a:pt x="2190" y="1790"/>
                </a:cubicBezTo>
                <a:cubicBezTo>
                  <a:pt x="2190" y="1790"/>
                  <a:pt x="2180" y="1795"/>
                  <a:pt x="2177" y="1794"/>
                </a:cubicBezTo>
                <a:cubicBezTo>
                  <a:pt x="2173" y="1792"/>
                  <a:pt x="2146" y="1789"/>
                  <a:pt x="2146" y="1789"/>
                </a:cubicBezTo>
                <a:cubicBezTo>
                  <a:pt x="2129" y="1790"/>
                  <a:pt x="2129" y="1790"/>
                  <a:pt x="2129" y="1790"/>
                </a:cubicBezTo>
                <a:cubicBezTo>
                  <a:pt x="2121" y="1797"/>
                  <a:pt x="2121" y="1797"/>
                  <a:pt x="2121" y="1797"/>
                </a:cubicBezTo>
                <a:cubicBezTo>
                  <a:pt x="2103" y="1803"/>
                  <a:pt x="2103" y="1803"/>
                  <a:pt x="2103" y="1803"/>
                </a:cubicBezTo>
                <a:cubicBezTo>
                  <a:pt x="2085" y="1810"/>
                  <a:pt x="2085" y="1810"/>
                  <a:pt x="2085" y="1810"/>
                </a:cubicBezTo>
                <a:cubicBezTo>
                  <a:pt x="2045" y="1808"/>
                  <a:pt x="2045" y="1808"/>
                  <a:pt x="2045" y="1808"/>
                </a:cubicBezTo>
                <a:cubicBezTo>
                  <a:pt x="2023" y="1813"/>
                  <a:pt x="2023" y="1813"/>
                  <a:pt x="2023" y="1813"/>
                </a:cubicBezTo>
                <a:cubicBezTo>
                  <a:pt x="2003" y="1823"/>
                  <a:pt x="2003" y="1823"/>
                  <a:pt x="2003" y="1823"/>
                </a:cubicBezTo>
                <a:cubicBezTo>
                  <a:pt x="1996" y="1827"/>
                  <a:pt x="1981" y="1834"/>
                  <a:pt x="1981" y="1834"/>
                </a:cubicBezTo>
                <a:cubicBezTo>
                  <a:pt x="1961" y="1843"/>
                  <a:pt x="1961" y="1843"/>
                  <a:pt x="1961" y="1843"/>
                </a:cubicBezTo>
                <a:cubicBezTo>
                  <a:pt x="1946" y="1859"/>
                  <a:pt x="1946" y="1859"/>
                  <a:pt x="1946" y="1859"/>
                </a:cubicBezTo>
                <a:cubicBezTo>
                  <a:pt x="1940" y="1868"/>
                  <a:pt x="1940" y="1868"/>
                  <a:pt x="1940" y="1868"/>
                </a:cubicBezTo>
                <a:cubicBezTo>
                  <a:pt x="1940" y="1868"/>
                  <a:pt x="1934" y="1866"/>
                  <a:pt x="1931" y="1868"/>
                </a:cubicBezTo>
                <a:cubicBezTo>
                  <a:pt x="1927" y="1871"/>
                  <a:pt x="1920" y="1874"/>
                  <a:pt x="1920" y="1874"/>
                </a:cubicBezTo>
                <a:cubicBezTo>
                  <a:pt x="1920" y="1874"/>
                  <a:pt x="1903" y="1879"/>
                  <a:pt x="1899" y="1874"/>
                </a:cubicBezTo>
                <a:cubicBezTo>
                  <a:pt x="1896" y="1869"/>
                  <a:pt x="1894" y="1869"/>
                  <a:pt x="1890" y="1868"/>
                </a:cubicBezTo>
                <a:cubicBezTo>
                  <a:pt x="1885" y="1867"/>
                  <a:pt x="1875" y="1860"/>
                  <a:pt x="1873" y="1857"/>
                </a:cubicBezTo>
                <a:cubicBezTo>
                  <a:pt x="1872" y="1853"/>
                  <a:pt x="1870" y="1846"/>
                  <a:pt x="1863" y="1844"/>
                </a:cubicBezTo>
                <a:cubicBezTo>
                  <a:pt x="1856" y="1841"/>
                  <a:pt x="1837" y="1836"/>
                  <a:pt x="1837" y="1836"/>
                </a:cubicBezTo>
                <a:cubicBezTo>
                  <a:pt x="1819" y="1824"/>
                  <a:pt x="1819" y="1824"/>
                  <a:pt x="1819" y="1824"/>
                </a:cubicBezTo>
                <a:cubicBezTo>
                  <a:pt x="1802" y="1817"/>
                  <a:pt x="1802" y="1817"/>
                  <a:pt x="1802" y="1817"/>
                </a:cubicBezTo>
                <a:cubicBezTo>
                  <a:pt x="1795" y="1810"/>
                  <a:pt x="1795" y="1810"/>
                  <a:pt x="1795" y="1810"/>
                </a:cubicBezTo>
                <a:cubicBezTo>
                  <a:pt x="1773" y="1801"/>
                  <a:pt x="1773" y="1801"/>
                  <a:pt x="1773" y="1801"/>
                </a:cubicBezTo>
                <a:cubicBezTo>
                  <a:pt x="1756" y="1795"/>
                  <a:pt x="1756" y="1795"/>
                  <a:pt x="1756" y="1795"/>
                </a:cubicBezTo>
                <a:cubicBezTo>
                  <a:pt x="1730" y="1789"/>
                  <a:pt x="1730" y="1789"/>
                  <a:pt x="1730" y="1789"/>
                </a:cubicBezTo>
                <a:cubicBezTo>
                  <a:pt x="1714" y="1780"/>
                  <a:pt x="1714" y="1780"/>
                  <a:pt x="1714" y="1780"/>
                </a:cubicBezTo>
                <a:cubicBezTo>
                  <a:pt x="1690" y="1775"/>
                  <a:pt x="1690" y="1775"/>
                  <a:pt x="1690" y="1775"/>
                </a:cubicBezTo>
                <a:cubicBezTo>
                  <a:pt x="1662" y="1776"/>
                  <a:pt x="1662" y="1776"/>
                  <a:pt x="1662" y="1776"/>
                </a:cubicBezTo>
                <a:cubicBezTo>
                  <a:pt x="1642" y="1769"/>
                  <a:pt x="1642" y="1769"/>
                  <a:pt x="1642" y="1769"/>
                </a:cubicBezTo>
                <a:cubicBezTo>
                  <a:pt x="1642" y="1769"/>
                  <a:pt x="1633" y="1764"/>
                  <a:pt x="1626" y="1764"/>
                </a:cubicBezTo>
                <a:cubicBezTo>
                  <a:pt x="1619" y="1764"/>
                  <a:pt x="1606" y="1764"/>
                  <a:pt x="1606" y="1764"/>
                </a:cubicBezTo>
                <a:cubicBezTo>
                  <a:pt x="1590" y="1755"/>
                  <a:pt x="1590" y="1755"/>
                  <a:pt x="1590" y="1755"/>
                </a:cubicBezTo>
                <a:cubicBezTo>
                  <a:pt x="1563" y="1755"/>
                  <a:pt x="1563" y="1755"/>
                  <a:pt x="1563" y="1755"/>
                </a:cubicBezTo>
                <a:cubicBezTo>
                  <a:pt x="1543" y="1761"/>
                  <a:pt x="1543" y="1761"/>
                  <a:pt x="1543" y="1761"/>
                </a:cubicBezTo>
                <a:cubicBezTo>
                  <a:pt x="1526" y="1770"/>
                  <a:pt x="1526" y="1770"/>
                  <a:pt x="1526" y="1770"/>
                </a:cubicBezTo>
                <a:cubicBezTo>
                  <a:pt x="1519" y="1777"/>
                  <a:pt x="1519" y="1777"/>
                  <a:pt x="1519" y="1777"/>
                </a:cubicBezTo>
                <a:cubicBezTo>
                  <a:pt x="1510" y="1788"/>
                  <a:pt x="1510" y="1788"/>
                  <a:pt x="1510" y="1788"/>
                </a:cubicBezTo>
                <a:cubicBezTo>
                  <a:pt x="1495" y="1808"/>
                  <a:pt x="1495" y="1808"/>
                  <a:pt x="1495" y="1808"/>
                </a:cubicBezTo>
                <a:cubicBezTo>
                  <a:pt x="1467" y="1801"/>
                  <a:pt x="1467" y="1801"/>
                  <a:pt x="1467" y="1801"/>
                </a:cubicBezTo>
                <a:cubicBezTo>
                  <a:pt x="1454" y="1799"/>
                  <a:pt x="1454" y="1799"/>
                  <a:pt x="1454" y="1799"/>
                </a:cubicBezTo>
                <a:cubicBezTo>
                  <a:pt x="1435" y="1801"/>
                  <a:pt x="1435" y="1801"/>
                  <a:pt x="1435" y="1801"/>
                </a:cubicBezTo>
                <a:cubicBezTo>
                  <a:pt x="1416" y="1817"/>
                  <a:pt x="1416" y="1817"/>
                  <a:pt x="1416" y="1817"/>
                </a:cubicBezTo>
                <a:cubicBezTo>
                  <a:pt x="1397" y="1823"/>
                  <a:pt x="1397" y="1823"/>
                  <a:pt x="1397" y="1823"/>
                </a:cubicBezTo>
                <a:cubicBezTo>
                  <a:pt x="1387" y="1827"/>
                  <a:pt x="1387" y="1827"/>
                  <a:pt x="1387" y="1827"/>
                </a:cubicBezTo>
                <a:cubicBezTo>
                  <a:pt x="1375" y="1839"/>
                  <a:pt x="1375" y="1839"/>
                  <a:pt x="1375" y="1839"/>
                </a:cubicBezTo>
                <a:cubicBezTo>
                  <a:pt x="1354" y="1840"/>
                  <a:pt x="1354" y="1840"/>
                  <a:pt x="1354" y="1840"/>
                </a:cubicBezTo>
                <a:cubicBezTo>
                  <a:pt x="1354" y="1840"/>
                  <a:pt x="1348" y="1841"/>
                  <a:pt x="1344" y="1844"/>
                </a:cubicBezTo>
                <a:cubicBezTo>
                  <a:pt x="1339" y="1846"/>
                  <a:pt x="1334" y="1850"/>
                  <a:pt x="1334" y="1850"/>
                </a:cubicBezTo>
                <a:cubicBezTo>
                  <a:pt x="1326" y="1862"/>
                  <a:pt x="1326" y="1862"/>
                  <a:pt x="1326" y="1862"/>
                </a:cubicBezTo>
                <a:cubicBezTo>
                  <a:pt x="1306" y="1855"/>
                  <a:pt x="1306" y="1855"/>
                  <a:pt x="1306" y="1855"/>
                </a:cubicBezTo>
                <a:cubicBezTo>
                  <a:pt x="1282" y="1861"/>
                  <a:pt x="1282" y="1861"/>
                  <a:pt x="1282" y="1861"/>
                </a:cubicBezTo>
                <a:cubicBezTo>
                  <a:pt x="1271" y="1861"/>
                  <a:pt x="1271" y="1861"/>
                  <a:pt x="1271" y="1861"/>
                </a:cubicBezTo>
                <a:cubicBezTo>
                  <a:pt x="1241" y="1859"/>
                  <a:pt x="1241" y="1859"/>
                  <a:pt x="1241" y="1859"/>
                </a:cubicBezTo>
                <a:cubicBezTo>
                  <a:pt x="1241" y="1859"/>
                  <a:pt x="1230" y="1860"/>
                  <a:pt x="1227" y="1860"/>
                </a:cubicBezTo>
                <a:cubicBezTo>
                  <a:pt x="1223" y="1860"/>
                  <a:pt x="1193" y="1854"/>
                  <a:pt x="1193" y="1854"/>
                </a:cubicBezTo>
                <a:cubicBezTo>
                  <a:pt x="1193" y="1854"/>
                  <a:pt x="1184" y="1851"/>
                  <a:pt x="1178" y="1847"/>
                </a:cubicBezTo>
                <a:cubicBezTo>
                  <a:pt x="1172" y="1844"/>
                  <a:pt x="1141" y="1838"/>
                  <a:pt x="1141" y="1838"/>
                </a:cubicBezTo>
                <a:cubicBezTo>
                  <a:pt x="1123" y="1824"/>
                  <a:pt x="1123" y="1824"/>
                  <a:pt x="1123" y="1824"/>
                </a:cubicBezTo>
                <a:cubicBezTo>
                  <a:pt x="1108" y="1820"/>
                  <a:pt x="1108" y="1820"/>
                  <a:pt x="1108" y="1820"/>
                </a:cubicBezTo>
                <a:cubicBezTo>
                  <a:pt x="1096" y="1833"/>
                  <a:pt x="1096" y="1833"/>
                  <a:pt x="1096" y="1833"/>
                </a:cubicBezTo>
                <a:cubicBezTo>
                  <a:pt x="1075" y="1832"/>
                  <a:pt x="1075" y="1832"/>
                  <a:pt x="1075" y="1832"/>
                </a:cubicBezTo>
                <a:cubicBezTo>
                  <a:pt x="1059" y="1840"/>
                  <a:pt x="1059" y="1840"/>
                  <a:pt x="1059" y="1840"/>
                </a:cubicBezTo>
                <a:cubicBezTo>
                  <a:pt x="1045" y="1840"/>
                  <a:pt x="1045" y="1840"/>
                  <a:pt x="1045" y="1840"/>
                </a:cubicBezTo>
                <a:cubicBezTo>
                  <a:pt x="1032" y="1840"/>
                  <a:pt x="1032" y="1840"/>
                  <a:pt x="1032" y="1840"/>
                </a:cubicBezTo>
                <a:cubicBezTo>
                  <a:pt x="1015" y="1845"/>
                  <a:pt x="1015" y="1845"/>
                  <a:pt x="1015" y="1845"/>
                </a:cubicBezTo>
                <a:cubicBezTo>
                  <a:pt x="992" y="1845"/>
                  <a:pt x="992" y="1845"/>
                  <a:pt x="992" y="1845"/>
                </a:cubicBezTo>
                <a:cubicBezTo>
                  <a:pt x="977" y="1846"/>
                  <a:pt x="977" y="1846"/>
                  <a:pt x="977" y="1846"/>
                </a:cubicBezTo>
                <a:cubicBezTo>
                  <a:pt x="950" y="1848"/>
                  <a:pt x="950" y="1848"/>
                  <a:pt x="950" y="1848"/>
                </a:cubicBezTo>
                <a:cubicBezTo>
                  <a:pt x="941" y="1850"/>
                  <a:pt x="941" y="1850"/>
                  <a:pt x="941" y="1850"/>
                </a:cubicBezTo>
                <a:cubicBezTo>
                  <a:pt x="918" y="1858"/>
                  <a:pt x="918" y="1858"/>
                  <a:pt x="918" y="1858"/>
                </a:cubicBezTo>
                <a:cubicBezTo>
                  <a:pt x="891" y="1858"/>
                  <a:pt x="891" y="1858"/>
                  <a:pt x="891" y="1858"/>
                </a:cubicBezTo>
                <a:cubicBezTo>
                  <a:pt x="865" y="1852"/>
                  <a:pt x="865" y="1852"/>
                  <a:pt x="865" y="1852"/>
                </a:cubicBezTo>
                <a:cubicBezTo>
                  <a:pt x="823" y="1843"/>
                  <a:pt x="823" y="1843"/>
                  <a:pt x="823" y="1843"/>
                </a:cubicBezTo>
                <a:cubicBezTo>
                  <a:pt x="807" y="1846"/>
                  <a:pt x="807" y="1846"/>
                  <a:pt x="807" y="1846"/>
                </a:cubicBezTo>
                <a:cubicBezTo>
                  <a:pt x="780" y="1851"/>
                  <a:pt x="780" y="1851"/>
                  <a:pt x="780" y="1851"/>
                </a:cubicBezTo>
                <a:cubicBezTo>
                  <a:pt x="780" y="1851"/>
                  <a:pt x="762" y="1860"/>
                  <a:pt x="758" y="1860"/>
                </a:cubicBezTo>
                <a:cubicBezTo>
                  <a:pt x="753" y="1860"/>
                  <a:pt x="734" y="1869"/>
                  <a:pt x="734" y="1869"/>
                </a:cubicBezTo>
                <a:cubicBezTo>
                  <a:pt x="713" y="1885"/>
                  <a:pt x="713" y="1885"/>
                  <a:pt x="713" y="1885"/>
                </a:cubicBezTo>
                <a:cubicBezTo>
                  <a:pt x="704" y="1897"/>
                  <a:pt x="704" y="1897"/>
                  <a:pt x="704" y="1897"/>
                </a:cubicBezTo>
                <a:cubicBezTo>
                  <a:pt x="695" y="1903"/>
                  <a:pt x="695" y="1903"/>
                  <a:pt x="695" y="1903"/>
                </a:cubicBezTo>
                <a:cubicBezTo>
                  <a:pt x="673" y="1910"/>
                  <a:pt x="673" y="1910"/>
                  <a:pt x="673" y="1910"/>
                </a:cubicBezTo>
                <a:cubicBezTo>
                  <a:pt x="656" y="1910"/>
                  <a:pt x="656" y="1910"/>
                  <a:pt x="656" y="1910"/>
                </a:cubicBezTo>
                <a:cubicBezTo>
                  <a:pt x="631" y="1910"/>
                  <a:pt x="631" y="1910"/>
                  <a:pt x="631" y="1910"/>
                </a:cubicBezTo>
                <a:cubicBezTo>
                  <a:pt x="631" y="1910"/>
                  <a:pt x="622" y="1901"/>
                  <a:pt x="620" y="1897"/>
                </a:cubicBezTo>
                <a:cubicBezTo>
                  <a:pt x="618" y="1894"/>
                  <a:pt x="607" y="1890"/>
                  <a:pt x="604" y="1889"/>
                </a:cubicBezTo>
                <a:cubicBezTo>
                  <a:pt x="600" y="1888"/>
                  <a:pt x="587" y="1886"/>
                  <a:pt x="587" y="1886"/>
                </a:cubicBezTo>
                <a:cubicBezTo>
                  <a:pt x="564" y="1896"/>
                  <a:pt x="564" y="1896"/>
                  <a:pt x="564" y="1896"/>
                </a:cubicBezTo>
                <a:cubicBezTo>
                  <a:pt x="550" y="1889"/>
                  <a:pt x="550" y="1889"/>
                  <a:pt x="550" y="1889"/>
                </a:cubicBezTo>
                <a:cubicBezTo>
                  <a:pt x="541" y="1886"/>
                  <a:pt x="541" y="1886"/>
                  <a:pt x="541" y="1886"/>
                </a:cubicBezTo>
                <a:cubicBezTo>
                  <a:pt x="521" y="1885"/>
                  <a:pt x="521" y="1885"/>
                  <a:pt x="521" y="1885"/>
                </a:cubicBezTo>
                <a:cubicBezTo>
                  <a:pt x="521" y="1885"/>
                  <a:pt x="515" y="1882"/>
                  <a:pt x="512" y="1881"/>
                </a:cubicBezTo>
                <a:cubicBezTo>
                  <a:pt x="508" y="1880"/>
                  <a:pt x="491" y="1882"/>
                  <a:pt x="491" y="1882"/>
                </a:cubicBezTo>
                <a:cubicBezTo>
                  <a:pt x="475" y="1878"/>
                  <a:pt x="475" y="1878"/>
                  <a:pt x="475" y="1878"/>
                </a:cubicBezTo>
                <a:cubicBezTo>
                  <a:pt x="465" y="1883"/>
                  <a:pt x="465" y="1883"/>
                  <a:pt x="465" y="1883"/>
                </a:cubicBezTo>
                <a:cubicBezTo>
                  <a:pt x="452" y="1880"/>
                  <a:pt x="452" y="1880"/>
                  <a:pt x="452" y="1880"/>
                </a:cubicBezTo>
                <a:cubicBezTo>
                  <a:pt x="431" y="1873"/>
                  <a:pt x="431" y="1873"/>
                  <a:pt x="431" y="1873"/>
                </a:cubicBezTo>
                <a:cubicBezTo>
                  <a:pt x="419" y="1876"/>
                  <a:pt x="419" y="1876"/>
                  <a:pt x="419" y="1876"/>
                </a:cubicBezTo>
                <a:cubicBezTo>
                  <a:pt x="401" y="1872"/>
                  <a:pt x="401" y="1872"/>
                  <a:pt x="401" y="1872"/>
                </a:cubicBezTo>
                <a:cubicBezTo>
                  <a:pt x="388" y="1862"/>
                  <a:pt x="388" y="1862"/>
                  <a:pt x="388" y="1862"/>
                </a:cubicBezTo>
                <a:cubicBezTo>
                  <a:pt x="376" y="1862"/>
                  <a:pt x="376" y="1862"/>
                  <a:pt x="376" y="1862"/>
                </a:cubicBezTo>
                <a:cubicBezTo>
                  <a:pt x="362" y="1859"/>
                  <a:pt x="362" y="1859"/>
                  <a:pt x="362" y="1859"/>
                </a:cubicBezTo>
                <a:cubicBezTo>
                  <a:pt x="348" y="1851"/>
                  <a:pt x="348" y="1851"/>
                  <a:pt x="348" y="1851"/>
                </a:cubicBezTo>
                <a:cubicBezTo>
                  <a:pt x="333" y="1847"/>
                  <a:pt x="333" y="1847"/>
                  <a:pt x="333" y="1847"/>
                </a:cubicBezTo>
                <a:cubicBezTo>
                  <a:pt x="325" y="1834"/>
                  <a:pt x="325" y="1834"/>
                  <a:pt x="325" y="1834"/>
                </a:cubicBezTo>
                <a:cubicBezTo>
                  <a:pt x="319" y="1833"/>
                  <a:pt x="319" y="1833"/>
                  <a:pt x="319" y="1833"/>
                </a:cubicBezTo>
                <a:cubicBezTo>
                  <a:pt x="300" y="1826"/>
                  <a:pt x="300" y="1826"/>
                  <a:pt x="300" y="1826"/>
                </a:cubicBezTo>
                <a:cubicBezTo>
                  <a:pt x="300" y="1826"/>
                  <a:pt x="289" y="1819"/>
                  <a:pt x="286" y="1816"/>
                </a:cubicBezTo>
                <a:cubicBezTo>
                  <a:pt x="284" y="1812"/>
                  <a:pt x="264" y="1809"/>
                  <a:pt x="264" y="1809"/>
                </a:cubicBezTo>
                <a:cubicBezTo>
                  <a:pt x="264" y="1809"/>
                  <a:pt x="249" y="1801"/>
                  <a:pt x="246" y="1799"/>
                </a:cubicBezTo>
                <a:cubicBezTo>
                  <a:pt x="242" y="1798"/>
                  <a:pt x="227" y="1794"/>
                  <a:pt x="227" y="1794"/>
                </a:cubicBezTo>
                <a:cubicBezTo>
                  <a:pt x="205" y="1783"/>
                  <a:pt x="205" y="1783"/>
                  <a:pt x="205" y="1783"/>
                </a:cubicBezTo>
                <a:cubicBezTo>
                  <a:pt x="205" y="1783"/>
                  <a:pt x="179" y="1771"/>
                  <a:pt x="179" y="1768"/>
                </a:cubicBezTo>
                <a:cubicBezTo>
                  <a:pt x="179" y="1764"/>
                  <a:pt x="169" y="1748"/>
                  <a:pt x="166" y="1744"/>
                </a:cubicBezTo>
                <a:cubicBezTo>
                  <a:pt x="164" y="1741"/>
                  <a:pt x="157" y="1730"/>
                  <a:pt x="156" y="1726"/>
                </a:cubicBezTo>
                <a:cubicBezTo>
                  <a:pt x="155" y="1721"/>
                  <a:pt x="156" y="1691"/>
                  <a:pt x="156" y="1691"/>
                </a:cubicBezTo>
                <a:cubicBezTo>
                  <a:pt x="156" y="1691"/>
                  <a:pt x="155" y="1663"/>
                  <a:pt x="155" y="1658"/>
                </a:cubicBezTo>
                <a:cubicBezTo>
                  <a:pt x="156" y="1653"/>
                  <a:pt x="166" y="1645"/>
                  <a:pt x="166" y="1636"/>
                </a:cubicBezTo>
                <a:cubicBezTo>
                  <a:pt x="166" y="1627"/>
                  <a:pt x="166" y="1618"/>
                  <a:pt x="165" y="1611"/>
                </a:cubicBezTo>
                <a:cubicBezTo>
                  <a:pt x="164" y="1604"/>
                  <a:pt x="169" y="1586"/>
                  <a:pt x="169" y="1582"/>
                </a:cubicBezTo>
                <a:cubicBezTo>
                  <a:pt x="169" y="1579"/>
                  <a:pt x="178" y="1573"/>
                  <a:pt x="178" y="1573"/>
                </a:cubicBezTo>
                <a:cubicBezTo>
                  <a:pt x="178" y="1573"/>
                  <a:pt x="193" y="1564"/>
                  <a:pt x="193" y="1558"/>
                </a:cubicBezTo>
                <a:cubicBezTo>
                  <a:pt x="193" y="1552"/>
                  <a:pt x="193" y="1533"/>
                  <a:pt x="191" y="1529"/>
                </a:cubicBezTo>
                <a:cubicBezTo>
                  <a:pt x="188" y="1524"/>
                  <a:pt x="177" y="1509"/>
                  <a:pt x="177" y="1509"/>
                </a:cubicBezTo>
                <a:cubicBezTo>
                  <a:pt x="177" y="1509"/>
                  <a:pt x="178" y="1490"/>
                  <a:pt x="178" y="1487"/>
                </a:cubicBezTo>
                <a:cubicBezTo>
                  <a:pt x="178" y="1483"/>
                  <a:pt x="174" y="1464"/>
                  <a:pt x="174" y="1464"/>
                </a:cubicBezTo>
                <a:cubicBezTo>
                  <a:pt x="174" y="1464"/>
                  <a:pt x="178" y="1455"/>
                  <a:pt x="178" y="1449"/>
                </a:cubicBezTo>
                <a:cubicBezTo>
                  <a:pt x="178" y="1443"/>
                  <a:pt x="171" y="1424"/>
                  <a:pt x="171" y="1424"/>
                </a:cubicBezTo>
                <a:cubicBezTo>
                  <a:pt x="169" y="1413"/>
                  <a:pt x="169" y="1413"/>
                  <a:pt x="169" y="1413"/>
                </a:cubicBezTo>
                <a:cubicBezTo>
                  <a:pt x="179" y="1383"/>
                  <a:pt x="179" y="1383"/>
                  <a:pt x="179" y="1383"/>
                </a:cubicBezTo>
                <a:cubicBezTo>
                  <a:pt x="186" y="1357"/>
                  <a:pt x="186" y="1357"/>
                  <a:pt x="186" y="1357"/>
                </a:cubicBezTo>
                <a:cubicBezTo>
                  <a:pt x="186" y="1357"/>
                  <a:pt x="186" y="1343"/>
                  <a:pt x="186" y="1340"/>
                </a:cubicBezTo>
                <a:cubicBezTo>
                  <a:pt x="186" y="1336"/>
                  <a:pt x="185" y="1307"/>
                  <a:pt x="185" y="1307"/>
                </a:cubicBezTo>
                <a:cubicBezTo>
                  <a:pt x="185" y="1307"/>
                  <a:pt x="183" y="1282"/>
                  <a:pt x="180" y="1278"/>
                </a:cubicBezTo>
                <a:cubicBezTo>
                  <a:pt x="178" y="1273"/>
                  <a:pt x="172" y="1265"/>
                  <a:pt x="172" y="1261"/>
                </a:cubicBezTo>
                <a:cubicBezTo>
                  <a:pt x="172" y="1258"/>
                  <a:pt x="173" y="1217"/>
                  <a:pt x="172" y="1214"/>
                </a:cubicBezTo>
                <a:cubicBezTo>
                  <a:pt x="171" y="1210"/>
                  <a:pt x="167" y="1187"/>
                  <a:pt x="167" y="1183"/>
                </a:cubicBezTo>
                <a:cubicBezTo>
                  <a:pt x="167" y="1180"/>
                  <a:pt x="155" y="1161"/>
                  <a:pt x="155" y="1161"/>
                </a:cubicBezTo>
                <a:cubicBezTo>
                  <a:pt x="155" y="1137"/>
                  <a:pt x="155" y="1137"/>
                  <a:pt x="155" y="1137"/>
                </a:cubicBezTo>
                <a:cubicBezTo>
                  <a:pt x="149" y="1124"/>
                  <a:pt x="149" y="1124"/>
                  <a:pt x="149" y="1124"/>
                </a:cubicBezTo>
                <a:cubicBezTo>
                  <a:pt x="135" y="1093"/>
                  <a:pt x="135" y="1093"/>
                  <a:pt x="135" y="1093"/>
                </a:cubicBezTo>
                <a:cubicBezTo>
                  <a:pt x="125" y="1074"/>
                  <a:pt x="125" y="1074"/>
                  <a:pt x="125" y="1074"/>
                </a:cubicBezTo>
                <a:cubicBezTo>
                  <a:pt x="125" y="1056"/>
                  <a:pt x="125" y="1056"/>
                  <a:pt x="125" y="1056"/>
                </a:cubicBezTo>
                <a:cubicBezTo>
                  <a:pt x="125" y="1056"/>
                  <a:pt x="124" y="1051"/>
                  <a:pt x="125" y="1047"/>
                </a:cubicBezTo>
                <a:cubicBezTo>
                  <a:pt x="127" y="1042"/>
                  <a:pt x="125" y="1024"/>
                  <a:pt x="125" y="1024"/>
                </a:cubicBezTo>
                <a:cubicBezTo>
                  <a:pt x="112" y="1014"/>
                  <a:pt x="112" y="1014"/>
                  <a:pt x="112" y="1014"/>
                </a:cubicBezTo>
                <a:cubicBezTo>
                  <a:pt x="112" y="989"/>
                  <a:pt x="112" y="989"/>
                  <a:pt x="112" y="989"/>
                </a:cubicBezTo>
                <a:cubicBezTo>
                  <a:pt x="112" y="989"/>
                  <a:pt x="122" y="989"/>
                  <a:pt x="122" y="982"/>
                </a:cubicBezTo>
                <a:cubicBezTo>
                  <a:pt x="122" y="975"/>
                  <a:pt x="127" y="959"/>
                  <a:pt x="127" y="959"/>
                </a:cubicBezTo>
                <a:cubicBezTo>
                  <a:pt x="127" y="959"/>
                  <a:pt x="131" y="947"/>
                  <a:pt x="127" y="943"/>
                </a:cubicBezTo>
                <a:cubicBezTo>
                  <a:pt x="122" y="938"/>
                  <a:pt x="112" y="918"/>
                  <a:pt x="112" y="918"/>
                </a:cubicBezTo>
                <a:cubicBezTo>
                  <a:pt x="112" y="904"/>
                  <a:pt x="112" y="904"/>
                  <a:pt x="112" y="904"/>
                </a:cubicBezTo>
                <a:cubicBezTo>
                  <a:pt x="112" y="889"/>
                  <a:pt x="112" y="889"/>
                  <a:pt x="112" y="889"/>
                </a:cubicBezTo>
                <a:cubicBezTo>
                  <a:pt x="103" y="875"/>
                  <a:pt x="103" y="875"/>
                  <a:pt x="103" y="875"/>
                </a:cubicBezTo>
                <a:cubicBezTo>
                  <a:pt x="98" y="865"/>
                  <a:pt x="98" y="865"/>
                  <a:pt x="98" y="865"/>
                </a:cubicBezTo>
                <a:cubicBezTo>
                  <a:pt x="91" y="853"/>
                  <a:pt x="91" y="853"/>
                  <a:pt x="91" y="853"/>
                </a:cubicBezTo>
                <a:cubicBezTo>
                  <a:pt x="84" y="842"/>
                  <a:pt x="84" y="842"/>
                  <a:pt x="84" y="842"/>
                </a:cubicBezTo>
                <a:cubicBezTo>
                  <a:pt x="73" y="820"/>
                  <a:pt x="73" y="820"/>
                  <a:pt x="73" y="820"/>
                </a:cubicBezTo>
                <a:cubicBezTo>
                  <a:pt x="67" y="796"/>
                  <a:pt x="67" y="796"/>
                  <a:pt x="67" y="796"/>
                </a:cubicBezTo>
                <a:cubicBezTo>
                  <a:pt x="67" y="796"/>
                  <a:pt x="68" y="779"/>
                  <a:pt x="67" y="776"/>
                </a:cubicBezTo>
                <a:cubicBezTo>
                  <a:pt x="66" y="772"/>
                  <a:pt x="69" y="765"/>
                  <a:pt x="67" y="760"/>
                </a:cubicBezTo>
                <a:cubicBezTo>
                  <a:pt x="65" y="754"/>
                  <a:pt x="62" y="732"/>
                  <a:pt x="61" y="728"/>
                </a:cubicBezTo>
                <a:cubicBezTo>
                  <a:pt x="60" y="725"/>
                  <a:pt x="56" y="719"/>
                  <a:pt x="53" y="706"/>
                </a:cubicBezTo>
                <a:cubicBezTo>
                  <a:pt x="49" y="693"/>
                  <a:pt x="41" y="670"/>
                  <a:pt x="41" y="670"/>
                </a:cubicBezTo>
                <a:cubicBezTo>
                  <a:pt x="52" y="635"/>
                  <a:pt x="52" y="635"/>
                  <a:pt x="52" y="635"/>
                </a:cubicBezTo>
                <a:cubicBezTo>
                  <a:pt x="53" y="621"/>
                  <a:pt x="53" y="621"/>
                  <a:pt x="53" y="621"/>
                </a:cubicBezTo>
                <a:cubicBezTo>
                  <a:pt x="41" y="592"/>
                  <a:pt x="41" y="592"/>
                  <a:pt x="41" y="592"/>
                </a:cubicBezTo>
                <a:cubicBezTo>
                  <a:pt x="41" y="592"/>
                  <a:pt x="34" y="565"/>
                  <a:pt x="32" y="561"/>
                </a:cubicBezTo>
                <a:cubicBezTo>
                  <a:pt x="30" y="558"/>
                  <a:pt x="21" y="555"/>
                  <a:pt x="20" y="548"/>
                </a:cubicBezTo>
                <a:cubicBezTo>
                  <a:pt x="19" y="541"/>
                  <a:pt x="20" y="513"/>
                  <a:pt x="20" y="513"/>
                </a:cubicBezTo>
                <a:cubicBezTo>
                  <a:pt x="26" y="492"/>
                  <a:pt x="26" y="492"/>
                  <a:pt x="26" y="492"/>
                </a:cubicBezTo>
                <a:cubicBezTo>
                  <a:pt x="20" y="475"/>
                  <a:pt x="20" y="475"/>
                  <a:pt x="20" y="475"/>
                </a:cubicBezTo>
                <a:cubicBezTo>
                  <a:pt x="20" y="452"/>
                  <a:pt x="20" y="452"/>
                  <a:pt x="20" y="452"/>
                </a:cubicBezTo>
                <a:cubicBezTo>
                  <a:pt x="33" y="428"/>
                  <a:pt x="33" y="428"/>
                  <a:pt x="33" y="428"/>
                </a:cubicBezTo>
                <a:cubicBezTo>
                  <a:pt x="26" y="414"/>
                  <a:pt x="26" y="414"/>
                  <a:pt x="26" y="414"/>
                </a:cubicBezTo>
                <a:cubicBezTo>
                  <a:pt x="26" y="414"/>
                  <a:pt x="24" y="392"/>
                  <a:pt x="20" y="387"/>
                </a:cubicBezTo>
                <a:cubicBezTo>
                  <a:pt x="16" y="383"/>
                  <a:pt x="20" y="362"/>
                  <a:pt x="20" y="357"/>
                </a:cubicBezTo>
                <a:cubicBezTo>
                  <a:pt x="19" y="352"/>
                  <a:pt x="6" y="330"/>
                  <a:pt x="6" y="330"/>
                </a:cubicBezTo>
                <a:cubicBezTo>
                  <a:pt x="0" y="316"/>
                  <a:pt x="0" y="316"/>
                  <a:pt x="0" y="316"/>
                </a:cubicBezTo>
                <a:cubicBezTo>
                  <a:pt x="7" y="301"/>
                  <a:pt x="7" y="301"/>
                  <a:pt x="7" y="301"/>
                </a:cubicBezTo>
                <a:cubicBezTo>
                  <a:pt x="23" y="282"/>
                  <a:pt x="23" y="282"/>
                  <a:pt x="23" y="282"/>
                </a:cubicBezTo>
                <a:cubicBezTo>
                  <a:pt x="27" y="264"/>
                  <a:pt x="27" y="264"/>
                  <a:pt x="27" y="264"/>
                </a:cubicBezTo>
                <a:cubicBezTo>
                  <a:pt x="45" y="244"/>
                  <a:pt x="45" y="244"/>
                  <a:pt x="45" y="244"/>
                </a:cubicBezTo>
                <a:cubicBezTo>
                  <a:pt x="61" y="234"/>
                  <a:pt x="61" y="234"/>
                  <a:pt x="61" y="234"/>
                </a:cubicBezTo>
                <a:cubicBezTo>
                  <a:pt x="84" y="232"/>
                  <a:pt x="84" y="232"/>
                  <a:pt x="84" y="232"/>
                </a:cubicBezTo>
                <a:cubicBezTo>
                  <a:pt x="122" y="233"/>
                  <a:pt x="122" y="233"/>
                  <a:pt x="122" y="233"/>
                </a:cubicBezTo>
                <a:cubicBezTo>
                  <a:pt x="122" y="233"/>
                  <a:pt x="128" y="233"/>
                  <a:pt x="132" y="233"/>
                </a:cubicBezTo>
                <a:cubicBezTo>
                  <a:pt x="137" y="233"/>
                  <a:pt x="160" y="238"/>
                  <a:pt x="160" y="238"/>
                </a:cubicBezTo>
                <a:cubicBezTo>
                  <a:pt x="174" y="234"/>
                  <a:pt x="174" y="234"/>
                  <a:pt x="174" y="234"/>
                </a:cubicBezTo>
                <a:cubicBezTo>
                  <a:pt x="174" y="234"/>
                  <a:pt x="187" y="227"/>
                  <a:pt x="191" y="224"/>
                </a:cubicBezTo>
                <a:cubicBezTo>
                  <a:pt x="194" y="220"/>
                  <a:pt x="208" y="208"/>
                  <a:pt x="208" y="208"/>
                </a:cubicBezTo>
                <a:cubicBezTo>
                  <a:pt x="219" y="191"/>
                  <a:pt x="219" y="191"/>
                  <a:pt x="219" y="191"/>
                </a:cubicBezTo>
                <a:cubicBezTo>
                  <a:pt x="244" y="177"/>
                  <a:pt x="244" y="177"/>
                  <a:pt x="244" y="177"/>
                </a:cubicBezTo>
                <a:cubicBezTo>
                  <a:pt x="244" y="177"/>
                  <a:pt x="272" y="173"/>
                  <a:pt x="274" y="168"/>
                </a:cubicBezTo>
                <a:cubicBezTo>
                  <a:pt x="275" y="163"/>
                  <a:pt x="284" y="162"/>
                  <a:pt x="286" y="157"/>
                </a:cubicBezTo>
                <a:cubicBezTo>
                  <a:pt x="289" y="153"/>
                  <a:pt x="295" y="140"/>
                  <a:pt x="296" y="136"/>
                </a:cubicBezTo>
                <a:cubicBezTo>
                  <a:pt x="297" y="133"/>
                  <a:pt x="320" y="122"/>
                  <a:pt x="325" y="120"/>
                </a:cubicBezTo>
                <a:cubicBezTo>
                  <a:pt x="330" y="118"/>
                  <a:pt x="356" y="106"/>
                  <a:pt x="362" y="105"/>
                </a:cubicBezTo>
                <a:cubicBezTo>
                  <a:pt x="368" y="104"/>
                  <a:pt x="397" y="115"/>
                  <a:pt x="407" y="115"/>
                </a:cubicBezTo>
                <a:cubicBezTo>
                  <a:pt x="416" y="115"/>
                  <a:pt x="418" y="121"/>
                  <a:pt x="428" y="121"/>
                </a:cubicBezTo>
                <a:cubicBezTo>
                  <a:pt x="437" y="121"/>
                  <a:pt x="457" y="126"/>
                  <a:pt x="457" y="126"/>
                </a:cubicBezTo>
                <a:cubicBezTo>
                  <a:pt x="477" y="128"/>
                  <a:pt x="477" y="128"/>
                  <a:pt x="477" y="128"/>
                </a:cubicBezTo>
                <a:cubicBezTo>
                  <a:pt x="498" y="134"/>
                  <a:pt x="498" y="134"/>
                  <a:pt x="498" y="134"/>
                </a:cubicBezTo>
                <a:cubicBezTo>
                  <a:pt x="528" y="135"/>
                  <a:pt x="528" y="135"/>
                  <a:pt x="528" y="135"/>
                </a:cubicBezTo>
                <a:cubicBezTo>
                  <a:pt x="528" y="135"/>
                  <a:pt x="535" y="135"/>
                  <a:pt x="538" y="135"/>
                </a:cubicBezTo>
                <a:cubicBezTo>
                  <a:pt x="542" y="135"/>
                  <a:pt x="561" y="124"/>
                  <a:pt x="564" y="122"/>
                </a:cubicBezTo>
                <a:cubicBezTo>
                  <a:pt x="568" y="121"/>
                  <a:pt x="579" y="115"/>
                  <a:pt x="579" y="115"/>
                </a:cubicBezTo>
                <a:cubicBezTo>
                  <a:pt x="611" y="92"/>
                  <a:pt x="611" y="92"/>
                  <a:pt x="611" y="92"/>
                </a:cubicBezTo>
                <a:cubicBezTo>
                  <a:pt x="622" y="73"/>
                  <a:pt x="622" y="73"/>
                  <a:pt x="622" y="73"/>
                </a:cubicBezTo>
                <a:cubicBezTo>
                  <a:pt x="659" y="48"/>
                  <a:pt x="659" y="48"/>
                  <a:pt x="659" y="48"/>
                </a:cubicBezTo>
                <a:cubicBezTo>
                  <a:pt x="659" y="48"/>
                  <a:pt x="664" y="41"/>
                  <a:pt x="667" y="35"/>
                </a:cubicBezTo>
                <a:cubicBezTo>
                  <a:pt x="669" y="29"/>
                  <a:pt x="706" y="13"/>
                  <a:pt x="706" y="13"/>
                </a:cubicBezTo>
                <a:cubicBezTo>
                  <a:pt x="731" y="8"/>
                  <a:pt x="731" y="8"/>
                  <a:pt x="731" y="8"/>
                </a:cubicBezTo>
                <a:cubicBezTo>
                  <a:pt x="751" y="15"/>
                  <a:pt x="751" y="15"/>
                  <a:pt x="751" y="15"/>
                </a:cubicBezTo>
                <a:cubicBezTo>
                  <a:pt x="795" y="19"/>
                  <a:pt x="795" y="19"/>
                  <a:pt x="795" y="19"/>
                </a:cubicBezTo>
                <a:cubicBezTo>
                  <a:pt x="809" y="30"/>
                  <a:pt x="809" y="30"/>
                  <a:pt x="809" y="30"/>
                </a:cubicBezTo>
                <a:cubicBezTo>
                  <a:pt x="809" y="30"/>
                  <a:pt x="857" y="44"/>
                  <a:pt x="861" y="44"/>
                </a:cubicBezTo>
                <a:cubicBezTo>
                  <a:pt x="864" y="44"/>
                  <a:pt x="880" y="52"/>
                  <a:pt x="885" y="56"/>
                </a:cubicBezTo>
                <a:cubicBezTo>
                  <a:pt x="890" y="59"/>
                  <a:pt x="898" y="68"/>
                  <a:pt x="903" y="70"/>
                </a:cubicBezTo>
                <a:cubicBezTo>
                  <a:pt x="907" y="72"/>
                  <a:pt x="920" y="82"/>
                  <a:pt x="924" y="82"/>
                </a:cubicBezTo>
                <a:cubicBezTo>
                  <a:pt x="927" y="82"/>
                  <a:pt x="952" y="77"/>
                  <a:pt x="952" y="77"/>
                </a:cubicBezTo>
                <a:cubicBezTo>
                  <a:pt x="952" y="77"/>
                  <a:pt x="980" y="89"/>
                  <a:pt x="987" y="92"/>
                </a:cubicBezTo>
                <a:cubicBezTo>
                  <a:pt x="994" y="96"/>
                  <a:pt x="1004" y="103"/>
                  <a:pt x="1004" y="103"/>
                </a:cubicBezTo>
                <a:cubicBezTo>
                  <a:pt x="1033" y="92"/>
                  <a:pt x="1033" y="92"/>
                  <a:pt x="1033" y="92"/>
                </a:cubicBezTo>
                <a:cubicBezTo>
                  <a:pt x="1033" y="92"/>
                  <a:pt x="1045" y="92"/>
                  <a:pt x="1052" y="87"/>
                </a:cubicBezTo>
                <a:cubicBezTo>
                  <a:pt x="1059" y="83"/>
                  <a:pt x="1089" y="82"/>
                  <a:pt x="1089" y="82"/>
                </a:cubicBezTo>
                <a:cubicBezTo>
                  <a:pt x="1117" y="82"/>
                  <a:pt x="1117" y="82"/>
                  <a:pt x="1117" y="82"/>
                </a:cubicBezTo>
                <a:cubicBezTo>
                  <a:pt x="1117" y="82"/>
                  <a:pt x="1139" y="76"/>
                  <a:pt x="1143" y="76"/>
                </a:cubicBezTo>
                <a:cubicBezTo>
                  <a:pt x="1146" y="76"/>
                  <a:pt x="1153" y="80"/>
                  <a:pt x="1160" y="76"/>
                </a:cubicBezTo>
                <a:cubicBezTo>
                  <a:pt x="1167" y="71"/>
                  <a:pt x="1158" y="72"/>
                  <a:pt x="1167" y="71"/>
                </a:cubicBezTo>
                <a:cubicBezTo>
                  <a:pt x="1177" y="70"/>
                  <a:pt x="1209" y="70"/>
                  <a:pt x="1209" y="70"/>
                </a:cubicBezTo>
                <a:cubicBezTo>
                  <a:pt x="1228" y="93"/>
                  <a:pt x="1228" y="93"/>
                  <a:pt x="1228" y="93"/>
                </a:cubicBezTo>
                <a:cubicBezTo>
                  <a:pt x="1248" y="110"/>
                  <a:pt x="1248" y="110"/>
                  <a:pt x="1248" y="110"/>
                </a:cubicBezTo>
                <a:cubicBezTo>
                  <a:pt x="1261" y="110"/>
                  <a:pt x="1261" y="110"/>
                  <a:pt x="1261" y="110"/>
                </a:cubicBezTo>
                <a:cubicBezTo>
                  <a:pt x="1277" y="107"/>
                  <a:pt x="1277" y="107"/>
                  <a:pt x="1277" y="107"/>
                </a:cubicBezTo>
                <a:cubicBezTo>
                  <a:pt x="1307" y="96"/>
                  <a:pt x="1307" y="96"/>
                  <a:pt x="1307" y="96"/>
                </a:cubicBezTo>
                <a:cubicBezTo>
                  <a:pt x="1344" y="87"/>
                  <a:pt x="1344" y="87"/>
                  <a:pt x="1344" y="87"/>
                </a:cubicBezTo>
                <a:cubicBezTo>
                  <a:pt x="1344" y="87"/>
                  <a:pt x="1365" y="89"/>
                  <a:pt x="1369" y="89"/>
                </a:cubicBezTo>
                <a:cubicBezTo>
                  <a:pt x="1374" y="89"/>
                  <a:pt x="1395" y="93"/>
                  <a:pt x="1395" y="93"/>
                </a:cubicBezTo>
                <a:cubicBezTo>
                  <a:pt x="1395" y="93"/>
                  <a:pt x="1402" y="91"/>
                  <a:pt x="1408" y="89"/>
                </a:cubicBezTo>
                <a:cubicBezTo>
                  <a:pt x="1414" y="86"/>
                  <a:pt x="1430" y="82"/>
                  <a:pt x="1440" y="79"/>
                </a:cubicBezTo>
                <a:cubicBezTo>
                  <a:pt x="1451" y="77"/>
                  <a:pt x="1478" y="84"/>
                  <a:pt x="1478" y="84"/>
                </a:cubicBezTo>
                <a:cubicBezTo>
                  <a:pt x="1478" y="84"/>
                  <a:pt x="1500" y="75"/>
                  <a:pt x="1505" y="72"/>
                </a:cubicBezTo>
                <a:cubicBezTo>
                  <a:pt x="1509" y="70"/>
                  <a:pt x="1520" y="71"/>
                  <a:pt x="1524" y="69"/>
                </a:cubicBezTo>
                <a:cubicBezTo>
                  <a:pt x="1529" y="66"/>
                  <a:pt x="1542" y="69"/>
                  <a:pt x="1551" y="69"/>
                </a:cubicBezTo>
                <a:cubicBezTo>
                  <a:pt x="1561" y="69"/>
                  <a:pt x="1578" y="54"/>
                  <a:pt x="1585" y="54"/>
                </a:cubicBezTo>
                <a:cubicBezTo>
                  <a:pt x="1592" y="54"/>
                  <a:pt x="1612" y="52"/>
                  <a:pt x="1612" y="52"/>
                </a:cubicBezTo>
                <a:cubicBezTo>
                  <a:pt x="1612" y="52"/>
                  <a:pt x="1631" y="47"/>
                  <a:pt x="1631" y="51"/>
                </a:cubicBezTo>
                <a:cubicBezTo>
                  <a:pt x="1631" y="56"/>
                  <a:pt x="1641" y="80"/>
                  <a:pt x="1641" y="80"/>
                </a:cubicBezTo>
                <a:cubicBezTo>
                  <a:pt x="1660" y="90"/>
                  <a:pt x="1660" y="90"/>
                  <a:pt x="1660" y="90"/>
                </a:cubicBezTo>
                <a:cubicBezTo>
                  <a:pt x="1711" y="105"/>
                  <a:pt x="1711" y="105"/>
                  <a:pt x="1711" y="105"/>
                </a:cubicBezTo>
                <a:cubicBezTo>
                  <a:pt x="1725" y="112"/>
                  <a:pt x="1725" y="112"/>
                  <a:pt x="1725" y="112"/>
                </a:cubicBezTo>
                <a:cubicBezTo>
                  <a:pt x="1756" y="115"/>
                  <a:pt x="1756" y="115"/>
                  <a:pt x="1756" y="115"/>
                </a:cubicBezTo>
                <a:cubicBezTo>
                  <a:pt x="1780" y="129"/>
                  <a:pt x="1780" y="129"/>
                  <a:pt x="1780" y="129"/>
                </a:cubicBezTo>
                <a:cubicBezTo>
                  <a:pt x="1809" y="139"/>
                  <a:pt x="1809" y="139"/>
                  <a:pt x="1809" y="139"/>
                </a:cubicBezTo>
                <a:cubicBezTo>
                  <a:pt x="1840" y="148"/>
                  <a:pt x="1840" y="148"/>
                  <a:pt x="1840" y="148"/>
                </a:cubicBezTo>
                <a:cubicBezTo>
                  <a:pt x="1852" y="160"/>
                  <a:pt x="1852" y="160"/>
                  <a:pt x="1852" y="160"/>
                </a:cubicBezTo>
                <a:cubicBezTo>
                  <a:pt x="1852" y="160"/>
                  <a:pt x="1863" y="164"/>
                  <a:pt x="1866" y="163"/>
                </a:cubicBezTo>
                <a:cubicBezTo>
                  <a:pt x="1870" y="162"/>
                  <a:pt x="1877" y="153"/>
                  <a:pt x="1877" y="153"/>
                </a:cubicBezTo>
                <a:cubicBezTo>
                  <a:pt x="1877" y="153"/>
                  <a:pt x="1891" y="155"/>
                  <a:pt x="1897" y="160"/>
                </a:cubicBezTo>
                <a:cubicBezTo>
                  <a:pt x="1903" y="164"/>
                  <a:pt x="1913" y="171"/>
                  <a:pt x="1913" y="171"/>
                </a:cubicBezTo>
                <a:cubicBezTo>
                  <a:pt x="1928" y="171"/>
                  <a:pt x="1928" y="171"/>
                  <a:pt x="1928" y="171"/>
                </a:cubicBezTo>
                <a:cubicBezTo>
                  <a:pt x="1940" y="171"/>
                  <a:pt x="1940" y="171"/>
                  <a:pt x="1940" y="171"/>
                </a:cubicBezTo>
                <a:cubicBezTo>
                  <a:pt x="1959" y="164"/>
                  <a:pt x="1959" y="164"/>
                  <a:pt x="1959" y="164"/>
                </a:cubicBezTo>
                <a:cubicBezTo>
                  <a:pt x="1959" y="164"/>
                  <a:pt x="1971" y="155"/>
                  <a:pt x="1976" y="152"/>
                </a:cubicBezTo>
                <a:cubicBezTo>
                  <a:pt x="1981" y="148"/>
                  <a:pt x="1990" y="147"/>
                  <a:pt x="1990" y="147"/>
                </a:cubicBezTo>
                <a:cubicBezTo>
                  <a:pt x="2022" y="136"/>
                  <a:pt x="2022" y="136"/>
                  <a:pt x="2022" y="136"/>
                </a:cubicBezTo>
                <a:cubicBezTo>
                  <a:pt x="2022" y="136"/>
                  <a:pt x="2048" y="140"/>
                  <a:pt x="2058" y="129"/>
                </a:cubicBezTo>
                <a:cubicBezTo>
                  <a:pt x="2067" y="119"/>
                  <a:pt x="2081" y="113"/>
                  <a:pt x="2086" y="111"/>
                </a:cubicBezTo>
                <a:cubicBezTo>
                  <a:pt x="2090" y="108"/>
                  <a:pt x="2110" y="110"/>
                  <a:pt x="2110" y="110"/>
                </a:cubicBezTo>
                <a:cubicBezTo>
                  <a:pt x="2143" y="111"/>
                  <a:pt x="2143" y="111"/>
                  <a:pt x="2143" y="111"/>
                </a:cubicBezTo>
                <a:cubicBezTo>
                  <a:pt x="2143" y="111"/>
                  <a:pt x="2163" y="114"/>
                  <a:pt x="2170" y="110"/>
                </a:cubicBezTo>
                <a:cubicBezTo>
                  <a:pt x="2177" y="105"/>
                  <a:pt x="2185" y="100"/>
                  <a:pt x="2188" y="99"/>
                </a:cubicBezTo>
                <a:cubicBezTo>
                  <a:pt x="2192" y="98"/>
                  <a:pt x="2221" y="85"/>
                  <a:pt x="2221" y="85"/>
                </a:cubicBezTo>
                <a:cubicBezTo>
                  <a:pt x="2261" y="72"/>
                  <a:pt x="2261" y="72"/>
                  <a:pt x="2261" y="72"/>
                </a:cubicBezTo>
                <a:cubicBezTo>
                  <a:pt x="2261" y="72"/>
                  <a:pt x="2262" y="65"/>
                  <a:pt x="2268" y="61"/>
                </a:cubicBezTo>
                <a:cubicBezTo>
                  <a:pt x="2274" y="56"/>
                  <a:pt x="2313" y="55"/>
                  <a:pt x="2315" y="50"/>
                </a:cubicBezTo>
                <a:cubicBezTo>
                  <a:pt x="2316" y="45"/>
                  <a:pt x="2344" y="24"/>
                  <a:pt x="2344" y="24"/>
                </a:cubicBezTo>
                <a:cubicBezTo>
                  <a:pt x="2360" y="24"/>
                  <a:pt x="2360" y="24"/>
                  <a:pt x="2360" y="24"/>
                </a:cubicBezTo>
                <a:cubicBezTo>
                  <a:pt x="2381" y="22"/>
                  <a:pt x="2381" y="22"/>
                  <a:pt x="2381" y="22"/>
                </a:cubicBezTo>
                <a:cubicBezTo>
                  <a:pt x="2389" y="44"/>
                  <a:pt x="2389" y="44"/>
                  <a:pt x="2389" y="44"/>
                </a:cubicBezTo>
                <a:cubicBezTo>
                  <a:pt x="2411" y="52"/>
                  <a:pt x="2411" y="52"/>
                  <a:pt x="2411" y="52"/>
                </a:cubicBezTo>
                <a:cubicBezTo>
                  <a:pt x="2417" y="59"/>
                  <a:pt x="2417" y="59"/>
                  <a:pt x="2417" y="59"/>
                </a:cubicBezTo>
                <a:cubicBezTo>
                  <a:pt x="2441" y="64"/>
                  <a:pt x="2441" y="64"/>
                  <a:pt x="2441" y="64"/>
                </a:cubicBezTo>
                <a:cubicBezTo>
                  <a:pt x="2456" y="83"/>
                  <a:pt x="2456" y="83"/>
                  <a:pt x="2456" y="83"/>
                </a:cubicBezTo>
                <a:cubicBezTo>
                  <a:pt x="2458" y="92"/>
                  <a:pt x="2458" y="92"/>
                  <a:pt x="2458" y="92"/>
                </a:cubicBezTo>
                <a:cubicBezTo>
                  <a:pt x="2469" y="107"/>
                  <a:pt x="2469" y="107"/>
                  <a:pt x="2469" y="107"/>
                </a:cubicBezTo>
                <a:cubicBezTo>
                  <a:pt x="2484" y="114"/>
                  <a:pt x="2484" y="114"/>
                  <a:pt x="2484" y="114"/>
                </a:cubicBezTo>
                <a:cubicBezTo>
                  <a:pt x="2504" y="114"/>
                  <a:pt x="2504" y="114"/>
                  <a:pt x="2504" y="114"/>
                </a:cubicBezTo>
                <a:cubicBezTo>
                  <a:pt x="2528" y="115"/>
                  <a:pt x="2528" y="115"/>
                  <a:pt x="2528" y="115"/>
                </a:cubicBezTo>
                <a:cubicBezTo>
                  <a:pt x="2543" y="117"/>
                  <a:pt x="2543" y="117"/>
                  <a:pt x="2543" y="117"/>
                </a:cubicBezTo>
                <a:cubicBezTo>
                  <a:pt x="2557" y="117"/>
                  <a:pt x="2557" y="117"/>
                  <a:pt x="2557" y="117"/>
                </a:cubicBezTo>
                <a:cubicBezTo>
                  <a:pt x="2557" y="117"/>
                  <a:pt x="2572" y="115"/>
                  <a:pt x="2576" y="115"/>
                </a:cubicBezTo>
                <a:cubicBezTo>
                  <a:pt x="2579" y="115"/>
                  <a:pt x="2603" y="127"/>
                  <a:pt x="2603" y="127"/>
                </a:cubicBezTo>
                <a:cubicBezTo>
                  <a:pt x="2603" y="127"/>
                  <a:pt x="2611" y="132"/>
                  <a:pt x="2616" y="127"/>
                </a:cubicBezTo>
                <a:cubicBezTo>
                  <a:pt x="2620" y="122"/>
                  <a:pt x="2628" y="110"/>
                  <a:pt x="2628" y="110"/>
                </a:cubicBezTo>
                <a:cubicBezTo>
                  <a:pt x="2628" y="110"/>
                  <a:pt x="2658" y="103"/>
                  <a:pt x="2661" y="99"/>
                </a:cubicBezTo>
                <a:cubicBezTo>
                  <a:pt x="2665" y="96"/>
                  <a:pt x="2672" y="86"/>
                  <a:pt x="2675" y="84"/>
                </a:cubicBezTo>
                <a:cubicBezTo>
                  <a:pt x="2679" y="82"/>
                  <a:pt x="2701" y="71"/>
                  <a:pt x="2701" y="71"/>
                </a:cubicBezTo>
                <a:cubicBezTo>
                  <a:pt x="2719" y="70"/>
                  <a:pt x="2719" y="70"/>
                  <a:pt x="2719" y="70"/>
                </a:cubicBezTo>
                <a:cubicBezTo>
                  <a:pt x="2735" y="70"/>
                  <a:pt x="2735" y="70"/>
                  <a:pt x="2735" y="70"/>
                </a:cubicBezTo>
                <a:cubicBezTo>
                  <a:pt x="2763" y="84"/>
                  <a:pt x="2763" y="84"/>
                  <a:pt x="2763" y="84"/>
                </a:cubicBezTo>
                <a:cubicBezTo>
                  <a:pt x="2763" y="84"/>
                  <a:pt x="2788" y="91"/>
                  <a:pt x="2792" y="91"/>
                </a:cubicBezTo>
                <a:cubicBezTo>
                  <a:pt x="2795" y="91"/>
                  <a:pt x="2827" y="98"/>
                  <a:pt x="2827" y="98"/>
                </a:cubicBezTo>
                <a:cubicBezTo>
                  <a:pt x="2878" y="97"/>
                  <a:pt x="2878" y="97"/>
                  <a:pt x="2878" y="97"/>
                </a:cubicBezTo>
                <a:cubicBezTo>
                  <a:pt x="2878" y="97"/>
                  <a:pt x="2886" y="101"/>
                  <a:pt x="2898" y="94"/>
                </a:cubicBezTo>
                <a:cubicBezTo>
                  <a:pt x="2910" y="87"/>
                  <a:pt x="2935" y="84"/>
                  <a:pt x="2935" y="84"/>
                </a:cubicBezTo>
                <a:cubicBezTo>
                  <a:pt x="2964" y="68"/>
                  <a:pt x="2964" y="68"/>
                  <a:pt x="2964" y="68"/>
                </a:cubicBezTo>
                <a:cubicBezTo>
                  <a:pt x="2994" y="51"/>
                  <a:pt x="2994" y="51"/>
                  <a:pt x="2994" y="51"/>
                </a:cubicBezTo>
                <a:cubicBezTo>
                  <a:pt x="3005" y="37"/>
                  <a:pt x="3005" y="37"/>
                  <a:pt x="3005" y="37"/>
                </a:cubicBezTo>
                <a:cubicBezTo>
                  <a:pt x="3025" y="36"/>
                  <a:pt x="3025" y="36"/>
                  <a:pt x="3025" y="36"/>
                </a:cubicBezTo>
                <a:cubicBezTo>
                  <a:pt x="3032" y="49"/>
                  <a:pt x="3032" y="49"/>
                  <a:pt x="3032" y="49"/>
                </a:cubicBezTo>
                <a:cubicBezTo>
                  <a:pt x="3047" y="52"/>
                  <a:pt x="3047" y="52"/>
                  <a:pt x="3047" y="52"/>
                </a:cubicBezTo>
                <a:cubicBezTo>
                  <a:pt x="3072" y="41"/>
                  <a:pt x="3072" y="41"/>
                  <a:pt x="3072" y="41"/>
                </a:cubicBezTo>
                <a:cubicBezTo>
                  <a:pt x="3072" y="41"/>
                  <a:pt x="3084" y="37"/>
                  <a:pt x="3087" y="33"/>
                </a:cubicBezTo>
                <a:cubicBezTo>
                  <a:pt x="3091" y="28"/>
                  <a:pt x="3091" y="28"/>
                  <a:pt x="3091" y="28"/>
                </a:cubicBezTo>
                <a:cubicBezTo>
                  <a:pt x="3123" y="22"/>
                  <a:pt x="3123" y="22"/>
                  <a:pt x="3123" y="22"/>
                </a:cubicBezTo>
                <a:cubicBezTo>
                  <a:pt x="3142" y="27"/>
                  <a:pt x="3142" y="27"/>
                  <a:pt x="3142" y="27"/>
                </a:cubicBezTo>
                <a:cubicBezTo>
                  <a:pt x="3165" y="16"/>
                  <a:pt x="3165" y="16"/>
                  <a:pt x="3165" y="16"/>
                </a:cubicBezTo>
                <a:cubicBezTo>
                  <a:pt x="3182" y="23"/>
                  <a:pt x="3182" y="23"/>
                  <a:pt x="3182" y="23"/>
                </a:cubicBezTo>
                <a:cubicBezTo>
                  <a:pt x="3191" y="33"/>
                  <a:pt x="3191" y="33"/>
                  <a:pt x="3191" y="33"/>
                </a:cubicBezTo>
                <a:cubicBezTo>
                  <a:pt x="3191" y="33"/>
                  <a:pt x="3211" y="41"/>
                  <a:pt x="3222" y="33"/>
                </a:cubicBezTo>
                <a:cubicBezTo>
                  <a:pt x="3234" y="24"/>
                  <a:pt x="3234" y="24"/>
                  <a:pt x="3234" y="24"/>
                </a:cubicBezTo>
                <a:cubicBezTo>
                  <a:pt x="3234" y="24"/>
                  <a:pt x="3257" y="22"/>
                  <a:pt x="3257" y="26"/>
                </a:cubicBezTo>
                <a:cubicBezTo>
                  <a:pt x="3257" y="29"/>
                  <a:pt x="3248" y="42"/>
                  <a:pt x="3248" y="42"/>
                </a:cubicBezTo>
                <a:cubicBezTo>
                  <a:pt x="3254" y="47"/>
                  <a:pt x="3254" y="47"/>
                  <a:pt x="3254" y="47"/>
                </a:cubicBezTo>
                <a:cubicBezTo>
                  <a:pt x="3270" y="43"/>
                  <a:pt x="3270" y="43"/>
                  <a:pt x="3270" y="43"/>
                </a:cubicBezTo>
                <a:cubicBezTo>
                  <a:pt x="3289" y="37"/>
                  <a:pt x="3289" y="37"/>
                  <a:pt x="3289" y="37"/>
                </a:cubicBezTo>
                <a:cubicBezTo>
                  <a:pt x="3308" y="38"/>
                  <a:pt x="3308" y="38"/>
                  <a:pt x="3308" y="38"/>
                </a:cubicBezTo>
                <a:cubicBezTo>
                  <a:pt x="3308" y="38"/>
                  <a:pt x="3312" y="41"/>
                  <a:pt x="3318" y="41"/>
                </a:cubicBezTo>
                <a:cubicBezTo>
                  <a:pt x="3324" y="41"/>
                  <a:pt x="3329" y="33"/>
                  <a:pt x="3329" y="33"/>
                </a:cubicBezTo>
                <a:cubicBezTo>
                  <a:pt x="3362" y="31"/>
                  <a:pt x="3362" y="31"/>
                  <a:pt x="3362" y="31"/>
                </a:cubicBezTo>
                <a:cubicBezTo>
                  <a:pt x="3375" y="26"/>
                  <a:pt x="3375" y="26"/>
                  <a:pt x="3375" y="26"/>
                </a:cubicBezTo>
                <a:cubicBezTo>
                  <a:pt x="3403" y="20"/>
                  <a:pt x="3403" y="20"/>
                  <a:pt x="3403" y="20"/>
                </a:cubicBezTo>
                <a:cubicBezTo>
                  <a:pt x="3420" y="19"/>
                  <a:pt x="3420" y="19"/>
                  <a:pt x="3420" y="19"/>
                </a:cubicBezTo>
                <a:cubicBezTo>
                  <a:pt x="3438" y="16"/>
                  <a:pt x="3438" y="16"/>
                  <a:pt x="3438" y="16"/>
                </a:cubicBezTo>
                <a:cubicBezTo>
                  <a:pt x="3444" y="14"/>
                  <a:pt x="3444" y="14"/>
                  <a:pt x="3444" y="14"/>
                </a:cubicBezTo>
                <a:cubicBezTo>
                  <a:pt x="3463" y="8"/>
                  <a:pt x="3463" y="8"/>
                  <a:pt x="3463" y="8"/>
                </a:cubicBezTo>
                <a:cubicBezTo>
                  <a:pt x="3473" y="0"/>
                  <a:pt x="3473" y="0"/>
                  <a:pt x="3473" y="0"/>
                </a:cubicBezTo>
                <a:cubicBezTo>
                  <a:pt x="3492" y="0"/>
                  <a:pt x="3492" y="0"/>
                  <a:pt x="3492" y="0"/>
                </a:cubicBezTo>
                <a:lnTo>
                  <a:pt x="3514" y="8"/>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8800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return </a:t>
            </a:r>
            <a:r>
              <a:rPr lang="en-GB" sz="1100" dirty="0" err="1">
                <a:solidFill>
                  <a:schemeClr val="accent1"/>
                </a:solidFill>
                <a:latin typeface="Consolas" panose="020B0609020204030204" pitchFamily="49" charset="0"/>
              </a:rPr>
              <a:t>NearestPound</a:t>
            </a:r>
            <a:r>
              <a:rPr lang="en-GB" sz="1100" dirty="0">
                <a:solidFill>
                  <a:schemeClr val="accent1"/>
                </a:solidFill>
                <a:latin typeface="Consolas" panose="020B0609020204030204" pitchFamily="49" charset="0"/>
              </a:rPr>
              <a:t> - Amount;</a:t>
            </a:r>
          </a:p>
        </p:txBody>
      </p:sp>
      <p:sp>
        <p:nvSpPr>
          <p:cNvPr id="11" name="Freeform 46">
            <a:extLst>
              <a:ext uri="{FF2B5EF4-FFF2-40B4-BE49-F238E27FC236}">
                <a16:creationId xmlns:a16="http://schemas.microsoft.com/office/drawing/2014/main" id="{DF24F016-66B3-4812-AE53-946461AF2987}"/>
              </a:ext>
            </a:extLst>
          </p:cNvPr>
          <p:cNvSpPr>
            <a:spLocks noEditPoints="1"/>
          </p:cNvSpPr>
          <p:nvPr/>
        </p:nvSpPr>
        <p:spPr bwMode="auto">
          <a:xfrm>
            <a:off x="3142486" y="2881257"/>
            <a:ext cx="6274646" cy="1780503"/>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double Price = 1.20;</a:t>
            </a:r>
          </a:p>
          <a:p>
            <a:r>
              <a:rPr lang="en-GB" sz="1100" dirty="0">
                <a:solidFill>
                  <a:schemeClr val="accent1"/>
                </a:solidFill>
                <a:latin typeface="Consolas" panose="020B0609020204030204" pitchFamily="49" charset="0"/>
              </a:rPr>
              <a:t>            double Savings = </a:t>
            </a:r>
            <a:r>
              <a:rPr lang="en-GB" sz="1100" dirty="0" err="1">
                <a:solidFill>
                  <a:schemeClr val="accent1"/>
                </a:solidFill>
                <a:latin typeface="Consolas" panose="020B0609020204030204" pitchFamily="49" charset="0"/>
              </a:rPr>
              <a:t>SaveTheChange</a:t>
            </a:r>
            <a:r>
              <a:rPr lang="en-GB" sz="1100" dirty="0">
                <a:solidFill>
                  <a:schemeClr val="accent1"/>
                </a:solidFill>
                <a:latin typeface="Consolas" panose="020B0609020204030204" pitchFamily="49" charset="0"/>
              </a:rPr>
              <a:t>(Price);</a:t>
            </a:r>
          </a:p>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("Debit - Purchase: £{0:0.00}", Price);</a:t>
            </a:r>
          </a:p>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("Debit - Save the change: £{0:0.00}", Savings);</a:t>
            </a:r>
          </a:p>
          <a:p>
            <a:r>
              <a:rPr lang="en-GB" sz="1100" dirty="0">
                <a:solidFill>
                  <a:schemeClr val="accent1"/>
                </a:solidFill>
                <a:latin typeface="Consolas" panose="020B0609020204030204" pitchFamily="49" charset="0"/>
              </a:rPr>
              <a:t>            </a:t>
            </a:r>
            <a:r>
              <a:rPr lang="en-GB" sz="1100" dirty="0" err="1">
                <a:solidFill>
                  <a:schemeClr val="accent1"/>
                </a:solidFill>
                <a:latin typeface="Consolas" panose="020B0609020204030204" pitchFamily="49" charset="0"/>
              </a:rPr>
              <a:t>Console.WriteLine</a:t>
            </a:r>
            <a:r>
              <a:rPr lang="en-GB" sz="1100" dirty="0">
                <a:solidFill>
                  <a:schemeClr val="accent1"/>
                </a:solidFill>
                <a:latin typeface="Consolas" panose="020B0609020204030204" pitchFamily="49" charset="0"/>
              </a:rPr>
              <a:t>("Credit - Save the change: £{0:0.00}", Savings);</a:t>
            </a:r>
          </a:p>
        </p:txBody>
      </p:sp>
      <p:sp>
        <p:nvSpPr>
          <p:cNvPr id="12" name="Freeform 46">
            <a:extLst>
              <a:ext uri="{FF2B5EF4-FFF2-40B4-BE49-F238E27FC236}">
                <a16:creationId xmlns:a16="http://schemas.microsoft.com/office/drawing/2014/main" id="{F501DBE2-02EB-4397-8284-C28E765AD123}"/>
              </a:ext>
            </a:extLst>
          </p:cNvPr>
          <p:cNvSpPr>
            <a:spLocks noEditPoints="1"/>
          </p:cNvSpPr>
          <p:nvPr/>
        </p:nvSpPr>
        <p:spPr bwMode="auto">
          <a:xfrm>
            <a:off x="3128635" y="2524378"/>
            <a:ext cx="4826329"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a:t>
            </a:r>
            <a:r>
              <a:rPr lang="en-GB" sz="1100" dirty="0" err="1">
                <a:solidFill>
                  <a:schemeClr val="accent1"/>
                </a:solidFill>
                <a:latin typeface="Consolas" panose="020B0609020204030204" pitchFamily="49" charset="0"/>
              </a:rPr>
              <a:t>NearestPound</a:t>
            </a:r>
            <a:r>
              <a:rPr lang="en-GB" sz="1100" dirty="0">
                <a:solidFill>
                  <a:schemeClr val="accent1"/>
                </a:solidFill>
                <a:latin typeface="Consolas" panose="020B0609020204030204" pitchFamily="49" charset="0"/>
              </a:rPr>
              <a:t> = Convert.ToInt32(Amount); }</a:t>
            </a:r>
          </a:p>
        </p:txBody>
      </p:sp>
      <p:sp>
        <p:nvSpPr>
          <p:cNvPr id="13" name="Freeform 14">
            <a:extLst>
              <a:ext uri="{FF2B5EF4-FFF2-40B4-BE49-F238E27FC236}">
                <a16:creationId xmlns:a16="http://schemas.microsoft.com/office/drawing/2014/main" id="{B26E1EE5-E80B-4AB1-A4B1-373AEA964D39}"/>
              </a:ext>
            </a:extLst>
          </p:cNvPr>
          <p:cNvSpPr>
            <a:spLocks/>
          </p:cNvSpPr>
          <p:nvPr/>
        </p:nvSpPr>
        <p:spPr bwMode="auto">
          <a:xfrm>
            <a:off x="273384" y="5027603"/>
            <a:ext cx="2695443" cy="368362"/>
          </a:xfrm>
          <a:custGeom>
            <a:avLst/>
            <a:gdLst>
              <a:gd name="T0" fmla="*/ 2432 w 2463"/>
              <a:gd name="T1" fmla="*/ 1584 h 2066"/>
              <a:gd name="T2" fmla="*/ 2309 w 2463"/>
              <a:gd name="T3" fmla="*/ 1730 h 2066"/>
              <a:gd name="T4" fmla="*/ 2198 w 2463"/>
              <a:gd name="T5" fmla="*/ 1865 h 2066"/>
              <a:gd name="T6" fmla="*/ 2080 w 2463"/>
              <a:gd name="T7" fmla="*/ 1944 h 2066"/>
              <a:gd name="T8" fmla="*/ 1911 w 2463"/>
              <a:gd name="T9" fmla="*/ 1968 h 2066"/>
              <a:gd name="T10" fmla="*/ 1772 w 2463"/>
              <a:gd name="T11" fmla="*/ 2045 h 2066"/>
              <a:gd name="T12" fmla="*/ 1579 w 2463"/>
              <a:gd name="T13" fmla="*/ 1999 h 2066"/>
              <a:gd name="T14" fmla="*/ 1375 w 2463"/>
              <a:gd name="T15" fmla="*/ 1996 h 2066"/>
              <a:gd name="T16" fmla="*/ 1200 w 2463"/>
              <a:gd name="T17" fmla="*/ 1947 h 2066"/>
              <a:gd name="T18" fmla="*/ 1071 w 2463"/>
              <a:gd name="T19" fmla="*/ 2007 h 2066"/>
              <a:gd name="T20" fmla="*/ 917 w 2463"/>
              <a:gd name="T21" fmla="*/ 2003 h 2066"/>
              <a:gd name="T22" fmla="*/ 789 w 2463"/>
              <a:gd name="T23" fmla="*/ 1990 h 2066"/>
              <a:gd name="T24" fmla="*/ 641 w 2463"/>
              <a:gd name="T25" fmla="*/ 2001 h 2066"/>
              <a:gd name="T26" fmla="*/ 480 w 2463"/>
              <a:gd name="T27" fmla="*/ 1972 h 2066"/>
              <a:gd name="T28" fmla="*/ 362 w 2463"/>
              <a:gd name="T29" fmla="*/ 2021 h 2066"/>
              <a:gd name="T30" fmla="*/ 235 w 2463"/>
              <a:gd name="T31" fmla="*/ 2035 h 2066"/>
              <a:gd name="T32" fmla="*/ 114 w 2463"/>
              <a:gd name="T33" fmla="*/ 1953 h 2066"/>
              <a:gd name="T34" fmla="*/ 99 w 2463"/>
              <a:gd name="T35" fmla="*/ 1879 h 2066"/>
              <a:gd name="T36" fmla="*/ 95 w 2463"/>
              <a:gd name="T37" fmla="*/ 1820 h 2066"/>
              <a:gd name="T38" fmla="*/ 112 w 2463"/>
              <a:gd name="T39" fmla="*/ 1781 h 2066"/>
              <a:gd name="T40" fmla="*/ 105 w 2463"/>
              <a:gd name="T41" fmla="*/ 1693 h 2066"/>
              <a:gd name="T42" fmla="*/ 100 w 2463"/>
              <a:gd name="T43" fmla="*/ 1587 h 2066"/>
              <a:gd name="T44" fmla="*/ 103 w 2463"/>
              <a:gd name="T45" fmla="*/ 1464 h 2066"/>
              <a:gd name="T46" fmla="*/ 148 w 2463"/>
              <a:gd name="T47" fmla="*/ 1357 h 2066"/>
              <a:gd name="T48" fmla="*/ 128 w 2463"/>
              <a:gd name="T49" fmla="*/ 1266 h 2066"/>
              <a:gd name="T50" fmla="*/ 119 w 2463"/>
              <a:gd name="T51" fmla="*/ 1177 h 2066"/>
              <a:gd name="T52" fmla="*/ 78 w 2463"/>
              <a:gd name="T53" fmla="*/ 1101 h 2066"/>
              <a:gd name="T54" fmla="*/ 97 w 2463"/>
              <a:gd name="T55" fmla="*/ 1032 h 2066"/>
              <a:gd name="T56" fmla="*/ 89 w 2463"/>
              <a:gd name="T57" fmla="*/ 981 h 2066"/>
              <a:gd name="T58" fmla="*/ 62 w 2463"/>
              <a:gd name="T59" fmla="*/ 903 h 2066"/>
              <a:gd name="T60" fmla="*/ 57 w 2463"/>
              <a:gd name="T61" fmla="*/ 815 h 2066"/>
              <a:gd name="T62" fmla="*/ 22 w 2463"/>
              <a:gd name="T63" fmla="*/ 722 h 2066"/>
              <a:gd name="T64" fmla="*/ 20 w 2463"/>
              <a:gd name="T65" fmla="*/ 619 h 2066"/>
              <a:gd name="T66" fmla="*/ 6 w 2463"/>
              <a:gd name="T67" fmla="*/ 516 h 2066"/>
              <a:gd name="T68" fmla="*/ 20 w 2463"/>
              <a:gd name="T69" fmla="*/ 433 h 2066"/>
              <a:gd name="T70" fmla="*/ 29 w 2463"/>
              <a:gd name="T71" fmla="*/ 356 h 2066"/>
              <a:gd name="T72" fmla="*/ 19 w 2463"/>
              <a:gd name="T73" fmla="*/ 282 h 2066"/>
              <a:gd name="T74" fmla="*/ 107 w 2463"/>
              <a:gd name="T75" fmla="*/ 172 h 2066"/>
              <a:gd name="T76" fmla="*/ 235 w 2463"/>
              <a:gd name="T77" fmla="*/ 152 h 2066"/>
              <a:gd name="T78" fmla="*/ 436 w 2463"/>
              <a:gd name="T79" fmla="*/ 152 h 2066"/>
              <a:gd name="T80" fmla="*/ 661 w 2463"/>
              <a:gd name="T81" fmla="*/ 127 h 2066"/>
              <a:gd name="T82" fmla="*/ 819 w 2463"/>
              <a:gd name="T83" fmla="*/ 154 h 2066"/>
              <a:gd name="T84" fmla="*/ 946 w 2463"/>
              <a:gd name="T85" fmla="*/ 161 h 2066"/>
              <a:gd name="T86" fmla="*/ 1045 w 2463"/>
              <a:gd name="T87" fmla="*/ 114 h 2066"/>
              <a:gd name="T88" fmla="*/ 1152 w 2463"/>
              <a:gd name="T89" fmla="*/ 71 h 2066"/>
              <a:gd name="T90" fmla="*/ 1267 w 2463"/>
              <a:gd name="T91" fmla="*/ 67 h 2066"/>
              <a:gd name="T92" fmla="*/ 1448 w 2463"/>
              <a:gd name="T93" fmla="*/ 48 h 2066"/>
              <a:gd name="T94" fmla="*/ 1647 w 2463"/>
              <a:gd name="T95" fmla="*/ 38 h 2066"/>
              <a:gd name="T96" fmla="*/ 1813 w 2463"/>
              <a:gd name="T97" fmla="*/ 86 h 2066"/>
              <a:gd name="T98" fmla="*/ 1943 w 2463"/>
              <a:gd name="T99" fmla="*/ 159 h 2066"/>
              <a:gd name="T100" fmla="*/ 2079 w 2463"/>
              <a:gd name="T101" fmla="*/ 175 h 2066"/>
              <a:gd name="T102" fmla="*/ 2229 w 2463"/>
              <a:gd name="T103" fmla="*/ 220 h 2066"/>
              <a:gd name="T104" fmla="*/ 2374 w 2463"/>
              <a:gd name="T105" fmla="*/ 311 h 2066"/>
              <a:gd name="T106" fmla="*/ 2397 w 2463"/>
              <a:gd name="T107" fmla="*/ 448 h 2066"/>
              <a:gd name="T108" fmla="*/ 2421 w 2463"/>
              <a:gd name="T109" fmla="*/ 572 h 2066"/>
              <a:gd name="T110" fmla="*/ 2425 w 2463"/>
              <a:gd name="T111" fmla="*/ 677 h 2066"/>
              <a:gd name="T112" fmla="*/ 2426 w 2463"/>
              <a:gd name="T113" fmla="*/ 784 h 2066"/>
              <a:gd name="T114" fmla="*/ 2431 w 2463"/>
              <a:gd name="T115" fmla="*/ 892 h 2066"/>
              <a:gd name="T116" fmla="*/ 2407 w 2463"/>
              <a:gd name="T117" fmla="*/ 996 h 2066"/>
              <a:gd name="T118" fmla="*/ 2407 w 2463"/>
              <a:gd name="T119" fmla="*/ 1143 h 2066"/>
              <a:gd name="T120" fmla="*/ 2437 w 2463"/>
              <a:gd name="T121" fmla="*/ 1297 h 2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3" h="2066">
                <a:moveTo>
                  <a:pt x="2463" y="1386"/>
                </a:moveTo>
                <a:cubicBezTo>
                  <a:pt x="2456" y="1413"/>
                  <a:pt x="2456" y="1413"/>
                  <a:pt x="2456" y="1413"/>
                </a:cubicBezTo>
                <a:cubicBezTo>
                  <a:pt x="2456" y="1444"/>
                  <a:pt x="2456" y="1444"/>
                  <a:pt x="2456" y="1444"/>
                </a:cubicBezTo>
                <a:cubicBezTo>
                  <a:pt x="2456" y="1463"/>
                  <a:pt x="2456" y="1463"/>
                  <a:pt x="2456" y="1463"/>
                </a:cubicBezTo>
                <a:cubicBezTo>
                  <a:pt x="2463" y="1483"/>
                  <a:pt x="2463" y="1483"/>
                  <a:pt x="2463" y="1483"/>
                </a:cubicBezTo>
                <a:cubicBezTo>
                  <a:pt x="2463" y="1499"/>
                  <a:pt x="2463" y="1499"/>
                  <a:pt x="2463" y="1499"/>
                </a:cubicBezTo>
                <a:cubicBezTo>
                  <a:pt x="2456" y="1510"/>
                  <a:pt x="2456" y="1510"/>
                  <a:pt x="2456" y="1510"/>
                </a:cubicBezTo>
                <a:cubicBezTo>
                  <a:pt x="2463" y="1527"/>
                  <a:pt x="2463" y="1527"/>
                  <a:pt x="2463" y="1527"/>
                </a:cubicBezTo>
                <a:cubicBezTo>
                  <a:pt x="2463" y="1538"/>
                  <a:pt x="2463" y="1538"/>
                  <a:pt x="2463" y="1538"/>
                </a:cubicBezTo>
                <a:cubicBezTo>
                  <a:pt x="2463" y="1556"/>
                  <a:pt x="2463" y="1556"/>
                  <a:pt x="2463" y="1556"/>
                </a:cubicBezTo>
                <a:cubicBezTo>
                  <a:pt x="2451" y="1565"/>
                  <a:pt x="2451" y="1565"/>
                  <a:pt x="2451" y="1565"/>
                </a:cubicBezTo>
                <a:cubicBezTo>
                  <a:pt x="2438" y="1571"/>
                  <a:pt x="2438" y="1571"/>
                  <a:pt x="2438" y="1571"/>
                </a:cubicBezTo>
                <a:cubicBezTo>
                  <a:pt x="2432" y="1584"/>
                  <a:pt x="2432" y="1584"/>
                  <a:pt x="2432" y="1584"/>
                </a:cubicBezTo>
                <a:cubicBezTo>
                  <a:pt x="2418" y="1594"/>
                  <a:pt x="2418" y="1594"/>
                  <a:pt x="2418" y="1594"/>
                </a:cubicBezTo>
                <a:cubicBezTo>
                  <a:pt x="2406" y="1606"/>
                  <a:pt x="2406" y="1606"/>
                  <a:pt x="2406" y="1606"/>
                </a:cubicBezTo>
                <a:cubicBezTo>
                  <a:pt x="2398" y="1617"/>
                  <a:pt x="2398" y="1617"/>
                  <a:pt x="2398" y="1617"/>
                </a:cubicBezTo>
                <a:cubicBezTo>
                  <a:pt x="2398" y="1631"/>
                  <a:pt x="2398" y="1631"/>
                  <a:pt x="2398" y="1631"/>
                </a:cubicBezTo>
                <a:cubicBezTo>
                  <a:pt x="2398" y="1631"/>
                  <a:pt x="2394" y="1646"/>
                  <a:pt x="2391" y="1647"/>
                </a:cubicBezTo>
                <a:cubicBezTo>
                  <a:pt x="2389" y="1648"/>
                  <a:pt x="2380" y="1656"/>
                  <a:pt x="2380" y="1656"/>
                </a:cubicBezTo>
                <a:cubicBezTo>
                  <a:pt x="2371" y="1674"/>
                  <a:pt x="2371" y="1674"/>
                  <a:pt x="2371" y="1674"/>
                </a:cubicBezTo>
                <a:cubicBezTo>
                  <a:pt x="2371" y="1674"/>
                  <a:pt x="2362" y="1685"/>
                  <a:pt x="2359" y="1685"/>
                </a:cubicBezTo>
                <a:cubicBezTo>
                  <a:pt x="2357" y="1685"/>
                  <a:pt x="2347" y="1692"/>
                  <a:pt x="2347" y="1692"/>
                </a:cubicBezTo>
                <a:cubicBezTo>
                  <a:pt x="2333" y="1702"/>
                  <a:pt x="2333" y="1702"/>
                  <a:pt x="2333" y="1702"/>
                </a:cubicBezTo>
                <a:cubicBezTo>
                  <a:pt x="2333" y="1725"/>
                  <a:pt x="2333" y="1725"/>
                  <a:pt x="2333" y="1725"/>
                </a:cubicBezTo>
                <a:cubicBezTo>
                  <a:pt x="2320" y="1730"/>
                  <a:pt x="2320" y="1730"/>
                  <a:pt x="2320" y="1730"/>
                </a:cubicBezTo>
                <a:cubicBezTo>
                  <a:pt x="2309" y="1730"/>
                  <a:pt x="2309" y="1730"/>
                  <a:pt x="2309" y="1730"/>
                </a:cubicBezTo>
                <a:cubicBezTo>
                  <a:pt x="2291" y="1738"/>
                  <a:pt x="2291" y="1738"/>
                  <a:pt x="2291" y="1738"/>
                </a:cubicBezTo>
                <a:cubicBezTo>
                  <a:pt x="2291" y="1738"/>
                  <a:pt x="2279" y="1744"/>
                  <a:pt x="2278" y="1746"/>
                </a:cubicBezTo>
                <a:cubicBezTo>
                  <a:pt x="2276" y="1749"/>
                  <a:pt x="2274" y="1756"/>
                  <a:pt x="2271" y="1758"/>
                </a:cubicBezTo>
                <a:cubicBezTo>
                  <a:pt x="2269" y="1760"/>
                  <a:pt x="2263" y="1772"/>
                  <a:pt x="2263" y="1772"/>
                </a:cubicBezTo>
                <a:cubicBezTo>
                  <a:pt x="2260" y="1785"/>
                  <a:pt x="2260" y="1785"/>
                  <a:pt x="2260" y="1785"/>
                </a:cubicBezTo>
                <a:cubicBezTo>
                  <a:pt x="2260" y="1785"/>
                  <a:pt x="2253" y="1807"/>
                  <a:pt x="2251" y="1807"/>
                </a:cubicBezTo>
                <a:cubicBezTo>
                  <a:pt x="2248" y="1808"/>
                  <a:pt x="2236" y="1801"/>
                  <a:pt x="2236" y="1801"/>
                </a:cubicBezTo>
                <a:cubicBezTo>
                  <a:pt x="2225" y="1815"/>
                  <a:pt x="2225" y="1815"/>
                  <a:pt x="2225" y="1815"/>
                </a:cubicBezTo>
                <a:cubicBezTo>
                  <a:pt x="2225" y="1815"/>
                  <a:pt x="2223" y="1819"/>
                  <a:pt x="2225" y="1823"/>
                </a:cubicBezTo>
                <a:cubicBezTo>
                  <a:pt x="2228" y="1827"/>
                  <a:pt x="2235" y="1844"/>
                  <a:pt x="2235" y="1844"/>
                </a:cubicBezTo>
                <a:cubicBezTo>
                  <a:pt x="2220" y="1844"/>
                  <a:pt x="2220" y="1844"/>
                  <a:pt x="2220" y="1844"/>
                </a:cubicBezTo>
                <a:cubicBezTo>
                  <a:pt x="2204" y="1857"/>
                  <a:pt x="2204" y="1857"/>
                  <a:pt x="2204" y="1857"/>
                </a:cubicBezTo>
                <a:cubicBezTo>
                  <a:pt x="2198" y="1865"/>
                  <a:pt x="2198" y="1865"/>
                  <a:pt x="2198" y="1865"/>
                </a:cubicBezTo>
                <a:cubicBezTo>
                  <a:pt x="2189" y="1873"/>
                  <a:pt x="2189" y="1873"/>
                  <a:pt x="2189" y="1873"/>
                </a:cubicBezTo>
                <a:cubicBezTo>
                  <a:pt x="2173" y="1887"/>
                  <a:pt x="2173" y="1887"/>
                  <a:pt x="2173" y="1887"/>
                </a:cubicBezTo>
                <a:cubicBezTo>
                  <a:pt x="2173" y="1903"/>
                  <a:pt x="2173" y="1903"/>
                  <a:pt x="2173" y="1903"/>
                </a:cubicBezTo>
                <a:cubicBezTo>
                  <a:pt x="2166" y="1908"/>
                  <a:pt x="2166" y="1908"/>
                  <a:pt x="2166" y="1908"/>
                </a:cubicBezTo>
                <a:cubicBezTo>
                  <a:pt x="2166" y="1920"/>
                  <a:pt x="2166" y="1920"/>
                  <a:pt x="2166" y="1920"/>
                </a:cubicBezTo>
                <a:cubicBezTo>
                  <a:pt x="2166" y="1935"/>
                  <a:pt x="2166" y="1935"/>
                  <a:pt x="2166" y="1935"/>
                </a:cubicBezTo>
                <a:cubicBezTo>
                  <a:pt x="2154" y="1935"/>
                  <a:pt x="2154" y="1935"/>
                  <a:pt x="2154" y="1935"/>
                </a:cubicBezTo>
                <a:cubicBezTo>
                  <a:pt x="2163" y="1949"/>
                  <a:pt x="2163" y="1949"/>
                  <a:pt x="2163" y="1949"/>
                </a:cubicBezTo>
                <a:cubicBezTo>
                  <a:pt x="2145" y="1949"/>
                  <a:pt x="2145" y="1949"/>
                  <a:pt x="2145" y="1949"/>
                </a:cubicBezTo>
                <a:cubicBezTo>
                  <a:pt x="2129" y="1949"/>
                  <a:pt x="2129" y="1949"/>
                  <a:pt x="2129" y="1949"/>
                </a:cubicBezTo>
                <a:cubicBezTo>
                  <a:pt x="2110" y="1949"/>
                  <a:pt x="2110" y="1949"/>
                  <a:pt x="2110" y="1949"/>
                </a:cubicBezTo>
                <a:cubicBezTo>
                  <a:pt x="2110" y="1949"/>
                  <a:pt x="2100" y="1944"/>
                  <a:pt x="2098" y="1944"/>
                </a:cubicBezTo>
                <a:cubicBezTo>
                  <a:pt x="2095" y="1944"/>
                  <a:pt x="2080" y="1944"/>
                  <a:pt x="2080" y="1944"/>
                </a:cubicBezTo>
                <a:cubicBezTo>
                  <a:pt x="2080" y="1944"/>
                  <a:pt x="2062" y="1939"/>
                  <a:pt x="2059" y="1939"/>
                </a:cubicBezTo>
                <a:cubicBezTo>
                  <a:pt x="2057" y="1939"/>
                  <a:pt x="2042" y="1938"/>
                  <a:pt x="2042" y="1938"/>
                </a:cubicBezTo>
                <a:cubicBezTo>
                  <a:pt x="2027" y="1933"/>
                  <a:pt x="2027" y="1933"/>
                  <a:pt x="2027" y="1933"/>
                </a:cubicBezTo>
                <a:cubicBezTo>
                  <a:pt x="2018" y="1938"/>
                  <a:pt x="2018" y="1938"/>
                  <a:pt x="2018" y="1938"/>
                </a:cubicBezTo>
                <a:cubicBezTo>
                  <a:pt x="2014" y="1949"/>
                  <a:pt x="2014" y="1949"/>
                  <a:pt x="2014" y="1949"/>
                </a:cubicBezTo>
                <a:cubicBezTo>
                  <a:pt x="1997" y="1956"/>
                  <a:pt x="1997" y="1956"/>
                  <a:pt x="1997" y="1956"/>
                </a:cubicBezTo>
                <a:cubicBezTo>
                  <a:pt x="1986" y="1956"/>
                  <a:pt x="1986" y="1956"/>
                  <a:pt x="1986" y="1956"/>
                </a:cubicBezTo>
                <a:cubicBezTo>
                  <a:pt x="1977" y="1959"/>
                  <a:pt x="1977" y="1959"/>
                  <a:pt x="1977" y="1959"/>
                </a:cubicBezTo>
                <a:cubicBezTo>
                  <a:pt x="1963" y="1956"/>
                  <a:pt x="1963" y="1956"/>
                  <a:pt x="1963" y="1956"/>
                </a:cubicBezTo>
                <a:cubicBezTo>
                  <a:pt x="1963" y="1956"/>
                  <a:pt x="1957" y="1956"/>
                  <a:pt x="1955" y="1959"/>
                </a:cubicBezTo>
                <a:cubicBezTo>
                  <a:pt x="1952" y="1962"/>
                  <a:pt x="1934" y="1954"/>
                  <a:pt x="1934" y="1954"/>
                </a:cubicBezTo>
                <a:cubicBezTo>
                  <a:pt x="1934" y="1962"/>
                  <a:pt x="1934" y="1962"/>
                  <a:pt x="1934" y="1962"/>
                </a:cubicBezTo>
                <a:cubicBezTo>
                  <a:pt x="1911" y="1968"/>
                  <a:pt x="1911" y="1968"/>
                  <a:pt x="1911" y="1968"/>
                </a:cubicBezTo>
                <a:cubicBezTo>
                  <a:pt x="1911" y="1968"/>
                  <a:pt x="1905" y="1970"/>
                  <a:pt x="1905" y="1972"/>
                </a:cubicBezTo>
                <a:cubicBezTo>
                  <a:pt x="1905" y="1974"/>
                  <a:pt x="1905" y="1988"/>
                  <a:pt x="1905" y="1988"/>
                </a:cubicBezTo>
                <a:cubicBezTo>
                  <a:pt x="1910" y="1996"/>
                  <a:pt x="1910" y="1996"/>
                  <a:pt x="1910" y="1996"/>
                </a:cubicBezTo>
                <a:cubicBezTo>
                  <a:pt x="1891" y="2004"/>
                  <a:pt x="1891" y="2004"/>
                  <a:pt x="1891" y="2004"/>
                </a:cubicBezTo>
                <a:cubicBezTo>
                  <a:pt x="1879" y="2001"/>
                  <a:pt x="1879" y="2001"/>
                  <a:pt x="1879" y="2001"/>
                </a:cubicBezTo>
                <a:cubicBezTo>
                  <a:pt x="1854" y="2013"/>
                  <a:pt x="1854" y="2013"/>
                  <a:pt x="1854" y="2013"/>
                </a:cubicBezTo>
                <a:cubicBezTo>
                  <a:pt x="1846" y="2028"/>
                  <a:pt x="1846" y="2028"/>
                  <a:pt x="1846" y="2028"/>
                </a:cubicBezTo>
                <a:cubicBezTo>
                  <a:pt x="1837" y="2046"/>
                  <a:pt x="1837" y="2046"/>
                  <a:pt x="1837" y="2046"/>
                </a:cubicBezTo>
                <a:cubicBezTo>
                  <a:pt x="1826" y="2066"/>
                  <a:pt x="1826" y="2066"/>
                  <a:pt x="1826" y="2066"/>
                </a:cubicBezTo>
                <a:cubicBezTo>
                  <a:pt x="1818" y="2066"/>
                  <a:pt x="1818" y="2066"/>
                  <a:pt x="1818" y="2066"/>
                </a:cubicBezTo>
                <a:cubicBezTo>
                  <a:pt x="1801" y="2060"/>
                  <a:pt x="1801" y="2060"/>
                  <a:pt x="1801" y="2060"/>
                </a:cubicBezTo>
                <a:cubicBezTo>
                  <a:pt x="1787" y="2055"/>
                  <a:pt x="1787" y="2055"/>
                  <a:pt x="1787" y="2055"/>
                </a:cubicBezTo>
                <a:cubicBezTo>
                  <a:pt x="1772" y="2045"/>
                  <a:pt x="1772" y="2045"/>
                  <a:pt x="1772" y="2045"/>
                </a:cubicBezTo>
                <a:cubicBezTo>
                  <a:pt x="1763" y="2043"/>
                  <a:pt x="1763" y="2043"/>
                  <a:pt x="1763" y="2043"/>
                </a:cubicBezTo>
                <a:cubicBezTo>
                  <a:pt x="1748" y="2039"/>
                  <a:pt x="1748" y="2039"/>
                  <a:pt x="1748" y="2039"/>
                </a:cubicBezTo>
                <a:cubicBezTo>
                  <a:pt x="1734" y="2034"/>
                  <a:pt x="1734" y="2034"/>
                  <a:pt x="1734" y="2034"/>
                </a:cubicBezTo>
                <a:cubicBezTo>
                  <a:pt x="1718" y="2031"/>
                  <a:pt x="1718" y="2031"/>
                  <a:pt x="1718" y="2031"/>
                </a:cubicBezTo>
                <a:cubicBezTo>
                  <a:pt x="1703" y="2028"/>
                  <a:pt x="1703" y="2028"/>
                  <a:pt x="1703" y="2028"/>
                </a:cubicBezTo>
                <a:cubicBezTo>
                  <a:pt x="1684" y="2028"/>
                  <a:pt x="1684" y="2028"/>
                  <a:pt x="1684" y="2028"/>
                </a:cubicBezTo>
                <a:cubicBezTo>
                  <a:pt x="1676" y="2031"/>
                  <a:pt x="1676" y="2031"/>
                  <a:pt x="1676" y="2031"/>
                </a:cubicBezTo>
                <a:cubicBezTo>
                  <a:pt x="1665" y="2023"/>
                  <a:pt x="1665" y="2023"/>
                  <a:pt x="1665" y="2023"/>
                </a:cubicBezTo>
                <a:cubicBezTo>
                  <a:pt x="1653" y="2011"/>
                  <a:pt x="1653" y="2011"/>
                  <a:pt x="1653" y="2011"/>
                </a:cubicBezTo>
                <a:cubicBezTo>
                  <a:pt x="1643" y="2007"/>
                  <a:pt x="1643" y="2007"/>
                  <a:pt x="1643" y="2007"/>
                </a:cubicBezTo>
                <a:cubicBezTo>
                  <a:pt x="1621" y="2006"/>
                  <a:pt x="1621" y="2006"/>
                  <a:pt x="1621" y="2006"/>
                </a:cubicBezTo>
                <a:cubicBezTo>
                  <a:pt x="1591" y="1999"/>
                  <a:pt x="1591" y="1999"/>
                  <a:pt x="1591" y="1999"/>
                </a:cubicBezTo>
                <a:cubicBezTo>
                  <a:pt x="1579" y="1999"/>
                  <a:pt x="1579" y="1999"/>
                  <a:pt x="1579" y="1999"/>
                </a:cubicBezTo>
                <a:cubicBezTo>
                  <a:pt x="1562" y="2003"/>
                  <a:pt x="1562" y="2003"/>
                  <a:pt x="1562" y="2003"/>
                </a:cubicBezTo>
                <a:cubicBezTo>
                  <a:pt x="1554" y="2004"/>
                  <a:pt x="1554" y="2004"/>
                  <a:pt x="1554" y="2004"/>
                </a:cubicBezTo>
                <a:cubicBezTo>
                  <a:pt x="1538" y="2009"/>
                  <a:pt x="1538" y="2009"/>
                  <a:pt x="1538" y="2009"/>
                </a:cubicBezTo>
                <a:cubicBezTo>
                  <a:pt x="1522" y="2008"/>
                  <a:pt x="1522" y="2008"/>
                  <a:pt x="1522" y="2008"/>
                </a:cubicBezTo>
                <a:cubicBezTo>
                  <a:pt x="1507" y="2012"/>
                  <a:pt x="1507" y="2012"/>
                  <a:pt x="1507" y="2012"/>
                </a:cubicBezTo>
                <a:cubicBezTo>
                  <a:pt x="1489" y="2014"/>
                  <a:pt x="1489" y="2014"/>
                  <a:pt x="1489" y="2014"/>
                </a:cubicBezTo>
                <a:cubicBezTo>
                  <a:pt x="1469" y="2010"/>
                  <a:pt x="1469" y="2010"/>
                  <a:pt x="1469" y="2010"/>
                </a:cubicBezTo>
                <a:cubicBezTo>
                  <a:pt x="1457" y="2010"/>
                  <a:pt x="1457" y="2010"/>
                  <a:pt x="1457" y="2010"/>
                </a:cubicBezTo>
                <a:cubicBezTo>
                  <a:pt x="1424" y="2006"/>
                  <a:pt x="1424" y="2006"/>
                  <a:pt x="1424" y="2006"/>
                </a:cubicBezTo>
                <a:cubicBezTo>
                  <a:pt x="1411" y="1997"/>
                  <a:pt x="1411" y="1997"/>
                  <a:pt x="1411" y="1997"/>
                </a:cubicBezTo>
                <a:cubicBezTo>
                  <a:pt x="1406" y="1997"/>
                  <a:pt x="1406" y="1997"/>
                  <a:pt x="1406" y="1997"/>
                </a:cubicBezTo>
                <a:cubicBezTo>
                  <a:pt x="1406" y="1997"/>
                  <a:pt x="1401" y="1995"/>
                  <a:pt x="1392" y="1995"/>
                </a:cubicBezTo>
                <a:cubicBezTo>
                  <a:pt x="1383" y="1995"/>
                  <a:pt x="1375" y="1996"/>
                  <a:pt x="1375" y="1996"/>
                </a:cubicBezTo>
                <a:cubicBezTo>
                  <a:pt x="1354" y="1995"/>
                  <a:pt x="1354" y="1995"/>
                  <a:pt x="1354" y="1995"/>
                </a:cubicBezTo>
                <a:cubicBezTo>
                  <a:pt x="1345" y="1995"/>
                  <a:pt x="1345" y="1995"/>
                  <a:pt x="1345" y="1995"/>
                </a:cubicBezTo>
                <a:cubicBezTo>
                  <a:pt x="1328" y="1994"/>
                  <a:pt x="1328" y="1994"/>
                  <a:pt x="1328" y="1994"/>
                </a:cubicBezTo>
                <a:cubicBezTo>
                  <a:pt x="1313" y="1988"/>
                  <a:pt x="1313" y="1988"/>
                  <a:pt x="1313" y="1988"/>
                </a:cubicBezTo>
                <a:cubicBezTo>
                  <a:pt x="1305" y="1980"/>
                  <a:pt x="1305" y="1980"/>
                  <a:pt x="1305" y="1980"/>
                </a:cubicBezTo>
                <a:cubicBezTo>
                  <a:pt x="1289" y="1973"/>
                  <a:pt x="1289" y="1973"/>
                  <a:pt x="1289" y="1973"/>
                </a:cubicBezTo>
                <a:cubicBezTo>
                  <a:pt x="1277" y="1968"/>
                  <a:pt x="1277" y="1968"/>
                  <a:pt x="1277" y="1968"/>
                </a:cubicBezTo>
                <a:cubicBezTo>
                  <a:pt x="1261" y="1968"/>
                  <a:pt x="1261" y="1968"/>
                  <a:pt x="1261" y="1968"/>
                </a:cubicBezTo>
                <a:cubicBezTo>
                  <a:pt x="1242" y="1968"/>
                  <a:pt x="1242" y="1968"/>
                  <a:pt x="1242" y="1968"/>
                </a:cubicBezTo>
                <a:cubicBezTo>
                  <a:pt x="1237" y="1977"/>
                  <a:pt x="1237" y="1977"/>
                  <a:pt x="1237" y="1977"/>
                </a:cubicBezTo>
                <a:cubicBezTo>
                  <a:pt x="1227" y="1957"/>
                  <a:pt x="1227" y="1957"/>
                  <a:pt x="1227" y="1957"/>
                </a:cubicBezTo>
                <a:cubicBezTo>
                  <a:pt x="1217" y="1952"/>
                  <a:pt x="1217" y="1952"/>
                  <a:pt x="1217" y="1952"/>
                </a:cubicBezTo>
                <a:cubicBezTo>
                  <a:pt x="1200" y="1947"/>
                  <a:pt x="1200" y="1947"/>
                  <a:pt x="1200" y="1947"/>
                </a:cubicBezTo>
                <a:cubicBezTo>
                  <a:pt x="1192" y="1947"/>
                  <a:pt x="1192" y="1947"/>
                  <a:pt x="1192" y="1947"/>
                </a:cubicBezTo>
                <a:cubicBezTo>
                  <a:pt x="1176" y="1951"/>
                  <a:pt x="1176" y="1951"/>
                  <a:pt x="1176" y="1951"/>
                </a:cubicBezTo>
                <a:cubicBezTo>
                  <a:pt x="1167" y="1960"/>
                  <a:pt x="1167" y="1960"/>
                  <a:pt x="1167" y="1960"/>
                </a:cubicBezTo>
                <a:cubicBezTo>
                  <a:pt x="1167" y="1972"/>
                  <a:pt x="1167" y="1972"/>
                  <a:pt x="1167" y="1972"/>
                </a:cubicBezTo>
                <a:cubicBezTo>
                  <a:pt x="1167" y="1975"/>
                  <a:pt x="1167" y="1975"/>
                  <a:pt x="1167" y="1975"/>
                </a:cubicBezTo>
                <a:cubicBezTo>
                  <a:pt x="1157" y="1991"/>
                  <a:pt x="1157" y="1991"/>
                  <a:pt x="1157" y="1991"/>
                </a:cubicBezTo>
                <a:cubicBezTo>
                  <a:pt x="1135" y="1990"/>
                  <a:pt x="1135" y="1990"/>
                  <a:pt x="1135" y="1990"/>
                </a:cubicBezTo>
                <a:cubicBezTo>
                  <a:pt x="1125" y="1995"/>
                  <a:pt x="1125" y="1995"/>
                  <a:pt x="1125" y="1995"/>
                </a:cubicBezTo>
                <a:cubicBezTo>
                  <a:pt x="1114" y="1995"/>
                  <a:pt x="1114" y="1995"/>
                  <a:pt x="1114" y="1995"/>
                </a:cubicBezTo>
                <a:cubicBezTo>
                  <a:pt x="1099" y="1994"/>
                  <a:pt x="1099" y="1994"/>
                  <a:pt x="1099" y="1994"/>
                </a:cubicBezTo>
                <a:cubicBezTo>
                  <a:pt x="1090" y="1993"/>
                  <a:pt x="1090" y="1993"/>
                  <a:pt x="1090" y="1993"/>
                </a:cubicBezTo>
                <a:cubicBezTo>
                  <a:pt x="1077" y="1999"/>
                  <a:pt x="1077" y="1999"/>
                  <a:pt x="1077" y="1999"/>
                </a:cubicBezTo>
                <a:cubicBezTo>
                  <a:pt x="1071" y="2007"/>
                  <a:pt x="1071" y="2007"/>
                  <a:pt x="1071" y="2007"/>
                </a:cubicBezTo>
                <a:cubicBezTo>
                  <a:pt x="1071" y="2015"/>
                  <a:pt x="1071" y="2015"/>
                  <a:pt x="1071" y="2015"/>
                </a:cubicBezTo>
                <a:cubicBezTo>
                  <a:pt x="1065" y="2018"/>
                  <a:pt x="1065" y="2018"/>
                  <a:pt x="1065" y="2018"/>
                </a:cubicBezTo>
                <a:cubicBezTo>
                  <a:pt x="1059" y="2017"/>
                  <a:pt x="1040" y="2009"/>
                  <a:pt x="1040" y="2009"/>
                </a:cubicBezTo>
                <a:cubicBezTo>
                  <a:pt x="1032" y="2003"/>
                  <a:pt x="1032" y="2003"/>
                  <a:pt x="1032" y="2003"/>
                </a:cubicBezTo>
                <a:cubicBezTo>
                  <a:pt x="1017" y="2007"/>
                  <a:pt x="1017" y="2007"/>
                  <a:pt x="1017" y="2007"/>
                </a:cubicBezTo>
                <a:cubicBezTo>
                  <a:pt x="1007" y="2010"/>
                  <a:pt x="1007" y="2010"/>
                  <a:pt x="1007" y="2010"/>
                </a:cubicBezTo>
                <a:cubicBezTo>
                  <a:pt x="997" y="2011"/>
                  <a:pt x="997" y="2011"/>
                  <a:pt x="997" y="2011"/>
                </a:cubicBezTo>
                <a:cubicBezTo>
                  <a:pt x="984" y="2013"/>
                  <a:pt x="984" y="2013"/>
                  <a:pt x="984" y="2013"/>
                </a:cubicBezTo>
                <a:cubicBezTo>
                  <a:pt x="967" y="2007"/>
                  <a:pt x="967" y="2007"/>
                  <a:pt x="967" y="2007"/>
                </a:cubicBezTo>
                <a:cubicBezTo>
                  <a:pt x="958" y="2019"/>
                  <a:pt x="958" y="2019"/>
                  <a:pt x="958" y="2019"/>
                </a:cubicBezTo>
                <a:cubicBezTo>
                  <a:pt x="942" y="2017"/>
                  <a:pt x="942" y="2017"/>
                  <a:pt x="942" y="2017"/>
                </a:cubicBezTo>
                <a:cubicBezTo>
                  <a:pt x="924" y="2007"/>
                  <a:pt x="924" y="2007"/>
                  <a:pt x="924" y="2007"/>
                </a:cubicBezTo>
                <a:cubicBezTo>
                  <a:pt x="917" y="2003"/>
                  <a:pt x="917" y="2003"/>
                  <a:pt x="917" y="2003"/>
                </a:cubicBezTo>
                <a:cubicBezTo>
                  <a:pt x="913" y="2002"/>
                  <a:pt x="913" y="2002"/>
                  <a:pt x="913" y="2002"/>
                </a:cubicBezTo>
                <a:cubicBezTo>
                  <a:pt x="891" y="2000"/>
                  <a:pt x="891" y="2000"/>
                  <a:pt x="891" y="2000"/>
                </a:cubicBezTo>
                <a:cubicBezTo>
                  <a:pt x="884" y="2000"/>
                  <a:pt x="884" y="2000"/>
                  <a:pt x="884" y="2000"/>
                </a:cubicBezTo>
                <a:cubicBezTo>
                  <a:pt x="874" y="2010"/>
                  <a:pt x="874" y="2010"/>
                  <a:pt x="874" y="2010"/>
                </a:cubicBezTo>
                <a:cubicBezTo>
                  <a:pt x="863" y="2010"/>
                  <a:pt x="863" y="2010"/>
                  <a:pt x="863" y="2010"/>
                </a:cubicBezTo>
                <a:cubicBezTo>
                  <a:pt x="852" y="1999"/>
                  <a:pt x="852" y="1999"/>
                  <a:pt x="852" y="1999"/>
                </a:cubicBezTo>
                <a:cubicBezTo>
                  <a:pt x="852" y="1999"/>
                  <a:pt x="843" y="2000"/>
                  <a:pt x="840" y="1999"/>
                </a:cubicBezTo>
                <a:cubicBezTo>
                  <a:pt x="838" y="1997"/>
                  <a:pt x="828" y="1996"/>
                  <a:pt x="828" y="1996"/>
                </a:cubicBezTo>
                <a:cubicBezTo>
                  <a:pt x="820" y="2005"/>
                  <a:pt x="820" y="2005"/>
                  <a:pt x="820" y="2005"/>
                </a:cubicBezTo>
                <a:cubicBezTo>
                  <a:pt x="812" y="2006"/>
                  <a:pt x="812" y="2006"/>
                  <a:pt x="812" y="2006"/>
                </a:cubicBezTo>
                <a:cubicBezTo>
                  <a:pt x="807" y="2001"/>
                  <a:pt x="807" y="2001"/>
                  <a:pt x="807" y="2001"/>
                </a:cubicBezTo>
                <a:cubicBezTo>
                  <a:pt x="799" y="1996"/>
                  <a:pt x="799" y="1996"/>
                  <a:pt x="799" y="1996"/>
                </a:cubicBezTo>
                <a:cubicBezTo>
                  <a:pt x="789" y="1990"/>
                  <a:pt x="789" y="1990"/>
                  <a:pt x="789" y="1990"/>
                </a:cubicBezTo>
                <a:cubicBezTo>
                  <a:pt x="780" y="1989"/>
                  <a:pt x="780" y="1989"/>
                  <a:pt x="780" y="1989"/>
                </a:cubicBezTo>
                <a:cubicBezTo>
                  <a:pt x="769" y="1996"/>
                  <a:pt x="769" y="1996"/>
                  <a:pt x="769" y="1996"/>
                </a:cubicBezTo>
                <a:cubicBezTo>
                  <a:pt x="759" y="2000"/>
                  <a:pt x="759" y="2000"/>
                  <a:pt x="759" y="2000"/>
                </a:cubicBezTo>
                <a:cubicBezTo>
                  <a:pt x="743" y="1993"/>
                  <a:pt x="743" y="1993"/>
                  <a:pt x="743" y="1993"/>
                </a:cubicBezTo>
                <a:cubicBezTo>
                  <a:pt x="734" y="1987"/>
                  <a:pt x="734" y="1987"/>
                  <a:pt x="734" y="1987"/>
                </a:cubicBezTo>
                <a:cubicBezTo>
                  <a:pt x="728" y="1982"/>
                  <a:pt x="728" y="1982"/>
                  <a:pt x="728" y="1982"/>
                </a:cubicBezTo>
                <a:cubicBezTo>
                  <a:pt x="706" y="1978"/>
                  <a:pt x="706" y="1978"/>
                  <a:pt x="706" y="1978"/>
                </a:cubicBezTo>
                <a:cubicBezTo>
                  <a:pt x="696" y="1983"/>
                  <a:pt x="696" y="1983"/>
                  <a:pt x="696" y="1983"/>
                </a:cubicBezTo>
                <a:cubicBezTo>
                  <a:pt x="696" y="1983"/>
                  <a:pt x="692" y="1982"/>
                  <a:pt x="689" y="1982"/>
                </a:cubicBezTo>
                <a:cubicBezTo>
                  <a:pt x="687" y="1982"/>
                  <a:pt x="667" y="1985"/>
                  <a:pt x="667" y="1985"/>
                </a:cubicBezTo>
                <a:cubicBezTo>
                  <a:pt x="657" y="1988"/>
                  <a:pt x="657" y="1988"/>
                  <a:pt x="657" y="1988"/>
                </a:cubicBezTo>
                <a:cubicBezTo>
                  <a:pt x="657" y="1988"/>
                  <a:pt x="650" y="1991"/>
                  <a:pt x="648" y="1992"/>
                </a:cubicBezTo>
                <a:cubicBezTo>
                  <a:pt x="646" y="1993"/>
                  <a:pt x="641" y="2001"/>
                  <a:pt x="641" y="2001"/>
                </a:cubicBezTo>
                <a:cubicBezTo>
                  <a:pt x="630" y="2012"/>
                  <a:pt x="630" y="2012"/>
                  <a:pt x="630" y="2012"/>
                </a:cubicBezTo>
                <a:cubicBezTo>
                  <a:pt x="613" y="2009"/>
                  <a:pt x="613" y="2009"/>
                  <a:pt x="613" y="2009"/>
                </a:cubicBezTo>
                <a:cubicBezTo>
                  <a:pt x="600" y="2003"/>
                  <a:pt x="600" y="2003"/>
                  <a:pt x="600" y="2003"/>
                </a:cubicBezTo>
                <a:cubicBezTo>
                  <a:pt x="592" y="1997"/>
                  <a:pt x="592" y="1997"/>
                  <a:pt x="592" y="1997"/>
                </a:cubicBezTo>
                <a:cubicBezTo>
                  <a:pt x="585" y="1986"/>
                  <a:pt x="585" y="1986"/>
                  <a:pt x="585" y="1986"/>
                </a:cubicBezTo>
                <a:cubicBezTo>
                  <a:pt x="576" y="1982"/>
                  <a:pt x="576" y="1982"/>
                  <a:pt x="576" y="1982"/>
                </a:cubicBezTo>
                <a:cubicBezTo>
                  <a:pt x="556" y="1982"/>
                  <a:pt x="556" y="1982"/>
                  <a:pt x="556" y="1982"/>
                </a:cubicBezTo>
                <a:cubicBezTo>
                  <a:pt x="540" y="1980"/>
                  <a:pt x="540" y="1980"/>
                  <a:pt x="540" y="1980"/>
                </a:cubicBezTo>
                <a:cubicBezTo>
                  <a:pt x="524" y="1977"/>
                  <a:pt x="524" y="1977"/>
                  <a:pt x="524" y="1977"/>
                </a:cubicBezTo>
                <a:cubicBezTo>
                  <a:pt x="504" y="1975"/>
                  <a:pt x="504" y="1975"/>
                  <a:pt x="504" y="1975"/>
                </a:cubicBezTo>
                <a:cubicBezTo>
                  <a:pt x="495" y="1964"/>
                  <a:pt x="495" y="1964"/>
                  <a:pt x="495" y="1964"/>
                </a:cubicBezTo>
                <a:cubicBezTo>
                  <a:pt x="483" y="1960"/>
                  <a:pt x="483" y="1960"/>
                  <a:pt x="483" y="1960"/>
                </a:cubicBezTo>
                <a:cubicBezTo>
                  <a:pt x="480" y="1972"/>
                  <a:pt x="480" y="1972"/>
                  <a:pt x="480" y="1972"/>
                </a:cubicBezTo>
                <a:cubicBezTo>
                  <a:pt x="473" y="1977"/>
                  <a:pt x="473" y="1977"/>
                  <a:pt x="473" y="1977"/>
                </a:cubicBezTo>
                <a:cubicBezTo>
                  <a:pt x="449" y="1972"/>
                  <a:pt x="449" y="1972"/>
                  <a:pt x="449" y="1972"/>
                </a:cubicBezTo>
                <a:cubicBezTo>
                  <a:pt x="439" y="1971"/>
                  <a:pt x="439" y="1971"/>
                  <a:pt x="439" y="1971"/>
                </a:cubicBezTo>
                <a:cubicBezTo>
                  <a:pt x="428" y="1972"/>
                  <a:pt x="428" y="1972"/>
                  <a:pt x="428" y="1972"/>
                </a:cubicBezTo>
                <a:cubicBezTo>
                  <a:pt x="428" y="1983"/>
                  <a:pt x="428" y="1983"/>
                  <a:pt x="428" y="1983"/>
                </a:cubicBezTo>
                <a:cubicBezTo>
                  <a:pt x="419" y="1989"/>
                  <a:pt x="419" y="1989"/>
                  <a:pt x="419" y="1989"/>
                </a:cubicBezTo>
                <a:cubicBezTo>
                  <a:pt x="411" y="1983"/>
                  <a:pt x="411" y="1983"/>
                  <a:pt x="411" y="1983"/>
                </a:cubicBezTo>
                <a:cubicBezTo>
                  <a:pt x="398" y="1976"/>
                  <a:pt x="398" y="1976"/>
                  <a:pt x="398" y="1976"/>
                </a:cubicBezTo>
                <a:cubicBezTo>
                  <a:pt x="390" y="1984"/>
                  <a:pt x="390" y="1984"/>
                  <a:pt x="390" y="1984"/>
                </a:cubicBezTo>
                <a:cubicBezTo>
                  <a:pt x="390" y="1984"/>
                  <a:pt x="392" y="1995"/>
                  <a:pt x="390" y="1995"/>
                </a:cubicBezTo>
                <a:cubicBezTo>
                  <a:pt x="387" y="1995"/>
                  <a:pt x="384" y="1994"/>
                  <a:pt x="380" y="1994"/>
                </a:cubicBezTo>
                <a:cubicBezTo>
                  <a:pt x="376" y="1994"/>
                  <a:pt x="362" y="2002"/>
                  <a:pt x="362" y="2002"/>
                </a:cubicBezTo>
                <a:cubicBezTo>
                  <a:pt x="362" y="2021"/>
                  <a:pt x="362" y="2021"/>
                  <a:pt x="362" y="2021"/>
                </a:cubicBezTo>
                <a:cubicBezTo>
                  <a:pt x="362" y="2034"/>
                  <a:pt x="362" y="2034"/>
                  <a:pt x="362" y="2034"/>
                </a:cubicBezTo>
                <a:cubicBezTo>
                  <a:pt x="349" y="2029"/>
                  <a:pt x="349" y="2029"/>
                  <a:pt x="349" y="2029"/>
                </a:cubicBezTo>
                <a:cubicBezTo>
                  <a:pt x="343" y="2026"/>
                  <a:pt x="343" y="2026"/>
                  <a:pt x="343" y="2026"/>
                </a:cubicBezTo>
                <a:cubicBezTo>
                  <a:pt x="337" y="2025"/>
                  <a:pt x="337" y="2025"/>
                  <a:pt x="337" y="2025"/>
                </a:cubicBezTo>
                <a:cubicBezTo>
                  <a:pt x="328" y="2025"/>
                  <a:pt x="328" y="2025"/>
                  <a:pt x="328" y="2025"/>
                </a:cubicBezTo>
                <a:cubicBezTo>
                  <a:pt x="315" y="2023"/>
                  <a:pt x="315" y="2023"/>
                  <a:pt x="315" y="2023"/>
                </a:cubicBezTo>
                <a:cubicBezTo>
                  <a:pt x="315" y="2023"/>
                  <a:pt x="307" y="2024"/>
                  <a:pt x="304" y="2024"/>
                </a:cubicBezTo>
                <a:cubicBezTo>
                  <a:pt x="302" y="2024"/>
                  <a:pt x="291" y="2024"/>
                  <a:pt x="291" y="2024"/>
                </a:cubicBezTo>
                <a:cubicBezTo>
                  <a:pt x="280" y="2024"/>
                  <a:pt x="280" y="2024"/>
                  <a:pt x="280" y="2024"/>
                </a:cubicBezTo>
                <a:cubicBezTo>
                  <a:pt x="267" y="2032"/>
                  <a:pt x="267" y="2032"/>
                  <a:pt x="267" y="2032"/>
                </a:cubicBezTo>
                <a:cubicBezTo>
                  <a:pt x="258" y="2028"/>
                  <a:pt x="258" y="2028"/>
                  <a:pt x="258" y="2028"/>
                </a:cubicBezTo>
                <a:cubicBezTo>
                  <a:pt x="242" y="2028"/>
                  <a:pt x="242" y="2028"/>
                  <a:pt x="242" y="2028"/>
                </a:cubicBezTo>
                <a:cubicBezTo>
                  <a:pt x="235" y="2035"/>
                  <a:pt x="235" y="2035"/>
                  <a:pt x="235" y="2035"/>
                </a:cubicBezTo>
                <a:cubicBezTo>
                  <a:pt x="229" y="2032"/>
                  <a:pt x="229" y="2032"/>
                  <a:pt x="229" y="2032"/>
                </a:cubicBezTo>
                <a:cubicBezTo>
                  <a:pt x="219" y="2031"/>
                  <a:pt x="219" y="2031"/>
                  <a:pt x="219" y="2031"/>
                </a:cubicBezTo>
                <a:cubicBezTo>
                  <a:pt x="194" y="2033"/>
                  <a:pt x="194" y="2033"/>
                  <a:pt x="194" y="2033"/>
                </a:cubicBezTo>
                <a:cubicBezTo>
                  <a:pt x="176" y="2023"/>
                  <a:pt x="176" y="2023"/>
                  <a:pt x="176" y="2023"/>
                </a:cubicBezTo>
                <a:cubicBezTo>
                  <a:pt x="161" y="2010"/>
                  <a:pt x="161" y="2010"/>
                  <a:pt x="161" y="2010"/>
                </a:cubicBezTo>
                <a:cubicBezTo>
                  <a:pt x="161" y="2010"/>
                  <a:pt x="151" y="2007"/>
                  <a:pt x="149" y="2005"/>
                </a:cubicBezTo>
                <a:cubicBezTo>
                  <a:pt x="148" y="2002"/>
                  <a:pt x="146" y="1994"/>
                  <a:pt x="144" y="1994"/>
                </a:cubicBezTo>
                <a:cubicBezTo>
                  <a:pt x="141" y="1994"/>
                  <a:pt x="123" y="1979"/>
                  <a:pt x="123" y="1979"/>
                </a:cubicBezTo>
                <a:cubicBezTo>
                  <a:pt x="128" y="1966"/>
                  <a:pt x="128" y="1966"/>
                  <a:pt x="128" y="1966"/>
                </a:cubicBezTo>
                <a:cubicBezTo>
                  <a:pt x="120" y="1961"/>
                  <a:pt x="120" y="1961"/>
                  <a:pt x="120" y="1961"/>
                </a:cubicBezTo>
                <a:cubicBezTo>
                  <a:pt x="120" y="1958"/>
                  <a:pt x="120" y="1958"/>
                  <a:pt x="120" y="1958"/>
                </a:cubicBezTo>
                <a:cubicBezTo>
                  <a:pt x="118" y="1953"/>
                  <a:pt x="118" y="1953"/>
                  <a:pt x="118" y="1953"/>
                </a:cubicBezTo>
                <a:cubicBezTo>
                  <a:pt x="114" y="1953"/>
                  <a:pt x="114" y="1953"/>
                  <a:pt x="114" y="1953"/>
                </a:cubicBezTo>
                <a:cubicBezTo>
                  <a:pt x="113" y="1947"/>
                  <a:pt x="113" y="1947"/>
                  <a:pt x="113" y="1947"/>
                </a:cubicBezTo>
                <a:cubicBezTo>
                  <a:pt x="122" y="1938"/>
                  <a:pt x="122" y="1938"/>
                  <a:pt x="122" y="1938"/>
                </a:cubicBezTo>
                <a:cubicBezTo>
                  <a:pt x="124" y="1932"/>
                  <a:pt x="124" y="1932"/>
                  <a:pt x="124" y="1932"/>
                </a:cubicBezTo>
                <a:cubicBezTo>
                  <a:pt x="119" y="1926"/>
                  <a:pt x="119" y="1926"/>
                  <a:pt x="119" y="1926"/>
                </a:cubicBezTo>
                <a:cubicBezTo>
                  <a:pt x="114" y="1920"/>
                  <a:pt x="114" y="1920"/>
                  <a:pt x="114" y="1920"/>
                </a:cubicBezTo>
                <a:cubicBezTo>
                  <a:pt x="113" y="1912"/>
                  <a:pt x="113" y="1912"/>
                  <a:pt x="113" y="1912"/>
                </a:cubicBezTo>
                <a:cubicBezTo>
                  <a:pt x="112" y="1906"/>
                  <a:pt x="112" y="1906"/>
                  <a:pt x="112" y="1906"/>
                </a:cubicBezTo>
                <a:cubicBezTo>
                  <a:pt x="106" y="1909"/>
                  <a:pt x="106" y="1909"/>
                  <a:pt x="106" y="1909"/>
                </a:cubicBezTo>
                <a:cubicBezTo>
                  <a:pt x="107" y="1899"/>
                  <a:pt x="107" y="1899"/>
                  <a:pt x="107" y="1899"/>
                </a:cubicBezTo>
                <a:cubicBezTo>
                  <a:pt x="108" y="1893"/>
                  <a:pt x="108" y="1893"/>
                  <a:pt x="108" y="1893"/>
                </a:cubicBezTo>
                <a:cubicBezTo>
                  <a:pt x="108" y="1893"/>
                  <a:pt x="110" y="1890"/>
                  <a:pt x="108" y="1888"/>
                </a:cubicBezTo>
                <a:cubicBezTo>
                  <a:pt x="107" y="1885"/>
                  <a:pt x="106" y="1878"/>
                  <a:pt x="106" y="1878"/>
                </a:cubicBezTo>
                <a:cubicBezTo>
                  <a:pt x="99" y="1879"/>
                  <a:pt x="99" y="1879"/>
                  <a:pt x="99" y="1879"/>
                </a:cubicBezTo>
                <a:cubicBezTo>
                  <a:pt x="95" y="1873"/>
                  <a:pt x="95" y="1873"/>
                  <a:pt x="95" y="1873"/>
                </a:cubicBezTo>
                <a:cubicBezTo>
                  <a:pt x="104" y="1867"/>
                  <a:pt x="104" y="1867"/>
                  <a:pt x="104" y="1867"/>
                </a:cubicBezTo>
                <a:cubicBezTo>
                  <a:pt x="106" y="1865"/>
                  <a:pt x="106" y="1865"/>
                  <a:pt x="106" y="1865"/>
                </a:cubicBezTo>
                <a:cubicBezTo>
                  <a:pt x="108" y="1863"/>
                  <a:pt x="112" y="1860"/>
                  <a:pt x="112" y="1860"/>
                </a:cubicBezTo>
                <a:cubicBezTo>
                  <a:pt x="113" y="1854"/>
                  <a:pt x="113" y="1854"/>
                  <a:pt x="113" y="1854"/>
                </a:cubicBezTo>
                <a:cubicBezTo>
                  <a:pt x="109" y="1852"/>
                  <a:pt x="109" y="1852"/>
                  <a:pt x="109" y="1852"/>
                </a:cubicBezTo>
                <a:cubicBezTo>
                  <a:pt x="108" y="1847"/>
                  <a:pt x="108" y="1847"/>
                  <a:pt x="108" y="1847"/>
                </a:cubicBezTo>
                <a:cubicBezTo>
                  <a:pt x="102" y="1842"/>
                  <a:pt x="102" y="1842"/>
                  <a:pt x="102" y="1842"/>
                </a:cubicBezTo>
                <a:cubicBezTo>
                  <a:pt x="101" y="1839"/>
                  <a:pt x="101" y="1839"/>
                  <a:pt x="101" y="1839"/>
                </a:cubicBezTo>
                <a:cubicBezTo>
                  <a:pt x="100" y="1834"/>
                  <a:pt x="100" y="1834"/>
                  <a:pt x="100" y="1834"/>
                </a:cubicBezTo>
                <a:cubicBezTo>
                  <a:pt x="100" y="1830"/>
                  <a:pt x="100" y="1830"/>
                  <a:pt x="100" y="1830"/>
                </a:cubicBezTo>
                <a:cubicBezTo>
                  <a:pt x="98" y="1826"/>
                  <a:pt x="98" y="1826"/>
                  <a:pt x="98" y="1826"/>
                </a:cubicBezTo>
                <a:cubicBezTo>
                  <a:pt x="95" y="1820"/>
                  <a:pt x="95" y="1820"/>
                  <a:pt x="95" y="1820"/>
                </a:cubicBezTo>
                <a:cubicBezTo>
                  <a:pt x="100" y="1813"/>
                  <a:pt x="100" y="1813"/>
                  <a:pt x="100" y="1813"/>
                </a:cubicBezTo>
                <a:cubicBezTo>
                  <a:pt x="102" y="1811"/>
                  <a:pt x="102" y="1811"/>
                  <a:pt x="102" y="1811"/>
                </a:cubicBezTo>
                <a:cubicBezTo>
                  <a:pt x="107" y="1815"/>
                  <a:pt x="107" y="1815"/>
                  <a:pt x="107" y="1815"/>
                </a:cubicBezTo>
                <a:cubicBezTo>
                  <a:pt x="112" y="1819"/>
                  <a:pt x="112" y="1819"/>
                  <a:pt x="112" y="1819"/>
                </a:cubicBezTo>
                <a:cubicBezTo>
                  <a:pt x="117" y="1822"/>
                  <a:pt x="117" y="1822"/>
                  <a:pt x="117" y="1822"/>
                </a:cubicBezTo>
                <a:cubicBezTo>
                  <a:pt x="126" y="1818"/>
                  <a:pt x="126" y="1818"/>
                  <a:pt x="126" y="1818"/>
                </a:cubicBezTo>
                <a:cubicBezTo>
                  <a:pt x="127" y="1811"/>
                  <a:pt x="127" y="1811"/>
                  <a:pt x="127" y="1811"/>
                </a:cubicBezTo>
                <a:cubicBezTo>
                  <a:pt x="127" y="1806"/>
                  <a:pt x="127" y="1806"/>
                  <a:pt x="127" y="1806"/>
                </a:cubicBezTo>
                <a:cubicBezTo>
                  <a:pt x="127" y="1806"/>
                  <a:pt x="129" y="1801"/>
                  <a:pt x="128" y="1801"/>
                </a:cubicBezTo>
                <a:cubicBezTo>
                  <a:pt x="127" y="1800"/>
                  <a:pt x="118" y="1797"/>
                  <a:pt x="118" y="1797"/>
                </a:cubicBezTo>
                <a:cubicBezTo>
                  <a:pt x="118" y="1793"/>
                  <a:pt x="118" y="1793"/>
                  <a:pt x="118" y="1793"/>
                </a:cubicBezTo>
                <a:cubicBezTo>
                  <a:pt x="114" y="1787"/>
                  <a:pt x="114" y="1787"/>
                  <a:pt x="114" y="1787"/>
                </a:cubicBezTo>
                <a:cubicBezTo>
                  <a:pt x="112" y="1781"/>
                  <a:pt x="112" y="1781"/>
                  <a:pt x="112" y="1781"/>
                </a:cubicBezTo>
                <a:cubicBezTo>
                  <a:pt x="106" y="1774"/>
                  <a:pt x="106" y="1774"/>
                  <a:pt x="106" y="1774"/>
                </a:cubicBezTo>
                <a:cubicBezTo>
                  <a:pt x="105" y="1763"/>
                  <a:pt x="105" y="1763"/>
                  <a:pt x="105" y="1763"/>
                </a:cubicBezTo>
                <a:cubicBezTo>
                  <a:pt x="100" y="1756"/>
                  <a:pt x="100" y="1756"/>
                  <a:pt x="100" y="1756"/>
                </a:cubicBezTo>
                <a:cubicBezTo>
                  <a:pt x="100" y="1750"/>
                  <a:pt x="100" y="1750"/>
                  <a:pt x="100" y="1750"/>
                </a:cubicBezTo>
                <a:cubicBezTo>
                  <a:pt x="111" y="1754"/>
                  <a:pt x="111" y="1754"/>
                  <a:pt x="111" y="1754"/>
                </a:cubicBezTo>
                <a:cubicBezTo>
                  <a:pt x="115" y="1747"/>
                  <a:pt x="115" y="1747"/>
                  <a:pt x="115" y="1747"/>
                </a:cubicBezTo>
                <a:cubicBezTo>
                  <a:pt x="116" y="1739"/>
                  <a:pt x="116" y="1739"/>
                  <a:pt x="116" y="1739"/>
                </a:cubicBezTo>
                <a:cubicBezTo>
                  <a:pt x="115" y="1733"/>
                  <a:pt x="115" y="1733"/>
                  <a:pt x="115" y="1733"/>
                </a:cubicBezTo>
                <a:cubicBezTo>
                  <a:pt x="115" y="1733"/>
                  <a:pt x="113" y="1727"/>
                  <a:pt x="114" y="1725"/>
                </a:cubicBezTo>
                <a:cubicBezTo>
                  <a:pt x="114" y="1724"/>
                  <a:pt x="110" y="1716"/>
                  <a:pt x="110" y="1716"/>
                </a:cubicBezTo>
                <a:cubicBezTo>
                  <a:pt x="106" y="1708"/>
                  <a:pt x="106" y="1708"/>
                  <a:pt x="106" y="1708"/>
                </a:cubicBezTo>
                <a:cubicBezTo>
                  <a:pt x="102" y="1700"/>
                  <a:pt x="102" y="1700"/>
                  <a:pt x="102" y="1700"/>
                </a:cubicBezTo>
                <a:cubicBezTo>
                  <a:pt x="105" y="1693"/>
                  <a:pt x="105" y="1693"/>
                  <a:pt x="105" y="1693"/>
                </a:cubicBezTo>
                <a:cubicBezTo>
                  <a:pt x="105" y="1693"/>
                  <a:pt x="101" y="1687"/>
                  <a:pt x="100" y="1686"/>
                </a:cubicBezTo>
                <a:cubicBezTo>
                  <a:pt x="98" y="1685"/>
                  <a:pt x="100" y="1683"/>
                  <a:pt x="100" y="1681"/>
                </a:cubicBezTo>
                <a:cubicBezTo>
                  <a:pt x="100" y="1679"/>
                  <a:pt x="95" y="1672"/>
                  <a:pt x="95" y="1671"/>
                </a:cubicBezTo>
                <a:cubicBezTo>
                  <a:pt x="96" y="1670"/>
                  <a:pt x="101" y="1667"/>
                  <a:pt x="103" y="1664"/>
                </a:cubicBezTo>
                <a:cubicBezTo>
                  <a:pt x="104" y="1662"/>
                  <a:pt x="105" y="1653"/>
                  <a:pt x="105" y="1653"/>
                </a:cubicBezTo>
                <a:cubicBezTo>
                  <a:pt x="105" y="1653"/>
                  <a:pt x="103" y="1647"/>
                  <a:pt x="102" y="1646"/>
                </a:cubicBezTo>
                <a:cubicBezTo>
                  <a:pt x="101" y="1645"/>
                  <a:pt x="101" y="1640"/>
                  <a:pt x="101" y="1640"/>
                </a:cubicBezTo>
                <a:cubicBezTo>
                  <a:pt x="101" y="1640"/>
                  <a:pt x="96" y="1632"/>
                  <a:pt x="99" y="1631"/>
                </a:cubicBezTo>
                <a:cubicBezTo>
                  <a:pt x="101" y="1631"/>
                  <a:pt x="105" y="1623"/>
                  <a:pt x="105" y="1623"/>
                </a:cubicBezTo>
                <a:cubicBezTo>
                  <a:pt x="105" y="1623"/>
                  <a:pt x="107" y="1612"/>
                  <a:pt x="107" y="1610"/>
                </a:cubicBezTo>
                <a:cubicBezTo>
                  <a:pt x="107" y="1608"/>
                  <a:pt x="105" y="1599"/>
                  <a:pt x="105" y="1599"/>
                </a:cubicBezTo>
                <a:cubicBezTo>
                  <a:pt x="103" y="1598"/>
                  <a:pt x="103" y="1598"/>
                  <a:pt x="103" y="1598"/>
                </a:cubicBezTo>
                <a:cubicBezTo>
                  <a:pt x="103" y="1598"/>
                  <a:pt x="101" y="1588"/>
                  <a:pt x="100" y="1587"/>
                </a:cubicBezTo>
                <a:cubicBezTo>
                  <a:pt x="100" y="1585"/>
                  <a:pt x="100" y="1582"/>
                  <a:pt x="100" y="1582"/>
                </a:cubicBezTo>
                <a:cubicBezTo>
                  <a:pt x="103" y="1572"/>
                  <a:pt x="103" y="1572"/>
                  <a:pt x="103" y="1572"/>
                </a:cubicBezTo>
                <a:cubicBezTo>
                  <a:pt x="108" y="1562"/>
                  <a:pt x="108" y="1562"/>
                  <a:pt x="108" y="1562"/>
                </a:cubicBezTo>
                <a:cubicBezTo>
                  <a:pt x="108" y="1562"/>
                  <a:pt x="112" y="1553"/>
                  <a:pt x="112" y="1551"/>
                </a:cubicBezTo>
                <a:cubicBezTo>
                  <a:pt x="112" y="1549"/>
                  <a:pt x="118" y="1538"/>
                  <a:pt x="118" y="1536"/>
                </a:cubicBezTo>
                <a:cubicBezTo>
                  <a:pt x="118" y="1534"/>
                  <a:pt x="117" y="1532"/>
                  <a:pt x="117" y="1528"/>
                </a:cubicBezTo>
                <a:cubicBezTo>
                  <a:pt x="117" y="1524"/>
                  <a:pt x="115" y="1521"/>
                  <a:pt x="115" y="1518"/>
                </a:cubicBezTo>
                <a:cubicBezTo>
                  <a:pt x="115" y="1515"/>
                  <a:pt x="115" y="1511"/>
                  <a:pt x="116" y="1507"/>
                </a:cubicBezTo>
                <a:cubicBezTo>
                  <a:pt x="117" y="1503"/>
                  <a:pt x="117" y="1494"/>
                  <a:pt x="117" y="1494"/>
                </a:cubicBezTo>
                <a:cubicBezTo>
                  <a:pt x="117" y="1494"/>
                  <a:pt x="112" y="1491"/>
                  <a:pt x="112" y="1489"/>
                </a:cubicBezTo>
                <a:cubicBezTo>
                  <a:pt x="112" y="1487"/>
                  <a:pt x="111" y="1482"/>
                  <a:pt x="109" y="1481"/>
                </a:cubicBezTo>
                <a:cubicBezTo>
                  <a:pt x="108" y="1480"/>
                  <a:pt x="105" y="1476"/>
                  <a:pt x="105" y="1474"/>
                </a:cubicBezTo>
                <a:cubicBezTo>
                  <a:pt x="105" y="1472"/>
                  <a:pt x="104" y="1468"/>
                  <a:pt x="103" y="1464"/>
                </a:cubicBezTo>
                <a:cubicBezTo>
                  <a:pt x="102" y="1460"/>
                  <a:pt x="104" y="1456"/>
                  <a:pt x="104" y="1452"/>
                </a:cubicBezTo>
                <a:cubicBezTo>
                  <a:pt x="104" y="1449"/>
                  <a:pt x="101" y="1443"/>
                  <a:pt x="101" y="1443"/>
                </a:cubicBezTo>
                <a:cubicBezTo>
                  <a:pt x="101" y="1443"/>
                  <a:pt x="97" y="1438"/>
                  <a:pt x="97" y="1436"/>
                </a:cubicBezTo>
                <a:cubicBezTo>
                  <a:pt x="97" y="1434"/>
                  <a:pt x="99" y="1429"/>
                  <a:pt x="99" y="1429"/>
                </a:cubicBezTo>
                <a:cubicBezTo>
                  <a:pt x="103" y="1425"/>
                  <a:pt x="103" y="1425"/>
                  <a:pt x="103" y="1425"/>
                </a:cubicBezTo>
                <a:cubicBezTo>
                  <a:pt x="103" y="1425"/>
                  <a:pt x="108" y="1423"/>
                  <a:pt x="108" y="1421"/>
                </a:cubicBezTo>
                <a:cubicBezTo>
                  <a:pt x="108" y="1419"/>
                  <a:pt x="102" y="1411"/>
                  <a:pt x="102" y="1411"/>
                </a:cubicBezTo>
                <a:cubicBezTo>
                  <a:pt x="111" y="1403"/>
                  <a:pt x="111" y="1403"/>
                  <a:pt x="111" y="1403"/>
                </a:cubicBezTo>
                <a:cubicBezTo>
                  <a:pt x="118" y="1387"/>
                  <a:pt x="118" y="1387"/>
                  <a:pt x="118" y="1387"/>
                </a:cubicBezTo>
                <a:cubicBezTo>
                  <a:pt x="133" y="1381"/>
                  <a:pt x="133" y="1381"/>
                  <a:pt x="133" y="1381"/>
                </a:cubicBezTo>
                <a:cubicBezTo>
                  <a:pt x="137" y="1369"/>
                  <a:pt x="137" y="1369"/>
                  <a:pt x="137" y="1369"/>
                </a:cubicBezTo>
                <a:cubicBezTo>
                  <a:pt x="137" y="1369"/>
                  <a:pt x="152" y="1365"/>
                  <a:pt x="151" y="1363"/>
                </a:cubicBezTo>
                <a:cubicBezTo>
                  <a:pt x="150" y="1362"/>
                  <a:pt x="148" y="1357"/>
                  <a:pt x="148" y="1357"/>
                </a:cubicBezTo>
                <a:cubicBezTo>
                  <a:pt x="148" y="1349"/>
                  <a:pt x="148" y="1349"/>
                  <a:pt x="148" y="1349"/>
                </a:cubicBezTo>
                <a:cubicBezTo>
                  <a:pt x="145" y="1341"/>
                  <a:pt x="145" y="1341"/>
                  <a:pt x="145" y="1341"/>
                </a:cubicBezTo>
                <a:cubicBezTo>
                  <a:pt x="143" y="1335"/>
                  <a:pt x="143" y="1335"/>
                  <a:pt x="143" y="1335"/>
                </a:cubicBezTo>
                <a:cubicBezTo>
                  <a:pt x="143" y="1335"/>
                  <a:pt x="142" y="1334"/>
                  <a:pt x="143" y="1330"/>
                </a:cubicBezTo>
                <a:cubicBezTo>
                  <a:pt x="143" y="1327"/>
                  <a:pt x="140" y="1323"/>
                  <a:pt x="139" y="1322"/>
                </a:cubicBezTo>
                <a:cubicBezTo>
                  <a:pt x="138" y="1320"/>
                  <a:pt x="137" y="1317"/>
                  <a:pt x="137" y="1317"/>
                </a:cubicBezTo>
                <a:cubicBezTo>
                  <a:pt x="138" y="1311"/>
                  <a:pt x="138" y="1311"/>
                  <a:pt x="138" y="1311"/>
                </a:cubicBezTo>
                <a:cubicBezTo>
                  <a:pt x="138" y="1311"/>
                  <a:pt x="138" y="1307"/>
                  <a:pt x="137" y="1305"/>
                </a:cubicBezTo>
                <a:cubicBezTo>
                  <a:pt x="135" y="1302"/>
                  <a:pt x="131" y="1296"/>
                  <a:pt x="131" y="1296"/>
                </a:cubicBezTo>
                <a:cubicBezTo>
                  <a:pt x="126" y="1287"/>
                  <a:pt x="126" y="1287"/>
                  <a:pt x="126" y="1287"/>
                </a:cubicBezTo>
                <a:cubicBezTo>
                  <a:pt x="126" y="1277"/>
                  <a:pt x="126" y="1277"/>
                  <a:pt x="126" y="1277"/>
                </a:cubicBezTo>
                <a:cubicBezTo>
                  <a:pt x="126" y="1269"/>
                  <a:pt x="126" y="1269"/>
                  <a:pt x="126" y="1269"/>
                </a:cubicBezTo>
                <a:cubicBezTo>
                  <a:pt x="128" y="1266"/>
                  <a:pt x="128" y="1266"/>
                  <a:pt x="128" y="1266"/>
                </a:cubicBezTo>
                <a:cubicBezTo>
                  <a:pt x="129" y="1257"/>
                  <a:pt x="129" y="1257"/>
                  <a:pt x="129" y="1257"/>
                </a:cubicBezTo>
                <a:cubicBezTo>
                  <a:pt x="129" y="1254"/>
                  <a:pt x="129" y="1254"/>
                  <a:pt x="129" y="1254"/>
                </a:cubicBezTo>
                <a:cubicBezTo>
                  <a:pt x="129" y="1246"/>
                  <a:pt x="129" y="1246"/>
                  <a:pt x="129" y="1246"/>
                </a:cubicBezTo>
                <a:cubicBezTo>
                  <a:pt x="129" y="1246"/>
                  <a:pt x="129" y="1241"/>
                  <a:pt x="129" y="1240"/>
                </a:cubicBezTo>
                <a:cubicBezTo>
                  <a:pt x="129" y="1239"/>
                  <a:pt x="129" y="1235"/>
                  <a:pt x="129" y="1235"/>
                </a:cubicBezTo>
                <a:cubicBezTo>
                  <a:pt x="129" y="1228"/>
                  <a:pt x="129" y="1228"/>
                  <a:pt x="129" y="1228"/>
                </a:cubicBezTo>
                <a:cubicBezTo>
                  <a:pt x="126" y="1222"/>
                  <a:pt x="126" y="1222"/>
                  <a:pt x="126" y="1222"/>
                </a:cubicBezTo>
                <a:cubicBezTo>
                  <a:pt x="123" y="1215"/>
                  <a:pt x="123" y="1215"/>
                  <a:pt x="123" y="1215"/>
                </a:cubicBezTo>
                <a:cubicBezTo>
                  <a:pt x="123" y="1207"/>
                  <a:pt x="123" y="1207"/>
                  <a:pt x="123" y="1207"/>
                </a:cubicBezTo>
                <a:cubicBezTo>
                  <a:pt x="124" y="1198"/>
                  <a:pt x="124" y="1198"/>
                  <a:pt x="124" y="1198"/>
                </a:cubicBezTo>
                <a:cubicBezTo>
                  <a:pt x="124" y="1198"/>
                  <a:pt x="122" y="1194"/>
                  <a:pt x="123" y="1192"/>
                </a:cubicBezTo>
                <a:cubicBezTo>
                  <a:pt x="123" y="1189"/>
                  <a:pt x="122" y="1182"/>
                  <a:pt x="122" y="1182"/>
                </a:cubicBezTo>
                <a:cubicBezTo>
                  <a:pt x="119" y="1177"/>
                  <a:pt x="119" y="1177"/>
                  <a:pt x="119" y="1177"/>
                </a:cubicBezTo>
                <a:cubicBezTo>
                  <a:pt x="119" y="1177"/>
                  <a:pt x="117" y="1171"/>
                  <a:pt x="117" y="1170"/>
                </a:cubicBezTo>
                <a:cubicBezTo>
                  <a:pt x="117" y="1169"/>
                  <a:pt x="117" y="1166"/>
                  <a:pt x="117" y="1166"/>
                </a:cubicBezTo>
                <a:cubicBezTo>
                  <a:pt x="111" y="1161"/>
                  <a:pt x="111" y="1161"/>
                  <a:pt x="111" y="1161"/>
                </a:cubicBezTo>
                <a:cubicBezTo>
                  <a:pt x="111" y="1154"/>
                  <a:pt x="111" y="1154"/>
                  <a:pt x="111" y="1154"/>
                </a:cubicBezTo>
                <a:cubicBezTo>
                  <a:pt x="105" y="1150"/>
                  <a:pt x="105" y="1150"/>
                  <a:pt x="105" y="1150"/>
                </a:cubicBezTo>
                <a:cubicBezTo>
                  <a:pt x="101" y="1145"/>
                  <a:pt x="101" y="1145"/>
                  <a:pt x="101" y="1145"/>
                </a:cubicBezTo>
                <a:cubicBezTo>
                  <a:pt x="97" y="1140"/>
                  <a:pt x="97" y="1140"/>
                  <a:pt x="97" y="1140"/>
                </a:cubicBezTo>
                <a:cubicBezTo>
                  <a:pt x="95" y="1138"/>
                  <a:pt x="95" y="1138"/>
                  <a:pt x="95" y="1138"/>
                </a:cubicBezTo>
                <a:cubicBezTo>
                  <a:pt x="95" y="1138"/>
                  <a:pt x="90" y="1134"/>
                  <a:pt x="90" y="1132"/>
                </a:cubicBezTo>
                <a:cubicBezTo>
                  <a:pt x="90" y="1130"/>
                  <a:pt x="89" y="1128"/>
                  <a:pt x="87" y="1127"/>
                </a:cubicBezTo>
                <a:cubicBezTo>
                  <a:pt x="85" y="1126"/>
                  <a:pt x="80" y="1116"/>
                  <a:pt x="80" y="1116"/>
                </a:cubicBezTo>
                <a:cubicBezTo>
                  <a:pt x="80" y="1116"/>
                  <a:pt x="80" y="1113"/>
                  <a:pt x="80" y="1111"/>
                </a:cubicBezTo>
                <a:cubicBezTo>
                  <a:pt x="79" y="1109"/>
                  <a:pt x="78" y="1101"/>
                  <a:pt x="78" y="1101"/>
                </a:cubicBezTo>
                <a:cubicBezTo>
                  <a:pt x="75" y="1095"/>
                  <a:pt x="75" y="1095"/>
                  <a:pt x="75" y="1095"/>
                </a:cubicBezTo>
                <a:cubicBezTo>
                  <a:pt x="80" y="1095"/>
                  <a:pt x="80" y="1095"/>
                  <a:pt x="80" y="1095"/>
                </a:cubicBezTo>
                <a:cubicBezTo>
                  <a:pt x="85" y="1095"/>
                  <a:pt x="85" y="1095"/>
                  <a:pt x="85" y="1095"/>
                </a:cubicBezTo>
                <a:cubicBezTo>
                  <a:pt x="95" y="1087"/>
                  <a:pt x="95" y="1087"/>
                  <a:pt x="95" y="1087"/>
                </a:cubicBezTo>
                <a:cubicBezTo>
                  <a:pt x="100" y="1082"/>
                  <a:pt x="100" y="1082"/>
                  <a:pt x="100" y="1082"/>
                </a:cubicBezTo>
                <a:cubicBezTo>
                  <a:pt x="100" y="1082"/>
                  <a:pt x="99" y="1078"/>
                  <a:pt x="100" y="1076"/>
                </a:cubicBezTo>
                <a:cubicBezTo>
                  <a:pt x="101" y="1074"/>
                  <a:pt x="102" y="1073"/>
                  <a:pt x="103" y="1072"/>
                </a:cubicBezTo>
                <a:cubicBezTo>
                  <a:pt x="103" y="1070"/>
                  <a:pt x="104" y="1063"/>
                  <a:pt x="104" y="1063"/>
                </a:cubicBezTo>
                <a:cubicBezTo>
                  <a:pt x="104" y="1063"/>
                  <a:pt x="109" y="1060"/>
                  <a:pt x="109" y="1057"/>
                </a:cubicBezTo>
                <a:cubicBezTo>
                  <a:pt x="109" y="1053"/>
                  <a:pt x="106" y="1047"/>
                  <a:pt x="106" y="1046"/>
                </a:cubicBezTo>
                <a:cubicBezTo>
                  <a:pt x="106" y="1044"/>
                  <a:pt x="106" y="1038"/>
                  <a:pt x="105" y="1037"/>
                </a:cubicBezTo>
                <a:cubicBezTo>
                  <a:pt x="104" y="1036"/>
                  <a:pt x="101" y="1034"/>
                  <a:pt x="100" y="1034"/>
                </a:cubicBezTo>
                <a:cubicBezTo>
                  <a:pt x="99" y="1033"/>
                  <a:pt x="97" y="1032"/>
                  <a:pt x="97" y="1032"/>
                </a:cubicBezTo>
                <a:cubicBezTo>
                  <a:pt x="90" y="1030"/>
                  <a:pt x="90" y="1030"/>
                  <a:pt x="90" y="1030"/>
                </a:cubicBezTo>
                <a:cubicBezTo>
                  <a:pt x="91" y="1036"/>
                  <a:pt x="91" y="1036"/>
                  <a:pt x="91" y="1036"/>
                </a:cubicBezTo>
                <a:cubicBezTo>
                  <a:pt x="85" y="1036"/>
                  <a:pt x="85" y="1036"/>
                  <a:pt x="85" y="1036"/>
                </a:cubicBezTo>
                <a:cubicBezTo>
                  <a:pt x="77" y="1033"/>
                  <a:pt x="77" y="1033"/>
                  <a:pt x="77" y="1033"/>
                </a:cubicBezTo>
                <a:cubicBezTo>
                  <a:pt x="77" y="1033"/>
                  <a:pt x="77" y="1028"/>
                  <a:pt x="77" y="1027"/>
                </a:cubicBezTo>
                <a:cubicBezTo>
                  <a:pt x="76" y="1025"/>
                  <a:pt x="80" y="1022"/>
                  <a:pt x="80" y="1022"/>
                </a:cubicBezTo>
                <a:cubicBezTo>
                  <a:pt x="82" y="1015"/>
                  <a:pt x="82" y="1015"/>
                  <a:pt x="82" y="1015"/>
                </a:cubicBezTo>
                <a:cubicBezTo>
                  <a:pt x="82" y="1015"/>
                  <a:pt x="84" y="1012"/>
                  <a:pt x="85" y="1011"/>
                </a:cubicBezTo>
                <a:cubicBezTo>
                  <a:pt x="85" y="1009"/>
                  <a:pt x="85" y="1004"/>
                  <a:pt x="85" y="1004"/>
                </a:cubicBezTo>
                <a:cubicBezTo>
                  <a:pt x="87" y="1004"/>
                  <a:pt x="87" y="1004"/>
                  <a:pt x="87" y="1004"/>
                </a:cubicBezTo>
                <a:cubicBezTo>
                  <a:pt x="87" y="1004"/>
                  <a:pt x="88" y="997"/>
                  <a:pt x="90" y="997"/>
                </a:cubicBezTo>
                <a:cubicBezTo>
                  <a:pt x="91" y="996"/>
                  <a:pt x="89" y="990"/>
                  <a:pt x="89" y="990"/>
                </a:cubicBezTo>
                <a:cubicBezTo>
                  <a:pt x="89" y="981"/>
                  <a:pt x="89" y="981"/>
                  <a:pt x="89" y="981"/>
                </a:cubicBezTo>
                <a:cubicBezTo>
                  <a:pt x="89" y="981"/>
                  <a:pt x="89" y="972"/>
                  <a:pt x="90" y="972"/>
                </a:cubicBezTo>
                <a:cubicBezTo>
                  <a:pt x="92" y="972"/>
                  <a:pt x="93" y="970"/>
                  <a:pt x="93" y="969"/>
                </a:cubicBezTo>
                <a:cubicBezTo>
                  <a:pt x="93" y="967"/>
                  <a:pt x="90" y="960"/>
                  <a:pt x="90" y="960"/>
                </a:cubicBezTo>
                <a:cubicBezTo>
                  <a:pt x="85" y="956"/>
                  <a:pt x="85" y="956"/>
                  <a:pt x="85" y="956"/>
                </a:cubicBezTo>
                <a:cubicBezTo>
                  <a:pt x="80" y="951"/>
                  <a:pt x="80" y="951"/>
                  <a:pt x="80" y="951"/>
                </a:cubicBezTo>
                <a:cubicBezTo>
                  <a:pt x="80" y="951"/>
                  <a:pt x="74" y="946"/>
                  <a:pt x="75" y="943"/>
                </a:cubicBezTo>
                <a:cubicBezTo>
                  <a:pt x="76" y="940"/>
                  <a:pt x="72" y="935"/>
                  <a:pt x="72" y="935"/>
                </a:cubicBezTo>
                <a:cubicBezTo>
                  <a:pt x="69" y="933"/>
                  <a:pt x="69" y="933"/>
                  <a:pt x="69" y="933"/>
                </a:cubicBezTo>
                <a:cubicBezTo>
                  <a:pt x="61" y="928"/>
                  <a:pt x="61" y="928"/>
                  <a:pt x="61" y="928"/>
                </a:cubicBezTo>
                <a:cubicBezTo>
                  <a:pt x="59" y="922"/>
                  <a:pt x="59" y="922"/>
                  <a:pt x="59" y="922"/>
                </a:cubicBezTo>
                <a:cubicBezTo>
                  <a:pt x="59" y="917"/>
                  <a:pt x="59" y="917"/>
                  <a:pt x="59" y="917"/>
                </a:cubicBezTo>
                <a:cubicBezTo>
                  <a:pt x="66" y="910"/>
                  <a:pt x="66" y="910"/>
                  <a:pt x="66" y="910"/>
                </a:cubicBezTo>
                <a:cubicBezTo>
                  <a:pt x="62" y="903"/>
                  <a:pt x="62" y="903"/>
                  <a:pt x="62" y="903"/>
                </a:cubicBezTo>
                <a:cubicBezTo>
                  <a:pt x="56" y="897"/>
                  <a:pt x="56" y="897"/>
                  <a:pt x="56" y="897"/>
                </a:cubicBezTo>
                <a:cubicBezTo>
                  <a:pt x="52" y="889"/>
                  <a:pt x="52" y="889"/>
                  <a:pt x="52" y="889"/>
                </a:cubicBezTo>
                <a:cubicBezTo>
                  <a:pt x="43" y="881"/>
                  <a:pt x="43" y="881"/>
                  <a:pt x="43" y="881"/>
                </a:cubicBezTo>
                <a:cubicBezTo>
                  <a:pt x="43" y="881"/>
                  <a:pt x="38" y="878"/>
                  <a:pt x="37" y="876"/>
                </a:cubicBezTo>
                <a:cubicBezTo>
                  <a:pt x="37" y="875"/>
                  <a:pt x="34" y="864"/>
                  <a:pt x="34" y="864"/>
                </a:cubicBezTo>
                <a:cubicBezTo>
                  <a:pt x="34" y="864"/>
                  <a:pt x="33" y="858"/>
                  <a:pt x="34" y="857"/>
                </a:cubicBezTo>
                <a:cubicBezTo>
                  <a:pt x="35" y="856"/>
                  <a:pt x="34" y="848"/>
                  <a:pt x="34" y="848"/>
                </a:cubicBezTo>
                <a:cubicBezTo>
                  <a:pt x="34" y="843"/>
                  <a:pt x="34" y="843"/>
                  <a:pt x="34" y="843"/>
                </a:cubicBezTo>
                <a:cubicBezTo>
                  <a:pt x="34" y="843"/>
                  <a:pt x="37" y="847"/>
                  <a:pt x="38" y="843"/>
                </a:cubicBezTo>
                <a:cubicBezTo>
                  <a:pt x="39" y="839"/>
                  <a:pt x="47" y="835"/>
                  <a:pt x="47" y="835"/>
                </a:cubicBezTo>
                <a:cubicBezTo>
                  <a:pt x="52" y="831"/>
                  <a:pt x="52" y="831"/>
                  <a:pt x="52" y="831"/>
                </a:cubicBezTo>
                <a:cubicBezTo>
                  <a:pt x="57" y="821"/>
                  <a:pt x="57" y="821"/>
                  <a:pt x="57" y="821"/>
                </a:cubicBezTo>
                <a:cubicBezTo>
                  <a:pt x="57" y="821"/>
                  <a:pt x="57" y="818"/>
                  <a:pt x="57" y="815"/>
                </a:cubicBezTo>
                <a:cubicBezTo>
                  <a:pt x="57" y="811"/>
                  <a:pt x="54" y="810"/>
                  <a:pt x="52" y="807"/>
                </a:cubicBezTo>
                <a:cubicBezTo>
                  <a:pt x="50" y="805"/>
                  <a:pt x="42" y="804"/>
                  <a:pt x="42" y="804"/>
                </a:cubicBezTo>
                <a:cubicBezTo>
                  <a:pt x="41" y="798"/>
                  <a:pt x="41" y="798"/>
                  <a:pt x="41" y="798"/>
                </a:cubicBezTo>
                <a:cubicBezTo>
                  <a:pt x="44" y="784"/>
                  <a:pt x="44" y="784"/>
                  <a:pt x="44" y="784"/>
                </a:cubicBezTo>
                <a:cubicBezTo>
                  <a:pt x="48" y="778"/>
                  <a:pt x="48" y="778"/>
                  <a:pt x="48" y="778"/>
                </a:cubicBezTo>
                <a:cubicBezTo>
                  <a:pt x="42" y="768"/>
                  <a:pt x="42" y="768"/>
                  <a:pt x="42" y="768"/>
                </a:cubicBezTo>
                <a:cubicBezTo>
                  <a:pt x="42" y="768"/>
                  <a:pt x="38" y="769"/>
                  <a:pt x="37" y="766"/>
                </a:cubicBezTo>
                <a:cubicBezTo>
                  <a:pt x="36" y="763"/>
                  <a:pt x="36" y="762"/>
                  <a:pt x="36" y="758"/>
                </a:cubicBezTo>
                <a:cubicBezTo>
                  <a:pt x="36" y="754"/>
                  <a:pt x="36" y="747"/>
                  <a:pt x="36" y="747"/>
                </a:cubicBezTo>
                <a:cubicBezTo>
                  <a:pt x="32" y="740"/>
                  <a:pt x="32" y="740"/>
                  <a:pt x="32" y="740"/>
                </a:cubicBezTo>
                <a:cubicBezTo>
                  <a:pt x="27" y="740"/>
                  <a:pt x="27" y="740"/>
                  <a:pt x="27" y="740"/>
                </a:cubicBezTo>
                <a:cubicBezTo>
                  <a:pt x="27" y="740"/>
                  <a:pt x="22" y="734"/>
                  <a:pt x="22" y="733"/>
                </a:cubicBezTo>
                <a:cubicBezTo>
                  <a:pt x="22" y="732"/>
                  <a:pt x="22" y="722"/>
                  <a:pt x="22" y="722"/>
                </a:cubicBezTo>
                <a:cubicBezTo>
                  <a:pt x="15" y="715"/>
                  <a:pt x="15" y="715"/>
                  <a:pt x="15" y="715"/>
                </a:cubicBezTo>
                <a:cubicBezTo>
                  <a:pt x="15" y="715"/>
                  <a:pt x="15" y="711"/>
                  <a:pt x="15" y="710"/>
                </a:cubicBezTo>
                <a:cubicBezTo>
                  <a:pt x="15" y="709"/>
                  <a:pt x="15" y="709"/>
                  <a:pt x="15" y="709"/>
                </a:cubicBezTo>
                <a:cubicBezTo>
                  <a:pt x="15" y="696"/>
                  <a:pt x="15" y="696"/>
                  <a:pt x="15" y="696"/>
                </a:cubicBezTo>
                <a:cubicBezTo>
                  <a:pt x="13" y="685"/>
                  <a:pt x="13" y="685"/>
                  <a:pt x="13" y="685"/>
                </a:cubicBezTo>
                <a:cubicBezTo>
                  <a:pt x="11" y="678"/>
                  <a:pt x="11" y="678"/>
                  <a:pt x="11" y="678"/>
                </a:cubicBezTo>
                <a:cubicBezTo>
                  <a:pt x="11" y="668"/>
                  <a:pt x="11" y="668"/>
                  <a:pt x="11" y="668"/>
                </a:cubicBezTo>
                <a:cubicBezTo>
                  <a:pt x="11" y="668"/>
                  <a:pt x="14" y="666"/>
                  <a:pt x="14" y="663"/>
                </a:cubicBezTo>
                <a:cubicBezTo>
                  <a:pt x="15" y="660"/>
                  <a:pt x="16" y="653"/>
                  <a:pt x="16" y="653"/>
                </a:cubicBezTo>
                <a:cubicBezTo>
                  <a:pt x="19" y="645"/>
                  <a:pt x="19" y="645"/>
                  <a:pt x="19" y="645"/>
                </a:cubicBezTo>
                <a:cubicBezTo>
                  <a:pt x="19" y="645"/>
                  <a:pt x="20" y="642"/>
                  <a:pt x="19" y="639"/>
                </a:cubicBezTo>
                <a:cubicBezTo>
                  <a:pt x="18" y="635"/>
                  <a:pt x="18" y="629"/>
                  <a:pt x="18" y="629"/>
                </a:cubicBezTo>
                <a:cubicBezTo>
                  <a:pt x="20" y="619"/>
                  <a:pt x="20" y="619"/>
                  <a:pt x="20" y="619"/>
                </a:cubicBezTo>
                <a:cubicBezTo>
                  <a:pt x="20" y="619"/>
                  <a:pt x="19" y="613"/>
                  <a:pt x="19" y="611"/>
                </a:cubicBezTo>
                <a:cubicBezTo>
                  <a:pt x="19" y="609"/>
                  <a:pt x="14" y="600"/>
                  <a:pt x="14" y="600"/>
                </a:cubicBezTo>
                <a:cubicBezTo>
                  <a:pt x="14" y="600"/>
                  <a:pt x="14" y="595"/>
                  <a:pt x="14" y="592"/>
                </a:cubicBezTo>
                <a:cubicBezTo>
                  <a:pt x="14" y="590"/>
                  <a:pt x="11" y="586"/>
                  <a:pt x="11" y="586"/>
                </a:cubicBezTo>
                <a:cubicBezTo>
                  <a:pt x="11" y="582"/>
                  <a:pt x="11" y="582"/>
                  <a:pt x="11" y="582"/>
                </a:cubicBezTo>
                <a:cubicBezTo>
                  <a:pt x="8" y="571"/>
                  <a:pt x="8" y="571"/>
                  <a:pt x="8" y="571"/>
                </a:cubicBezTo>
                <a:cubicBezTo>
                  <a:pt x="3" y="571"/>
                  <a:pt x="3" y="571"/>
                  <a:pt x="3" y="571"/>
                </a:cubicBezTo>
                <a:cubicBezTo>
                  <a:pt x="3" y="563"/>
                  <a:pt x="3" y="563"/>
                  <a:pt x="3" y="563"/>
                </a:cubicBezTo>
                <a:cubicBezTo>
                  <a:pt x="3" y="563"/>
                  <a:pt x="5" y="559"/>
                  <a:pt x="3" y="556"/>
                </a:cubicBezTo>
                <a:cubicBezTo>
                  <a:pt x="0" y="553"/>
                  <a:pt x="0" y="545"/>
                  <a:pt x="0" y="545"/>
                </a:cubicBezTo>
                <a:cubicBezTo>
                  <a:pt x="0" y="545"/>
                  <a:pt x="0" y="540"/>
                  <a:pt x="0" y="538"/>
                </a:cubicBezTo>
                <a:cubicBezTo>
                  <a:pt x="0" y="537"/>
                  <a:pt x="0" y="532"/>
                  <a:pt x="0" y="530"/>
                </a:cubicBezTo>
                <a:cubicBezTo>
                  <a:pt x="0" y="528"/>
                  <a:pt x="6" y="517"/>
                  <a:pt x="6" y="516"/>
                </a:cubicBezTo>
                <a:cubicBezTo>
                  <a:pt x="6" y="515"/>
                  <a:pt x="9" y="511"/>
                  <a:pt x="9" y="511"/>
                </a:cubicBezTo>
                <a:cubicBezTo>
                  <a:pt x="16" y="503"/>
                  <a:pt x="16" y="503"/>
                  <a:pt x="16" y="503"/>
                </a:cubicBezTo>
                <a:cubicBezTo>
                  <a:pt x="16" y="503"/>
                  <a:pt x="19" y="499"/>
                  <a:pt x="19" y="497"/>
                </a:cubicBezTo>
                <a:cubicBezTo>
                  <a:pt x="19" y="496"/>
                  <a:pt x="18" y="489"/>
                  <a:pt x="18" y="489"/>
                </a:cubicBezTo>
                <a:cubicBezTo>
                  <a:pt x="18" y="481"/>
                  <a:pt x="18" y="481"/>
                  <a:pt x="18" y="481"/>
                </a:cubicBezTo>
                <a:cubicBezTo>
                  <a:pt x="18" y="481"/>
                  <a:pt x="22" y="473"/>
                  <a:pt x="21" y="472"/>
                </a:cubicBezTo>
                <a:cubicBezTo>
                  <a:pt x="21" y="470"/>
                  <a:pt x="15" y="464"/>
                  <a:pt x="15" y="464"/>
                </a:cubicBezTo>
                <a:cubicBezTo>
                  <a:pt x="9" y="461"/>
                  <a:pt x="9" y="461"/>
                  <a:pt x="9" y="461"/>
                </a:cubicBezTo>
                <a:cubicBezTo>
                  <a:pt x="7" y="455"/>
                  <a:pt x="7" y="455"/>
                  <a:pt x="7" y="455"/>
                </a:cubicBezTo>
                <a:cubicBezTo>
                  <a:pt x="7" y="455"/>
                  <a:pt x="8" y="452"/>
                  <a:pt x="9" y="450"/>
                </a:cubicBezTo>
                <a:cubicBezTo>
                  <a:pt x="9" y="448"/>
                  <a:pt x="15" y="443"/>
                  <a:pt x="15" y="443"/>
                </a:cubicBezTo>
                <a:cubicBezTo>
                  <a:pt x="19" y="439"/>
                  <a:pt x="19" y="439"/>
                  <a:pt x="19" y="439"/>
                </a:cubicBezTo>
                <a:cubicBezTo>
                  <a:pt x="20" y="433"/>
                  <a:pt x="20" y="433"/>
                  <a:pt x="20" y="433"/>
                </a:cubicBezTo>
                <a:cubicBezTo>
                  <a:pt x="20" y="433"/>
                  <a:pt x="20" y="429"/>
                  <a:pt x="20" y="425"/>
                </a:cubicBezTo>
                <a:cubicBezTo>
                  <a:pt x="20" y="421"/>
                  <a:pt x="24" y="412"/>
                  <a:pt x="24" y="412"/>
                </a:cubicBezTo>
                <a:cubicBezTo>
                  <a:pt x="22" y="408"/>
                  <a:pt x="22" y="408"/>
                  <a:pt x="22" y="408"/>
                </a:cubicBezTo>
                <a:cubicBezTo>
                  <a:pt x="24" y="400"/>
                  <a:pt x="24" y="400"/>
                  <a:pt x="24" y="400"/>
                </a:cubicBezTo>
                <a:cubicBezTo>
                  <a:pt x="27" y="397"/>
                  <a:pt x="27" y="397"/>
                  <a:pt x="27" y="397"/>
                </a:cubicBezTo>
                <a:cubicBezTo>
                  <a:pt x="27" y="395"/>
                  <a:pt x="27" y="395"/>
                  <a:pt x="27" y="395"/>
                </a:cubicBezTo>
                <a:cubicBezTo>
                  <a:pt x="28" y="389"/>
                  <a:pt x="28" y="389"/>
                  <a:pt x="28" y="389"/>
                </a:cubicBezTo>
                <a:cubicBezTo>
                  <a:pt x="32" y="384"/>
                  <a:pt x="32" y="384"/>
                  <a:pt x="32" y="384"/>
                </a:cubicBezTo>
                <a:cubicBezTo>
                  <a:pt x="32" y="384"/>
                  <a:pt x="32" y="384"/>
                  <a:pt x="32" y="382"/>
                </a:cubicBezTo>
                <a:cubicBezTo>
                  <a:pt x="32" y="381"/>
                  <a:pt x="30" y="375"/>
                  <a:pt x="30" y="375"/>
                </a:cubicBezTo>
                <a:cubicBezTo>
                  <a:pt x="26" y="366"/>
                  <a:pt x="26" y="366"/>
                  <a:pt x="26" y="366"/>
                </a:cubicBezTo>
                <a:cubicBezTo>
                  <a:pt x="28" y="362"/>
                  <a:pt x="28" y="362"/>
                  <a:pt x="28" y="362"/>
                </a:cubicBezTo>
                <a:cubicBezTo>
                  <a:pt x="29" y="356"/>
                  <a:pt x="29" y="356"/>
                  <a:pt x="29" y="356"/>
                </a:cubicBezTo>
                <a:cubicBezTo>
                  <a:pt x="31" y="351"/>
                  <a:pt x="31" y="351"/>
                  <a:pt x="31" y="351"/>
                </a:cubicBezTo>
                <a:cubicBezTo>
                  <a:pt x="35" y="342"/>
                  <a:pt x="35" y="342"/>
                  <a:pt x="35" y="342"/>
                </a:cubicBezTo>
                <a:cubicBezTo>
                  <a:pt x="35" y="337"/>
                  <a:pt x="35" y="337"/>
                  <a:pt x="35" y="337"/>
                </a:cubicBezTo>
                <a:cubicBezTo>
                  <a:pt x="33" y="328"/>
                  <a:pt x="33" y="328"/>
                  <a:pt x="33" y="328"/>
                </a:cubicBezTo>
                <a:cubicBezTo>
                  <a:pt x="32" y="323"/>
                  <a:pt x="32" y="323"/>
                  <a:pt x="32" y="323"/>
                </a:cubicBezTo>
                <a:cubicBezTo>
                  <a:pt x="34" y="315"/>
                  <a:pt x="34" y="315"/>
                  <a:pt x="34" y="315"/>
                </a:cubicBezTo>
                <a:cubicBezTo>
                  <a:pt x="36" y="310"/>
                  <a:pt x="36" y="310"/>
                  <a:pt x="36" y="310"/>
                </a:cubicBezTo>
                <a:cubicBezTo>
                  <a:pt x="35" y="304"/>
                  <a:pt x="35" y="304"/>
                  <a:pt x="35" y="304"/>
                </a:cubicBezTo>
                <a:cubicBezTo>
                  <a:pt x="35" y="304"/>
                  <a:pt x="30" y="303"/>
                  <a:pt x="29" y="301"/>
                </a:cubicBezTo>
                <a:cubicBezTo>
                  <a:pt x="28" y="300"/>
                  <a:pt x="24" y="296"/>
                  <a:pt x="24" y="296"/>
                </a:cubicBezTo>
                <a:cubicBezTo>
                  <a:pt x="20" y="292"/>
                  <a:pt x="20" y="292"/>
                  <a:pt x="20" y="292"/>
                </a:cubicBezTo>
                <a:cubicBezTo>
                  <a:pt x="19" y="285"/>
                  <a:pt x="19" y="285"/>
                  <a:pt x="19" y="285"/>
                </a:cubicBezTo>
                <a:cubicBezTo>
                  <a:pt x="19" y="285"/>
                  <a:pt x="18" y="284"/>
                  <a:pt x="19" y="282"/>
                </a:cubicBezTo>
                <a:cubicBezTo>
                  <a:pt x="20" y="281"/>
                  <a:pt x="26" y="277"/>
                  <a:pt x="26" y="277"/>
                </a:cubicBezTo>
                <a:cubicBezTo>
                  <a:pt x="31" y="271"/>
                  <a:pt x="31" y="271"/>
                  <a:pt x="31" y="271"/>
                </a:cubicBezTo>
                <a:cubicBezTo>
                  <a:pt x="37" y="257"/>
                  <a:pt x="37" y="257"/>
                  <a:pt x="37" y="257"/>
                </a:cubicBezTo>
                <a:cubicBezTo>
                  <a:pt x="43" y="243"/>
                  <a:pt x="43" y="243"/>
                  <a:pt x="43" y="243"/>
                </a:cubicBezTo>
                <a:cubicBezTo>
                  <a:pt x="52" y="226"/>
                  <a:pt x="52" y="226"/>
                  <a:pt x="52" y="226"/>
                </a:cubicBezTo>
                <a:cubicBezTo>
                  <a:pt x="55" y="215"/>
                  <a:pt x="55" y="215"/>
                  <a:pt x="55" y="215"/>
                </a:cubicBezTo>
                <a:cubicBezTo>
                  <a:pt x="55" y="215"/>
                  <a:pt x="60" y="207"/>
                  <a:pt x="60" y="206"/>
                </a:cubicBezTo>
                <a:cubicBezTo>
                  <a:pt x="61" y="204"/>
                  <a:pt x="66" y="189"/>
                  <a:pt x="66" y="189"/>
                </a:cubicBezTo>
                <a:cubicBezTo>
                  <a:pt x="72" y="186"/>
                  <a:pt x="72" y="186"/>
                  <a:pt x="72" y="186"/>
                </a:cubicBezTo>
                <a:cubicBezTo>
                  <a:pt x="83" y="182"/>
                  <a:pt x="83" y="182"/>
                  <a:pt x="83" y="182"/>
                </a:cubicBezTo>
                <a:cubicBezTo>
                  <a:pt x="83" y="182"/>
                  <a:pt x="83" y="177"/>
                  <a:pt x="86" y="177"/>
                </a:cubicBezTo>
                <a:cubicBezTo>
                  <a:pt x="88" y="176"/>
                  <a:pt x="96" y="174"/>
                  <a:pt x="96" y="174"/>
                </a:cubicBezTo>
                <a:cubicBezTo>
                  <a:pt x="107" y="172"/>
                  <a:pt x="107" y="172"/>
                  <a:pt x="107" y="172"/>
                </a:cubicBezTo>
                <a:cubicBezTo>
                  <a:pt x="113" y="172"/>
                  <a:pt x="113" y="172"/>
                  <a:pt x="113" y="172"/>
                </a:cubicBezTo>
                <a:cubicBezTo>
                  <a:pt x="113" y="172"/>
                  <a:pt x="125" y="172"/>
                  <a:pt x="127" y="172"/>
                </a:cubicBezTo>
                <a:cubicBezTo>
                  <a:pt x="130" y="172"/>
                  <a:pt x="144" y="170"/>
                  <a:pt x="144" y="170"/>
                </a:cubicBezTo>
                <a:cubicBezTo>
                  <a:pt x="164" y="166"/>
                  <a:pt x="164" y="166"/>
                  <a:pt x="164" y="166"/>
                </a:cubicBezTo>
                <a:cubicBezTo>
                  <a:pt x="164" y="166"/>
                  <a:pt x="163" y="166"/>
                  <a:pt x="168" y="166"/>
                </a:cubicBezTo>
                <a:cubicBezTo>
                  <a:pt x="172" y="166"/>
                  <a:pt x="177" y="170"/>
                  <a:pt x="184" y="169"/>
                </a:cubicBezTo>
                <a:cubicBezTo>
                  <a:pt x="192" y="169"/>
                  <a:pt x="204" y="165"/>
                  <a:pt x="205" y="166"/>
                </a:cubicBezTo>
                <a:cubicBezTo>
                  <a:pt x="206" y="168"/>
                  <a:pt x="174" y="168"/>
                  <a:pt x="174" y="168"/>
                </a:cubicBezTo>
                <a:cubicBezTo>
                  <a:pt x="185" y="168"/>
                  <a:pt x="185" y="168"/>
                  <a:pt x="185" y="168"/>
                </a:cubicBezTo>
                <a:cubicBezTo>
                  <a:pt x="192" y="168"/>
                  <a:pt x="192" y="168"/>
                  <a:pt x="192" y="168"/>
                </a:cubicBezTo>
                <a:cubicBezTo>
                  <a:pt x="209" y="168"/>
                  <a:pt x="209" y="168"/>
                  <a:pt x="209" y="168"/>
                </a:cubicBezTo>
                <a:cubicBezTo>
                  <a:pt x="209" y="168"/>
                  <a:pt x="216" y="169"/>
                  <a:pt x="218" y="168"/>
                </a:cubicBezTo>
                <a:cubicBezTo>
                  <a:pt x="220" y="166"/>
                  <a:pt x="235" y="152"/>
                  <a:pt x="235" y="152"/>
                </a:cubicBezTo>
                <a:cubicBezTo>
                  <a:pt x="237" y="141"/>
                  <a:pt x="237" y="141"/>
                  <a:pt x="237" y="141"/>
                </a:cubicBezTo>
                <a:cubicBezTo>
                  <a:pt x="245" y="130"/>
                  <a:pt x="245" y="130"/>
                  <a:pt x="245" y="130"/>
                </a:cubicBezTo>
                <a:cubicBezTo>
                  <a:pt x="245" y="130"/>
                  <a:pt x="256" y="133"/>
                  <a:pt x="260" y="133"/>
                </a:cubicBezTo>
                <a:cubicBezTo>
                  <a:pt x="263" y="133"/>
                  <a:pt x="295" y="138"/>
                  <a:pt x="295" y="138"/>
                </a:cubicBezTo>
                <a:cubicBezTo>
                  <a:pt x="320" y="138"/>
                  <a:pt x="320" y="138"/>
                  <a:pt x="320" y="138"/>
                </a:cubicBezTo>
                <a:cubicBezTo>
                  <a:pt x="325" y="140"/>
                  <a:pt x="325" y="140"/>
                  <a:pt x="325" y="140"/>
                </a:cubicBezTo>
                <a:cubicBezTo>
                  <a:pt x="346" y="141"/>
                  <a:pt x="346" y="141"/>
                  <a:pt x="346" y="141"/>
                </a:cubicBezTo>
                <a:cubicBezTo>
                  <a:pt x="365" y="140"/>
                  <a:pt x="365" y="140"/>
                  <a:pt x="365" y="140"/>
                </a:cubicBezTo>
                <a:cubicBezTo>
                  <a:pt x="372" y="148"/>
                  <a:pt x="372" y="148"/>
                  <a:pt x="372" y="148"/>
                </a:cubicBezTo>
                <a:cubicBezTo>
                  <a:pt x="392" y="148"/>
                  <a:pt x="392" y="148"/>
                  <a:pt x="392" y="148"/>
                </a:cubicBezTo>
                <a:cubicBezTo>
                  <a:pt x="392" y="148"/>
                  <a:pt x="407" y="155"/>
                  <a:pt x="409" y="155"/>
                </a:cubicBezTo>
                <a:cubicBezTo>
                  <a:pt x="411" y="155"/>
                  <a:pt x="421" y="156"/>
                  <a:pt x="424" y="156"/>
                </a:cubicBezTo>
                <a:cubicBezTo>
                  <a:pt x="428" y="156"/>
                  <a:pt x="436" y="152"/>
                  <a:pt x="436" y="152"/>
                </a:cubicBezTo>
                <a:cubicBezTo>
                  <a:pt x="467" y="158"/>
                  <a:pt x="467" y="158"/>
                  <a:pt x="467" y="158"/>
                </a:cubicBezTo>
                <a:cubicBezTo>
                  <a:pt x="467" y="158"/>
                  <a:pt x="468" y="155"/>
                  <a:pt x="477" y="155"/>
                </a:cubicBezTo>
                <a:cubicBezTo>
                  <a:pt x="486" y="155"/>
                  <a:pt x="506" y="158"/>
                  <a:pt x="506" y="158"/>
                </a:cubicBezTo>
                <a:cubicBezTo>
                  <a:pt x="528" y="160"/>
                  <a:pt x="528" y="160"/>
                  <a:pt x="528" y="160"/>
                </a:cubicBezTo>
                <a:cubicBezTo>
                  <a:pt x="528" y="160"/>
                  <a:pt x="541" y="160"/>
                  <a:pt x="542" y="160"/>
                </a:cubicBezTo>
                <a:cubicBezTo>
                  <a:pt x="544" y="160"/>
                  <a:pt x="556" y="153"/>
                  <a:pt x="556" y="153"/>
                </a:cubicBezTo>
                <a:cubicBezTo>
                  <a:pt x="556" y="153"/>
                  <a:pt x="561" y="146"/>
                  <a:pt x="561" y="144"/>
                </a:cubicBezTo>
                <a:cubicBezTo>
                  <a:pt x="561" y="143"/>
                  <a:pt x="567" y="128"/>
                  <a:pt x="567" y="128"/>
                </a:cubicBezTo>
                <a:cubicBezTo>
                  <a:pt x="577" y="118"/>
                  <a:pt x="577" y="118"/>
                  <a:pt x="577" y="118"/>
                </a:cubicBezTo>
                <a:cubicBezTo>
                  <a:pt x="593" y="111"/>
                  <a:pt x="593" y="111"/>
                  <a:pt x="593" y="111"/>
                </a:cubicBezTo>
                <a:cubicBezTo>
                  <a:pt x="593" y="111"/>
                  <a:pt x="602" y="115"/>
                  <a:pt x="605" y="115"/>
                </a:cubicBezTo>
                <a:cubicBezTo>
                  <a:pt x="607" y="115"/>
                  <a:pt x="619" y="120"/>
                  <a:pt x="625" y="121"/>
                </a:cubicBezTo>
                <a:cubicBezTo>
                  <a:pt x="630" y="121"/>
                  <a:pt x="661" y="127"/>
                  <a:pt x="661" y="127"/>
                </a:cubicBezTo>
                <a:cubicBezTo>
                  <a:pt x="681" y="136"/>
                  <a:pt x="681" y="136"/>
                  <a:pt x="681" y="136"/>
                </a:cubicBezTo>
                <a:cubicBezTo>
                  <a:pt x="694" y="138"/>
                  <a:pt x="694" y="138"/>
                  <a:pt x="694" y="138"/>
                </a:cubicBezTo>
                <a:cubicBezTo>
                  <a:pt x="723" y="156"/>
                  <a:pt x="723" y="156"/>
                  <a:pt x="723" y="156"/>
                </a:cubicBezTo>
                <a:cubicBezTo>
                  <a:pt x="730" y="151"/>
                  <a:pt x="730" y="151"/>
                  <a:pt x="730" y="151"/>
                </a:cubicBezTo>
                <a:cubicBezTo>
                  <a:pt x="730" y="151"/>
                  <a:pt x="741" y="156"/>
                  <a:pt x="742" y="156"/>
                </a:cubicBezTo>
                <a:cubicBezTo>
                  <a:pt x="743" y="156"/>
                  <a:pt x="757" y="148"/>
                  <a:pt x="757" y="148"/>
                </a:cubicBezTo>
                <a:cubicBezTo>
                  <a:pt x="769" y="151"/>
                  <a:pt x="769" y="151"/>
                  <a:pt x="769" y="151"/>
                </a:cubicBezTo>
                <a:cubicBezTo>
                  <a:pt x="778" y="149"/>
                  <a:pt x="778" y="149"/>
                  <a:pt x="778" y="149"/>
                </a:cubicBezTo>
                <a:cubicBezTo>
                  <a:pt x="790" y="149"/>
                  <a:pt x="790" y="149"/>
                  <a:pt x="790" y="149"/>
                </a:cubicBezTo>
                <a:cubicBezTo>
                  <a:pt x="802" y="157"/>
                  <a:pt x="802" y="157"/>
                  <a:pt x="802" y="157"/>
                </a:cubicBezTo>
                <a:cubicBezTo>
                  <a:pt x="809" y="159"/>
                  <a:pt x="809" y="159"/>
                  <a:pt x="809" y="159"/>
                </a:cubicBezTo>
                <a:cubicBezTo>
                  <a:pt x="811" y="153"/>
                  <a:pt x="811" y="153"/>
                  <a:pt x="811" y="153"/>
                </a:cubicBezTo>
                <a:cubicBezTo>
                  <a:pt x="819" y="154"/>
                  <a:pt x="819" y="154"/>
                  <a:pt x="819" y="154"/>
                </a:cubicBezTo>
                <a:cubicBezTo>
                  <a:pt x="824" y="162"/>
                  <a:pt x="824" y="162"/>
                  <a:pt x="824" y="162"/>
                </a:cubicBezTo>
                <a:cubicBezTo>
                  <a:pt x="837" y="161"/>
                  <a:pt x="837" y="161"/>
                  <a:pt x="837" y="161"/>
                </a:cubicBezTo>
                <a:cubicBezTo>
                  <a:pt x="841" y="151"/>
                  <a:pt x="841" y="151"/>
                  <a:pt x="841" y="151"/>
                </a:cubicBezTo>
                <a:cubicBezTo>
                  <a:pt x="841" y="151"/>
                  <a:pt x="844" y="147"/>
                  <a:pt x="846" y="146"/>
                </a:cubicBezTo>
                <a:cubicBezTo>
                  <a:pt x="848" y="146"/>
                  <a:pt x="865" y="147"/>
                  <a:pt x="865" y="147"/>
                </a:cubicBezTo>
                <a:cubicBezTo>
                  <a:pt x="865" y="147"/>
                  <a:pt x="870" y="149"/>
                  <a:pt x="871" y="147"/>
                </a:cubicBezTo>
                <a:cubicBezTo>
                  <a:pt x="872" y="146"/>
                  <a:pt x="872" y="145"/>
                  <a:pt x="877" y="142"/>
                </a:cubicBezTo>
                <a:cubicBezTo>
                  <a:pt x="882" y="140"/>
                  <a:pt x="897" y="139"/>
                  <a:pt x="897" y="139"/>
                </a:cubicBezTo>
                <a:cubicBezTo>
                  <a:pt x="909" y="141"/>
                  <a:pt x="909" y="141"/>
                  <a:pt x="909" y="141"/>
                </a:cubicBezTo>
                <a:cubicBezTo>
                  <a:pt x="920" y="138"/>
                  <a:pt x="920" y="138"/>
                  <a:pt x="920" y="138"/>
                </a:cubicBezTo>
                <a:cubicBezTo>
                  <a:pt x="928" y="141"/>
                  <a:pt x="928" y="141"/>
                  <a:pt x="928" y="141"/>
                </a:cubicBezTo>
                <a:cubicBezTo>
                  <a:pt x="939" y="155"/>
                  <a:pt x="939" y="155"/>
                  <a:pt x="939" y="155"/>
                </a:cubicBezTo>
                <a:cubicBezTo>
                  <a:pt x="946" y="161"/>
                  <a:pt x="946" y="161"/>
                  <a:pt x="946" y="161"/>
                </a:cubicBezTo>
                <a:cubicBezTo>
                  <a:pt x="954" y="159"/>
                  <a:pt x="954" y="159"/>
                  <a:pt x="954" y="159"/>
                </a:cubicBezTo>
                <a:cubicBezTo>
                  <a:pt x="957" y="151"/>
                  <a:pt x="957" y="151"/>
                  <a:pt x="957" y="151"/>
                </a:cubicBezTo>
                <a:cubicBezTo>
                  <a:pt x="975" y="151"/>
                  <a:pt x="975" y="151"/>
                  <a:pt x="975" y="151"/>
                </a:cubicBezTo>
                <a:cubicBezTo>
                  <a:pt x="980" y="154"/>
                  <a:pt x="980" y="154"/>
                  <a:pt x="980" y="154"/>
                </a:cubicBezTo>
                <a:cubicBezTo>
                  <a:pt x="980" y="154"/>
                  <a:pt x="987" y="159"/>
                  <a:pt x="988" y="159"/>
                </a:cubicBezTo>
                <a:cubicBezTo>
                  <a:pt x="990" y="159"/>
                  <a:pt x="1001" y="160"/>
                  <a:pt x="1001" y="160"/>
                </a:cubicBezTo>
                <a:cubicBezTo>
                  <a:pt x="1010" y="161"/>
                  <a:pt x="1010" y="161"/>
                  <a:pt x="1010" y="161"/>
                </a:cubicBezTo>
                <a:cubicBezTo>
                  <a:pt x="1021" y="160"/>
                  <a:pt x="1021" y="160"/>
                  <a:pt x="1021" y="160"/>
                </a:cubicBezTo>
                <a:cubicBezTo>
                  <a:pt x="1023" y="152"/>
                  <a:pt x="1023" y="152"/>
                  <a:pt x="1023" y="152"/>
                </a:cubicBezTo>
                <a:cubicBezTo>
                  <a:pt x="1033" y="144"/>
                  <a:pt x="1033" y="144"/>
                  <a:pt x="1033" y="144"/>
                </a:cubicBezTo>
                <a:cubicBezTo>
                  <a:pt x="1037" y="128"/>
                  <a:pt x="1037" y="128"/>
                  <a:pt x="1037" y="128"/>
                </a:cubicBezTo>
                <a:cubicBezTo>
                  <a:pt x="1037" y="128"/>
                  <a:pt x="1044" y="125"/>
                  <a:pt x="1044" y="122"/>
                </a:cubicBezTo>
                <a:cubicBezTo>
                  <a:pt x="1044" y="120"/>
                  <a:pt x="1045" y="114"/>
                  <a:pt x="1045" y="114"/>
                </a:cubicBezTo>
                <a:cubicBezTo>
                  <a:pt x="1048" y="105"/>
                  <a:pt x="1048" y="105"/>
                  <a:pt x="1048" y="105"/>
                </a:cubicBezTo>
                <a:cubicBezTo>
                  <a:pt x="1052" y="101"/>
                  <a:pt x="1052" y="101"/>
                  <a:pt x="1052" y="101"/>
                </a:cubicBezTo>
                <a:cubicBezTo>
                  <a:pt x="1054" y="88"/>
                  <a:pt x="1054" y="88"/>
                  <a:pt x="1054" y="88"/>
                </a:cubicBezTo>
                <a:cubicBezTo>
                  <a:pt x="1064" y="81"/>
                  <a:pt x="1064" y="81"/>
                  <a:pt x="1064" y="81"/>
                </a:cubicBezTo>
                <a:cubicBezTo>
                  <a:pt x="1077" y="71"/>
                  <a:pt x="1077" y="71"/>
                  <a:pt x="1077" y="71"/>
                </a:cubicBezTo>
                <a:cubicBezTo>
                  <a:pt x="1086" y="64"/>
                  <a:pt x="1086" y="64"/>
                  <a:pt x="1086" y="64"/>
                </a:cubicBezTo>
                <a:cubicBezTo>
                  <a:pt x="1095" y="56"/>
                  <a:pt x="1095" y="56"/>
                  <a:pt x="1095" y="56"/>
                </a:cubicBezTo>
                <a:cubicBezTo>
                  <a:pt x="1103" y="61"/>
                  <a:pt x="1103" y="61"/>
                  <a:pt x="1103" y="61"/>
                </a:cubicBezTo>
                <a:cubicBezTo>
                  <a:pt x="1115" y="60"/>
                  <a:pt x="1115" y="60"/>
                  <a:pt x="1115" y="60"/>
                </a:cubicBezTo>
                <a:cubicBezTo>
                  <a:pt x="1120" y="62"/>
                  <a:pt x="1120" y="62"/>
                  <a:pt x="1120" y="62"/>
                </a:cubicBezTo>
                <a:cubicBezTo>
                  <a:pt x="1120" y="62"/>
                  <a:pt x="1127" y="64"/>
                  <a:pt x="1128" y="64"/>
                </a:cubicBezTo>
                <a:cubicBezTo>
                  <a:pt x="1130" y="64"/>
                  <a:pt x="1141" y="65"/>
                  <a:pt x="1141" y="65"/>
                </a:cubicBezTo>
                <a:cubicBezTo>
                  <a:pt x="1152" y="71"/>
                  <a:pt x="1152" y="71"/>
                  <a:pt x="1152" y="71"/>
                </a:cubicBezTo>
                <a:cubicBezTo>
                  <a:pt x="1161" y="78"/>
                  <a:pt x="1161" y="78"/>
                  <a:pt x="1161" y="78"/>
                </a:cubicBezTo>
                <a:cubicBezTo>
                  <a:pt x="1165" y="79"/>
                  <a:pt x="1165" y="79"/>
                  <a:pt x="1165" y="79"/>
                </a:cubicBezTo>
                <a:cubicBezTo>
                  <a:pt x="1171" y="82"/>
                  <a:pt x="1171" y="82"/>
                  <a:pt x="1171" y="82"/>
                </a:cubicBezTo>
                <a:cubicBezTo>
                  <a:pt x="1178" y="80"/>
                  <a:pt x="1178" y="80"/>
                  <a:pt x="1178" y="80"/>
                </a:cubicBezTo>
                <a:cubicBezTo>
                  <a:pt x="1183" y="74"/>
                  <a:pt x="1183" y="74"/>
                  <a:pt x="1183" y="74"/>
                </a:cubicBezTo>
                <a:cubicBezTo>
                  <a:pt x="1191" y="73"/>
                  <a:pt x="1191" y="73"/>
                  <a:pt x="1191" y="73"/>
                </a:cubicBezTo>
                <a:cubicBezTo>
                  <a:pt x="1199" y="74"/>
                  <a:pt x="1199" y="74"/>
                  <a:pt x="1199" y="74"/>
                </a:cubicBezTo>
                <a:cubicBezTo>
                  <a:pt x="1214" y="80"/>
                  <a:pt x="1214" y="80"/>
                  <a:pt x="1214" y="80"/>
                </a:cubicBezTo>
                <a:cubicBezTo>
                  <a:pt x="1219" y="80"/>
                  <a:pt x="1219" y="80"/>
                  <a:pt x="1219" y="80"/>
                </a:cubicBezTo>
                <a:cubicBezTo>
                  <a:pt x="1232" y="77"/>
                  <a:pt x="1232" y="77"/>
                  <a:pt x="1232" y="77"/>
                </a:cubicBezTo>
                <a:cubicBezTo>
                  <a:pt x="1245" y="70"/>
                  <a:pt x="1245" y="70"/>
                  <a:pt x="1245" y="70"/>
                </a:cubicBezTo>
                <a:cubicBezTo>
                  <a:pt x="1245" y="70"/>
                  <a:pt x="1253" y="67"/>
                  <a:pt x="1255" y="67"/>
                </a:cubicBezTo>
                <a:cubicBezTo>
                  <a:pt x="1256" y="67"/>
                  <a:pt x="1267" y="67"/>
                  <a:pt x="1267" y="67"/>
                </a:cubicBezTo>
                <a:cubicBezTo>
                  <a:pt x="1281" y="63"/>
                  <a:pt x="1281" y="63"/>
                  <a:pt x="1281" y="63"/>
                </a:cubicBezTo>
                <a:cubicBezTo>
                  <a:pt x="1290" y="60"/>
                  <a:pt x="1290" y="60"/>
                  <a:pt x="1290" y="60"/>
                </a:cubicBezTo>
                <a:cubicBezTo>
                  <a:pt x="1308" y="61"/>
                  <a:pt x="1308" y="61"/>
                  <a:pt x="1308" y="61"/>
                </a:cubicBezTo>
                <a:cubicBezTo>
                  <a:pt x="1314" y="68"/>
                  <a:pt x="1314" y="68"/>
                  <a:pt x="1314" y="68"/>
                </a:cubicBezTo>
                <a:cubicBezTo>
                  <a:pt x="1314" y="68"/>
                  <a:pt x="1334" y="57"/>
                  <a:pt x="1335" y="56"/>
                </a:cubicBezTo>
                <a:cubicBezTo>
                  <a:pt x="1336" y="56"/>
                  <a:pt x="1346" y="51"/>
                  <a:pt x="1346" y="51"/>
                </a:cubicBezTo>
                <a:cubicBezTo>
                  <a:pt x="1369" y="51"/>
                  <a:pt x="1369" y="51"/>
                  <a:pt x="1369" y="51"/>
                </a:cubicBezTo>
                <a:cubicBezTo>
                  <a:pt x="1379" y="49"/>
                  <a:pt x="1379" y="49"/>
                  <a:pt x="1379" y="49"/>
                </a:cubicBezTo>
                <a:cubicBezTo>
                  <a:pt x="1379" y="49"/>
                  <a:pt x="1391" y="57"/>
                  <a:pt x="1393" y="57"/>
                </a:cubicBezTo>
                <a:cubicBezTo>
                  <a:pt x="1395" y="57"/>
                  <a:pt x="1409" y="58"/>
                  <a:pt x="1410" y="57"/>
                </a:cubicBezTo>
                <a:cubicBezTo>
                  <a:pt x="1411" y="57"/>
                  <a:pt x="1422" y="54"/>
                  <a:pt x="1422" y="54"/>
                </a:cubicBezTo>
                <a:cubicBezTo>
                  <a:pt x="1436" y="49"/>
                  <a:pt x="1436" y="49"/>
                  <a:pt x="1436" y="49"/>
                </a:cubicBezTo>
                <a:cubicBezTo>
                  <a:pt x="1448" y="48"/>
                  <a:pt x="1448" y="48"/>
                  <a:pt x="1448" y="48"/>
                </a:cubicBezTo>
                <a:cubicBezTo>
                  <a:pt x="1452" y="42"/>
                  <a:pt x="1452" y="42"/>
                  <a:pt x="1452" y="42"/>
                </a:cubicBezTo>
                <a:cubicBezTo>
                  <a:pt x="1477" y="28"/>
                  <a:pt x="1477" y="28"/>
                  <a:pt x="1477" y="28"/>
                </a:cubicBezTo>
                <a:cubicBezTo>
                  <a:pt x="1477" y="28"/>
                  <a:pt x="1488" y="22"/>
                  <a:pt x="1489" y="20"/>
                </a:cubicBezTo>
                <a:cubicBezTo>
                  <a:pt x="1489" y="19"/>
                  <a:pt x="1490" y="11"/>
                  <a:pt x="1490" y="11"/>
                </a:cubicBezTo>
                <a:cubicBezTo>
                  <a:pt x="1496" y="3"/>
                  <a:pt x="1496" y="3"/>
                  <a:pt x="1496" y="3"/>
                </a:cubicBezTo>
                <a:cubicBezTo>
                  <a:pt x="1496" y="3"/>
                  <a:pt x="1525" y="10"/>
                  <a:pt x="1554" y="9"/>
                </a:cubicBezTo>
                <a:cubicBezTo>
                  <a:pt x="1576" y="8"/>
                  <a:pt x="1600" y="0"/>
                  <a:pt x="1600" y="0"/>
                </a:cubicBezTo>
                <a:cubicBezTo>
                  <a:pt x="1607" y="0"/>
                  <a:pt x="1607" y="0"/>
                  <a:pt x="1607" y="0"/>
                </a:cubicBezTo>
                <a:cubicBezTo>
                  <a:pt x="1614" y="13"/>
                  <a:pt x="1614" y="13"/>
                  <a:pt x="1614" y="13"/>
                </a:cubicBezTo>
                <a:cubicBezTo>
                  <a:pt x="1622" y="17"/>
                  <a:pt x="1622" y="17"/>
                  <a:pt x="1622" y="17"/>
                </a:cubicBezTo>
                <a:cubicBezTo>
                  <a:pt x="1626" y="28"/>
                  <a:pt x="1626" y="28"/>
                  <a:pt x="1626" y="28"/>
                </a:cubicBezTo>
                <a:cubicBezTo>
                  <a:pt x="1632" y="31"/>
                  <a:pt x="1632" y="31"/>
                  <a:pt x="1632" y="31"/>
                </a:cubicBezTo>
                <a:cubicBezTo>
                  <a:pt x="1647" y="38"/>
                  <a:pt x="1647" y="38"/>
                  <a:pt x="1647" y="38"/>
                </a:cubicBezTo>
                <a:cubicBezTo>
                  <a:pt x="1654" y="41"/>
                  <a:pt x="1654" y="41"/>
                  <a:pt x="1654" y="41"/>
                </a:cubicBezTo>
                <a:cubicBezTo>
                  <a:pt x="1677" y="46"/>
                  <a:pt x="1677" y="46"/>
                  <a:pt x="1677" y="46"/>
                </a:cubicBezTo>
                <a:cubicBezTo>
                  <a:pt x="1678" y="55"/>
                  <a:pt x="1678" y="55"/>
                  <a:pt x="1678" y="55"/>
                </a:cubicBezTo>
                <a:cubicBezTo>
                  <a:pt x="1696" y="54"/>
                  <a:pt x="1696" y="54"/>
                  <a:pt x="1696" y="54"/>
                </a:cubicBezTo>
                <a:cubicBezTo>
                  <a:pt x="1707" y="55"/>
                  <a:pt x="1707" y="55"/>
                  <a:pt x="1707" y="55"/>
                </a:cubicBezTo>
                <a:cubicBezTo>
                  <a:pt x="1713" y="66"/>
                  <a:pt x="1713" y="66"/>
                  <a:pt x="1713" y="66"/>
                </a:cubicBezTo>
                <a:cubicBezTo>
                  <a:pt x="1726" y="74"/>
                  <a:pt x="1726" y="74"/>
                  <a:pt x="1726" y="74"/>
                </a:cubicBezTo>
                <a:cubicBezTo>
                  <a:pt x="1733" y="74"/>
                  <a:pt x="1733" y="74"/>
                  <a:pt x="1733" y="74"/>
                </a:cubicBezTo>
                <a:cubicBezTo>
                  <a:pt x="1750" y="62"/>
                  <a:pt x="1750" y="62"/>
                  <a:pt x="1750" y="62"/>
                </a:cubicBezTo>
                <a:cubicBezTo>
                  <a:pt x="1750" y="62"/>
                  <a:pt x="1771" y="68"/>
                  <a:pt x="1772" y="68"/>
                </a:cubicBezTo>
                <a:cubicBezTo>
                  <a:pt x="1774" y="67"/>
                  <a:pt x="1791" y="68"/>
                  <a:pt x="1791" y="68"/>
                </a:cubicBezTo>
                <a:cubicBezTo>
                  <a:pt x="1801" y="77"/>
                  <a:pt x="1801" y="77"/>
                  <a:pt x="1801" y="77"/>
                </a:cubicBezTo>
                <a:cubicBezTo>
                  <a:pt x="1813" y="86"/>
                  <a:pt x="1813" y="86"/>
                  <a:pt x="1813" y="86"/>
                </a:cubicBezTo>
                <a:cubicBezTo>
                  <a:pt x="1826" y="90"/>
                  <a:pt x="1826" y="90"/>
                  <a:pt x="1826" y="90"/>
                </a:cubicBezTo>
                <a:cubicBezTo>
                  <a:pt x="1840" y="97"/>
                  <a:pt x="1840" y="97"/>
                  <a:pt x="1840" y="97"/>
                </a:cubicBezTo>
                <a:cubicBezTo>
                  <a:pt x="1849" y="104"/>
                  <a:pt x="1849" y="104"/>
                  <a:pt x="1849" y="104"/>
                </a:cubicBezTo>
                <a:cubicBezTo>
                  <a:pt x="1862" y="105"/>
                  <a:pt x="1862" y="105"/>
                  <a:pt x="1862" y="105"/>
                </a:cubicBezTo>
                <a:cubicBezTo>
                  <a:pt x="1870" y="113"/>
                  <a:pt x="1870" y="113"/>
                  <a:pt x="1870" y="113"/>
                </a:cubicBezTo>
                <a:cubicBezTo>
                  <a:pt x="1880" y="123"/>
                  <a:pt x="1880" y="123"/>
                  <a:pt x="1880" y="123"/>
                </a:cubicBezTo>
                <a:cubicBezTo>
                  <a:pt x="1890" y="129"/>
                  <a:pt x="1890" y="129"/>
                  <a:pt x="1890" y="129"/>
                </a:cubicBezTo>
                <a:cubicBezTo>
                  <a:pt x="1901" y="134"/>
                  <a:pt x="1901" y="134"/>
                  <a:pt x="1901" y="134"/>
                </a:cubicBezTo>
                <a:cubicBezTo>
                  <a:pt x="1910" y="138"/>
                  <a:pt x="1910" y="138"/>
                  <a:pt x="1910" y="138"/>
                </a:cubicBezTo>
                <a:cubicBezTo>
                  <a:pt x="1922" y="140"/>
                  <a:pt x="1922" y="140"/>
                  <a:pt x="1922" y="140"/>
                </a:cubicBezTo>
                <a:cubicBezTo>
                  <a:pt x="1929" y="149"/>
                  <a:pt x="1929" y="149"/>
                  <a:pt x="1929" y="149"/>
                </a:cubicBezTo>
                <a:cubicBezTo>
                  <a:pt x="1933" y="151"/>
                  <a:pt x="1933" y="151"/>
                  <a:pt x="1933" y="151"/>
                </a:cubicBezTo>
                <a:cubicBezTo>
                  <a:pt x="1943" y="159"/>
                  <a:pt x="1943" y="159"/>
                  <a:pt x="1943" y="159"/>
                </a:cubicBezTo>
                <a:cubicBezTo>
                  <a:pt x="1952" y="163"/>
                  <a:pt x="1952" y="163"/>
                  <a:pt x="1952" y="163"/>
                </a:cubicBezTo>
                <a:cubicBezTo>
                  <a:pt x="1952" y="163"/>
                  <a:pt x="1956" y="162"/>
                  <a:pt x="1958" y="162"/>
                </a:cubicBezTo>
                <a:cubicBezTo>
                  <a:pt x="1960" y="162"/>
                  <a:pt x="1975" y="165"/>
                  <a:pt x="1975" y="165"/>
                </a:cubicBezTo>
                <a:cubicBezTo>
                  <a:pt x="1984" y="172"/>
                  <a:pt x="1984" y="172"/>
                  <a:pt x="1984" y="172"/>
                </a:cubicBezTo>
                <a:cubicBezTo>
                  <a:pt x="1992" y="170"/>
                  <a:pt x="1992" y="170"/>
                  <a:pt x="1992" y="170"/>
                </a:cubicBezTo>
                <a:cubicBezTo>
                  <a:pt x="2001" y="166"/>
                  <a:pt x="2001" y="166"/>
                  <a:pt x="2001" y="166"/>
                </a:cubicBezTo>
                <a:cubicBezTo>
                  <a:pt x="2013" y="172"/>
                  <a:pt x="2013" y="172"/>
                  <a:pt x="2013" y="172"/>
                </a:cubicBezTo>
                <a:cubicBezTo>
                  <a:pt x="2027" y="172"/>
                  <a:pt x="2027" y="172"/>
                  <a:pt x="2027" y="172"/>
                </a:cubicBezTo>
                <a:cubicBezTo>
                  <a:pt x="2037" y="174"/>
                  <a:pt x="2037" y="174"/>
                  <a:pt x="2037" y="174"/>
                </a:cubicBezTo>
                <a:cubicBezTo>
                  <a:pt x="2055" y="174"/>
                  <a:pt x="2055" y="174"/>
                  <a:pt x="2055" y="174"/>
                </a:cubicBezTo>
                <a:cubicBezTo>
                  <a:pt x="2057" y="176"/>
                  <a:pt x="2057" y="176"/>
                  <a:pt x="2057" y="176"/>
                </a:cubicBezTo>
                <a:cubicBezTo>
                  <a:pt x="2070" y="174"/>
                  <a:pt x="2070" y="174"/>
                  <a:pt x="2070" y="174"/>
                </a:cubicBezTo>
                <a:cubicBezTo>
                  <a:pt x="2079" y="175"/>
                  <a:pt x="2079" y="175"/>
                  <a:pt x="2079" y="175"/>
                </a:cubicBezTo>
                <a:cubicBezTo>
                  <a:pt x="2087" y="178"/>
                  <a:pt x="2087" y="178"/>
                  <a:pt x="2087" y="178"/>
                </a:cubicBezTo>
                <a:cubicBezTo>
                  <a:pt x="2110" y="176"/>
                  <a:pt x="2110" y="176"/>
                  <a:pt x="2110" y="176"/>
                </a:cubicBezTo>
                <a:cubicBezTo>
                  <a:pt x="2115" y="180"/>
                  <a:pt x="2115" y="180"/>
                  <a:pt x="2115" y="180"/>
                </a:cubicBezTo>
                <a:cubicBezTo>
                  <a:pt x="2127" y="190"/>
                  <a:pt x="2127" y="190"/>
                  <a:pt x="2127" y="190"/>
                </a:cubicBezTo>
                <a:cubicBezTo>
                  <a:pt x="2133" y="202"/>
                  <a:pt x="2133" y="202"/>
                  <a:pt x="2133" y="202"/>
                </a:cubicBezTo>
                <a:cubicBezTo>
                  <a:pt x="2143" y="202"/>
                  <a:pt x="2143" y="202"/>
                  <a:pt x="2143" y="202"/>
                </a:cubicBezTo>
                <a:cubicBezTo>
                  <a:pt x="2148" y="193"/>
                  <a:pt x="2148" y="193"/>
                  <a:pt x="2148" y="193"/>
                </a:cubicBezTo>
                <a:cubicBezTo>
                  <a:pt x="2164" y="200"/>
                  <a:pt x="2164" y="200"/>
                  <a:pt x="2164" y="200"/>
                </a:cubicBezTo>
                <a:cubicBezTo>
                  <a:pt x="2173" y="199"/>
                  <a:pt x="2173" y="199"/>
                  <a:pt x="2173" y="199"/>
                </a:cubicBezTo>
                <a:cubicBezTo>
                  <a:pt x="2185" y="204"/>
                  <a:pt x="2185" y="204"/>
                  <a:pt x="2185" y="204"/>
                </a:cubicBezTo>
                <a:cubicBezTo>
                  <a:pt x="2203" y="203"/>
                  <a:pt x="2203" y="203"/>
                  <a:pt x="2203" y="203"/>
                </a:cubicBezTo>
                <a:cubicBezTo>
                  <a:pt x="2218" y="206"/>
                  <a:pt x="2218" y="206"/>
                  <a:pt x="2218" y="206"/>
                </a:cubicBezTo>
                <a:cubicBezTo>
                  <a:pt x="2229" y="220"/>
                  <a:pt x="2229" y="220"/>
                  <a:pt x="2229" y="220"/>
                </a:cubicBezTo>
                <a:cubicBezTo>
                  <a:pt x="2235" y="222"/>
                  <a:pt x="2235" y="222"/>
                  <a:pt x="2235" y="222"/>
                </a:cubicBezTo>
                <a:cubicBezTo>
                  <a:pt x="2248" y="241"/>
                  <a:pt x="2248" y="241"/>
                  <a:pt x="2248" y="241"/>
                </a:cubicBezTo>
                <a:cubicBezTo>
                  <a:pt x="2259" y="249"/>
                  <a:pt x="2259" y="249"/>
                  <a:pt x="2259" y="249"/>
                </a:cubicBezTo>
                <a:cubicBezTo>
                  <a:pt x="2270" y="264"/>
                  <a:pt x="2270" y="264"/>
                  <a:pt x="2270" y="264"/>
                </a:cubicBezTo>
                <a:cubicBezTo>
                  <a:pt x="2278" y="266"/>
                  <a:pt x="2278" y="266"/>
                  <a:pt x="2278" y="266"/>
                </a:cubicBezTo>
                <a:cubicBezTo>
                  <a:pt x="2295" y="260"/>
                  <a:pt x="2295" y="260"/>
                  <a:pt x="2295" y="260"/>
                </a:cubicBezTo>
                <a:cubicBezTo>
                  <a:pt x="2317" y="264"/>
                  <a:pt x="2317" y="264"/>
                  <a:pt x="2317" y="264"/>
                </a:cubicBezTo>
                <a:cubicBezTo>
                  <a:pt x="2330" y="266"/>
                  <a:pt x="2330" y="266"/>
                  <a:pt x="2330" y="266"/>
                </a:cubicBezTo>
                <a:cubicBezTo>
                  <a:pt x="2340" y="270"/>
                  <a:pt x="2340" y="270"/>
                  <a:pt x="2340" y="270"/>
                </a:cubicBezTo>
                <a:cubicBezTo>
                  <a:pt x="2358" y="276"/>
                  <a:pt x="2358" y="276"/>
                  <a:pt x="2358" y="276"/>
                </a:cubicBezTo>
                <a:cubicBezTo>
                  <a:pt x="2363" y="284"/>
                  <a:pt x="2363" y="284"/>
                  <a:pt x="2363" y="284"/>
                </a:cubicBezTo>
                <a:cubicBezTo>
                  <a:pt x="2371" y="299"/>
                  <a:pt x="2371" y="299"/>
                  <a:pt x="2371" y="299"/>
                </a:cubicBezTo>
                <a:cubicBezTo>
                  <a:pt x="2374" y="311"/>
                  <a:pt x="2374" y="311"/>
                  <a:pt x="2374" y="311"/>
                </a:cubicBezTo>
                <a:cubicBezTo>
                  <a:pt x="2376" y="321"/>
                  <a:pt x="2376" y="321"/>
                  <a:pt x="2376" y="321"/>
                </a:cubicBezTo>
                <a:cubicBezTo>
                  <a:pt x="2385" y="336"/>
                  <a:pt x="2385" y="336"/>
                  <a:pt x="2385" y="336"/>
                </a:cubicBezTo>
                <a:cubicBezTo>
                  <a:pt x="2385" y="336"/>
                  <a:pt x="2392" y="342"/>
                  <a:pt x="2392" y="343"/>
                </a:cubicBezTo>
                <a:cubicBezTo>
                  <a:pt x="2392" y="344"/>
                  <a:pt x="2391" y="358"/>
                  <a:pt x="2391" y="358"/>
                </a:cubicBezTo>
                <a:cubicBezTo>
                  <a:pt x="2397" y="367"/>
                  <a:pt x="2397" y="367"/>
                  <a:pt x="2397" y="367"/>
                </a:cubicBezTo>
                <a:cubicBezTo>
                  <a:pt x="2393" y="379"/>
                  <a:pt x="2393" y="379"/>
                  <a:pt x="2393" y="379"/>
                </a:cubicBezTo>
                <a:cubicBezTo>
                  <a:pt x="2393" y="379"/>
                  <a:pt x="2388" y="390"/>
                  <a:pt x="2388" y="392"/>
                </a:cubicBezTo>
                <a:cubicBezTo>
                  <a:pt x="2388" y="393"/>
                  <a:pt x="2385" y="404"/>
                  <a:pt x="2385" y="404"/>
                </a:cubicBezTo>
                <a:cubicBezTo>
                  <a:pt x="2383" y="414"/>
                  <a:pt x="2383" y="414"/>
                  <a:pt x="2383" y="414"/>
                </a:cubicBezTo>
                <a:cubicBezTo>
                  <a:pt x="2383" y="414"/>
                  <a:pt x="2378" y="423"/>
                  <a:pt x="2379" y="425"/>
                </a:cubicBezTo>
                <a:cubicBezTo>
                  <a:pt x="2379" y="428"/>
                  <a:pt x="2385" y="440"/>
                  <a:pt x="2385" y="440"/>
                </a:cubicBezTo>
                <a:cubicBezTo>
                  <a:pt x="2391" y="446"/>
                  <a:pt x="2391" y="446"/>
                  <a:pt x="2391" y="446"/>
                </a:cubicBezTo>
                <a:cubicBezTo>
                  <a:pt x="2397" y="448"/>
                  <a:pt x="2397" y="448"/>
                  <a:pt x="2397" y="448"/>
                </a:cubicBezTo>
                <a:cubicBezTo>
                  <a:pt x="2398" y="458"/>
                  <a:pt x="2398" y="458"/>
                  <a:pt x="2398" y="458"/>
                </a:cubicBezTo>
                <a:cubicBezTo>
                  <a:pt x="2398" y="475"/>
                  <a:pt x="2398" y="475"/>
                  <a:pt x="2398" y="475"/>
                </a:cubicBezTo>
                <a:cubicBezTo>
                  <a:pt x="2398" y="475"/>
                  <a:pt x="2397" y="481"/>
                  <a:pt x="2397" y="482"/>
                </a:cubicBezTo>
                <a:cubicBezTo>
                  <a:pt x="2397" y="484"/>
                  <a:pt x="2391" y="499"/>
                  <a:pt x="2391" y="499"/>
                </a:cubicBezTo>
                <a:cubicBezTo>
                  <a:pt x="2391" y="499"/>
                  <a:pt x="2389" y="504"/>
                  <a:pt x="2390" y="505"/>
                </a:cubicBezTo>
                <a:cubicBezTo>
                  <a:pt x="2391" y="506"/>
                  <a:pt x="2407" y="516"/>
                  <a:pt x="2407" y="516"/>
                </a:cubicBezTo>
                <a:cubicBezTo>
                  <a:pt x="2416" y="531"/>
                  <a:pt x="2416" y="531"/>
                  <a:pt x="2416" y="531"/>
                </a:cubicBezTo>
                <a:cubicBezTo>
                  <a:pt x="2422" y="541"/>
                  <a:pt x="2422" y="541"/>
                  <a:pt x="2422" y="541"/>
                </a:cubicBezTo>
                <a:cubicBezTo>
                  <a:pt x="2419" y="546"/>
                  <a:pt x="2419" y="546"/>
                  <a:pt x="2419" y="546"/>
                </a:cubicBezTo>
                <a:cubicBezTo>
                  <a:pt x="2429" y="554"/>
                  <a:pt x="2429" y="554"/>
                  <a:pt x="2429" y="554"/>
                </a:cubicBezTo>
                <a:cubicBezTo>
                  <a:pt x="2427" y="562"/>
                  <a:pt x="2427" y="562"/>
                  <a:pt x="2427" y="562"/>
                </a:cubicBezTo>
                <a:cubicBezTo>
                  <a:pt x="2422" y="570"/>
                  <a:pt x="2422" y="570"/>
                  <a:pt x="2422" y="570"/>
                </a:cubicBezTo>
                <a:cubicBezTo>
                  <a:pt x="2421" y="572"/>
                  <a:pt x="2421" y="572"/>
                  <a:pt x="2421" y="572"/>
                </a:cubicBezTo>
                <a:cubicBezTo>
                  <a:pt x="2421" y="580"/>
                  <a:pt x="2421" y="580"/>
                  <a:pt x="2421" y="580"/>
                </a:cubicBezTo>
                <a:cubicBezTo>
                  <a:pt x="2420" y="588"/>
                  <a:pt x="2420" y="588"/>
                  <a:pt x="2420" y="588"/>
                </a:cubicBezTo>
                <a:cubicBezTo>
                  <a:pt x="2420" y="588"/>
                  <a:pt x="2419" y="591"/>
                  <a:pt x="2420" y="594"/>
                </a:cubicBezTo>
                <a:cubicBezTo>
                  <a:pt x="2422" y="596"/>
                  <a:pt x="2428" y="605"/>
                  <a:pt x="2428" y="605"/>
                </a:cubicBezTo>
                <a:cubicBezTo>
                  <a:pt x="2427" y="611"/>
                  <a:pt x="2427" y="611"/>
                  <a:pt x="2427" y="611"/>
                </a:cubicBezTo>
                <a:cubicBezTo>
                  <a:pt x="2422" y="623"/>
                  <a:pt x="2422" y="623"/>
                  <a:pt x="2422" y="623"/>
                </a:cubicBezTo>
                <a:cubicBezTo>
                  <a:pt x="2422" y="623"/>
                  <a:pt x="2420" y="627"/>
                  <a:pt x="2421" y="628"/>
                </a:cubicBezTo>
                <a:cubicBezTo>
                  <a:pt x="2423" y="629"/>
                  <a:pt x="2427" y="635"/>
                  <a:pt x="2427" y="637"/>
                </a:cubicBezTo>
                <a:cubicBezTo>
                  <a:pt x="2427" y="638"/>
                  <a:pt x="2425" y="652"/>
                  <a:pt x="2425" y="652"/>
                </a:cubicBezTo>
                <a:cubicBezTo>
                  <a:pt x="2431" y="654"/>
                  <a:pt x="2431" y="654"/>
                  <a:pt x="2431" y="654"/>
                </a:cubicBezTo>
                <a:cubicBezTo>
                  <a:pt x="2426" y="665"/>
                  <a:pt x="2426" y="665"/>
                  <a:pt x="2426" y="665"/>
                </a:cubicBezTo>
                <a:cubicBezTo>
                  <a:pt x="2425" y="670"/>
                  <a:pt x="2425" y="670"/>
                  <a:pt x="2425" y="670"/>
                </a:cubicBezTo>
                <a:cubicBezTo>
                  <a:pt x="2425" y="677"/>
                  <a:pt x="2425" y="677"/>
                  <a:pt x="2425" y="677"/>
                </a:cubicBezTo>
                <a:cubicBezTo>
                  <a:pt x="2425" y="684"/>
                  <a:pt x="2425" y="684"/>
                  <a:pt x="2425" y="684"/>
                </a:cubicBezTo>
                <a:cubicBezTo>
                  <a:pt x="2425" y="684"/>
                  <a:pt x="2425" y="689"/>
                  <a:pt x="2426" y="690"/>
                </a:cubicBezTo>
                <a:cubicBezTo>
                  <a:pt x="2428" y="692"/>
                  <a:pt x="2430" y="698"/>
                  <a:pt x="2430" y="699"/>
                </a:cubicBezTo>
                <a:cubicBezTo>
                  <a:pt x="2430" y="700"/>
                  <a:pt x="2427" y="707"/>
                  <a:pt x="2427" y="707"/>
                </a:cubicBezTo>
                <a:cubicBezTo>
                  <a:pt x="2430" y="714"/>
                  <a:pt x="2430" y="714"/>
                  <a:pt x="2430" y="714"/>
                </a:cubicBezTo>
                <a:cubicBezTo>
                  <a:pt x="2429" y="717"/>
                  <a:pt x="2429" y="717"/>
                  <a:pt x="2429" y="717"/>
                </a:cubicBezTo>
                <a:cubicBezTo>
                  <a:pt x="2428" y="728"/>
                  <a:pt x="2428" y="728"/>
                  <a:pt x="2428" y="728"/>
                </a:cubicBezTo>
                <a:cubicBezTo>
                  <a:pt x="2425" y="739"/>
                  <a:pt x="2425" y="739"/>
                  <a:pt x="2425" y="739"/>
                </a:cubicBezTo>
                <a:cubicBezTo>
                  <a:pt x="2426" y="747"/>
                  <a:pt x="2426" y="747"/>
                  <a:pt x="2426" y="747"/>
                </a:cubicBezTo>
                <a:cubicBezTo>
                  <a:pt x="2421" y="749"/>
                  <a:pt x="2421" y="749"/>
                  <a:pt x="2421" y="749"/>
                </a:cubicBezTo>
                <a:cubicBezTo>
                  <a:pt x="2420" y="757"/>
                  <a:pt x="2420" y="757"/>
                  <a:pt x="2420" y="757"/>
                </a:cubicBezTo>
                <a:cubicBezTo>
                  <a:pt x="2422" y="771"/>
                  <a:pt x="2422" y="771"/>
                  <a:pt x="2422" y="771"/>
                </a:cubicBezTo>
                <a:cubicBezTo>
                  <a:pt x="2426" y="784"/>
                  <a:pt x="2426" y="784"/>
                  <a:pt x="2426" y="784"/>
                </a:cubicBezTo>
                <a:cubicBezTo>
                  <a:pt x="2431" y="795"/>
                  <a:pt x="2431" y="795"/>
                  <a:pt x="2431" y="795"/>
                </a:cubicBezTo>
                <a:cubicBezTo>
                  <a:pt x="2438" y="804"/>
                  <a:pt x="2438" y="804"/>
                  <a:pt x="2438" y="804"/>
                </a:cubicBezTo>
                <a:cubicBezTo>
                  <a:pt x="2442" y="813"/>
                  <a:pt x="2442" y="813"/>
                  <a:pt x="2442" y="813"/>
                </a:cubicBezTo>
                <a:cubicBezTo>
                  <a:pt x="2445" y="824"/>
                  <a:pt x="2445" y="824"/>
                  <a:pt x="2445" y="824"/>
                </a:cubicBezTo>
                <a:cubicBezTo>
                  <a:pt x="2450" y="837"/>
                  <a:pt x="2450" y="837"/>
                  <a:pt x="2450" y="837"/>
                </a:cubicBezTo>
                <a:cubicBezTo>
                  <a:pt x="2444" y="839"/>
                  <a:pt x="2444" y="839"/>
                  <a:pt x="2444" y="839"/>
                </a:cubicBezTo>
                <a:cubicBezTo>
                  <a:pt x="2438" y="843"/>
                  <a:pt x="2438" y="843"/>
                  <a:pt x="2438" y="843"/>
                </a:cubicBezTo>
                <a:cubicBezTo>
                  <a:pt x="2434" y="847"/>
                  <a:pt x="2434" y="847"/>
                  <a:pt x="2434" y="847"/>
                </a:cubicBezTo>
                <a:cubicBezTo>
                  <a:pt x="2425" y="853"/>
                  <a:pt x="2425" y="853"/>
                  <a:pt x="2425" y="853"/>
                </a:cubicBezTo>
                <a:cubicBezTo>
                  <a:pt x="2425" y="853"/>
                  <a:pt x="2422" y="858"/>
                  <a:pt x="2422" y="859"/>
                </a:cubicBezTo>
                <a:cubicBezTo>
                  <a:pt x="2422" y="861"/>
                  <a:pt x="2429" y="872"/>
                  <a:pt x="2429" y="872"/>
                </a:cubicBezTo>
                <a:cubicBezTo>
                  <a:pt x="2431" y="881"/>
                  <a:pt x="2431" y="881"/>
                  <a:pt x="2431" y="881"/>
                </a:cubicBezTo>
                <a:cubicBezTo>
                  <a:pt x="2431" y="892"/>
                  <a:pt x="2431" y="892"/>
                  <a:pt x="2431" y="892"/>
                </a:cubicBezTo>
                <a:cubicBezTo>
                  <a:pt x="2428" y="896"/>
                  <a:pt x="2428" y="896"/>
                  <a:pt x="2428" y="896"/>
                </a:cubicBezTo>
                <a:cubicBezTo>
                  <a:pt x="2420" y="893"/>
                  <a:pt x="2420" y="893"/>
                  <a:pt x="2420" y="893"/>
                </a:cubicBezTo>
                <a:cubicBezTo>
                  <a:pt x="2416" y="904"/>
                  <a:pt x="2416" y="904"/>
                  <a:pt x="2416" y="904"/>
                </a:cubicBezTo>
                <a:cubicBezTo>
                  <a:pt x="2420" y="915"/>
                  <a:pt x="2420" y="915"/>
                  <a:pt x="2420" y="915"/>
                </a:cubicBezTo>
                <a:cubicBezTo>
                  <a:pt x="2433" y="931"/>
                  <a:pt x="2433" y="931"/>
                  <a:pt x="2433" y="931"/>
                </a:cubicBezTo>
                <a:cubicBezTo>
                  <a:pt x="2425" y="935"/>
                  <a:pt x="2425" y="935"/>
                  <a:pt x="2425" y="935"/>
                </a:cubicBezTo>
                <a:cubicBezTo>
                  <a:pt x="2419" y="939"/>
                  <a:pt x="2419" y="939"/>
                  <a:pt x="2419" y="939"/>
                </a:cubicBezTo>
                <a:cubicBezTo>
                  <a:pt x="2418" y="952"/>
                  <a:pt x="2418" y="952"/>
                  <a:pt x="2418" y="952"/>
                </a:cubicBezTo>
                <a:cubicBezTo>
                  <a:pt x="2413" y="962"/>
                  <a:pt x="2413" y="962"/>
                  <a:pt x="2413" y="962"/>
                </a:cubicBezTo>
                <a:cubicBezTo>
                  <a:pt x="2407" y="965"/>
                  <a:pt x="2407" y="965"/>
                  <a:pt x="2407" y="965"/>
                </a:cubicBezTo>
                <a:cubicBezTo>
                  <a:pt x="2405" y="977"/>
                  <a:pt x="2405" y="977"/>
                  <a:pt x="2405" y="977"/>
                </a:cubicBezTo>
                <a:cubicBezTo>
                  <a:pt x="2403" y="989"/>
                  <a:pt x="2403" y="989"/>
                  <a:pt x="2403" y="989"/>
                </a:cubicBezTo>
                <a:cubicBezTo>
                  <a:pt x="2407" y="996"/>
                  <a:pt x="2407" y="996"/>
                  <a:pt x="2407" y="996"/>
                </a:cubicBezTo>
                <a:cubicBezTo>
                  <a:pt x="2408" y="1007"/>
                  <a:pt x="2408" y="1007"/>
                  <a:pt x="2408" y="1007"/>
                </a:cubicBezTo>
                <a:cubicBezTo>
                  <a:pt x="2410" y="1017"/>
                  <a:pt x="2410" y="1017"/>
                  <a:pt x="2410" y="1017"/>
                </a:cubicBezTo>
                <a:cubicBezTo>
                  <a:pt x="2406" y="1031"/>
                  <a:pt x="2406" y="1031"/>
                  <a:pt x="2406" y="1031"/>
                </a:cubicBezTo>
                <a:cubicBezTo>
                  <a:pt x="2400" y="1040"/>
                  <a:pt x="2400" y="1040"/>
                  <a:pt x="2400" y="1040"/>
                </a:cubicBezTo>
                <a:cubicBezTo>
                  <a:pt x="2400" y="1046"/>
                  <a:pt x="2400" y="1046"/>
                  <a:pt x="2400" y="1046"/>
                </a:cubicBezTo>
                <a:cubicBezTo>
                  <a:pt x="2405" y="1056"/>
                  <a:pt x="2405" y="1056"/>
                  <a:pt x="2405" y="1056"/>
                </a:cubicBezTo>
                <a:cubicBezTo>
                  <a:pt x="2408" y="1067"/>
                  <a:pt x="2408" y="1067"/>
                  <a:pt x="2408" y="1067"/>
                </a:cubicBezTo>
                <a:cubicBezTo>
                  <a:pt x="2410" y="1083"/>
                  <a:pt x="2410" y="1083"/>
                  <a:pt x="2410" y="1083"/>
                </a:cubicBezTo>
                <a:cubicBezTo>
                  <a:pt x="2403" y="1094"/>
                  <a:pt x="2403" y="1094"/>
                  <a:pt x="2403" y="1094"/>
                </a:cubicBezTo>
                <a:cubicBezTo>
                  <a:pt x="2403" y="1104"/>
                  <a:pt x="2403" y="1104"/>
                  <a:pt x="2403" y="1104"/>
                </a:cubicBezTo>
                <a:cubicBezTo>
                  <a:pt x="2404" y="1118"/>
                  <a:pt x="2404" y="1118"/>
                  <a:pt x="2404" y="1118"/>
                </a:cubicBezTo>
                <a:cubicBezTo>
                  <a:pt x="2401" y="1127"/>
                  <a:pt x="2401" y="1127"/>
                  <a:pt x="2401" y="1127"/>
                </a:cubicBezTo>
                <a:cubicBezTo>
                  <a:pt x="2407" y="1143"/>
                  <a:pt x="2407" y="1143"/>
                  <a:pt x="2407" y="1143"/>
                </a:cubicBezTo>
                <a:cubicBezTo>
                  <a:pt x="2409" y="1162"/>
                  <a:pt x="2409" y="1162"/>
                  <a:pt x="2409" y="1162"/>
                </a:cubicBezTo>
                <a:cubicBezTo>
                  <a:pt x="2404" y="1168"/>
                  <a:pt x="2404" y="1168"/>
                  <a:pt x="2404" y="1168"/>
                </a:cubicBezTo>
                <a:cubicBezTo>
                  <a:pt x="2405" y="1181"/>
                  <a:pt x="2405" y="1181"/>
                  <a:pt x="2405" y="1181"/>
                </a:cubicBezTo>
                <a:cubicBezTo>
                  <a:pt x="2410" y="1191"/>
                  <a:pt x="2410" y="1191"/>
                  <a:pt x="2410" y="1191"/>
                </a:cubicBezTo>
                <a:cubicBezTo>
                  <a:pt x="2412" y="1211"/>
                  <a:pt x="2412" y="1211"/>
                  <a:pt x="2412" y="1211"/>
                </a:cubicBezTo>
                <a:cubicBezTo>
                  <a:pt x="2419" y="1225"/>
                  <a:pt x="2419" y="1225"/>
                  <a:pt x="2419" y="1225"/>
                </a:cubicBezTo>
                <a:cubicBezTo>
                  <a:pt x="2417" y="1233"/>
                  <a:pt x="2417" y="1233"/>
                  <a:pt x="2417" y="1233"/>
                </a:cubicBezTo>
                <a:cubicBezTo>
                  <a:pt x="2417" y="1246"/>
                  <a:pt x="2417" y="1246"/>
                  <a:pt x="2417" y="1246"/>
                </a:cubicBezTo>
                <a:cubicBezTo>
                  <a:pt x="2423" y="1259"/>
                  <a:pt x="2423" y="1259"/>
                  <a:pt x="2423" y="1259"/>
                </a:cubicBezTo>
                <a:cubicBezTo>
                  <a:pt x="2431" y="1268"/>
                  <a:pt x="2431" y="1268"/>
                  <a:pt x="2431" y="1268"/>
                </a:cubicBezTo>
                <a:cubicBezTo>
                  <a:pt x="2437" y="1279"/>
                  <a:pt x="2437" y="1279"/>
                  <a:pt x="2437" y="1279"/>
                </a:cubicBezTo>
                <a:cubicBezTo>
                  <a:pt x="2437" y="1279"/>
                  <a:pt x="2437" y="1283"/>
                  <a:pt x="2436" y="1285"/>
                </a:cubicBezTo>
                <a:cubicBezTo>
                  <a:pt x="2435" y="1287"/>
                  <a:pt x="2437" y="1297"/>
                  <a:pt x="2437" y="1297"/>
                </a:cubicBezTo>
                <a:cubicBezTo>
                  <a:pt x="2440" y="1301"/>
                  <a:pt x="2440" y="1301"/>
                  <a:pt x="2440" y="1301"/>
                </a:cubicBezTo>
                <a:cubicBezTo>
                  <a:pt x="2446" y="1310"/>
                  <a:pt x="2446" y="1310"/>
                  <a:pt x="2446" y="1310"/>
                </a:cubicBezTo>
                <a:cubicBezTo>
                  <a:pt x="2451" y="1322"/>
                  <a:pt x="2451" y="1322"/>
                  <a:pt x="2451" y="1322"/>
                </a:cubicBezTo>
                <a:cubicBezTo>
                  <a:pt x="2443" y="1321"/>
                  <a:pt x="2443" y="1321"/>
                  <a:pt x="2443" y="1321"/>
                </a:cubicBezTo>
                <a:cubicBezTo>
                  <a:pt x="2444" y="1328"/>
                  <a:pt x="2444" y="1328"/>
                  <a:pt x="2444" y="1328"/>
                </a:cubicBezTo>
                <a:cubicBezTo>
                  <a:pt x="2449" y="1339"/>
                  <a:pt x="2449" y="1339"/>
                  <a:pt x="2449" y="1339"/>
                </a:cubicBezTo>
                <a:cubicBezTo>
                  <a:pt x="2453" y="1353"/>
                  <a:pt x="2453" y="1353"/>
                  <a:pt x="2453" y="1353"/>
                </a:cubicBezTo>
                <a:cubicBezTo>
                  <a:pt x="2453" y="1353"/>
                  <a:pt x="2453" y="1362"/>
                  <a:pt x="2454" y="1364"/>
                </a:cubicBezTo>
                <a:cubicBezTo>
                  <a:pt x="2456" y="1366"/>
                  <a:pt x="2459" y="1370"/>
                  <a:pt x="2459" y="1370"/>
                </a:cubicBezTo>
                <a:lnTo>
                  <a:pt x="2463" y="138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8800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else</a:t>
            </a:r>
          </a:p>
        </p:txBody>
      </p:sp>
      <p:sp>
        <p:nvSpPr>
          <p:cNvPr id="14" name="Freeform 46">
            <a:extLst>
              <a:ext uri="{FF2B5EF4-FFF2-40B4-BE49-F238E27FC236}">
                <a16:creationId xmlns:a16="http://schemas.microsoft.com/office/drawing/2014/main" id="{B613FB35-9834-486D-9DD3-5F7DDA63896F}"/>
              </a:ext>
            </a:extLst>
          </p:cNvPr>
          <p:cNvSpPr>
            <a:spLocks noEditPoints="1"/>
          </p:cNvSpPr>
          <p:nvPr/>
        </p:nvSpPr>
        <p:spPr bwMode="auto">
          <a:xfrm>
            <a:off x="3142486" y="2143749"/>
            <a:ext cx="4826329"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 </a:t>
            </a:r>
            <a:r>
              <a:rPr lang="en-GB" sz="1100" dirty="0" err="1">
                <a:solidFill>
                  <a:schemeClr val="accent1"/>
                </a:solidFill>
                <a:latin typeface="Consolas" panose="020B0609020204030204" pitchFamily="49" charset="0"/>
              </a:rPr>
              <a:t>NearestPound</a:t>
            </a:r>
            <a:r>
              <a:rPr lang="en-GB" sz="1100" dirty="0">
                <a:solidFill>
                  <a:schemeClr val="accent1"/>
                </a:solidFill>
                <a:latin typeface="Consolas" panose="020B0609020204030204" pitchFamily="49" charset="0"/>
              </a:rPr>
              <a:t> = Convert.ToInt32(Amount) + 1; }</a:t>
            </a:r>
          </a:p>
        </p:txBody>
      </p:sp>
      <p:sp>
        <p:nvSpPr>
          <p:cNvPr id="15" name="Freeform 46">
            <a:extLst>
              <a:ext uri="{FF2B5EF4-FFF2-40B4-BE49-F238E27FC236}">
                <a16:creationId xmlns:a16="http://schemas.microsoft.com/office/drawing/2014/main" id="{C92B2B4B-DDB4-4386-8D96-C19D3784A3DE}"/>
              </a:ext>
            </a:extLst>
          </p:cNvPr>
          <p:cNvSpPr>
            <a:spLocks noEditPoints="1"/>
          </p:cNvSpPr>
          <p:nvPr/>
        </p:nvSpPr>
        <p:spPr bwMode="auto">
          <a:xfrm>
            <a:off x="3167705" y="5225803"/>
            <a:ext cx="4787259"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if (Convert.ToInt32(Amount) != Amount)</a:t>
            </a:r>
          </a:p>
        </p:txBody>
      </p:sp>
      <p:sp>
        <p:nvSpPr>
          <p:cNvPr id="16" name="Freeform 46">
            <a:extLst>
              <a:ext uri="{FF2B5EF4-FFF2-40B4-BE49-F238E27FC236}">
                <a16:creationId xmlns:a16="http://schemas.microsoft.com/office/drawing/2014/main" id="{FA54D3AD-3376-4657-A336-279E8730F4DA}"/>
              </a:ext>
            </a:extLst>
          </p:cNvPr>
          <p:cNvSpPr>
            <a:spLocks noEditPoints="1"/>
          </p:cNvSpPr>
          <p:nvPr/>
        </p:nvSpPr>
        <p:spPr bwMode="auto">
          <a:xfrm>
            <a:off x="273385" y="4619612"/>
            <a:ext cx="2695446"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int </a:t>
            </a:r>
            <a:r>
              <a:rPr lang="en-GB" sz="1100" dirty="0" err="1">
                <a:solidFill>
                  <a:schemeClr val="accent1"/>
                </a:solidFill>
                <a:latin typeface="Consolas" panose="020B0609020204030204" pitchFamily="49" charset="0"/>
              </a:rPr>
              <a:t>NearestPound</a:t>
            </a:r>
            <a:r>
              <a:rPr lang="en-GB" sz="1100" dirty="0">
                <a:solidFill>
                  <a:schemeClr val="accent1"/>
                </a:solidFill>
                <a:latin typeface="Consolas" panose="020B0609020204030204" pitchFamily="49" charset="0"/>
              </a:rPr>
              <a:t>;</a:t>
            </a:r>
          </a:p>
        </p:txBody>
      </p:sp>
      <p:sp>
        <p:nvSpPr>
          <p:cNvPr id="17" name="Freeform 46">
            <a:extLst>
              <a:ext uri="{FF2B5EF4-FFF2-40B4-BE49-F238E27FC236}">
                <a16:creationId xmlns:a16="http://schemas.microsoft.com/office/drawing/2014/main" id="{A9D570B2-2CFD-446D-80E2-6756842EC4D4}"/>
              </a:ext>
            </a:extLst>
          </p:cNvPr>
          <p:cNvSpPr>
            <a:spLocks noEditPoints="1"/>
          </p:cNvSpPr>
          <p:nvPr/>
        </p:nvSpPr>
        <p:spPr bwMode="auto">
          <a:xfrm>
            <a:off x="3167705" y="4555278"/>
            <a:ext cx="4787259" cy="783312"/>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Main program</a:t>
            </a:r>
          </a:p>
          <a:p>
            <a:r>
              <a:rPr lang="en-GB" sz="1100" dirty="0">
                <a:solidFill>
                  <a:schemeClr val="accent1"/>
                </a:solidFill>
                <a:latin typeface="Consolas" panose="020B0609020204030204" pitchFamily="49" charset="0"/>
              </a:rPr>
              <a:t>        static void Main(string[] </a:t>
            </a:r>
            <a:r>
              <a:rPr lang="en-GB" sz="1100" dirty="0" err="1">
                <a:solidFill>
                  <a:schemeClr val="accent1"/>
                </a:solidFill>
                <a:latin typeface="Consolas" panose="020B0609020204030204" pitchFamily="49" charset="0"/>
              </a:rPr>
              <a:t>args</a:t>
            </a:r>
            <a:r>
              <a:rPr lang="en-GB" sz="1100" dirty="0">
                <a:solidFill>
                  <a:schemeClr val="accent1"/>
                </a:solidFill>
                <a:latin typeface="Consolas" panose="020B0609020204030204" pitchFamily="49" charset="0"/>
              </a:rPr>
              <a:t>)</a:t>
            </a:r>
          </a:p>
          <a:p>
            <a:r>
              <a:rPr lang="en-GB" sz="1100" dirty="0">
                <a:solidFill>
                  <a:schemeClr val="accent1"/>
                </a:solidFill>
                <a:latin typeface="Consolas" panose="020B0609020204030204" pitchFamily="49" charset="0"/>
              </a:rPr>
              <a:t>        {</a:t>
            </a:r>
          </a:p>
        </p:txBody>
      </p:sp>
      <p:grpSp>
        <p:nvGrpSpPr>
          <p:cNvPr id="18" name="Group 17">
            <a:extLst>
              <a:ext uri="{FF2B5EF4-FFF2-40B4-BE49-F238E27FC236}">
                <a16:creationId xmlns:a16="http://schemas.microsoft.com/office/drawing/2014/main" id="{C8D1CC5D-282B-47E5-AC1B-2F01A9BFB69D}"/>
              </a:ext>
            </a:extLst>
          </p:cNvPr>
          <p:cNvGrpSpPr/>
          <p:nvPr/>
        </p:nvGrpSpPr>
        <p:grpSpPr>
          <a:xfrm>
            <a:off x="273384" y="5453776"/>
            <a:ext cx="2695445" cy="889859"/>
            <a:chOff x="6776151" y="5669482"/>
            <a:chExt cx="2359932" cy="558800"/>
          </a:xfrm>
        </p:grpSpPr>
        <p:sp>
          <p:nvSpPr>
            <p:cNvPr id="19" name="Freeform 63">
              <a:extLst>
                <a:ext uri="{FF2B5EF4-FFF2-40B4-BE49-F238E27FC236}">
                  <a16:creationId xmlns:a16="http://schemas.microsoft.com/office/drawing/2014/main" id="{560D7E8A-1DAE-4AF6-B602-5E30E55FE921}"/>
                </a:ext>
              </a:extLst>
            </p:cNvPr>
            <p:cNvSpPr>
              <a:spLocks noEditPoints="1"/>
            </p:cNvSpPr>
            <p:nvPr/>
          </p:nvSpPr>
          <p:spPr bwMode="auto">
            <a:xfrm flipV="1">
              <a:off x="6776151" y="5669482"/>
              <a:ext cx="2359932" cy="558800"/>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108000" rIns="91440" bIns="45720" numCol="1" anchor="t" anchorCtr="0" compatLnSpc="1">
              <a:prstTxWarp prst="textNoShape">
                <a:avLst/>
              </a:prstTxWarp>
            </a:bodyPr>
            <a:lstStyle/>
            <a:p>
              <a:endParaRPr lang="en-GB" sz="1100" dirty="0">
                <a:solidFill>
                  <a:schemeClr val="accent1"/>
                </a:solidFill>
                <a:latin typeface="Consolas" panose="020B0609020204030204" pitchFamily="49" charset="0"/>
              </a:endParaRPr>
            </a:p>
          </p:txBody>
        </p:sp>
        <p:sp>
          <p:nvSpPr>
            <p:cNvPr id="20" name="TextBox 19">
              <a:extLst>
                <a:ext uri="{FF2B5EF4-FFF2-40B4-BE49-F238E27FC236}">
                  <a16:creationId xmlns:a16="http://schemas.microsoft.com/office/drawing/2014/main" id="{8639DD19-6F37-4260-B0FE-E4E90D4C6D31}"/>
                </a:ext>
              </a:extLst>
            </p:cNvPr>
            <p:cNvSpPr txBox="1"/>
            <p:nvPr/>
          </p:nvSpPr>
          <p:spPr>
            <a:xfrm>
              <a:off x="6827137" y="5915357"/>
              <a:ext cx="2308945"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a:t>		}</a:t>
              </a:r>
            </a:p>
            <a:p>
              <a:r>
                <a:rPr lang="en-GB" dirty="0"/>
                <a:t>	}</a:t>
              </a:r>
            </a:p>
            <a:p>
              <a:r>
                <a:rPr lang="en-GB" dirty="0"/>
                <a:t>}</a:t>
              </a:r>
            </a:p>
          </p:txBody>
        </p:sp>
      </p:grpSp>
    </p:spTree>
    <p:extLst>
      <p:ext uri="{BB962C8B-B14F-4D97-AF65-F5344CB8AC3E}">
        <p14:creationId xmlns:p14="http://schemas.microsoft.com/office/powerpoint/2010/main" val="819050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Polyhedral dice problem:</a:t>
            </a:r>
          </a:p>
          <a:p>
            <a:r>
              <a:rPr lang="en-GB" dirty="0"/>
              <a:t>1 point.</a:t>
            </a:r>
          </a:p>
          <a:p>
            <a:r>
              <a:rPr lang="en-GB" dirty="0"/>
              <a:t>In role playing and board games it is common to have dice with more or less than six sides. D2, D4, D8, D10, D12, D20 are often used. </a:t>
            </a:r>
            <a:br>
              <a:rPr lang="en-GB" dirty="0"/>
            </a:br>
            <a:r>
              <a:rPr lang="en-GB" dirty="0"/>
              <a:t>Write a function that takes one parameter: the number of faces on a dice. The function should return a random roll of the dice.</a:t>
            </a:r>
            <a:endParaRPr lang="pt-BR" dirty="0">
              <a:latin typeface="Consolas" panose="020B0609020204030204" pitchFamily="49" charset="0"/>
            </a:endParaRPr>
          </a:p>
          <a:p>
            <a:endParaRPr lang="en-GB" dirty="0"/>
          </a:p>
          <a:p>
            <a:r>
              <a:rPr lang="en-GB" sz="1800" dirty="0">
                <a:solidFill>
                  <a:schemeClr val="tx1"/>
                </a:solidFill>
              </a:rPr>
              <a:t>Clamp problem:</a:t>
            </a:r>
          </a:p>
          <a:p>
            <a:r>
              <a:rPr lang="en-GB" dirty="0"/>
              <a:t>1 point.</a:t>
            </a:r>
          </a:p>
          <a:p>
            <a:r>
              <a:rPr lang="en-GB" dirty="0"/>
              <a:t>A popular function in games design used in acceleration algorithms is to clamp a value. A value cannot exceed a maximum limit. E.g. Clamp(6,50) means return the number 6 or the number 50, whichever is the lowest. 6 would be returned. Clamp(56,50) would return 50 because 56 is greater than 50. Write a function that clamps a variable, always returning an integer.</a:t>
            </a:r>
            <a:r>
              <a:rPr lang="en-GB" dirty="0">
                <a:latin typeface="Calibri" panose="020F0502020204030204" pitchFamily="34" charset="0"/>
                <a:cs typeface="Calibri" panose="020F0502020204030204" pitchFamily="34" charset="0"/>
              </a:rPr>
              <a:t>.</a:t>
            </a:r>
          </a:p>
          <a:p>
            <a:endParaRPr lang="en-GB" dirty="0">
              <a:latin typeface="Calibri" panose="020F0502020204030204" pitchFamily="34" charset="0"/>
              <a:cs typeface="Calibri" panose="020F0502020204030204" pitchFamily="34" charset="0"/>
            </a:endParaRPr>
          </a:p>
          <a:p>
            <a:endParaRPr lang="en-GB" dirty="0"/>
          </a:p>
        </p:txBody>
      </p:sp>
      <p:pic>
        <p:nvPicPr>
          <p:cNvPr id="5" name="Graphic 4">
            <a:extLst>
              <a:ext uri="{FF2B5EF4-FFF2-40B4-BE49-F238E27FC236}">
                <a16:creationId xmlns:a16="http://schemas.microsoft.com/office/drawing/2014/main" id="{803DE325-AA2E-4CBC-A084-291C3BC0B3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261401"/>
            <a:ext cx="1080000" cy="1080000"/>
          </a:xfrm>
          <a:prstGeom prst="rect">
            <a:avLst/>
          </a:prstGeom>
        </p:spPr>
      </p:pic>
      <p:pic>
        <p:nvPicPr>
          <p:cNvPr id="8" name="Graphic 7">
            <a:extLst>
              <a:ext uri="{FF2B5EF4-FFF2-40B4-BE49-F238E27FC236}">
                <a16:creationId xmlns:a16="http://schemas.microsoft.com/office/drawing/2014/main" id="{20804B70-C5FF-43A0-8316-996F5596CE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2667000"/>
            <a:ext cx="1080000" cy="1080000"/>
          </a:xfrm>
          <a:prstGeom prst="rect">
            <a:avLst/>
          </a:prstGeom>
        </p:spPr>
      </p:pic>
    </p:spTree>
    <p:extLst>
      <p:ext uri="{BB962C8B-B14F-4D97-AF65-F5344CB8AC3E}">
        <p14:creationId xmlns:p14="http://schemas.microsoft.com/office/powerpoint/2010/main" val="305437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12906" cy="4758506"/>
          </a:xfrm>
        </p:spPr>
        <p:txBody>
          <a:bodyPr/>
          <a:lstStyle/>
          <a:p>
            <a:r>
              <a:rPr lang="en-GB" sz="1800" dirty="0">
                <a:solidFill>
                  <a:schemeClr val="tx1"/>
                </a:solidFill>
              </a:rPr>
              <a:t>Leap year problem:</a:t>
            </a:r>
          </a:p>
          <a:p>
            <a:r>
              <a:rPr lang="en-GB" dirty="0"/>
              <a:t>2 points.</a:t>
            </a:r>
          </a:p>
          <a:p>
            <a:r>
              <a:rPr lang="en-GB" dirty="0"/>
              <a:t>Write a function that takes the year as a parameter and returns true if the year is a leap year and false if it is not.</a:t>
            </a:r>
          </a:p>
          <a:p>
            <a:pPr marL="171450" indent="-171450">
              <a:buFont typeface="Arial" panose="020B0604020202020204" pitchFamily="34" charset="0"/>
              <a:buChar char="•"/>
            </a:pPr>
            <a:r>
              <a:rPr lang="en-GB" dirty="0"/>
              <a:t>If the year is divisible by 4, it is a leap year.</a:t>
            </a:r>
          </a:p>
          <a:p>
            <a:pPr marL="171450" indent="-171450">
              <a:buFont typeface="Arial" panose="020B0604020202020204" pitchFamily="34" charset="0"/>
              <a:buChar char="•"/>
            </a:pPr>
            <a:r>
              <a:rPr lang="en-GB" dirty="0"/>
              <a:t>If the year is divisible by 100, it is not a leap year.</a:t>
            </a:r>
          </a:p>
          <a:p>
            <a:pPr marL="171450" indent="-171450">
              <a:buFont typeface="Arial" panose="020B0604020202020204" pitchFamily="34" charset="0"/>
              <a:buChar char="•"/>
            </a:pPr>
            <a:r>
              <a:rPr lang="en-GB" dirty="0"/>
              <a:t>If the year is divisible by 400, it is a leap year.</a:t>
            </a:r>
          </a:p>
          <a:p>
            <a:pPr marL="171450" indent="-171450">
              <a:buFont typeface="Arial" panose="020B0604020202020204" pitchFamily="34" charset="0"/>
              <a:buChar char="•"/>
            </a:pPr>
            <a:r>
              <a:rPr lang="en-GB" dirty="0"/>
              <a:t>All other years are not leap years.</a:t>
            </a:r>
            <a:endParaRPr lang="pt-BR" dirty="0"/>
          </a:p>
          <a:p>
            <a:endParaRPr lang="en-GB" dirty="0"/>
          </a:p>
          <a:p>
            <a:r>
              <a:rPr lang="en-GB" sz="1800" dirty="0">
                <a:solidFill>
                  <a:schemeClr val="tx1"/>
                </a:solidFill>
              </a:rPr>
              <a:t>Hours in a day problem:</a:t>
            </a:r>
          </a:p>
          <a:p>
            <a:r>
              <a:rPr lang="en-GB" dirty="0"/>
              <a:t>2 points.</a:t>
            </a:r>
          </a:p>
          <a:p>
            <a:r>
              <a:rPr lang="en-GB" dirty="0"/>
              <a:t>Write a function that returns the number of days from the number of hours. E.g. 48 = 2. 36 = 1.</a:t>
            </a:r>
            <a:endParaRPr lang="pt-BR" dirty="0"/>
          </a:p>
        </p:txBody>
      </p:sp>
      <p:grpSp>
        <p:nvGrpSpPr>
          <p:cNvPr id="9" name="Graphic 4">
            <a:extLst>
              <a:ext uri="{FF2B5EF4-FFF2-40B4-BE49-F238E27FC236}">
                <a16:creationId xmlns:a16="http://schemas.microsoft.com/office/drawing/2014/main" id="{96137EC7-4B16-472E-AB1D-63C7A1261C6C}"/>
              </a:ext>
            </a:extLst>
          </p:cNvPr>
          <p:cNvGrpSpPr/>
          <p:nvPr/>
        </p:nvGrpSpPr>
        <p:grpSpPr>
          <a:xfrm>
            <a:off x="8640000" y="1439701"/>
            <a:ext cx="1080000" cy="1080000"/>
            <a:chOff x="3429000" y="1905000"/>
            <a:chExt cx="3124256" cy="3048000"/>
          </a:xfrm>
        </p:grpSpPr>
        <p:sp>
          <p:nvSpPr>
            <p:cNvPr id="11" name="Freeform: Shape 10">
              <a:extLst>
                <a:ext uri="{FF2B5EF4-FFF2-40B4-BE49-F238E27FC236}">
                  <a16:creationId xmlns:a16="http://schemas.microsoft.com/office/drawing/2014/main" id="{A0E82858-1C4F-48A8-BBBE-070D4DAFCF4D}"/>
                </a:ext>
              </a:extLst>
            </p:cNvPr>
            <p:cNvSpPr/>
            <p:nvPr/>
          </p:nvSpPr>
          <p:spPr>
            <a:xfrm>
              <a:off x="3429000" y="1905000"/>
              <a:ext cx="3048000" cy="3048000"/>
            </a:xfrm>
            <a:custGeom>
              <a:avLst/>
              <a:gdLst>
                <a:gd name="connsiteX0" fmla="*/ 3048000 w 3048000"/>
                <a:gd name="connsiteY0" fmla="*/ 1524000 h 3048000"/>
                <a:gd name="connsiteX1" fmla="*/ 1524000 w 3048000"/>
                <a:gd name="connsiteY1" fmla="*/ 3048000 h 3048000"/>
                <a:gd name="connsiteX2" fmla="*/ 0 w 3048000"/>
                <a:gd name="connsiteY2" fmla="*/ 1524000 h 3048000"/>
                <a:gd name="connsiteX3" fmla="*/ 1524000 w 3048000"/>
                <a:gd name="connsiteY3" fmla="*/ 0 h 3048000"/>
                <a:gd name="connsiteX4" fmla="*/ 3048000 w 3048000"/>
                <a:gd name="connsiteY4" fmla="*/ 152400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3048000">
                  <a:moveTo>
                    <a:pt x="3048000" y="1524000"/>
                  </a:moveTo>
                  <a:cubicBezTo>
                    <a:pt x="3048000" y="2365682"/>
                    <a:pt x="2365682" y="3048000"/>
                    <a:pt x="1524000" y="3048000"/>
                  </a:cubicBezTo>
                  <a:cubicBezTo>
                    <a:pt x="682318" y="3048000"/>
                    <a:pt x="0" y="2365682"/>
                    <a:pt x="0" y="1524000"/>
                  </a:cubicBezTo>
                  <a:cubicBezTo>
                    <a:pt x="0" y="682318"/>
                    <a:pt x="682318" y="0"/>
                    <a:pt x="1524000" y="0"/>
                  </a:cubicBezTo>
                  <a:cubicBezTo>
                    <a:pt x="2365682" y="0"/>
                    <a:pt x="3048000" y="682318"/>
                    <a:pt x="3048000" y="1524000"/>
                  </a:cubicBezTo>
                  <a:close/>
                </a:path>
              </a:pathLst>
            </a:custGeom>
            <a:solidFill>
              <a:schemeClr val="bg1"/>
            </a:solidFill>
            <a:ln w="76200" cap="flat">
              <a:solidFill>
                <a:schemeClr val="accent3">
                  <a:lumMod val="20000"/>
                  <a:lumOff val="80000"/>
                </a:schemeClr>
              </a:solid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BC1BE3B6-C291-441B-B1CE-DD501E6241FB}"/>
                </a:ext>
              </a:extLst>
            </p:cNvPr>
            <p:cNvSpPr/>
            <p:nvPr/>
          </p:nvSpPr>
          <p:spPr>
            <a:xfrm>
              <a:off x="4267200" y="2743200"/>
              <a:ext cx="1371600" cy="1371600"/>
            </a:xfrm>
            <a:custGeom>
              <a:avLst/>
              <a:gdLst>
                <a:gd name="connsiteX0" fmla="*/ 1371600 w 1371600"/>
                <a:gd name="connsiteY0" fmla="*/ 685800 h 1371600"/>
                <a:gd name="connsiteX1" fmla="*/ 685800 w 1371600"/>
                <a:gd name="connsiteY1" fmla="*/ 1371600 h 1371600"/>
                <a:gd name="connsiteX2" fmla="*/ 0 w 1371600"/>
                <a:gd name="connsiteY2" fmla="*/ 685800 h 1371600"/>
                <a:gd name="connsiteX3" fmla="*/ 685800 w 1371600"/>
                <a:gd name="connsiteY3" fmla="*/ 0 h 1371600"/>
                <a:gd name="connsiteX4" fmla="*/ 1371600 w 1371600"/>
                <a:gd name="connsiteY4" fmla="*/ 68580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1371600" y="685800"/>
                  </a:moveTo>
                  <a:cubicBezTo>
                    <a:pt x="1371600" y="1064557"/>
                    <a:pt x="1064557" y="1371600"/>
                    <a:pt x="685800" y="1371600"/>
                  </a:cubicBezTo>
                  <a:cubicBezTo>
                    <a:pt x="307043" y="1371600"/>
                    <a:pt x="0" y="1064557"/>
                    <a:pt x="0" y="685800"/>
                  </a:cubicBezTo>
                  <a:cubicBezTo>
                    <a:pt x="0" y="307043"/>
                    <a:pt x="307043" y="0"/>
                    <a:pt x="685800" y="0"/>
                  </a:cubicBezTo>
                  <a:cubicBezTo>
                    <a:pt x="1064557" y="0"/>
                    <a:pt x="1371600" y="307043"/>
                    <a:pt x="1371600" y="685800"/>
                  </a:cubicBezTo>
                  <a:close/>
                </a:path>
              </a:pathLst>
            </a:custGeom>
            <a:solidFill>
              <a:srgbClr val="FFCF78"/>
            </a:solidFill>
            <a:ln w="762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FEC420E-E6B8-4FC1-AADD-D2EAC5ADC75A}"/>
                </a:ext>
              </a:extLst>
            </p:cNvPr>
            <p:cNvSpPr/>
            <p:nvPr/>
          </p:nvSpPr>
          <p:spPr>
            <a:xfrm>
              <a:off x="4265067" y="2743048"/>
              <a:ext cx="840332" cy="1371751"/>
            </a:xfrm>
            <a:custGeom>
              <a:avLst/>
              <a:gdLst>
                <a:gd name="connsiteX0" fmla="*/ 306933 w 840332"/>
                <a:gd name="connsiteY0" fmla="*/ 685952 h 1371751"/>
                <a:gd name="connsiteX1" fmla="*/ 840333 w 840332"/>
                <a:gd name="connsiteY1" fmla="*/ 17754 h 1371751"/>
                <a:gd name="connsiteX2" fmla="*/ 17754 w 840332"/>
                <a:gd name="connsiteY2" fmla="*/ 531571 h 1371751"/>
                <a:gd name="connsiteX3" fmla="*/ 531571 w 840332"/>
                <a:gd name="connsiteY3" fmla="*/ 1354150 h 1371751"/>
                <a:gd name="connsiteX4" fmla="*/ 840333 w 840332"/>
                <a:gd name="connsiteY4" fmla="*/ 1354150 h 1371751"/>
                <a:gd name="connsiteX5" fmla="*/ 306933 w 840332"/>
                <a:gd name="connsiteY5" fmla="*/ 685952 h 137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332" h="1371751">
                  <a:moveTo>
                    <a:pt x="306933" y="685952"/>
                  </a:moveTo>
                  <a:cubicBezTo>
                    <a:pt x="307146" y="366079"/>
                    <a:pt x="528462" y="88833"/>
                    <a:pt x="840333" y="17754"/>
                  </a:cubicBezTo>
                  <a:cubicBezTo>
                    <a:pt x="471296" y="-67506"/>
                    <a:pt x="103014" y="162534"/>
                    <a:pt x="17754" y="531571"/>
                  </a:cubicBezTo>
                  <a:cubicBezTo>
                    <a:pt x="-67506" y="900607"/>
                    <a:pt x="162534" y="1268889"/>
                    <a:pt x="531571" y="1354150"/>
                  </a:cubicBezTo>
                  <a:cubicBezTo>
                    <a:pt x="633153" y="1377619"/>
                    <a:pt x="738751" y="1377619"/>
                    <a:pt x="840333" y="1354150"/>
                  </a:cubicBezTo>
                  <a:cubicBezTo>
                    <a:pt x="528462" y="1283070"/>
                    <a:pt x="307146" y="1005824"/>
                    <a:pt x="306933" y="685952"/>
                  </a:cubicBezTo>
                  <a:close/>
                </a:path>
              </a:pathLst>
            </a:custGeom>
            <a:solidFill>
              <a:srgbClr val="F3BD72"/>
            </a:solidFill>
            <a:ln w="762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2796F55-C4DD-48B5-9C59-4F8F7B8A9772}"/>
                </a:ext>
              </a:extLst>
            </p:cNvPr>
            <p:cNvSpPr/>
            <p:nvPr/>
          </p:nvSpPr>
          <p:spPr>
            <a:xfrm>
              <a:off x="6238983" y="2049779"/>
              <a:ext cx="314273" cy="687324"/>
            </a:xfrm>
            <a:custGeom>
              <a:avLst/>
              <a:gdLst>
                <a:gd name="connsiteX0" fmla="*/ 97046 w 314273"/>
                <a:gd name="connsiteY0" fmla="*/ 0 h 687324"/>
                <a:gd name="connsiteX1" fmla="*/ 246467 w 314273"/>
                <a:gd name="connsiteY1" fmla="*/ 627972 h 687324"/>
                <a:gd name="connsiteX2" fmla="*/ 202964 w 314273"/>
                <a:gd name="connsiteY2" fmla="*/ 687324 h 687324"/>
                <a:gd name="connsiteX3" fmla="*/ 81044 w 314273"/>
                <a:gd name="connsiteY3" fmla="*/ 605028 h 687324"/>
                <a:gd name="connsiteX4" fmla="*/ 12464 w 314273"/>
                <a:gd name="connsiteY4" fmla="*/ 535686 h 687324"/>
                <a:gd name="connsiteX5" fmla="*/ 272 w 314273"/>
                <a:gd name="connsiteY5" fmla="*/ 508254 h 687324"/>
                <a:gd name="connsiteX6" fmla="*/ 23132 w 314273"/>
                <a:gd name="connsiteY6" fmla="*/ 442722 h 687324"/>
                <a:gd name="connsiteX7" fmla="*/ 59708 w 314273"/>
                <a:gd name="connsiteY7" fmla="*/ 381762 h 687324"/>
                <a:gd name="connsiteX8" fmla="*/ 20846 w 314273"/>
                <a:gd name="connsiteY8" fmla="*/ 238506 h 687324"/>
                <a:gd name="connsiteX9" fmla="*/ 26180 w 314273"/>
                <a:gd name="connsiteY9" fmla="*/ 156972 h 687324"/>
                <a:gd name="connsiteX10" fmla="*/ 95522 w 314273"/>
                <a:gd name="connsiteY10" fmla="*/ 3048 h 68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4273" h="687324">
                  <a:moveTo>
                    <a:pt x="97046" y="0"/>
                  </a:moveTo>
                  <a:cubicBezTo>
                    <a:pt x="311717" y="132146"/>
                    <a:pt x="378613" y="413301"/>
                    <a:pt x="246467" y="627972"/>
                  </a:cubicBezTo>
                  <a:cubicBezTo>
                    <a:pt x="233589" y="648889"/>
                    <a:pt x="219042" y="668739"/>
                    <a:pt x="202964" y="687324"/>
                  </a:cubicBezTo>
                  <a:cubicBezTo>
                    <a:pt x="174770" y="646938"/>
                    <a:pt x="122954" y="632460"/>
                    <a:pt x="81044" y="605028"/>
                  </a:cubicBezTo>
                  <a:cubicBezTo>
                    <a:pt x="53307" y="587312"/>
                    <a:pt x="29876" y="563621"/>
                    <a:pt x="12464" y="535686"/>
                  </a:cubicBezTo>
                  <a:cubicBezTo>
                    <a:pt x="6871" y="527296"/>
                    <a:pt x="2749" y="518023"/>
                    <a:pt x="272" y="508254"/>
                  </a:cubicBezTo>
                  <a:cubicBezTo>
                    <a:pt x="-1648" y="484167"/>
                    <a:pt x="6650" y="460385"/>
                    <a:pt x="23132" y="442722"/>
                  </a:cubicBezTo>
                  <a:cubicBezTo>
                    <a:pt x="39134" y="424945"/>
                    <a:pt x="51555" y="404249"/>
                    <a:pt x="59708" y="381762"/>
                  </a:cubicBezTo>
                  <a:cubicBezTo>
                    <a:pt x="71138" y="332994"/>
                    <a:pt x="29990" y="288036"/>
                    <a:pt x="20846" y="238506"/>
                  </a:cubicBezTo>
                  <a:cubicBezTo>
                    <a:pt x="17676" y="211227"/>
                    <a:pt x="19482" y="183604"/>
                    <a:pt x="26180" y="156972"/>
                  </a:cubicBezTo>
                  <a:cubicBezTo>
                    <a:pt x="29960" y="98976"/>
                    <a:pt x="54588" y="44310"/>
                    <a:pt x="95522" y="3048"/>
                  </a:cubicBezTo>
                  <a:close/>
                </a:path>
              </a:pathLst>
            </a:custGeom>
            <a:solidFill>
              <a:srgbClr val="D5FF9E"/>
            </a:solidFill>
            <a:ln w="762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9941E59-0C85-4260-A88E-BA5614C3F9F2}"/>
                </a:ext>
              </a:extLst>
            </p:cNvPr>
            <p:cNvSpPr/>
            <p:nvPr/>
          </p:nvSpPr>
          <p:spPr>
            <a:xfrm>
              <a:off x="5638720" y="2157983"/>
              <a:ext cx="276259" cy="560832"/>
            </a:xfrm>
            <a:custGeom>
              <a:avLst/>
              <a:gdLst>
                <a:gd name="connsiteX0" fmla="*/ 275924 w 276259"/>
                <a:gd name="connsiteY0" fmla="*/ 250698 h 560832"/>
                <a:gd name="connsiteX1" fmla="*/ 243158 w 276259"/>
                <a:gd name="connsiteY1" fmla="*/ 403860 h 560832"/>
                <a:gd name="connsiteX2" fmla="*/ 114380 w 276259"/>
                <a:gd name="connsiteY2" fmla="*/ 547116 h 560832"/>
                <a:gd name="connsiteX3" fmla="*/ 96092 w 276259"/>
                <a:gd name="connsiteY3" fmla="*/ 560832 h 560832"/>
                <a:gd name="connsiteX4" fmla="*/ 96092 w 276259"/>
                <a:gd name="connsiteY4" fmla="*/ 0 h 560832"/>
                <a:gd name="connsiteX5" fmla="*/ 229442 w 276259"/>
                <a:gd name="connsiteY5" fmla="*/ 76962 h 560832"/>
                <a:gd name="connsiteX6" fmla="*/ 275924 w 276259"/>
                <a:gd name="connsiteY6" fmla="*/ 250698 h 56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59" h="560832">
                  <a:moveTo>
                    <a:pt x="275924" y="250698"/>
                  </a:moveTo>
                  <a:cubicBezTo>
                    <a:pt x="276533" y="303558"/>
                    <a:pt x="265340" y="355877"/>
                    <a:pt x="243158" y="403860"/>
                  </a:cubicBezTo>
                  <a:cubicBezTo>
                    <a:pt x="212701" y="461505"/>
                    <a:pt x="168467" y="510715"/>
                    <a:pt x="114380" y="547116"/>
                  </a:cubicBezTo>
                  <a:lnTo>
                    <a:pt x="96092" y="560832"/>
                  </a:lnTo>
                  <a:cubicBezTo>
                    <a:pt x="-32031" y="395844"/>
                    <a:pt x="-32031" y="164988"/>
                    <a:pt x="96092" y="0"/>
                  </a:cubicBezTo>
                  <a:cubicBezTo>
                    <a:pt x="149965" y="3924"/>
                    <a:pt x="199091" y="32271"/>
                    <a:pt x="229442" y="76962"/>
                  </a:cubicBezTo>
                  <a:cubicBezTo>
                    <a:pt x="262604" y="128641"/>
                    <a:pt x="278850" y="189365"/>
                    <a:pt x="275924" y="250698"/>
                  </a:cubicBezTo>
                  <a:close/>
                </a:path>
              </a:pathLst>
            </a:custGeom>
            <a:solidFill>
              <a:srgbClr val="D5FF9E"/>
            </a:solidFill>
            <a:ln w="762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8D3238B-56E3-47D2-B728-0FEE7A85A882}"/>
                </a:ext>
              </a:extLst>
            </p:cNvPr>
            <p:cNvSpPr/>
            <p:nvPr/>
          </p:nvSpPr>
          <p:spPr>
            <a:xfrm>
              <a:off x="5734811" y="1981182"/>
              <a:ext cx="707136" cy="914362"/>
            </a:xfrm>
            <a:custGeom>
              <a:avLst/>
              <a:gdLst>
                <a:gd name="connsiteX0" fmla="*/ 525018 w 707136"/>
                <a:gd name="connsiteY0" fmla="*/ 307104 h 914362"/>
                <a:gd name="connsiteX1" fmla="*/ 563880 w 707136"/>
                <a:gd name="connsiteY1" fmla="*/ 450360 h 914362"/>
                <a:gd name="connsiteX2" fmla="*/ 527304 w 707136"/>
                <a:gd name="connsiteY2" fmla="*/ 511320 h 914362"/>
                <a:gd name="connsiteX3" fmla="*/ 504444 w 707136"/>
                <a:gd name="connsiteY3" fmla="*/ 576852 h 914362"/>
                <a:gd name="connsiteX4" fmla="*/ 516636 w 707136"/>
                <a:gd name="connsiteY4" fmla="*/ 604284 h 914362"/>
                <a:gd name="connsiteX5" fmla="*/ 585216 w 707136"/>
                <a:gd name="connsiteY5" fmla="*/ 673626 h 914362"/>
                <a:gd name="connsiteX6" fmla="*/ 707136 w 707136"/>
                <a:gd name="connsiteY6" fmla="*/ 755922 h 914362"/>
                <a:gd name="connsiteX7" fmla="*/ 62294 w 707136"/>
                <a:gd name="connsiteY7" fmla="*/ 803234 h 914362"/>
                <a:gd name="connsiteX8" fmla="*/ 0 w 707136"/>
                <a:gd name="connsiteY8" fmla="*/ 737634 h 914362"/>
                <a:gd name="connsiteX9" fmla="*/ 18288 w 707136"/>
                <a:gd name="connsiteY9" fmla="*/ 723918 h 914362"/>
                <a:gd name="connsiteX10" fmla="*/ 147066 w 707136"/>
                <a:gd name="connsiteY10" fmla="*/ 580662 h 914362"/>
                <a:gd name="connsiteX11" fmla="*/ 179832 w 707136"/>
                <a:gd name="connsiteY11" fmla="*/ 427500 h 914362"/>
                <a:gd name="connsiteX12" fmla="*/ 133350 w 707136"/>
                <a:gd name="connsiteY12" fmla="*/ 253764 h 914362"/>
                <a:gd name="connsiteX13" fmla="*/ 0 w 707136"/>
                <a:gd name="connsiteY13" fmla="*/ 176802 h 914362"/>
                <a:gd name="connsiteX14" fmla="*/ 601218 w 707136"/>
                <a:gd name="connsiteY14" fmla="*/ 68598 h 914362"/>
                <a:gd name="connsiteX15" fmla="*/ 599694 w 707136"/>
                <a:gd name="connsiteY15" fmla="*/ 71646 h 914362"/>
                <a:gd name="connsiteX16" fmla="*/ 530352 w 707136"/>
                <a:gd name="connsiteY16" fmla="*/ 225570 h 914362"/>
                <a:gd name="connsiteX17" fmla="*/ 525018 w 707136"/>
                <a:gd name="connsiteY17" fmla="*/ 307104 h 91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7136" h="914362">
                  <a:moveTo>
                    <a:pt x="525018" y="307104"/>
                  </a:moveTo>
                  <a:cubicBezTo>
                    <a:pt x="534162" y="356634"/>
                    <a:pt x="575310" y="401592"/>
                    <a:pt x="563880" y="450360"/>
                  </a:cubicBezTo>
                  <a:cubicBezTo>
                    <a:pt x="555727" y="472846"/>
                    <a:pt x="543306" y="493542"/>
                    <a:pt x="527304" y="511320"/>
                  </a:cubicBezTo>
                  <a:cubicBezTo>
                    <a:pt x="510822" y="528983"/>
                    <a:pt x="502524" y="552765"/>
                    <a:pt x="504444" y="576852"/>
                  </a:cubicBezTo>
                  <a:cubicBezTo>
                    <a:pt x="506921" y="586621"/>
                    <a:pt x="511043" y="595894"/>
                    <a:pt x="516636" y="604284"/>
                  </a:cubicBezTo>
                  <a:cubicBezTo>
                    <a:pt x="534048" y="632219"/>
                    <a:pt x="557479" y="655909"/>
                    <a:pt x="585216" y="673626"/>
                  </a:cubicBezTo>
                  <a:cubicBezTo>
                    <a:pt x="627126" y="701058"/>
                    <a:pt x="678942" y="715536"/>
                    <a:pt x="707136" y="755922"/>
                  </a:cubicBezTo>
                  <a:cubicBezTo>
                    <a:pt x="542133" y="947054"/>
                    <a:pt x="253426" y="968238"/>
                    <a:pt x="62294" y="803234"/>
                  </a:cubicBezTo>
                  <a:cubicBezTo>
                    <a:pt x="39411" y="783476"/>
                    <a:pt x="18547" y="761507"/>
                    <a:pt x="0" y="737634"/>
                  </a:cubicBezTo>
                  <a:lnTo>
                    <a:pt x="18288" y="723918"/>
                  </a:lnTo>
                  <a:cubicBezTo>
                    <a:pt x="72375" y="687517"/>
                    <a:pt x="116609" y="638307"/>
                    <a:pt x="147066" y="580662"/>
                  </a:cubicBezTo>
                  <a:cubicBezTo>
                    <a:pt x="169248" y="532679"/>
                    <a:pt x="180442" y="480360"/>
                    <a:pt x="179832" y="427500"/>
                  </a:cubicBezTo>
                  <a:cubicBezTo>
                    <a:pt x="182758" y="366166"/>
                    <a:pt x="166513" y="305443"/>
                    <a:pt x="133350" y="253764"/>
                  </a:cubicBezTo>
                  <a:cubicBezTo>
                    <a:pt x="103000" y="209072"/>
                    <a:pt x="53873" y="180726"/>
                    <a:pt x="0" y="176802"/>
                  </a:cubicBezTo>
                  <a:cubicBezTo>
                    <a:pt x="143142" y="-7884"/>
                    <a:pt x="402671" y="-54595"/>
                    <a:pt x="601218" y="68598"/>
                  </a:cubicBezTo>
                  <a:lnTo>
                    <a:pt x="599694" y="71646"/>
                  </a:lnTo>
                  <a:cubicBezTo>
                    <a:pt x="558760" y="112900"/>
                    <a:pt x="534132" y="167574"/>
                    <a:pt x="530352" y="225570"/>
                  </a:cubicBezTo>
                  <a:cubicBezTo>
                    <a:pt x="523654" y="252202"/>
                    <a:pt x="521848" y="279824"/>
                    <a:pt x="525018" y="307104"/>
                  </a:cubicBezTo>
                  <a:close/>
                </a:path>
              </a:pathLst>
            </a:custGeom>
            <a:solidFill>
              <a:srgbClr val="96C4F7"/>
            </a:solidFill>
            <a:ln w="76200"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6FF743EB-3B01-4A53-A654-923D54B5FE68}"/>
                </a:ext>
              </a:extLst>
            </p:cNvPr>
            <p:cNvSpPr/>
            <p:nvPr/>
          </p:nvSpPr>
          <p:spPr>
            <a:xfrm>
              <a:off x="4953000" y="2895600"/>
              <a:ext cx="533400" cy="533400"/>
            </a:xfrm>
            <a:custGeom>
              <a:avLst/>
              <a:gdLst>
                <a:gd name="connsiteX0" fmla="*/ 533400 w 533400"/>
                <a:gd name="connsiteY0" fmla="*/ 533400 h 533400"/>
                <a:gd name="connsiteX1" fmla="*/ 381000 w 533400"/>
                <a:gd name="connsiteY1" fmla="*/ 533400 h 533400"/>
                <a:gd name="connsiteX2" fmla="*/ 0 w 533400"/>
                <a:gd name="connsiteY2" fmla="*/ 152400 h 533400"/>
                <a:gd name="connsiteX3" fmla="*/ 0 w 533400"/>
                <a:gd name="connsiteY3" fmla="*/ 0 h 533400"/>
                <a:gd name="connsiteX4" fmla="*/ 533400 w 533400"/>
                <a:gd name="connsiteY4" fmla="*/ 533400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533400" y="533400"/>
                  </a:moveTo>
                  <a:lnTo>
                    <a:pt x="381000" y="533400"/>
                  </a:lnTo>
                  <a:cubicBezTo>
                    <a:pt x="380749" y="323080"/>
                    <a:pt x="210320" y="152651"/>
                    <a:pt x="0" y="152400"/>
                  </a:cubicBezTo>
                  <a:lnTo>
                    <a:pt x="0" y="0"/>
                  </a:lnTo>
                  <a:cubicBezTo>
                    <a:pt x="294429" y="381"/>
                    <a:pt x="533019" y="238971"/>
                    <a:pt x="533400" y="533400"/>
                  </a:cubicBezTo>
                  <a:close/>
                </a:path>
              </a:pathLst>
            </a:custGeom>
            <a:solidFill>
              <a:srgbClr val="F3BD72"/>
            </a:solidFill>
            <a:ln w="76200" cap="flat">
              <a:noFill/>
              <a:prstDash val="solid"/>
              <a:miter/>
            </a:ln>
          </p:spPr>
          <p:txBody>
            <a:bodyPr rtlCol="0" anchor="ctr"/>
            <a:lstStyle/>
            <a:p>
              <a:endParaRPr lang="en-GB"/>
            </a:p>
          </p:txBody>
        </p:sp>
      </p:grpSp>
      <p:pic>
        <p:nvPicPr>
          <p:cNvPr id="2" name="Graphic 1">
            <a:extLst>
              <a:ext uri="{FF2B5EF4-FFF2-40B4-BE49-F238E27FC236}">
                <a16:creationId xmlns:a16="http://schemas.microsoft.com/office/drawing/2014/main" id="{2B401B1C-B732-4CBE-B0F2-17B03B10D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3289300"/>
            <a:ext cx="1080000" cy="1080000"/>
          </a:xfrm>
          <a:prstGeom prst="rect">
            <a:avLst/>
          </a:prstGeom>
        </p:spPr>
      </p:pic>
    </p:spTree>
    <p:extLst>
      <p:ext uri="{BB962C8B-B14F-4D97-AF65-F5344CB8AC3E}">
        <p14:creationId xmlns:p14="http://schemas.microsoft.com/office/powerpoint/2010/main" val="291096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2">
            <a:extLst>
              <a:ext uri="{FF2B5EF4-FFF2-40B4-BE49-F238E27FC236}">
                <a16:creationId xmlns:a16="http://schemas.microsoft.com/office/drawing/2014/main" id="{E4511AD2-AD07-4145-B758-67299EBE1B16}"/>
              </a:ext>
            </a:extLst>
          </p:cNvPr>
          <p:cNvSpPr>
            <a:spLocks noGrp="1"/>
          </p:cNvSpPr>
          <p:nvPr>
            <p:ph type="body" sz="quarter" idx="10"/>
          </p:nvPr>
        </p:nvSpPr>
        <p:spPr>
          <a:xfrm>
            <a:off x="216694" y="1388917"/>
            <a:ext cx="2526506" cy="4758506"/>
          </a:xfrm>
        </p:spPr>
        <p:txBody>
          <a:bodyPr/>
          <a:lstStyle/>
          <a:p>
            <a:r>
              <a:rPr lang="en-GB" sz="1800" dirty="0">
                <a:solidFill>
                  <a:schemeClr val="tx1"/>
                </a:solidFill>
              </a:rPr>
              <a:t>Dice game problem:</a:t>
            </a:r>
          </a:p>
          <a:p>
            <a:r>
              <a:rPr lang="en-GB" dirty="0"/>
              <a:t>2 points.</a:t>
            </a:r>
          </a:p>
          <a:p>
            <a:r>
              <a:rPr lang="en-GB" dirty="0"/>
              <a:t>Write a function to calculate the score in this simple dice game.</a:t>
            </a:r>
          </a:p>
          <a:p>
            <a:r>
              <a:rPr lang="en-GB" dirty="0"/>
              <a:t>The program should generate three random numbers between 1 and 6. The score is calculated by a </a:t>
            </a:r>
            <a:r>
              <a:rPr lang="en-GB" dirty="0" err="1"/>
              <a:t>functon</a:t>
            </a:r>
            <a:r>
              <a:rPr lang="en-GB" dirty="0"/>
              <a:t> called </a:t>
            </a:r>
            <a:r>
              <a:rPr lang="en-GB" dirty="0" err="1"/>
              <a:t>ScoreDice</a:t>
            </a:r>
            <a:r>
              <a:rPr lang="en-GB" dirty="0"/>
              <a:t>.</a:t>
            </a:r>
          </a:p>
          <a:p>
            <a:r>
              <a:rPr lang="en-GB" dirty="0"/>
              <a:t>Output the result of the function.</a:t>
            </a:r>
          </a:p>
        </p:txBody>
      </p:sp>
      <p:pic>
        <p:nvPicPr>
          <p:cNvPr id="35" name="Graphic 34">
            <a:extLst>
              <a:ext uri="{FF2B5EF4-FFF2-40B4-BE49-F238E27FC236}">
                <a16:creationId xmlns:a16="http://schemas.microsoft.com/office/drawing/2014/main" id="{D49523D8-85BB-4843-8B54-9081B9EEA5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58900"/>
            <a:ext cx="1080000" cy="1080000"/>
          </a:xfrm>
          <a:prstGeom prst="rect">
            <a:avLst/>
          </a:prstGeom>
        </p:spPr>
      </p:pic>
      <p:grpSp>
        <p:nvGrpSpPr>
          <p:cNvPr id="37" name="Group 36">
            <a:extLst>
              <a:ext uri="{FF2B5EF4-FFF2-40B4-BE49-F238E27FC236}">
                <a16:creationId xmlns:a16="http://schemas.microsoft.com/office/drawing/2014/main" id="{38CB1C82-C527-489E-AF32-DF19AEDB1463}"/>
              </a:ext>
            </a:extLst>
          </p:cNvPr>
          <p:cNvGrpSpPr/>
          <p:nvPr/>
        </p:nvGrpSpPr>
        <p:grpSpPr>
          <a:xfrm>
            <a:off x="2026775" y="1531852"/>
            <a:ext cx="6417743" cy="4960335"/>
            <a:chOff x="2001375" y="1737271"/>
            <a:chExt cx="6417743" cy="4960335"/>
          </a:xfrm>
        </p:grpSpPr>
        <p:sp>
          <p:nvSpPr>
            <p:cNvPr id="39" name="Flowchart: Terminator 38">
              <a:extLst>
                <a:ext uri="{FF2B5EF4-FFF2-40B4-BE49-F238E27FC236}">
                  <a16:creationId xmlns:a16="http://schemas.microsoft.com/office/drawing/2014/main" id="{2B1B9556-1CA9-49B6-9485-F56E83DDDFE7}"/>
                </a:ext>
              </a:extLst>
            </p:cNvPr>
            <p:cNvSpPr/>
            <p:nvPr/>
          </p:nvSpPr>
          <p:spPr>
            <a:xfrm>
              <a:off x="3997453" y="1737271"/>
              <a:ext cx="2223568" cy="494414"/>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Function</a:t>
              </a:r>
              <a:br>
                <a:rPr lang="en-GB" sz="1100" dirty="0">
                  <a:solidFill>
                    <a:srgbClr val="595959"/>
                  </a:solidFill>
                </a:rPr>
              </a:br>
              <a:r>
                <a:rPr lang="en-GB" sz="1100" dirty="0" err="1">
                  <a:solidFill>
                    <a:srgbClr val="595959"/>
                  </a:solidFill>
                </a:rPr>
                <a:t>ScoreDice</a:t>
              </a:r>
              <a:r>
                <a:rPr lang="en-GB" sz="1100" dirty="0">
                  <a:solidFill>
                    <a:srgbClr val="595959"/>
                  </a:solidFill>
                </a:rPr>
                <a:t>(Dice1, Dice2, Dice3)</a:t>
              </a:r>
            </a:p>
          </p:txBody>
        </p:sp>
        <p:sp>
          <p:nvSpPr>
            <p:cNvPr id="41" name="Flowchart: Decision 40">
              <a:extLst>
                <a:ext uri="{FF2B5EF4-FFF2-40B4-BE49-F238E27FC236}">
                  <a16:creationId xmlns:a16="http://schemas.microsoft.com/office/drawing/2014/main" id="{1CE8DF0E-BC04-4F7B-914E-2AFF7924B58C}"/>
                </a:ext>
              </a:extLst>
            </p:cNvPr>
            <p:cNvSpPr/>
            <p:nvPr/>
          </p:nvSpPr>
          <p:spPr>
            <a:xfrm>
              <a:off x="4259117" y="2500420"/>
              <a:ext cx="1700242" cy="94098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Are all three dice equal?</a:t>
              </a:r>
            </a:p>
          </p:txBody>
        </p:sp>
        <p:sp>
          <p:nvSpPr>
            <p:cNvPr id="42" name="Flowchart: Decision 41">
              <a:extLst>
                <a:ext uri="{FF2B5EF4-FFF2-40B4-BE49-F238E27FC236}">
                  <a16:creationId xmlns:a16="http://schemas.microsoft.com/office/drawing/2014/main" id="{B1E3A14E-A571-439F-A85D-7B6DD806B7D9}"/>
                </a:ext>
              </a:extLst>
            </p:cNvPr>
            <p:cNvSpPr/>
            <p:nvPr/>
          </p:nvSpPr>
          <p:spPr>
            <a:xfrm>
              <a:off x="6718876" y="3141383"/>
              <a:ext cx="1700242" cy="940980"/>
            </a:xfrm>
            <a:prstGeom prst="flowChartDecis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Are two of the dice equal?</a:t>
              </a:r>
            </a:p>
          </p:txBody>
        </p:sp>
        <p:sp>
          <p:nvSpPr>
            <p:cNvPr id="44" name="Flowchart: Process 43">
              <a:extLst>
                <a:ext uri="{FF2B5EF4-FFF2-40B4-BE49-F238E27FC236}">
                  <a16:creationId xmlns:a16="http://schemas.microsoft.com/office/drawing/2014/main" id="{0FFC99FD-B9B1-43D2-AB92-00B36AF32AD9}"/>
                </a:ext>
              </a:extLst>
            </p:cNvPr>
            <p:cNvSpPr/>
            <p:nvPr/>
          </p:nvSpPr>
          <p:spPr>
            <a:xfrm>
              <a:off x="2001375" y="3726220"/>
              <a:ext cx="1498225" cy="5839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Score = total of the 3 dice</a:t>
              </a:r>
            </a:p>
          </p:txBody>
        </p:sp>
        <p:sp>
          <p:nvSpPr>
            <p:cNvPr id="46" name="Flowchart: Process 45">
              <a:extLst>
                <a:ext uri="{FF2B5EF4-FFF2-40B4-BE49-F238E27FC236}">
                  <a16:creationId xmlns:a16="http://schemas.microsoft.com/office/drawing/2014/main" id="{6382711F-8B3E-4770-BB91-00BBA3E4F7BE}"/>
                </a:ext>
              </a:extLst>
            </p:cNvPr>
            <p:cNvSpPr/>
            <p:nvPr/>
          </p:nvSpPr>
          <p:spPr>
            <a:xfrm>
              <a:off x="6819885" y="4530344"/>
              <a:ext cx="1498224" cy="5839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Score = 0</a:t>
              </a:r>
            </a:p>
          </p:txBody>
        </p:sp>
        <p:sp>
          <p:nvSpPr>
            <p:cNvPr id="48" name="Flowchart: Process 47">
              <a:extLst>
                <a:ext uri="{FF2B5EF4-FFF2-40B4-BE49-F238E27FC236}">
                  <a16:creationId xmlns:a16="http://schemas.microsoft.com/office/drawing/2014/main" id="{92BC7600-9C85-4209-BC83-94CED032D306}"/>
                </a:ext>
              </a:extLst>
            </p:cNvPr>
            <p:cNvSpPr/>
            <p:nvPr/>
          </p:nvSpPr>
          <p:spPr>
            <a:xfrm>
              <a:off x="4360126" y="3768170"/>
              <a:ext cx="1498224" cy="5839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Score = sum on the two-equal dice</a:t>
              </a:r>
            </a:p>
          </p:txBody>
        </p:sp>
        <p:sp>
          <p:nvSpPr>
            <p:cNvPr id="50" name="Flowchart: Process 49">
              <a:extLst>
                <a:ext uri="{FF2B5EF4-FFF2-40B4-BE49-F238E27FC236}">
                  <a16:creationId xmlns:a16="http://schemas.microsoft.com/office/drawing/2014/main" id="{287F8C41-9A66-4A5D-96EA-33967EF5C3D6}"/>
                </a:ext>
              </a:extLst>
            </p:cNvPr>
            <p:cNvSpPr/>
            <p:nvPr/>
          </p:nvSpPr>
          <p:spPr>
            <a:xfrm>
              <a:off x="4360125" y="4544718"/>
              <a:ext cx="1498224" cy="5839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Score = Score minus the number on the other dice</a:t>
              </a:r>
            </a:p>
          </p:txBody>
        </p:sp>
        <p:sp>
          <p:nvSpPr>
            <p:cNvPr id="52" name="Rectangle 51">
              <a:extLst>
                <a:ext uri="{FF2B5EF4-FFF2-40B4-BE49-F238E27FC236}">
                  <a16:creationId xmlns:a16="http://schemas.microsoft.com/office/drawing/2014/main" id="{BC5153D8-0C12-4F11-9851-2067C45DCD5D}"/>
                </a:ext>
              </a:extLst>
            </p:cNvPr>
            <p:cNvSpPr/>
            <p:nvPr/>
          </p:nvSpPr>
          <p:spPr>
            <a:xfrm>
              <a:off x="4360125" y="5322454"/>
              <a:ext cx="1498224" cy="6815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rgbClr val="595959"/>
                  </a:solidFill>
                </a:rPr>
                <a:t>Return score</a:t>
              </a:r>
              <a:endParaRPr lang="en-GB" sz="1100" dirty="0">
                <a:solidFill>
                  <a:srgbClr val="595959"/>
                </a:solidFill>
              </a:endParaRPr>
            </a:p>
          </p:txBody>
        </p:sp>
        <p:sp>
          <p:nvSpPr>
            <p:cNvPr id="53" name="Flowchart: Terminator 52">
              <a:extLst>
                <a:ext uri="{FF2B5EF4-FFF2-40B4-BE49-F238E27FC236}">
                  <a16:creationId xmlns:a16="http://schemas.microsoft.com/office/drawing/2014/main" id="{3866151C-08A3-4871-BB29-07E403D0E91A}"/>
                </a:ext>
              </a:extLst>
            </p:cNvPr>
            <p:cNvSpPr/>
            <p:nvPr/>
          </p:nvSpPr>
          <p:spPr>
            <a:xfrm>
              <a:off x="4360125" y="6203192"/>
              <a:ext cx="1498224" cy="494414"/>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595959"/>
                  </a:solidFill>
                </a:rPr>
                <a:t>End Function</a:t>
              </a:r>
            </a:p>
          </p:txBody>
        </p:sp>
        <p:cxnSp>
          <p:nvCxnSpPr>
            <p:cNvPr id="54" name="Straight Arrow Connector 53">
              <a:extLst>
                <a:ext uri="{FF2B5EF4-FFF2-40B4-BE49-F238E27FC236}">
                  <a16:creationId xmlns:a16="http://schemas.microsoft.com/office/drawing/2014/main" id="{C11D65F2-2B41-46DE-9BD5-053CEA5C506D}"/>
                </a:ext>
              </a:extLst>
            </p:cNvPr>
            <p:cNvCxnSpPr>
              <a:cxnSpLocks/>
              <a:endCxn id="41" idx="0"/>
            </p:cNvCxnSpPr>
            <p:nvPr/>
          </p:nvCxnSpPr>
          <p:spPr>
            <a:xfrm>
              <a:off x="5109238" y="2247900"/>
              <a:ext cx="0" cy="252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BC6DAC4-6C9E-4962-ACED-1C3A2473436C}"/>
                </a:ext>
              </a:extLst>
            </p:cNvPr>
            <p:cNvCxnSpPr>
              <a:stCxn id="41" idx="1"/>
              <a:endCxn id="44" idx="0"/>
            </p:cNvCxnSpPr>
            <p:nvPr/>
          </p:nvCxnSpPr>
          <p:spPr>
            <a:xfrm rot="10800000" flipV="1">
              <a:off x="2750489" y="2970910"/>
              <a:ext cx="1508629" cy="75531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E4008CE1-618A-413E-A1CB-A11D1F67B503}"/>
                </a:ext>
              </a:extLst>
            </p:cNvPr>
            <p:cNvCxnSpPr>
              <a:stCxn id="41" idx="3"/>
              <a:endCxn id="42" idx="0"/>
            </p:cNvCxnSpPr>
            <p:nvPr/>
          </p:nvCxnSpPr>
          <p:spPr>
            <a:xfrm>
              <a:off x="5959359" y="2970910"/>
              <a:ext cx="1609638" cy="17047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7461B5E-5E8E-4504-A473-6D16894141A2}"/>
                </a:ext>
              </a:extLst>
            </p:cNvPr>
            <p:cNvCxnSpPr>
              <a:stCxn id="42" idx="1"/>
              <a:endCxn id="48" idx="0"/>
            </p:cNvCxnSpPr>
            <p:nvPr/>
          </p:nvCxnSpPr>
          <p:spPr>
            <a:xfrm rot="10800000" flipV="1">
              <a:off x="5109238" y="3611872"/>
              <a:ext cx="1609638" cy="15629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F8440C1-FDD4-437D-B8E5-B4A38245A419}"/>
                </a:ext>
              </a:extLst>
            </p:cNvPr>
            <p:cNvCxnSpPr>
              <a:stCxn id="42" idx="2"/>
              <a:endCxn id="46" idx="0"/>
            </p:cNvCxnSpPr>
            <p:nvPr/>
          </p:nvCxnSpPr>
          <p:spPr>
            <a:xfrm>
              <a:off x="7568997" y="4082363"/>
              <a:ext cx="0" cy="44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21ECCE1-E06C-42DE-B09A-75B127569D2C}"/>
                </a:ext>
              </a:extLst>
            </p:cNvPr>
            <p:cNvCxnSpPr>
              <a:stCxn id="48" idx="2"/>
              <a:endCxn id="50" idx="0"/>
            </p:cNvCxnSpPr>
            <p:nvPr/>
          </p:nvCxnSpPr>
          <p:spPr>
            <a:xfrm flipH="1">
              <a:off x="5109237" y="4352074"/>
              <a:ext cx="1" cy="192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8AEAD08-324A-4D3C-9A02-F6F536BC6B9F}"/>
                </a:ext>
              </a:extLst>
            </p:cNvPr>
            <p:cNvCxnSpPr>
              <a:stCxn id="50" idx="2"/>
              <a:endCxn id="52" idx="0"/>
            </p:cNvCxnSpPr>
            <p:nvPr/>
          </p:nvCxnSpPr>
          <p:spPr>
            <a:xfrm>
              <a:off x="5109237" y="5128622"/>
              <a:ext cx="0" cy="193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6C95CE7-1BAB-469C-8999-1713B682B291}"/>
                </a:ext>
              </a:extLst>
            </p:cNvPr>
            <p:cNvCxnSpPr>
              <a:stCxn id="52" idx="2"/>
              <a:endCxn id="53" idx="0"/>
            </p:cNvCxnSpPr>
            <p:nvPr/>
          </p:nvCxnSpPr>
          <p:spPr>
            <a:xfrm>
              <a:off x="5109237" y="6004011"/>
              <a:ext cx="0" cy="1991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3FC59A86-A4A4-4B85-ADF1-002EB4908F7D}"/>
                </a:ext>
              </a:extLst>
            </p:cNvPr>
            <p:cNvCxnSpPr>
              <a:stCxn id="44" idx="2"/>
              <a:endCxn id="52" idx="1"/>
            </p:cNvCxnSpPr>
            <p:nvPr/>
          </p:nvCxnSpPr>
          <p:spPr>
            <a:xfrm rot="16200000" flipH="1">
              <a:off x="2878752" y="4181859"/>
              <a:ext cx="1353109" cy="16096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390F81BA-4A4E-4C85-86FA-C38D20051685}"/>
                </a:ext>
              </a:extLst>
            </p:cNvPr>
            <p:cNvCxnSpPr>
              <a:stCxn id="46" idx="2"/>
              <a:endCxn id="52" idx="3"/>
            </p:cNvCxnSpPr>
            <p:nvPr/>
          </p:nvCxnSpPr>
          <p:spPr>
            <a:xfrm rot="5400000">
              <a:off x="6439181" y="4533416"/>
              <a:ext cx="548985" cy="17106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33D25773-DA32-4FD4-BDC8-4F92C9292A09}"/>
              </a:ext>
            </a:extLst>
          </p:cNvPr>
          <p:cNvSpPr txBox="1"/>
          <p:nvPr/>
        </p:nvSpPr>
        <p:spPr>
          <a:xfrm>
            <a:off x="3889543" y="2503881"/>
            <a:ext cx="378630" cy="261610"/>
          </a:xfrm>
          <a:prstGeom prst="rect">
            <a:avLst/>
          </a:prstGeom>
          <a:noFill/>
        </p:spPr>
        <p:txBody>
          <a:bodyPr wrap="none" rtlCol="0">
            <a:spAutoFit/>
          </a:bodyPr>
          <a:lstStyle/>
          <a:p>
            <a:pPr algn="ctr"/>
            <a:r>
              <a:rPr lang="en-GB" sz="1100" dirty="0">
                <a:solidFill>
                  <a:schemeClr val="accent1"/>
                </a:solidFill>
              </a:rPr>
              <a:t>Yes</a:t>
            </a:r>
          </a:p>
        </p:txBody>
      </p:sp>
      <p:sp>
        <p:nvSpPr>
          <p:cNvPr id="65" name="TextBox 64">
            <a:extLst>
              <a:ext uri="{FF2B5EF4-FFF2-40B4-BE49-F238E27FC236}">
                <a16:creationId xmlns:a16="http://schemas.microsoft.com/office/drawing/2014/main" id="{1B1828AF-8BF0-4F5D-8D23-973A2685F018}"/>
              </a:ext>
            </a:extLst>
          </p:cNvPr>
          <p:cNvSpPr txBox="1"/>
          <p:nvPr/>
        </p:nvSpPr>
        <p:spPr>
          <a:xfrm>
            <a:off x="5984759" y="2503881"/>
            <a:ext cx="349776" cy="261610"/>
          </a:xfrm>
          <a:prstGeom prst="rect">
            <a:avLst/>
          </a:prstGeom>
          <a:noFill/>
        </p:spPr>
        <p:txBody>
          <a:bodyPr wrap="none" rtlCol="0">
            <a:spAutoFit/>
          </a:bodyPr>
          <a:lstStyle/>
          <a:p>
            <a:pPr algn="ctr"/>
            <a:r>
              <a:rPr lang="en-GB" sz="1100" dirty="0">
                <a:solidFill>
                  <a:schemeClr val="accent1"/>
                </a:solidFill>
              </a:rPr>
              <a:t>No</a:t>
            </a:r>
          </a:p>
        </p:txBody>
      </p:sp>
      <p:sp>
        <p:nvSpPr>
          <p:cNvPr id="66" name="TextBox 65">
            <a:extLst>
              <a:ext uri="{FF2B5EF4-FFF2-40B4-BE49-F238E27FC236}">
                <a16:creationId xmlns:a16="http://schemas.microsoft.com/office/drawing/2014/main" id="{000C8ED9-A728-42AC-96AC-2B56343EBC56}"/>
              </a:ext>
            </a:extLst>
          </p:cNvPr>
          <p:cNvSpPr txBox="1"/>
          <p:nvPr/>
        </p:nvSpPr>
        <p:spPr>
          <a:xfrm>
            <a:off x="6410948" y="3153585"/>
            <a:ext cx="378630" cy="261610"/>
          </a:xfrm>
          <a:prstGeom prst="rect">
            <a:avLst/>
          </a:prstGeom>
          <a:noFill/>
        </p:spPr>
        <p:txBody>
          <a:bodyPr wrap="none" rtlCol="0">
            <a:spAutoFit/>
          </a:bodyPr>
          <a:lstStyle/>
          <a:p>
            <a:pPr algn="ctr"/>
            <a:r>
              <a:rPr lang="en-GB" sz="1100" dirty="0">
                <a:solidFill>
                  <a:schemeClr val="accent1"/>
                </a:solidFill>
              </a:rPr>
              <a:t>Yes</a:t>
            </a:r>
          </a:p>
        </p:txBody>
      </p:sp>
      <p:sp>
        <p:nvSpPr>
          <p:cNvPr id="67" name="TextBox 66">
            <a:extLst>
              <a:ext uri="{FF2B5EF4-FFF2-40B4-BE49-F238E27FC236}">
                <a16:creationId xmlns:a16="http://schemas.microsoft.com/office/drawing/2014/main" id="{680D0FB6-EE5D-41E5-A41E-0167AF3C3ACC}"/>
              </a:ext>
            </a:extLst>
          </p:cNvPr>
          <p:cNvSpPr txBox="1"/>
          <p:nvPr/>
        </p:nvSpPr>
        <p:spPr>
          <a:xfrm>
            <a:off x="7594397" y="3837043"/>
            <a:ext cx="349776" cy="261610"/>
          </a:xfrm>
          <a:prstGeom prst="rect">
            <a:avLst/>
          </a:prstGeom>
          <a:noFill/>
        </p:spPr>
        <p:txBody>
          <a:bodyPr wrap="none" rtlCol="0">
            <a:spAutoFit/>
          </a:bodyPr>
          <a:lstStyle/>
          <a:p>
            <a:pPr algn="ctr"/>
            <a:r>
              <a:rPr lang="en-GB" sz="1100" dirty="0">
                <a:solidFill>
                  <a:schemeClr val="accent1"/>
                </a:solidFill>
              </a:rPr>
              <a:t>No</a:t>
            </a:r>
          </a:p>
        </p:txBody>
      </p:sp>
    </p:spTree>
    <p:extLst>
      <p:ext uri="{BB962C8B-B14F-4D97-AF65-F5344CB8AC3E}">
        <p14:creationId xmlns:p14="http://schemas.microsoft.com/office/powerpoint/2010/main" val="220954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AE02636-00E3-4239-923E-1F16DA4C6E61}"/>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Divisible problem:</a:t>
            </a:r>
          </a:p>
          <a:p>
            <a:r>
              <a:rPr lang="en-GB" dirty="0"/>
              <a:t>3 points.</a:t>
            </a:r>
          </a:p>
          <a:p>
            <a:r>
              <a:rPr lang="en-GB" dirty="0"/>
              <a:t>Write a function that takes two number parameters and divides them by each other. If the division is not possible because the second parameter is zero it should return False. If the second number is exactly divisible by the first number, it returns True. If the second number is not exactly divisible by the first number, it returns False.</a:t>
            </a:r>
          </a:p>
          <a:p>
            <a:endParaRPr lang="en-GB" dirty="0"/>
          </a:p>
          <a:p>
            <a:r>
              <a:rPr lang="en-GB" sz="1800" dirty="0">
                <a:solidFill>
                  <a:schemeClr val="tx1"/>
                </a:solidFill>
              </a:rPr>
              <a:t>Dogs life problem:</a:t>
            </a:r>
          </a:p>
          <a:p>
            <a:r>
              <a:rPr lang="en-GB" dirty="0"/>
              <a:t>3 points.</a:t>
            </a:r>
          </a:p>
          <a:p>
            <a:r>
              <a:rPr lang="en-GB" dirty="0"/>
              <a:t>Write a function that returns the age of a dog as an integer in dog years. The parameter can be a decimal number. E.g. 6.5 means six and a half actual years. A dog that is actually 6.5 years old is 51 in dog years.</a:t>
            </a:r>
          </a:p>
          <a:p>
            <a:pPr marL="171450" indent="-171450">
              <a:buFont typeface="Arial" panose="020B0604020202020204" pitchFamily="34" charset="0"/>
              <a:buChar char="•"/>
            </a:pPr>
            <a:r>
              <a:rPr lang="en-GB" dirty="0"/>
              <a:t>If the actual years is 2 or less, the dog’s age is twelve times the years.</a:t>
            </a:r>
          </a:p>
          <a:p>
            <a:pPr marL="171450" indent="-171450">
              <a:buFont typeface="Arial" panose="020B0604020202020204" pitchFamily="34" charset="0"/>
              <a:buChar char="•"/>
            </a:pPr>
            <a:r>
              <a:rPr lang="en-GB" dirty="0"/>
              <a:t>If the actual years is more than 2, the dog is 24 plus six for every year, minus two years.</a:t>
            </a:r>
          </a:p>
          <a:p>
            <a:endParaRPr lang="en-GB" dirty="0"/>
          </a:p>
        </p:txBody>
      </p:sp>
      <p:grpSp>
        <p:nvGrpSpPr>
          <p:cNvPr id="7" name="Group 6">
            <a:extLst>
              <a:ext uri="{FF2B5EF4-FFF2-40B4-BE49-F238E27FC236}">
                <a16:creationId xmlns:a16="http://schemas.microsoft.com/office/drawing/2014/main" id="{12F06406-68C1-4099-AD1F-718805E997D3}"/>
              </a:ext>
            </a:extLst>
          </p:cNvPr>
          <p:cNvGrpSpPr/>
          <p:nvPr/>
        </p:nvGrpSpPr>
        <p:grpSpPr>
          <a:xfrm>
            <a:off x="8640000" y="1437941"/>
            <a:ext cx="1080000" cy="1080000"/>
            <a:chOff x="2005247" y="481011"/>
            <a:chExt cx="5895942" cy="5896471"/>
          </a:xfrm>
        </p:grpSpPr>
        <p:grpSp>
          <p:nvGrpSpPr>
            <p:cNvPr id="8" name="Graphic 4">
              <a:extLst>
                <a:ext uri="{FF2B5EF4-FFF2-40B4-BE49-F238E27FC236}">
                  <a16:creationId xmlns:a16="http://schemas.microsoft.com/office/drawing/2014/main" id="{4B818223-7D81-4796-904A-BF58ADEA7311}"/>
                </a:ext>
              </a:extLst>
            </p:cNvPr>
            <p:cNvGrpSpPr/>
            <p:nvPr/>
          </p:nvGrpSpPr>
          <p:grpSpPr>
            <a:xfrm>
              <a:off x="2005247" y="481011"/>
              <a:ext cx="5895942" cy="5896471"/>
              <a:chOff x="2005247" y="481011"/>
              <a:chExt cx="5895942" cy="5896471"/>
            </a:xfrm>
          </p:grpSpPr>
          <p:sp>
            <p:nvSpPr>
              <p:cNvPr id="19" name="Freeform: Shape 18">
                <a:extLst>
                  <a:ext uri="{FF2B5EF4-FFF2-40B4-BE49-F238E27FC236}">
                    <a16:creationId xmlns:a16="http://schemas.microsoft.com/office/drawing/2014/main" id="{0F0B7312-1322-4484-BC24-FE3CA9F8F069}"/>
                  </a:ext>
                </a:extLst>
              </p:cNvPr>
              <p:cNvSpPr/>
              <p:nvPr/>
            </p:nvSpPr>
            <p:spPr>
              <a:xfrm>
                <a:off x="4953202" y="481012"/>
                <a:ext cx="2947987" cy="4420990"/>
              </a:xfrm>
              <a:custGeom>
                <a:avLst/>
                <a:gdLst>
                  <a:gd name="connsiteX0" fmla="*/ 2947987 w 2947987"/>
                  <a:gd name="connsiteY0" fmla="*/ 2947988 h 4420990"/>
                  <a:gd name="connsiteX1" fmla="*/ 2551534 w 2947987"/>
                  <a:gd name="connsiteY1" fmla="*/ 4420990 h 4420990"/>
                  <a:gd name="connsiteX2" fmla="*/ 0 w 2947987"/>
                  <a:gd name="connsiteY2" fmla="*/ 2947988 h 4420990"/>
                  <a:gd name="connsiteX3" fmla="*/ 0 w 2947987"/>
                  <a:gd name="connsiteY3" fmla="*/ 0 h 4420990"/>
                  <a:gd name="connsiteX4" fmla="*/ 2947987 w 2947987"/>
                  <a:gd name="connsiteY4" fmla="*/ 2947988 h 4420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987" h="4420990">
                    <a:moveTo>
                      <a:pt x="2947987" y="2947988"/>
                    </a:moveTo>
                    <a:cubicBezTo>
                      <a:pt x="2948280" y="3465397"/>
                      <a:pt x="2811478" y="3973620"/>
                      <a:pt x="2551534" y="4420990"/>
                    </a:cubicBezTo>
                    <a:lnTo>
                      <a:pt x="0" y="2947988"/>
                    </a:lnTo>
                    <a:lnTo>
                      <a:pt x="0" y="0"/>
                    </a:lnTo>
                    <a:cubicBezTo>
                      <a:pt x="1628153" y="0"/>
                      <a:pt x="2947987" y="1319873"/>
                      <a:pt x="2947987" y="2947988"/>
                    </a:cubicBezTo>
                    <a:close/>
                  </a:path>
                </a:pathLst>
              </a:custGeom>
              <a:solidFill>
                <a:srgbClr val="C9EEAE"/>
              </a:solidFill>
              <a:ln w="1270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C77B3F3-5C35-4D15-81D8-732DEA8C2693}"/>
                  </a:ext>
                </a:extLst>
              </p:cNvPr>
              <p:cNvSpPr/>
              <p:nvPr/>
            </p:nvSpPr>
            <p:spPr>
              <a:xfrm>
                <a:off x="2005247" y="481011"/>
                <a:ext cx="2947955" cy="4421981"/>
              </a:xfrm>
              <a:custGeom>
                <a:avLst/>
                <a:gdLst>
                  <a:gd name="connsiteX0" fmla="*/ 2947955 w 2947955"/>
                  <a:gd name="connsiteY0" fmla="*/ 0 h 4421981"/>
                  <a:gd name="connsiteX1" fmla="*/ 2947955 w 2947955"/>
                  <a:gd name="connsiteY1" fmla="*/ 2947988 h 4421981"/>
                  <a:gd name="connsiteX2" fmla="*/ 395414 w 2947955"/>
                  <a:gd name="connsiteY2" fmla="*/ 4421982 h 4421981"/>
                  <a:gd name="connsiteX3" fmla="*/ 394768 w 2947955"/>
                  <a:gd name="connsiteY3" fmla="*/ 1473892 h 4421981"/>
                  <a:gd name="connsiteX4" fmla="*/ 2947955 w 2947955"/>
                  <a:gd name="connsiteY4" fmla="*/ 0 h 442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955" h="4421981">
                    <a:moveTo>
                      <a:pt x="2947955" y="0"/>
                    </a:moveTo>
                    <a:lnTo>
                      <a:pt x="2947955" y="2947988"/>
                    </a:lnTo>
                    <a:lnTo>
                      <a:pt x="395414" y="4421982"/>
                    </a:lnTo>
                    <a:cubicBezTo>
                      <a:pt x="-131572" y="3510011"/>
                      <a:pt x="-131821" y="2386104"/>
                      <a:pt x="394768" y="1473892"/>
                    </a:cubicBezTo>
                    <a:cubicBezTo>
                      <a:pt x="921357" y="561682"/>
                      <a:pt x="1894672" y="-198"/>
                      <a:pt x="2947955" y="0"/>
                    </a:cubicBezTo>
                    <a:close/>
                  </a:path>
                </a:pathLst>
              </a:custGeom>
              <a:solidFill>
                <a:srgbClr val="FFE477"/>
              </a:solidFill>
              <a:ln w="12707"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0BCB5EF-5F6E-4070-A4BE-C1E5D98886E3}"/>
                  </a:ext>
                </a:extLst>
              </p:cNvPr>
              <p:cNvSpPr/>
              <p:nvPr/>
            </p:nvSpPr>
            <p:spPr>
              <a:xfrm>
                <a:off x="2400165" y="3428999"/>
                <a:ext cx="5105816" cy="2948483"/>
              </a:xfrm>
              <a:custGeom>
                <a:avLst/>
                <a:gdLst>
                  <a:gd name="connsiteX0" fmla="*/ 0 w 5105816"/>
                  <a:gd name="connsiteY0" fmla="*/ 1473994 h 2948483"/>
                  <a:gd name="connsiteX1" fmla="*/ 2553037 w 5105816"/>
                  <a:gd name="connsiteY1" fmla="*/ 0 h 2948483"/>
                  <a:gd name="connsiteX2" fmla="*/ 5105817 w 5105816"/>
                  <a:gd name="connsiteY2" fmla="*/ 1473994 h 2948483"/>
                  <a:gd name="connsiteX3" fmla="*/ 2552885 w 5105816"/>
                  <a:gd name="connsiteY3" fmla="*/ 2948483 h 2948483"/>
                  <a:gd name="connsiteX4" fmla="*/ 0 w 5105816"/>
                  <a:gd name="connsiteY4" fmla="*/ 1473994 h 294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816" h="2948483">
                    <a:moveTo>
                      <a:pt x="0" y="1473994"/>
                    </a:moveTo>
                    <a:lnTo>
                      <a:pt x="2553037" y="0"/>
                    </a:lnTo>
                    <a:lnTo>
                      <a:pt x="5105817" y="1473994"/>
                    </a:lnTo>
                    <a:cubicBezTo>
                      <a:pt x="4579423" y="2386358"/>
                      <a:pt x="3606206" y="2948483"/>
                      <a:pt x="2552885" y="2948483"/>
                    </a:cubicBezTo>
                    <a:cubicBezTo>
                      <a:pt x="1499602" y="2948483"/>
                      <a:pt x="526340" y="2386358"/>
                      <a:pt x="0" y="1473994"/>
                    </a:cubicBezTo>
                    <a:close/>
                  </a:path>
                </a:pathLst>
              </a:custGeom>
              <a:solidFill>
                <a:schemeClr val="accent5">
                  <a:lumMod val="20000"/>
                  <a:lumOff val="80000"/>
                </a:schemeClr>
              </a:solidFill>
              <a:ln w="1270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1AFFAF4-9D58-4D1C-A952-20D2F514B2AE}"/>
                  </a:ext>
                </a:extLst>
              </p:cNvPr>
              <p:cNvSpPr/>
              <p:nvPr/>
            </p:nvSpPr>
            <p:spPr>
              <a:xfrm>
                <a:off x="5646829" y="2622864"/>
                <a:ext cx="1626476" cy="1212753"/>
              </a:xfrm>
              <a:custGeom>
                <a:avLst/>
                <a:gdLst>
                  <a:gd name="connsiteX0" fmla="*/ 1388617 w 1626476"/>
                  <a:gd name="connsiteY0" fmla="*/ 129101 h 1212753"/>
                  <a:gd name="connsiteX1" fmla="*/ 1218867 w 1626476"/>
                  <a:gd name="connsiteY1" fmla="*/ 0 h 1212753"/>
                  <a:gd name="connsiteX2" fmla="*/ 813239 w 1626476"/>
                  <a:gd name="connsiteY2" fmla="*/ 399516 h 1212753"/>
                  <a:gd name="connsiteX3" fmla="*/ 407662 w 1626476"/>
                  <a:gd name="connsiteY3" fmla="*/ 0 h 1212753"/>
                  <a:gd name="connsiteX4" fmla="*/ 1 w 1626476"/>
                  <a:gd name="connsiteY4" fmla="*/ 704480 h 1212753"/>
                  <a:gd name="connsiteX5" fmla="*/ 1 w 1626476"/>
                  <a:gd name="connsiteY5" fmla="*/ 1099930 h 1212753"/>
                  <a:gd name="connsiteX6" fmla="*/ 195419 w 1626476"/>
                  <a:gd name="connsiteY6" fmla="*/ 1212754 h 1212753"/>
                  <a:gd name="connsiteX7" fmla="*/ 1626477 w 1626476"/>
                  <a:gd name="connsiteY7" fmla="*/ 1212754 h 1212753"/>
                  <a:gd name="connsiteX8" fmla="*/ 1626477 w 1626476"/>
                  <a:gd name="connsiteY8" fmla="*/ 704480 h 1212753"/>
                  <a:gd name="connsiteX9" fmla="*/ 1388617 w 1626476"/>
                  <a:gd name="connsiteY9" fmla="*/ 129101 h 12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476" h="1212753">
                    <a:moveTo>
                      <a:pt x="1388617" y="129101"/>
                    </a:moveTo>
                    <a:cubicBezTo>
                      <a:pt x="1337942" y="78820"/>
                      <a:pt x="1280851" y="35439"/>
                      <a:pt x="1218867" y="0"/>
                    </a:cubicBezTo>
                    <a:lnTo>
                      <a:pt x="813239" y="399516"/>
                    </a:lnTo>
                    <a:lnTo>
                      <a:pt x="407662" y="0"/>
                    </a:lnTo>
                    <a:cubicBezTo>
                      <a:pt x="155164" y="144629"/>
                      <a:pt x="-406" y="413519"/>
                      <a:pt x="1" y="704480"/>
                    </a:cubicBezTo>
                    <a:lnTo>
                      <a:pt x="1" y="1099930"/>
                    </a:lnTo>
                    <a:lnTo>
                      <a:pt x="195419" y="1212754"/>
                    </a:lnTo>
                    <a:lnTo>
                      <a:pt x="1626477" y="1212754"/>
                    </a:lnTo>
                    <a:lnTo>
                      <a:pt x="1626477" y="704480"/>
                    </a:lnTo>
                    <a:cubicBezTo>
                      <a:pt x="1626528" y="488756"/>
                      <a:pt x="1540947" y="281825"/>
                      <a:pt x="1388617" y="129101"/>
                    </a:cubicBezTo>
                    <a:close/>
                  </a:path>
                </a:pathLst>
              </a:custGeom>
              <a:solidFill>
                <a:schemeClr val="accent6">
                  <a:lumMod val="75000"/>
                </a:schemeClr>
              </a:solidFill>
              <a:ln w="1270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AD4F0F3-8F2B-429F-BC62-CF76AA83660B}"/>
                  </a:ext>
                </a:extLst>
              </p:cNvPr>
              <p:cNvSpPr/>
              <p:nvPr/>
            </p:nvSpPr>
            <p:spPr>
              <a:xfrm>
                <a:off x="5951794" y="3225690"/>
                <a:ext cx="203309" cy="609928"/>
              </a:xfrm>
              <a:custGeom>
                <a:avLst/>
                <a:gdLst>
                  <a:gd name="connsiteX0" fmla="*/ 203309 w 203309"/>
                  <a:gd name="connsiteY0" fmla="*/ 0 h 609928"/>
                  <a:gd name="connsiteX1" fmla="*/ 203309 w 203309"/>
                  <a:gd name="connsiteY1" fmla="*/ 609928 h 609928"/>
                  <a:gd name="connsiteX2" fmla="*/ 0 w 203309"/>
                  <a:gd name="connsiteY2" fmla="*/ 609928 h 609928"/>
                  <a:gd name="connsiteX3" fmla="*/ 0 w 203309"/>
                  <a:gd name="connsiteY3" fmla="*/ 203309 h 609928"/>
                  <a:gd name="connsiteX4" fmla="*/ 203309 w 203309"/>
                  <a:gd name="connsiteY4" fmla="*/ 0 h 6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9" h="609928">
                    <a:moveTo>
                      <a:pt x="203309" y="0"/>
                    </a:moveTo>
                    <a:lnTo>
                      <a:pt x="203309" y="609928"/>
                    </a:lnTo>
                    <a:lnTo>
                      <a:pt x="0" y="609928"/>
                    </a:lnTo>
                    <a:lnTo>
                      <a:pt x="0" y="203309"/>
                    </a:lnTo>
                    <a:cubicBezTo>
                      <a:pt x="0" y="91032"/>
                      <a:pt x="91032" y="0"/>
                      <a:pt x="203309" y="0"/>
                    </a:cubicBezTo>
                    <a:close/>
                  </a:path>
                </a:pathLst>
              </a:custGeom>
              <a:solidFill>
                <a:schemeClr val="accent6">
                  <a:lumMod val="50000"/>
                </a:schemeClr>
              </a:solidFill>
              <a:ln w="12707"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DFA9018-9910-425D-AF10-27871030D26C}"/>
                  </a:ext>
                </a:extLst>
              </p:cNvPr>
              <p:cNvSpPr/>
              <p:nvPr/>
            </p:nvSpPr>
            <p:spPr>
              <a:xfrm>
                <a:off x="6765032" y="3225690"/>
                <a:ext cx="203309" cy="609928"/>
              </a:xfrm>
              <a:custGeom>
                <a:avLst/>
                <a:gdLst>
                  <a:gd name="connsiteX0" fmla="*/ 0 w 203309"/>
                  <a:gd name="connsiteY0" fmla="*/ 0 h 609928"/>
                  <a:gd name="connsiteX1" fmla="*/ 203309 w 203309"/>
                  <a:gd name="connsiteY1" fmla="*/ 203309 h 609928"/>
                  <a:gd name="connsiteX2" fmla="*/ 203309 w 203309"/>
                  <a:gd name="connsiteY2" fmla="*/ 609928 h 609928"/>
                  <a:gd name="connsiteX3" fmla="*/ 0 w 203309"/>
                  <a:gd name="connsiteY3" fmla="*/ 609928 h 609928"/>
                </a:gdLst>
                <a:ahLst/>
                <a:cxnLst>
                  <a:cxn ang="0">
                    <a:pos x="connsiteX0" y="connsiteY0"/>
                  </a:cxn>
                  <a:cxn ang="0">
                    <a:pos x="connsiteX1" y="connsiteY1"/>
                  </a:cxn>
                  <a:cxn ang="0">
                    <a:pos x="connsiteX2" y="connsiteY2"/>
                  </a:cxn>
                  <a:cxn ang="0">
                    <a:pos x="connsiteX3" y="connsiteY3"/>
                  </a:cxn>
                </a:cxnLst>
                <a:rect l="l" t="t" r="r" b="b"/>
                <a:pathLst>
                  <a:path w="203309" h="609928">
                    <a:moveTo>
                      <a:pt x="0" y="0"/>
                    </a:moveTo>
                    <a:cubicBezTo>
                      <a:pt x="112278" y="0"/>
                      <a:pt x="203309" y="91032"/>
                      <a:pt x="203309" y="203309"/>
                    </a:cubicBezTo>
                    <a:lnTo>
                      <a:pt x="203309" y="609928"/>
                    </a:lnTo>
                    <a:lnTo>
                      <a:pt x="0" y="609928"/>
                    </a:lnTo>
                    <a:close/>
                  </a:path>
                </a:pathLst>
              </a:custGeom>
              <a:solidFill>
                <a:schemeClr val="accent6">
                  <a:lumMod val="50000"/>
                </a:schemeClr>
              </a:solidFill>
              <a:ln w="1270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12BB627-6725-43DD-8B33-2FEB6745F997}"/>
                  </a:ext>
                </a:extLst>
              </p:cNvPr>
              <p:cNvSpPr/>
              <p:nvPr/>
            </p:nvSpPr>
            <p:spPr>
              <a:xfrm>
                <a:off x="5850139" y="1395904"/>
                <a:ext cx="1219856" cy="1118202"/>
              </a:xfrm>
              <a:custGeom>
                <a:avLst/>
                <a:gdLst>
                  <a:gd name="connsiteX0" fmla="*/ 609928 w 1219856"/>
                  <a:gd name="connsiteY0" fmla="*/ 0 h 1118202"/>
                  <a:gd name="connsiteX1" fmla="*/ 0 w 1219856"/>
                  <a:gd name="connsiteY1" fmla="*/ 609928 h 1118202"/>
                  <a:gd name="connsiteX2" fmla="*/ 0 w 1219856"/>
                  <a:gd name="connsiteY2" fmla="*/ 1118202 h 1118202"/>
                  <a:gd name="connsiteX3" fmla="*/ 384179 w 1219856"/>
                  <a:gd name="connsiteY3" fmla="*/ 1118202 h 1118202"/>
                  <a:gd name="connsiteX4" fmla="*/ 304964 w 1219856"/>
                  <a:gd name="connsiteY4" fmla="*/ 914893 h 1118202"/>
                  <a:gd name="connsiteX5" fmla="*/ 304964 w 1219856"/>
                  <a:gd name="connsiteY5" fmla="*/ 508274 h 1118202"/>
                  <a:gd name="connsiteX6" fmla="*/ 914893 w 1219856"/>
                  <a:gd name="connsiteY6" fmla="*/ 508274 h 1118202"/>
                  <a:gd name="connsiteX7" fmla="*/ 914893 w 1219856"/>
                  <a:gd name="connsiteY7" fmla="*/ 914893 h 1118202"/>
                  <a:gd name="connsiteX8" fmla="*/ 835717 w 1219856"/>
                  <a:gd name="connsiteY8" fmla="*/ 1118202 h 1118202"/>
                  <a:gd name="connsiteX9" fmla="*/ 1219857 w 1219856"/>
                  <a:gd name="connsiteY9" fmla="*/ 1118202 h 1118202"/>
                  <a:gd name="connsiteX10" fmla="*/ 1219857 w 1219856"/>
                  <a:gd name="connsiteY10" fmla="*/ 609928 h 1118202"/>
                  <a:gd name="connsiteX11" fmla="*/ 609928 w 1219856"/>
                  <a:gd name="connsiteY11" fmla="*/ 0 h 111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56" h="1118202">
                    <a:moveTo>
                      <a:pt x="609928" y="0"/>
                    </a:moveTo>
                    <a:cubicBezTo>
                      <a:pt x="273096" y="0"/>
                      <a:pt x="0" y="273098"/>
                      <a:pt x="0" y="609928"/>
                    </a:cubicBezTo>
                    <a:lnTo>
                      <a:pt x="0" y="1118202"/>
                    </a:lnTo>
                    <a:lnTo>
                      <a:pt x="384179" y="1118202"/>
                    </a:lnTo>
                    <a:cubicBezTo>
                      <a:pt x="333402" y="1062610"/>
                      <a:pt x="305155" y="990143"/>
                      <a:pt x="304964" y="914893"/>
                    </a:cubicBezTo>
                    <a:lnTo>
                      <a:pt x="304964" y="508274"/>
                    </a:lnTo>
                    <a:lnTo>
                      <a:pt x="914893" y="508274"/>
                    </a:lnTo>
                    <a:lnTo>
                      <a:pt x="914893" y="914893"/>
                    </a:lnTo>
                    <a:cubicBezTo>
                      <a:pt x="914690" y="990143"/>
                      <a:pt x="886442" y="1062610"/>
                      <a:pt x="835717" y="1118202"/>
                    </a:cubicBezTo>
                    <a:lnTo>
                      <a:pt x="1219857" y="1118202"/>
                    </a:lnTo>
                    <a:lnTo>
                      <a:pt x="1219857" y="609928"/>
                    </a:lnTo>
                    <a:cubicBezTo>
                      <a:pt x="1219361" y="273296"/>
                      <a:pt x="946609" y="497"/>
                      <a:pt x="609928" y="0"/>
                    </a:cubicBezTo>
                    <a:close/>
                  </a:path>
                </a:pathLst>
              </a:custGeom>
              <a:solidFill>
                <a:srgbClr val="361F00"/>
              </a:solidFill>
              <a:ln w="1270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0A2D2AE-C716-492B-AA61-30783C4E879B}"/>
                  </a:ext>
                </a:extLst>
              </p:cNvPr>
              <p:cNvSpPr/>
              <p:nvPr/>
            </p:nvSpPr>
            <p:spPr>
              <a:xfrm>
                <a:off x="6155104" y="1904178"/>
                <a:ext cx="609928" cy="711583"/>
              </a:xfrm>
              <a:custGeom>
                <a:avLst/>
                <a:gdLst>
                  <a:gd name="connsiteX0" fmla="*/ 609928 w 609928"/>
                  <a:gd name="connsiteY0" fmla="*/ 0 h 711583"/>
                  <a:gd name="connsiteX1" fmla="*/ 0 w 609928"/>
                  <a:gd name="connsiteY1" fmla="*/ 0 h 711583"/>
                  <a:gd name="connsiteX2" fmla="*/ 0 w 609928"/>
                  <a:gd name="connsiteY2" fmla="*/ 406619 h 711583"/>
                  <a:gd name="connsiteX3" fmla="*/ 304964 w 609928"/>
                  <a:gd name="connsiteY3" fmla="*/ 711583 h 711583"/>
                  <a:gd name="connsiteX4" fmla="*/ 609928 w 609928"/>
                  <a:gd name="connsiteY4" fmla="*/ 406619 h 7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8" h="711583">
                    <a:moveTo>
                      <a:pt x="609928" y="0"/>
                    </a:moveTo>
                    <a:lnTo>
                      <a:pt x="0" y="0"/>
                    </a:lnTo>
                    <a:lnTo>
                      <a:pt x="0" y="406619"/>
                    </a:lnTo>
                    <a:cubicBezTo>
                      <a:pt x="0" y="575035"/>
                      <a:pt x="136548" y="711583"/>
                      <a:pt x="304964" y="711583"/>
                    </a:cubicBezTo>
                    <a:cubicBezTo>
                      <a:pt x="473419" y="711583"/>
                      <a:pt x="609928" y="575035"/>
                      <a:pt x="609928" y="406619"/>
                    </a:cubicBezTo>
                    <a:close/>
                  </a:path>
                </a:pathLst>
              </a:custGeom>
              <a:solidFill>
                <a:srgbClr val="C79D65"/>
              </a:solidFill>
              <a:ln w="12707"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FBE66482-12DA-441F-A44C-3F471DFF4B38}"/>
                </a:ext>
              </a:extLst>
            </p:cNvPr>
            <p:cNvSpPr/>
            <p:nvPr/>
          </p:nvSpPr>
          <p:spPr>
            <a:xfrm>
              <a:off x="2550266" y="2622863"/>
              <a:ext cx="1626476" cy="1212753"/>
            </a:xfrm>
            <a:custGeom>
              <a:avLst/>
              <a:gdLst>
                <a:gd name="connsiteX0" fmla="*/ 1388617 w 1626476"/>
                <a:gd name="connsiteY0" fmla="*/ 129101 h 1212753"/>
                <a:gd name="connsiteX1" fmla="*/ 1218867 w 1626476"/>
                <a:gd name="connsiteY1" fmla="*/ 0 h 1212753"/>
                <a:gd name="connsiteX2" fmla="*/ 813239 w 1626476"/>
                <a:gd name="connsiteY2" fmla="*/ 399516 h 1212753"/>
                <a:gd name="connsiteX3" fmla="*/ 407662 w 1626476"/>
                <a:gd name="connsiteY3" fmla="*/ 0 h 1212753"/>
                <a:gd name="connsiteX4" fmla="*/ 1 w 1626476"/>
                <a:gd name="connsiteY4" fmla="*/ 704480 h 1212753"/>
                <a:gd name="connsiteX5" fmla="*/ 1 w 1626476"/>
                <a:gd name="connsiteY5" fmla="*/ 1099930 h 1212753"/>
                <a:gd name="connsiteX6" fmla="*/ 195419 w 1626476"/>
                <a:gd name="connsiteY6" fmla="*/ 1212754 h 1212753"/>
                <a:gd name="connsiteX7" fmla="*/ 1626477 w 1626476"/>
                <a:gd name="connsiteY7" fmla="*/ 1212754 h 1212753"/>
                <a:gd name="connsiteX8" fmla="*/ 1626477 w 1626476"/>
                <a:gd name="connsiteY8" fmla="*/ 704480 h 1212753"/>
                <a:gd name="connsiteX9" fmla="*/ 1388617 w 1626476"/>
                <a:gd name="connsiteY9" fmla="*/ 129101 h 12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476" h="1212753">
                  <a:moveTo>
                    <a:pt x="1388617" y="129101"/>
                  </a:moveTo>
                  <a:cubicBezTo>
                    <a:pt x="1337942" y="78820"/>
                    <a:pt x="1280851" y="35439"/>
                    <a:pt x="1218867" y="0"/>
                  </a:cubicBezTo>
                  <a:lnTo>
                    <a:pt x="813239" y="399516"/>
                  </a:lnTo>
                  <a:lnTo>
                    <a:pt x="407662" y="0"/>
                  </a:lnTo>
                  <a:cubicBezTo>
                    <a:pt x="155164" y="144629"/>
                    <a:pt x="-406" y="413519"/>
                    <a:pt x="1" y="704480"/>
                  </a:cubicBezTo>
                  <a:lnTo>
                    <a:pt x="1" y="1099930"/>
                  </a:lnTo>
                  <a:lnTo>
                    <a:pt x="195419" y="1212754"/>
                  </a:lnTo>
                  <a:lnTo>
                    <a:pt x="1626477" y="1212754"/>
                  </a:lnTo>
                  <a:lnTo>
                    <a:pt x="1626477" y="704480"/>
                  </a:lnTo>
                  <a:cubicBezTo>
                    <a:pt x="1626528" y="488756"/>
                    <a:pt x="1540947" y="281825"/>
                    <a:pt x="1388617" y="129101"/>
                  </a:cubicBezTo>
                  <a:close/>
                </a:path>
              </a:pathLst>
            </a:custGeom>
            <a:solidFill>
              <a:schemeClr val="accent4">
                <a:lumMod val="75000"/>
              </a:schemeClr>
            </a:solidFill>
            <a:ln w="12707"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AD6EEF7-CA0B-4F7D-9889-CD3FF9D285AA}"/>
                </a:ext>
              </a:extLst>
            </p:cNvPr>
            <p:cNvSpPr/>
            <p:nvPr/>
          </p:nvSpPr>
          <p:spPr>
            <a:xfrm>
              <a:off x="2855231" y="3225689"/>
              <a:ext cx="203309" cy="609928"/>
            </a:xfrm>
            <a:custGeom>
              <a:avLst/>
              <a:gdLst>
                <a:gd name="connsiteX0" fmla="*/ 203309 w 203309"/>
                <a:gd name="connsiteY0" fmla="*/ 0 h 609928"/>
                <a:gd name="connsiteX1" fmla="*/ 203309 w 203309"/>
                <a:gd name="connsiteY1" fmla="*/ 609928 h 609928"/>
                <a:gd name="connsiteX2" fmla="*/ 0 w 203309"/>
                <a:gd name="connsiteY2" fmla="*/ 609928 h 609928"/>
                <a:gd name="connsiteX3" fmla="*/ 0 w 203309"/>
                <a:gd name="connsiteY3" fmla="*/ 203309 h 609928"/>
                <a:gd name="connsiteX4" fmla="*/ 203309 w 203309"/>
                <a:gd name="connsiteY4" fmla="*/ 0 h 6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9" h="609928">
                  <a:moveTo>
                    <a:pt x="203309" y="0"/>
                  </a:moveTo>
                  <a:lnTo>
                    <a:pt x="203309" y="609928"/>
                  </a:lnTo>
                  <a:lnTo>
                    <a:pt x="0" y="609928"/>
                  </a:lnTo>
                  <a:lnTo>
                    <a:pt x="0" y="203309"/>
                  </a:lnTo>
                  <a:cubicBezTo>
                    <a:pt x="0" y="91032"/>
                    <a:pt x="91032" y="0"/>
                    <a:pt x="203309" y="0"/>
                  </a:cubicBezTo>
                  <a:close/>
                </a:path>
              </a:pathLst>
            </a:custGeom>
            <a:solidFill>
              <a:schemeClr val="accent4">
                <a:lumMod val="50000"/>
              </a:schemeClr>
            </a:solidFill>
            <a:ln w="12707"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92224273-6A89-437A-8AE6-57402BE7E517}"/>
                </a:ext>
              </a:extLst>
            </p:cNvPr>
            <p:cNvSpPr/>
            <p:nvPr/>
          </p:nvSpPr>
          <p:spPr>
            <a:xfrm>
              <a:off x="3668469" y="3225689"/>
              <a:ext cx="203309" cy="609928"/>
            </a:xfrm>
            <a:custGeom>
              <a:avLst/>
              <a:gdLst>
                <a:gd name="connsiteX0" fmla="*/ 0 w 203309"/>
                <a:gd name="connsiteY0" fmla="*/ 0 h 609928"/>
                <a:gd name="connsiteX1" fmla="*/ 203309 w 203309"/>
                <a:gd name="connsiteY1" fmla="*/ 203309 h 609928"/>
                <a:gd name="connsiteX2" fmla="*/ 203309 w 203309"/>
                <a:gd name="connsiteY2" fmla="*/ 609928 h 609928"/>
                <a:gd name="connsiteX3" fmla="*/ 0 w 203309"/>
                <a:gd name="connsiteY3" fmla="*/ 609928 h 609928"/>
              </a:gdLst>
              <a:ahLst/>
              <a:cxnLst>
                <a:cxn ang="0">
                  <a:pos x="connsiteX0" y="connsiteY0"/>
                </a:cxn>
                <a:cxn ang="0">
                  <a:pos x="connsiteX1" y="connsiteY1"/>
                </a:cxn>
                <a:cxn ang="0">
                  <a:pos x="connsiteX2" y="connsiteY2"/>
                </a:cxn>
                <a:cxn ang="0">
                  <a:pos x="connsiteX3" y="connsiteY3"/>
                </a:cxn>
              </a:cxnLst>
              <a:rect l="l" t="t" r="r" b="b"/>
              <a:pathLst>
                <a:path w="203309" h="609928">
                  <a:moveTo>
                    <a:pt x="0" y="0"/>
                  </a:moveTo>
                  <a:cubicBezTo>
                    <a:pt x="112278" y="0"/>
                    <a:pt x="203309" y="91032"/>
                    <a:pt x="203309" y="203309"/>
                  </a:cubicBezTo>
                  <a:lnTo>
                    <a:pt x="203309" y="609928"/>
                  </a:lnTo>
                  <a:lnTo>
                    <a:pt x="0" y="609928"/>
                  </a:lnTo>
                  <a:close/>
                </a:path>
              </a:pathLst>
            </a:custGeom>
            <a:solidFill>
              <a:schemeClr val="accent4">
                <a:lumMod val="50000"/>
              </a:schemeClr>
            </a:solidFill>
            <a:ln w="12707"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53C65EC6-BA4D-4575-8254-F52DB0DA8130}"/>
                </a:ext>
              </a:extLst>
            </p:cNvPr>
            <p:cNvSpPr/>
            <p:nvPr/>
          </p:nvSpPr>
          <p:spPr>
            <a:xfrm>
              <a:off x="2753576" y="1395903"/>
              <a:ext cx="1219856" cy="1118202"/>
            </a:xfrm>
            <a:custGeom>
              <a:avLst/>
              <a:gdLst>
                <a:gd name="connsiteX0" fmla="*/ 609928 w 1219856"/>
                <a:gd name="connsiteY0" fmla="*/ 0 h 1118202"/>
                <a:gd name="connsiteX1" fmla="*/ 0 w 1219856"/>
                <a:gd name="connsiteY1" fmla="*/ 609928 h 1118202"/>
                <a:gd name="connsiteX2" fmla="*/ 0 w 1219856"/>
                <a:gd name="connsiteY2" fmla="*/ 1118202 h 1118202"/>
                <a:gd name="connsiteX3" fmla="*/ 384179 w 1219856"/>
                <a:gd name="connsiteY3" fmla="*/ 1118202 h 1118202"/>
                <a:gd name="connsiteX4" fmla="*/ 304964 w 1219856"/>
                <a:gd name="connsiteY4" fmla="*/ 914893 h 1118202"/>
                <a:gd name="connsiteX5" fmla="*/ 304964 w 1219856"/>
                <a:gd name="connsiteY5" fmla="*/ 508274 h 1118202"/>
                <a:gd name="connsiteX6" fmla="*/ 914893 w 1219856"/>
                <a:gd name="connsiteY6" fmla="*/ 508274 h 1118202"/>
                <a:gd name="connsiteX7" fmla="*/ 914893 w 1219856"/>
                <a:gd name="connsiteY7" fmla="*/ 914893 h 1118202"/>
                <a:gd name="connsiteX8" fmla="*/ 835717 w 1219856"/>
                <a:gd name="connsiteY8" fmla="*/ 1118202 h 1118202"/>
                <a:gd name="connsiteX9" fmla="*/ 1219857 w 1219856"/>
                <a:gd name="connsiteY9" fmla="*/ 1118202 h 1118202"/>
                <a:gd name="connsiteX10" fmla="*/ 1219857 w 1219856"/>
                <a:gd name="connsiteY10" fmla="*/ 609928 h 1118202"/>
                <a:gd name="connsiteX11" fmla="*/ 609928 w 1219856"/>
                <a:gd name="connsiteY11" fmla="*/ 0 h 111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56" h="1118202">
                  <a:moveTo>
                    <a:pt x="609928" y="0"/>
                  </a:moveTo>
                  <a:cubicBezTo>
                    <a:pt x="273096" y="0"/>
                    <a:pt x="0" y="273098"/>
                    <a:pt x="0" y="609928"/>
                  </a:cubicBezTo>
                  <a:lnTo>
                    <a:pt x="0" y="1118202"/>
                  </a:lnTo>
                  <a:lnTo>
                    <a:pt x="384179" y="1118202"/>
                  </a:lnTo>
                  <a:cubicBezTo>
                    <a:pt x="333402" y="1062610"/>
                    <a:pt x="305155" y="990143"/>
                    <a:pt x="304964" y="914893"/>
                  </a:cubicBezTo>
                  <a:lnTo>
                    <a:pt x="304964" y="508274"/>
                  </a:lnTo>
                  <a:lnTo>
                    <a:pt x="914893" y="508274"/>
                  </a:lnTo>
                  <a:lnTo>
                    <a:pt x="914893" y="914893"/>
                  </a:lnTo>
                  <a:cubicBezTo>
                    <a:pt x="914690" y="990143"/>
                    <a:pt x="886442" y="1062610"/>
                    <a:pt x="835717" y="1118202"/>
                  </a:cubicBezTo>
                  <a:lnTo>
                    <a:pt x="1219857" y="1118202"/>
                  </a:lnTo>
                  <a:lnTo>
                    <a:pt x="1219857" y="609928"/>
                  </a:lnTo>
                  <a:cubicBezTo>
                    <a:pt x="1219361" y="273296"/>
                    <a:pt x="946609" y="497"/>
                    <a:pt x="609928" y="0"/>
                  </a:cubicBezTo>
                  <a:close/>
                </a:path>
              </a:pathLst>
            </a:custGeom>
            <a:solidFill>
              <a:srgbClr val="FF9811"/>
            </a:solidFill>
            <a:ln w="12707"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0A3DDF1-808C-4E63-A924-B8C78D216A21}"/>
                </a:ext>
              </a:extLst>
            </p:cNvPr>
            <p:cNvSpPr/>
            <p:nvPr/>
          </p:nvSpPr>
          <p:spPr>
            <a:xfrm>
              <a:off x="3058541" y="1904177"/>
              <a:ext cx="609928" cy="711583"/>
            </a:xfrm>
            <a:custGeom>
              <a:avLst/>
              <a:gdLst>
                <a:gd name="connsiteX0" fmla="*/ 609928 w 609928"/>
                <a:gd name="connsiteY0" fmla="*/ 0 h 711583"/>
                <a:gd name="connsiteX1" fmla="*/ 0 w 609928"/>
                <a:gd name="connsiteY1" fmla="*/ 0 h 711583"/>
                <a:gd name="connsiteX2" fmla="*/ 0 w 609928"/>
                <a:gd name="connsiteY2" fmla="*/ 406619 h 711583"/>
                <a:gd name="connsiteX3" fmla="*/ 304964 w 609928"/>
                <a:gd name="connsiteY3" fmla="*/ 711583 h 711583"/>
                <a:gd name="connsiteX4" fmla="*/ 609928 w 609928"/>
                <a:gd name="connsiteY4" fmla="*/ 406619 h 7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8" h="711583">
                  <a:moveTo>
                    <a:pt x="609928" y="0"/>
                  </a:moveTo>
                  <a:lnTo>
                    <a:pt x="0" y="0"/>
                  </a:lnTo>
                  <a:lnTo>
                    <a:pt x="0" y="406619"/>
                  </a:lnTo>
                  <a:cubicBezTo>
                    <a:pt x="0" y="575035"/>
                    <a:pt x="136548" y="711583"/>
                    <a:pt x="304964" y="711583"/>
                  </a:cubicBezTo>
                  <a:cubicBezTo>
                    <a:pt x="473419" y="711583"/>
                    <a:pt x="609928" y="575035"/>
                    <a:pt x="609928" y="406619"/>
                  </a:cubicBezTo>
                  <a:close/>
                </a:path>
              </a:pathLst>
            </a:custGeom>
            <a:solidFill>
              <a:srgbClr val="F1F2F2"/>
            </a:solidFill>
            <a:ln w="1270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C1E1A3E-476A-46BE-97F0-4B20662926DF}"/>
                </a:ext>
              </a:extLst>
            </p:cNvPr>
            <p:cNvSpPr/>
            <p:nvPr/>
          </p:nvSpPr>
          <p:spPr>
            <a:xfrm>
              <a:off x="4167001" y="4909105"/>
              <a:ext cx="1626476" cy="1212753"/>
            </a:xfrm>
            <a:custGeom>
              <a:avLst/>
              <a:gdLst>
                <a:gd name="connsiteX0" fmla="*/ 1388617 w 1626476"/>
                <a:gd name="connsiteY0" fmla="*/ 129101 h 1212753"/>
                <a:gd name="connsiteX1" fmla="*/ 1218867 w 1626476"/>
                <a:gd name="connsiteY1" fmla="*/ 0 h 1212753"/>
                <a:gd name="connsiteX2" fmla="*/ 813239 w 1626476"/>
                <a:gd name="connsiteY2" fmla="*/ 399516 h 1212753"/>
                <a:gd name="connsiteX3" fmla="*/ 407662 w 1626476"/>
                <a:gd name="connsiteY3" fmla="*/ 0 h 1212753"/>
                <a:gd name="connsiteX4" fmla="*/ 1 w 1626476"/>
                <a:gd name="connsiteY4" fmla="*/ 704480 h 1212753"/>
                <a:gd name="connsiteX5" fmla="*/ 1 w 1626476"/>
                <a:gd name="connsiteY5" fmla="*/ 1099930 h 1212753"/>
                <a:gd name="connsiteX6" fmla="*/ 195419 w 1626476"/>
                <a:gd name="connsiteY6" fmla="*/ 1212754 h 1212753"/>
                <a:gd name="connsiteX7" fmla="*/ 1626477 w 1626476"/>
                <a:gd name="connsiteY7" fmla="*/ 1212754 h 1212753"/>
                <a:gd name="connsiteX8" fmla="*/ 1626477 w 1626476"/>
                <a:gd name="connsiteY8" fmla="*/ 704480 h 1212753"/>
                <a:gd name="connsiteX9" fmla="*/ 1388617 w 1626476"/>
                <a:gd name="connsiteY9" fmla="*/ 129101 h 121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6476" h="1212753">
                  <a:moveTo>
                    <a:pt x="1388617" y="129101"/>
                  </a:moveTo>
                  <a:cubicBezTo>
                    <a:pt x="1337942" y="78820"/>
                    <a:pt x="1280851" y="35439"/>
                    <a:pt x="1218867" y="0"/>
                  </a:cubicBezTo>
                  <a:lnTo>
                    <a:pt x="813239" y="399516"/>
                  </a:lnTo>
                  <a:lnTo>
                    <a:pt x="407662" y="0"/>
                  </a:lnTo>
                  <a:cubicBezTo>
                    <a:pt x="155164" y="144629"/>
                    <a:pt x="-406" y="413519"/>
                    <a:pt x="1" y="704480"/>
                  </a:cubicBezTo>
                  <a:lnTo>
                    <a:pt x="1" y="1099930"/>
                  </a:lnTo>
                  <a:lnTo>
                    <a:pt x="195419" y="1212754"/>
                  </a:lnTo>
                  <a:lnTo>
                    <a:pt x="1626477" y="1212754"/>
                  </a:lnTo>
                  <a:lnTo>
                    <a:pt x="1626477" y="704480"/>
                  </a:lnTo>
                  <a:cubicBezTo>
                    <a:pt x="1626528" y="488756"/>
                    <a:pt x="1540947" y="281825"/>
                    <a:pt x="1388617" y="129101"/>
                  </a:cubicBezTo>
                  <a:close/>
                </a:path>
              </a:pathLst>
            </a:custGeom>
            <a:solidFill>
              <a:srgbClr val="2488FF"/>
            </a:solidFill>
            <a:ln w="1270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85D6A3E-6C32-4224-A9C3-5FE31CD23625}"/>
                </a:ext>
              </a:extLst>
            </p:cNvPr>
            <p:cNvSpPr/>
            <p:nvPr/>
          </p:nvSpPr>
          <p:spPr>
            <a:xfrm>
              <a:off x="4471966" y="5511931"/>
              <a:ext cx="203309" cy="609928"/>
            </a:xfrm>
            <a:custGeom>
              <a:avLst/>
              <a:gdLst>
                <a:gd name="connsiteX0" fmla="*/ 203309 w 203309"/>
                <a:gd name="connsiteY0" fmla="*/ 0 h 609928"/>
                <a:gd name="connsiteX1" fmla="*/ 203309 w 203309"/>
                <a:gd name="connsiteY1" fmla="*/ 609928 h 609928"/>
                <a:gd name="connsiteX2" fmla="*/ 0 w 203309"/>
                <a:gd name="connsiteY2" fmla="*/ 609928 h 609928"/>
                <a:gd name="connsiteX3" fmla="*/ 0 w 203309"/>
                <a:gd name="connsiteY3" fmla="*/ 203309 h 609928"/>
                <a:gd name="connsiteX4" fmla="*/ 203309 w 203309"/>
                <a:gd name="connsiteY4" fmla="*/ 0 h 60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09" h="609928">
                  <a:moveTo>
                    <a:pt x="203309" y="0"/>
                  </a:moveTo>
                  <a:lnTo>
                    <a:pt x="203309" y="609928"/>
                  </a:lnTo>
                  <a:lnTo>
                    <a:pt x="0" y="609928"/>
                  </a:lnTo>
                  <a:lnTo>
                    <a:pt x="0" y="203309"/>
                  </a:lnTo>
                  <a:cubicBezTo>
                    <a:pt x="0" y="91032"/>
                    <a:pt x="91032" y="0"/>
                    <a:pt x="203309" y="0"/>
                  </a:cubicBezTo>
                  <a:close/>
                </a:path>
              </a:pathLst>
            </a:custGeom>
            <a:solidFill>
              <a:srgbClr val="207AE5"/>
            </a:solidFill>
            <a:ln w="1270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C51FCEF9-F7CC-47EE-B2EA-03E5E3B4997B}"/>
                </a:ext>
              </a:extLst>
            </p:cNvPr>
            <p:cNvSpPr/>
            <p:nvPr/>
          </p:nvSpPr>
          <p:spPr>
            <a:xfrm>
              <a:off x="5285204" y="5511931"/>
              <a:ext cx="203309" cy="609928"/>
            </a:xfrm>
            <a:custGeom>
              <a:avLst/>
              <a:gdLst>
                <a:gd name="connsiteX0" fmla="*/ 0 w 203309"/>
                <a:gd name="connsiteY0" fmla="*/ 0 h 609928"/>
                <a:gd name="connsiteX1" fmla="*/ 203309 w 203309"/>
                <a:gd name="connsiteY1" fmla="*/ 203309 h 609928"/>
                <a:gd name="connsiteX2" fmla="*/ 203309 w 203309"/>
                <a:gd name="connsiteY2" fmla="*/ 609928 h 609928"/>
                <a:gd name="connsiteX3" fmla="*/ 0 w 203309"/>
                <a:gd name="connsiteY3" fmla="*/ 609928 h 609928"/>
              </a:gdLst>
              <a:ahLst/>
              <a:cxnLst>
                <a:cxn ang="0">
                  <a:pos x="connsiteX0" y="connsiteY0"/>
                </a:cxn>
                <a:cxn ang="0">
                  <a:pos x="connsiteX1" y="connsiteY1"/>
                </a:cxn>
                <a:cxn ang="0">
                  <a:pos x="connsiteX2" y="connsiteY2"/>
                </a:cxn>
                <a:cxn ang="0">
                  <a:pos x="connsiteX3" y="connsiteY3"/>
                </a:cxn>
              </a:cxnLst>
              <a:rect l="l" t="t" r="r" b="b"/>
              <a:pathLst>
                <a:path w="203309" h="609928">
                  <a:moveTo>
                    <a:pt x="0" y="0"/>
                  </a:moveTo>
                  <a:cubicBezTo>
                    <a:pt x="112278" y="0"/>
                    <a:pt x="203309" y="91032"/>
                    <a:pt x="203309" y="203309"/>
                  </a:cubicBezTo>
                  <a:lnTo>
                    <a:pt x="203309" y="609928"/>
                  </a:lnTo>
                  <a:lnTo>
                    <a:pt x="0" y="609928"/>
                  </a:lnTo>
                  <a:close/>
                </a:path>
              </a:pathLst>
            </a:custGeom>
            <a:solidFill>
              <a:srgbClr val="207AE5"/>
            </a:solidFill>
            <a:ln w="1270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893213F-2B7B-4634-B50B-3D0F3625EA03}"/>
                </a:ext>
              </a:extLst>
            </p:cNvPr>
            <p:cNvSpPr/>
            <p:nvPr/>
          </p:nvSpPr>
          <p:spPr>
            <a:xfrm>
              <a:off x="4370311" y="3682145"/>
              <a:ext cx="1219856" cy="1118202"/>
            </a:xfrm>
            <a:custGeom>
              <a:avLst/>
              <a:gdLst>
                <a:gd name="connsiteX0" fmla="*/ 609928 w 1219856"/>
                <a:gd name="connsiteY0" fmla="*/ 0 h 1118202"/>
                <a:gd name="connsiteX1" fmla="*/ 0 w 1219856"/>
                <a:gd name="connsiteY1" fmla="*/ 609928 h 1118202"/>
                <a:gd name="connsiteX2" fmla="*/ 0 w 1219856"/>
                <a:gd name="connsiteY2" fmla="*/ 1118202 h 1118202"/>
                <a:gd name="connsiteX3" fmla="*/ 384179 w 1219856"/>
                <a:gd name="connsiteY3" fmla="*/ 1118202 h 1118202"/>
                <a:gd name="connsiteX4" fmla="*/ 304964 w 1219856"/>
                <a:gd name="connsiteY4" fmla="*/ 914893 h 1118202"/>
                <a:gd name="connsiteX5" fmla="*/ 304964 w 1219856"/>
                <a:gd name="connsiteY5" fmla="*/ 508274 h 1118202"/>
                <a:gd name="connsiteX6" fmla="*/ 914893 w 1219856"/>
                <a:gd name="connsiteY6" fmla="*/ 508274 h 1118202"/>
                <a:gd name="connsiteX7" fmla="*/ 914893 w 1219856"/>
                <a:gd name="connsiteY7" fmla="*/ 914893 h 1118202"/>
                <a:gd name="connsiteX8" fmla="*/ 835717 w 1219856"/>
                <a:gd name="connsiteY8" fmla="*/ 1118202 h 1118202"/>
                <a:gd name="connsiteX9" fmla="*/ 1219857 w 1219856"/>
                <a:gd name="connsiteY9" fmla="*/ 1118202 h 1118202"/>
                <a:gd name="connsiteX10" fmla="*/ 1219857 w 1219856"/>
                <a:gd name="connsiteY10" fmla="*/ 609928 h 1118202"/>
                <a:gd name="connsiteX11" fmla="*/ 609928 w 1219856"/>
                <a:gd name="connsiteY11" fmla="*/ 0 h 111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56" h="1118202">
                  <a:moveTo>
                    <a:pt x="609928" y="0"/>
                  </a:moveTo>
                  <a:cubicBezTo>
                    <a:pt x="273096" y="0"/>
                    <a:pt x="0" y="273098"/>
                    <a:pt x="0" y="609928"/>
                  </a:cubicBezTo>
                  <a:lnTo>
                    <a:pt x="0" y="1118202"/>
                  </a:lnTo>
                  <a:lnTo>
                    <a:pt x="384179" y="1118202"/>
                  </a:lnTo>
                  <a:cubicBezTo>
                    <a:pt x="333402" y="1062610"/>
                    <a:pt x="305155" y="990143"/>
                    <a:pt x="304964" y="914893"/>
                  </a:cubicBezTo>
                  <a:lnTo>
                    <a:pt x="304964" y="508274"/>
                  </a:lnTo>
                  <a:lnTo>
                    <a:pt x="914893" y="508274"/>
                  </a:lnTo>
                  <a:lnTo>
                    <a:pt x="914893" y="914893"/>
                  </a:lnTo>
                  <a:cubicBezTo>
                    <a:pt x="914690" y="990143"/>
                    <a:pt x="886442" y="1062610"/>
                    <a:pt x="835717" y="1118202"/>
                  </a:cubicBezTo>
                  <a:lnTo>
                    <a:pt x="1219857" y="1118202"/>
                  </a:lnTo>
                  <a:lnTo>
                    <a:pt x="1219857" y="609928"/>
                  </a:lnTo>
                  <a:cubicBezTo>
                    <a:pt x="1219361" y="273296"/>
                    <a:pt x="946609" y="497"/>
                    <a:pt x="609928" y="0"/>
                  </a:cubicBezTo>
                  <a:close/>
                </a:path>
              </a:pathLst>
            </a:custGeom>
            <a:solidFill>
              <a:srgbClr val="C79D65"/>
            </a:solidFill>
            <a:ln w="1270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2FD99117-FDB9-4CD8-9D13-3576D0EF61C6}"/>
                </a:ext>
              </a:extLst>
            </p:cNvPr>
            <p:cNvSpPr/>
            <p:nvPr/>
          </p:nvSpPr>
          <p:spPr>
            <a:xfrm>
              <a:off x="4675276" y="4190419"/>
              <a:ext cx="609928" cy="711583"/>
            </a:xfrm>
            <a:custGeom>
              <a:avLst/>
              <a:gdLst>
                <a:gd name="connsiteX0" fmla="*/ 609928 w 609928"/>
                <a:gd name="connsiteY0" fmla="*/ 0 h 711583"/>
                <a:gd name="connsiteX1" fmla="*/ 0 w 609928"/>
                <a:gd name="connsiteY1" fmla="*/ 0 h 711583"/>
                <a:gd name="connsiteX2" fmla="*/ 0 w 609928"/>
                <a:gd name="connsiteY2" fmla="*/ 406619 h 711583"/>
                <a:gd name="connsiteX3" fmla="*/ 304964 w 609928"/>
                <a:gd name="connsiteY3" fmla="*/ 711583 h 711583"/>
                <a:gd name="connsiteX4" fmla="*/ 609928 w 609928"/>
                <a:gd name="connsiteY4" fmla="*/ 406619 h 711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928" h="711583">
                  <a:moveTo>
                    <a:pt x="609928" y="0"/>
                  </a:moveTo>
                  <a:lnTo>
                    <a:pt x="0" y="0"/>
                  </a:lnTo>
                  <a:lnTo>
                    <a:pt x="0" y="406619"/>
                  </a:lnTo>
                  <a:cubicBezTo>
                    <a:pt x="0" y="575035"/>
                    <a:pt x="136548" y="711583"/>
                    <a:pt x="304964" y="711583"/>
                  </a:cubicBezTo>
                  <a:cubicBezTo>
                    <a:pt x="473419" y="711583"/>
                    <a:pt x="609928" y="575035"/>
                    <a:pt x="609928" y="406619"/>
                  </a:cubicBezTo>
                  <a:close/>
                </a:path>
              </a:pathLst>
            </a:custGeom>
            <a:solidFill>
              <a:schemeClr val="accent4">
                <a:lumMod val="20000"/>
                <a:lumOff val="80000"/>
              </a:schemeClr>
            </a:solidFill>
            <a:ln w="12707" cap="flat">
              <a:noFill/>
              <a:prstDash val="solid"/>
              <a:miter/>
            </a:ln>
          </p:spPr>
          <p:txBody>
            <a:bodyPr rtlCol="0" anchor="ctr"/>
            <a:lstStyle/>
            <a:p>
              <a:endParaRPr lang="en-GB"/>
            </a:p>
          </p:txBody>
        </p:sp>
      </p:grpSp>
      <p:pic>
        <p:nvPicPr>
          <p:cNvPr id="27" name="Graphic 26">
            <a:extLst>
              <a:ext uri="{FF2B5EF4-FFF2-40B4-BE49-F238E27FC236}">
                <a16:creationId xmlns:a16="http://schemas.microsoft.com/office/drawing/2014/main" id="{1E0386DA-0625-4135-B4B8-3785EF5635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2919649"/>
            <a:ext cx="1080000" cy="1080000"/>
          </a:xfrm>
          <a:prstGeom prst="rect">
            <a:avLst/>
          </a:prstGeom>
        </p:spPr>
      </p:pic>
    </p:spTree>
    <p:extLst>
      <p:ext uri="{BB962C8B-B14F-4D97-AF65-F5344CB8AC3E}">
        <p14:creationId xmlns:p14="http://schemas.microsoft.com/office/powerpoint/2010/main" val="74916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DBACB04-AA82-4CEF-86F9-6B30C9D541C1}"/>
              </a:ext>
            </a:extLst>
          </p:cNvPr>
          <p:cNvSpPr>
            <a:spLocks noGrp="1"/>
          </p:cNvSpPr>
          <p:nvPr>
            <p:ph type="body" sz="quarter" idx="10"/>
          </p:nvPr>
        </p:nvSpPr>
        <p:spPr>
          <a:xfrm>
            <a:off x="216694" y="1388917"/>
            <a:ext cx="8002273" cy="4758506"/>
          </a:xfrm>
        </p:spPr>
        <p:txBody>
          <a:bodyPr/>
          <a:lstStyle/>
          <a:p>
            <a:r>
              <a:rPr lang="en-GB" sz="1800" dirty="0">
                <a:solidFill>
                  <a:schemeClr val="tx1"/>
                </a:solidFill>
              </a:rPr>
              <a:t>Electric car problem:</a:t>
            </a:r>
          </a:p>
          <a:p>
            <a:r>
              <a:rPr lang="en-GB" dirty="0"/>
              <a:t>3 points.</a:t>
            </a:r>
          </a:p>
          <a:p>
            <a:r>
              <a:rPr lang="en-GB" dirty="0"/>
              <a:t>At a charging point in a supermarket, customers can charge their electric vehicle while they shop. They also gain points to redeem against the cost of their shopping. Customers are charged £1 per session and 20p per minute. There is a minimum 15-minute charge time. The customer is still charged that minimum even if they disconnect before 15 minutes are used. They also gain the minimum number of points though at 22.</a:t>
            </a:r>
          </a:p>
          <a:p>
            <a:r>
              <a:rPr lang="en-GB" dirty="0"/>
              <a:t>Customers gain 1.5 points per minute, rounded down.</a:t>
            </a:r>
          </a:p>
          <a:p>
            <a:r>
              <a:rPr lang="en-GB" dirty="0"/>
              <a:t>Write a function that takes the number of minutes charged and returns two values: the total cost and the points gained.</a:t>
            </a:r>
          </a:p>
          <a:p>
            <a:r>
              <a:rPr lang="en-GB" dirty="0"/>
              <a:t>The program should output the result with the currency formatted with a pound sign and two decimal places.</a:t>
            </a:r>
          </a:p>
          <a:p>
            <a:endParaRPr lang="en-GB" dirty="0"/>
          </a:p>
          <a:p>
            <a:endParaRPr lang="en-GB" dirty="0"/>
          </a:p>
        </p:txBody>
      </p:sp>
      <p:pic>
        <p:nvPicPr>
          <p:cNvPr id="5" name="Graphic 4">
            <a:extLst>
              <a:ext uri="{FF2B5EF4-FFF2-40B4-BE49-F238E27FC236}">
                <a16:creationId xmlns:a16="http://schemas.microsoft.com/office/drawing/2014/main" id="{FA88702C-8DCC-465C-848A-8FA6F142F4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98965"/>
            <a:ext cx="1080000" cy="1080000"/>
          </a:xfrm>
          <a:prstGeom prst="rect">
            <a:avLst/>
          </a:prstGeom>
        </p:spPr>
      </p:pic>
    </p:spTree>
    <p:extLst>
      <p:ext uri="{BB962C8B-B14F-4D97-AF65-F5344CB8AC3E}">
        <p14:creationId xmlns:p14="http://schemas.microsoft.com/office/powerpoint/2010/main" val="325039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A3DCD6-EA57-44AA-A10A-169977277CBF}"/>
              </a:ext>
            </a:extLst>
          </p:cNvPr>
          <p:cNvGraphicFramePr>
            <a:graphicFrameLocks noGrp="1"/>
          </p:cNvGraphicFramePr>
          <p:nvPr/>
        </p:nvGraphicFramePr>
        <p:xfrm>
          <a:off x="311299" y="2248707"/>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8" name="Text Placeholder 2">
            <a:extLst>
              <a:ext uri="{FF2B5EF4-FFF2-40B4-BE49-F238E27FC236}">
                <a16:creationId xmlns:a16="http://schemas.microsoft.com/office/drawing/2014/main" id="{CEF4051C-04FE-42EE-9620-42B5BAE4522C}"/>
              </a:ext>
            </a:extLst>
          </p:cNvPr>
          <p:cNvSpPr>
            <a:spLocks noGrp="1"/>
          </p:cNvSpPr>
          <p:nvPr>
            <p:ph type="body" sz="quarter" idx="10"/>
          </p:nvPr>
        </p:nvSpPr>
        <p:spPr>
          <a:xfrm>
            <a:off x="216694" y="1388917"/>
            <a:ext cx="8002273" cy="380506"/>
          </a:xfrm>
        </p:spPr>
        <p:txBody>
          <a:bodyPr/>
          <a:lstStyle/>
          <a:p>
            <a:r>
              <a:rPr lang="en-GB" sz="1800">
                <a:solidFill>
                  <a:schemeClr val="tx1"/>
                </a:solidFill>
              </a:rPr>
              <a:t>Test tables:</a:t>
            </a:r>
            <a:endParaRPr lang="en-GB" sz="1800" dirty="0">
              <a:solidFill>
                <a:schemeClr val="tx1"/>
              </a:solidFill>
            </a:endParaRPr>
          </a:p>
        </p:txBody>
      </p:sp>
      <p:sp>
        <p:nvSpPr>
          <p:cNvPr id="10" name="TextBox 9">
            <a:extLst>
              <a:ext uri="{FF2B5EF4-FFF2-40B4-BE49-F238E27FC236}">
                <a16:creationId xmlns:a16="http://schemas.microsoft.com/office/drawing/2014/main" id="{9B9498B9-38E9-4948-B080-83DF6ACDE5F7}"/>
              </a:ext>
            </a:extLst>
          </p:cNvPr>
          <p:cNvSpPr txBox="1"/>
          <p:nvPr/>
        </p:nvSpPr>
        <p:spPr>
          <a:xfrm>
            <a:off x="216694" y="1828798"/>
            <a:ext cx="1015206" cy="261610"/>
          </a:xfrm>
          <a:prstGeom prst="rect">
            <a:avLst/>
          </a:prstGeom>
          <a:noFill/>
        </p:spPr>
        <p:txBody>
          <a:bodyPr wrap="square">
            <a:spAutoFit/>
          </a:bodyPr>
          <a:lstStyle/>
          <a:p>
            <a:r>
              <a:rPr lang="en-GB" sz="1100" dirty="0">
                <a:solidFill>
                  <a:srgbClr val="595959"/>
                </a:solidFill>
              </a:rPr>
              <a:t>Problem:</a:t>
            </a:r>
          </a:p>
        </p:txBody>
      </p:sp>
      <p:sp>
        <p:nvSpPr>
          <p:cNvPr id="15" name="Rectangle 14">
            <a:extLst>
              <a:ext uri="{FF2B5EF4-FFF2-40B4-BE49-F238E27FC236}">
                <a16:creationId xmlns:a16="http://schemas.microsoft.com/office/drawing/2014/main" id="{56955228-9709-45E5-8F9F-7D5A30610166}"/>
              </a:ext>
            </a:extLst>
          </p:cNvPr>
          <p:cNvSpPr/>
          <p:nvPr/>
        </p:nvSpPr>
        <p:spPr>
          <a:xfrm>
            <a:off x="1231900" y="1755327"/>
            <a:ext cx="5424081" cy="38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graphicFrame>
        <p:nvGraphicFramePr>
          <p:cNvPr id="2" name="Table 1">
            <a:extLst>
              <a:ext uri="{FF2B5EF4-FFF2-40B4-BE49-F238E27FC236}">
                <a16:creationId xmlns:a16="http://schemas.microsoft.com/office/drawing/2014/main" id="{3E967A83-151D-4DBF-B096-136DD1C1DDA8}"/>
              </a:ext>
            </a:extLst>
          </p:cNvPr>
          <p:cNvGraphicFramePr>
            <a:graphicFrameLocks noGrp="1"/>
          </p:cNvGraphicFramePr>
          <p:nvPr/>
        </p:nvGraphicFramePr>
        <p:xfrm>
          <a:off x="311299" y="4454866"/>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3" name="TextBox 2">
            <a:extLst>
              <a:ext uri="{FF2B5EF4-FFF2-40B4-BE49-F238E27FC236}">
                <a16:creationId xmlns:a16="http://schemas.microsoft.com/office/drawing/2014/main" id="{30B9B4E3-9C13-4515-881B-2B212A395191}"/>
              </a:ext>
            </a:extLst>
          </p:cNvPr>
          <p:cNvSpPr txBox="1"/>
          <p:nvPr/>
        </p:nvSpPr>
        <p:spPr>
          <a:xfrm>
            <a:off x="216694" y="4034957"/>
            <a:ext cx="1015206" cy="261610"/>
          </a:xfrm>
          <a:prstGeom prst="rect">
            <a:avLst/>
          </a:prstGeom>
          <a:noFill/>
        </p:spPr>
        <p:txBody>
          <a:bodyPr wrap="square">
            <a:spAutoFit/>
          </a:bodyPr>
          <a:lstStyle/>
          <a:p>
            <a:r>
              <a:rPr lang="en-GB" sz="1100" dirty="0">
                <a:solidFill>
                  <a:srgbClr val="595959"/>
                </a:solidFill>
              </a:rPr>
              <a:t>Problem:</a:t>
            </a:r>
          </a:p>
        </p:txBody>
      </p:sp>
      <p:sp>
        <p:nvSpPr>
          <p:cNvPr id="4" name="Rectangle 3">
            <a:extLst>
              <a:ext uri="{FF2B5EF4-FFF2-40B4-BE49-F238E27FC236}">
                <a16:creationId xmlns:a16="http://schemas.microsoft.com/office/drawing/2014/main" id="{9E7912DE-AB3A-4982-959F-1705C531B761}"/>
              </a:ext>
            </a:extLst>
          </p:cNvPr>
          <p:cNvSpPr/>
          <p:nvPr/>
        </p:nvSpPr>
        <p:spPr>
          <a:xfrm>
            <a:off x="1231900" y="3961486"/>
            <a:ext cx="5424081" cy="380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Tree>
    <p:extLst>
      <p:ext uri="{BB962C8B-B14F-4D97-AF65-F5344CB8AC3E}">
        <p14:creationId xmlns:p14="http://schemas.microsoft.com/office/powerpoint/2010/main" val="407537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calculate VAT</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VAT(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Total)</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Total * 0.05;</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FF"/>
                </a:solidFill>
                <a:latin typeface="Consolas" panose="020B0609020204030204" pitchFamily="49" charset="0"/>
              </a:rPr>
              <a:t>const</a:t>
            </a:r>
            <a:r>
              <a:rPr lang="en-GB" dirty="0">
                <a:solidFill>
                  <a:srgbClr val="0000FF"/>
                </a:solidFill>
                <a:latin typeface="Consolas" panose="020B0609020204030204" pitchFamily="49" charset="0"/>
              </a:rPr>
              <a:t> double</a:t>
            </a:r>
            <a:r>
              <a:rPr lang="en-GB" dirty="0">
                <a:solidFill>
                  <a:srgbClr val="000000"/>
                </a:solidFill>
                <a:latin typeface="Consolas" panose="020B0609020204030204" pitchFamily="49" charset="0"/>
              </a:rPr>
              <a:t> Total = 100.12;</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 = VAT(Total);</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ToPay</a:t>
            </a:r>
            <a:r>
              <a:rPr lang="en-GB" dirty="0">
                <a:solidFill>
                  <a:srgbClr val="000000"/>
                </a:solidFill>
                <a:latin typeface="Consolas" panose="020B0609020204030204" pitchFamily="49" charset="0"/>
              </a:rPr>
              <a:t> = Total +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"Total £{0:0.00} :: VAT £{1:0.00} :: To Pay £{2:0.00}"</a:t>
            </a:r>
            <a:r>
              <a:rPr lang="en-GB" dirty="0">
                <a:solidFill>
                  <a:srgbClr val="000000"/>
                </a:solidFill>
                <a:latin typeface="Consolas" panose="020B0609020204030204" pitchFamily="49" charset="0"/>
              </a:rPr>
              <a:t>, Total, </a:t>
            </a:r>
            <a:r>
              <a:rPr lang="en-GB" dirty="0" err="1">
                <a:solidFill>
                  <a:srgbClr val="000000"/>
                </a:solidFill>
                <a:latin typeface="Consolas" panose="020B0609020204030204" pitchFamily="49" charset="0"/>
              </a:rPr>
              <a:t>ValueAddedTax</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ToPay</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7" name="Speech Bubble: Rectangle with Corners Rounded 6">
            <a:extLst>
              <a:ext uri="{FF2B5EF4-FFF2-40B4-BE49-F238E27FC236}">
                <a16:creationId xmlns:a16="http://schemas.microsoft.com/office/drawing/2014/main" id="{F4C32B11-B84B-4B4A-AB6A-4059FE1084DD}"/>
              </a:ext>
            </a:extLst>
          </p:cNvPr>
          <p:cNvSpPr/>
          <p:nvPr/>
        </p:nvSpPr>
        <p:spPr>
          <a:xfrm>
            <a:off x="4171945" y="4476307"/>
            <a:ext cx="5517360" cy="478686"/>
          </a:xfrm>
          <a:prstGeom prst="wedgeRoundRectCallout">
            <a:avLst>
              <a:gd name="adj1" fmla="val -56319"/>
              <a:gd name="adj2" fmla="val -2229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a:t>
            </a:r>
            <a:r>
              <a:rPr lang="en-GB" sz="1100" dirty="0" err="1">
                <a:solidFill>
                  <a:srgbClr val="595959"/>
                </a:solidFill>
              </a:rPr>
              <a:t>const</a:t>
            </a:r>
            <a:r>
              <a:rPr lang="en-GB" sz="1100" dirty="0">
                <a:solidFill>
                  <a:srgbClr val="595959"/>
                </a:solidFill>
              </a:rPr>
              <a:t>” tells the computer this value will never change when the program is running.</a:t>
            </a: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4171946" y="2659863"/>
            <a:ext cx="5517359" cy="874984"/>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function VAT takes a decimal number parameter called Total and returns a decimal number which is the total multiplied by 0.05 (5%)</a:t>
            </a:r>
          </a:p>
          <a:p>
            <a:pPr marL="171450" indent="-171450">
              <a:buFont typeface="Arial" panose="020B0604020202020204" pitchFamily="34" charset="0"/>
              <a:buChar char="•"/>
            </a:pPr>
            <a:r>
              <a:rPr lang="en-GB" sz="1100" dirty="0">
                <a:solidFill>
                  <a:srgbClr val="595959"/>
                </a:solidFill>
              </a:rPr>
              <a:t>Using functions for such small operations may seem pointless, but it gets you into good habits for when you write larger programs.</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5550195" y="954701"/>
            <a:ext cx="4103451"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calculates VAT and outputs the total cost of an item.</a:t>
            </a:r>
          </a:p>
        </p:txBody>
      </p:sp>
      <p:sp>
        <p:nvSpPr>
          <p:cNvPr id="4" name="Speech Bubble: Rectangle with Corners Rounded 3">
            <a:extLst>
              <a:ext uri="{FF2B5EF4-FFF2-40B4-BE49-F238E27FC236}">
                <a16:creationId xmlns:a16="http://schemas.microsoft.com/office/drawing/2014/main" id="{727C249C-F592-4104-B8EF-D6156C7C4A39}"/>
              </a:ext>
            </a:extLst>
          </p:cNvPr>
          <p:cNvSpPr/>
          <p:nvPr/>
        </p:nvSpPr>
        <p:spPr>
          <a:xfrm>
            <a:off x="934144" y="5844540"/>
            <a:ext cx="4469217" cy="777697"/>
          </a:xfrm>
          <a:prstGeom prst="wedgeRoundRectCallout">
            <a:avLst>
              <a:gd name="adj1" fmla="val 20104"/>
              <a:gd name="adj2" fmla="val -7534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Numbers can be formatted inside strings. Curly brackets indicate a formatting string. The first number is an identifier, followed by a colon, followed by the format required. 0.00 means two decimal places.</a:t>
            </a:r>
          </a:p>
        </p:txBody>
      </p:sp>
      <p:cxnSp>
        <p:nvCxnSpPr>
          <p:cNvPr id="12" name="Straight Connector 11">
            <a:extLst>
              <a:ext uri="{FF2B5EF4-FFF2-40B4-BE49-F238E27FC236}">
                <a16:creationId xmlns:a16="http://schemas.microsoft.com/office/drawing/2014/main" id="{6319DC49-7539-4141-BC77-73DE349B7457}"/>
              </a:ext>
            </a:extLst>
          </p:cNvPr>
          <p:cNvCxnSpPr/>
          <p:nvPr/>
        </p:nvCxnSpPr>
        <p:spPr>
          <a:xfrm>
            <a:off x="3306726" y="5252484"/>
            <a:ext cx="0" cy="180753"/>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79D626-445F-4435-94AC-B161691C7191}"/>
              </a:ext>
            </a:extLst>
          </p:cNvPr>
          <p:cNvCxnSpPr/>
          <p:nvPr/>
        </p:nvCxnSpPr>
        <p:spPr>
          <a:xfrm>
            <a:off x="3306726" y="5433237"/>
            <a:ext cx="3763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654DA9-BCF0-4DF0-B8F0-51EABD776C2B}"/>
              </a:ext>
            </a:extLst>
          </p:cNvPr>
          <p:cNvCxnSpPr/>
          <p:nvPr/>
        </p:nvCxnSpPr>
        <p:spPr>
          <a:xfrm flipV="1">
            <a:off x="7070651" y="5252484"/>
            <a:ext cx="0" cy="180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638BB6-BA0B-4A49-8299-0377AC10465C}"/>
              </a:ext>
            </a:extLst>
          </p:cNvPr>
          <p:cNvCxnSpPr>
            <a:cxnSpLocks/>
          </p:cNvCxnSpPr>
          <p:nvPr/>
        </p:nvCxnSpPr>
        <p:spPr>
          <a:xfrm>
            <a:off x="4607442" y="5245395"/>
            <a:ext cx="0" cy="457201"/>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7F33B8-811F-4C0D-910E-7246C163BD80}"/>
              </a:ext>
            </a:extLst>
          </p:cNvPr>
          <p:cNvCxnSpPr>
            <a:cxnSpLocks/>
          </p:cNvCxnSpPr>
          <p:nvPr/>
        </p:nvCxnSpPr>
        <p:spPr>
          <a:xfrm>
            <a:off x="4607442" y="5702596"/>
            <a:ext cx="335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6133E98-E042-4FEE-A2E4-8A73C4B5ABEB}"/>
              </a:ext>
            </a:extLst>
          </p:cNvPr>
          <p:cNvCxnSpPr>
            <a:cxnSpLocks/>
          </p:cNvCxnSpPr>
          <p:nvPr/>
        </p:nvCxnSpPr>
        <p:spPr>
          <a:xfrm flipV="1">
            <a:off x="7963786" y="5252484"/>
            <a:ext cx="0" cy="450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3543024-F90B-4968-BEC4-37ABFD6D0944}"/>
              </a:ext>
            </a:extLst>
          </p:cNvPr>
          <p:cNvCxnSpPr>
            <a:cxnSpLocks/>
          </p:cNvCxnSpPr>
          <p:nvPr/>
        </p:nvCxnSpPr>
        <p:spPr>
          <a:xfrm>
            <a:off x="6120810" y="5950689"/>
            <a:ext cx="2629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123142-FC4C-42DB-ADED-7384FC0E1F5F}"/>
              </a:ext>
            </a:extLst>
          </p:cNvPr>
          <p:cNvCxnSpPr>
            <a:cxnSpLocks/>
          </p:cNvCxnSpPr>
          <p:nvPr/>
        </p:nvCxnSpPr>
        <p:spPr>
          <a:xfrm>
            <a:off x="6120810" y="5252484"/>
            <a:ext cx="0" cy="698205"/>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7852A4-88BB-4AD4-8494-5C314008A203}"/>
              </a:ext>
            </a:extLst>
          </p:cNvPr>
          <p:cNvCxnSpPr/>
          <p:nvPr/>
        </p:nvCxnSpPr>
        <p:spPr>
          <a:xfrm flipV="1">
            <a:off x="8750595" y="5252484"/>
            <a:ext cx="0" cy="698205"/>
          </a:xfrm>
          <a:prstGeom prst="line">
            <a:avLst/>
          </a:prstGeom>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4078195-A92F-4E87-BB41-BE9CA2B7ADEF}"/>
              </a:ext>
            </a:extLst>
          </p:cNvPr>
          <p:cNvSpPr/>
          <p:nvPr/>
        </p:nvSpPr>
        <p:spPr>
          <a:xfrm>
            <a:off x="3213100" y="5029200"/>
            <a:ext cx="203200" cy="203200"/>
          </a:xfrm>
          <a:prstGeom prst="ellipse">
            <a:avLst/>
          </a:prstGeom>
          <a:solidFill>
            <a:srgbClr val="82355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30FD824-171E-4975-9837-50D9CA898F9A}"/>
              </a:ext>
            </a:extLst>
          </p:cNvPr>
          <p:cNvSpPr/>
          <p:nvPr/>
        </p:nvSpPr>
        <p:spPr>
          <a:xfrm>
            <a:off x="4505842" y="5021151"/>
            <a:ext cx="203200" cy="203200"/>
          </a:xfrm>
          <a:prstGeom prst="ellipse">
            <a:avLst/>
          </a:prstGeom>
          <a:solidFill>
            <a:srgbClr val="82355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592A4AB-559B-4E61-9E05-6E72AEB9F641}"/>
              </a:ext>
            </a:extLst>
          </p:cNvPr>
          <p:cNvSpPr/>
          <p:nvPr/>
        </p:nvSpPr>
        <p:spPr>
          <a:xfrm>
            <a:off x="6019210" y="5016205"/>
            <a:ext cx="203200" cy="203200"/>
          </a:xfrm>
          <a:prstGeom prst="ellipse">
            <a:avLst/>
          </a:prstGeom>
          <a:solidFill>
            <a:srgbClr val="82355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938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tx1"/>
                </a:solidFill>
              </a:rPr>
              <a:t>Review your solutions:</a:t>
            </a:r>
          </a:p>
        </p:txBody>
      </p:sp>
      <p:graphicFrame>
        <p:nvGraphicFramePr>
          <p:cNvPr id="5" name="Table 5">
            <a:extLst>
              <a:ext uri="{FF2B5EF4-FFF2-40B4-BE49-F238E27FC236}">
                <a16:creationId xmlns:a16="http://schemas.microsoft.com/office/drawing/2014/main" id="{9ACCC73D-FBFA-48B5-A4DC-463ACF3949B5}"/>
              </a:ext>
            </a:extLst>
          </p:cNvPr>
          <p:cNvGraphicFramePr>
            <a:graphicFrameLocks noGrp="1"/>
          </p:cNvGraphicFramePr>
          <p:nvPr>
            <p:extLst>
              <p:ext uri="{D42A27DB-BD31-4B8C-83A1-F6EECF244321}">
                <p14:modId xmlns:p14="http://schemas.microsoft.com/office/powerpoint/2010/main" val="2835998675"/>
              </p:ext>
            </p:extLst>
          </p:nvPr>
        </p:nvGraphicFramePr>
        <p:xfrm>
          <a:off x="252353" y="1733550"/>
          <a:ext cx="9401293" cy="296672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after each program branch to explain the purpose of the section?</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95542299"/>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r h="370840">
                <a:tc>
                  <a:txBody>
                    <a:bodyPr/>
                    <a:lstStyle/>
                    <a:p>
                      <a:r>
                        <a:rPr lang="en-GB" sz="1100" dirty="0">
                          <a:solidFill>
                            <a:srgbClr val="595959"/>
                          </a:solidFill>
                        </a:rPr>
                        <a:t>Test your programs against different types of data to check they work?</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10746733"/>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generate a random number</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RollDice</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Random Number = </a:t>
            </a:r>
            <a:r>
              <a:rPr lang="en-GB" dirty="0">
                <a:solidFill>
                  <a:srgbClr val="0000FF"/>
                </a:solidFill>
                <a:latin typeface="Consolas" panose="020B0609020204030204" pitchFamily="49" charset="0"/>
              </a:rPr>
              <a:t>new</a:t>
            </a:r>
            <a:r>
              <a:rPr lang="en-GB" dirty="0">
                <a:solidFill>
                  <a:srgbClr val="000000"/>
                </a:solidFill>
                <a:latin typeface="Consolas" panose="020B0609020204030204" pitchFamily="49" charset="0"/>
              </a:rPr>
              <a:t> Random();</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Number.Next</a:t>
            </a:r>
            <a:r>
              <a:rPr lang="en-GB" dirty="0">
                <a:solidFill>
                  <a:srgbClr val="000000"/>
                </a:solidFill>
                <a:latin typeface="Consolas" panose="020B0609020204030204" pitchFamily="49" charset="0"/>
              </a:rPr>
              <a:t>(1,7);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Dice = </a:t>
            </a:r>
            <a:r>
              <a:rPr lang="en-GB" dirty="0" err="1">
                <a:solidFill>
                  <a:srgbClr val="000000"/>
                </a:solidFill>
                <a:latin typeface="Consolas" panose="020B0609020204030204" pitchFamily="49" charset="0"/>
              </a:rPr>
              <a:t>RollDice</a:t>
            </a:r>
            <a:r>
              <a:rPr lang="en-GB" dirty="0">
                <a:solidFill>
                  <a:srgbClr val="000000"/>
                </a:solidFill>
                <a:latin typeface="Consolas" panose="020B0609020204030204" pitchFamily="49" charset="0"/>
              </a:rPr>
              <a:t>();</a:t>
            </a:r>
          </a:p>
          <a:p>
            <a:pPr>
              <a:lnSpc>
                <a:spcPct val="100000"/>
              </a:lnSpc>
              <a:spcBef>
                <a:spcPts val="0"/>
              </a:spcBef>
            </a:pPr>
            <a:r>
              <a:rPr lang="it-IT" dirty="0">
                <a:solidFill>
                  <a:srgbClr val="000000"/>
                </a:solidFill>
                <a:latin typeface="Consolas" panose="020B0609020204030204" pitchFamily="49" charset="0"/>
              </a:rPr>
              <a:t>            Console.WriteLine(</a:t>
            </a:r>
            <a:r>
              <a:rPr lang="it-IT" dirty="0">
                <a:solidFill>
                  <a:srgbClr val="A31515"/>
                </a:solidFill>
                <a:latin typeface="Consolas" panose="020B0609020204030204" pitchFamily="49" charset="0"/>
              </a:rPr>
              <a:t>"Rolled a {0}"</a:t>
            </a:r>
            <a:r>
              <a:rPr lang="it-IT" dirty="0">
                <a:solidFill>
                  <a:srgbClr val="000000"/>
                </a:solidFill>
                <a:latin typeface="Consolas" panose="020B0609020204030204" pitchFamily="49" charset="0"/>
              </a:rPr>
              <a:t>, Dice);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Tree>
    <p:extLst>
      <p:ext uri="{BB962C8B-B14F-4D97-AF65-F5344CB8AC3E}">
        <p14:creationId xmlns:p14="http://schemas.microsoft.com/office/powerpoint/2010/main" val="3343579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generate a random number</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RollDice</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Random Number = </a:t>
            </a:r>
            <a:r>
              <a:rPr lang="en-GB" dirty="0">
                <a:solidFill>
                  <a:srgbClr val="0000FF"/>
                </a:solidFill>
                <a:latin typeface="Consolas" panose="020B0609020204030204" pitchFamily="49" charset="0"/>
              </a:rPr>
              <a:t>new</a:t>
            </a:r>
            <a:r>
              <a:rPr lang="en-GB" dirty="0">
                <a:solidFill>
                  <a:srgbClr val="000000"/>
                </a:solidFill>
                <a:latin typeface="Consolas" panose="020B0609020204030204" pitchFamily="49" charset="0"/>
              </a:rPr>
              <a:t> Random();</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Number.Next</a:t>
            </a:r>
            <a:r>
              <a:rPr lang="en-GB" dirty="0">
                <a:solidFill>
                  <a:srgbClr val="000000"/>
                </a:solidFill>
                <a:latin typeface="Consolas" panose="020B0609020204030204" pitchFamily="49" charset="0"/>
              </a:rPr>
              <a:t>(1,7);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Dice = </a:t>
            </a:r>
            <a:r>
              <a:rPr lang="en-GB" dirty="0" err="1">
                <a:solidFill>
                  <a:srgbClr val="000000"/>
                </a:solidFill>
                <a:latin typeface="Consolas" panose="020B0609020204030204" pitchFamily="49" charset="0"/>
              </a:rPr>
              <a:t>RollDice</a:t>
            </a:r>
            <a:r>
              <a:rPr lang="en-GB" dirty="0">
                <a:solidFill>
                  <a:srgbClr val="000000"/>
                </a:solidFill>
                <a:latin typeface="Consolas" panose="020B0609020204030204" pitchFamily="49" charset="0"/>
              </a:rPr>
              <a:t>();</a:t>
            </a:r>
          </a:p>
          <a:p>
            <a:pPr>
              <a:lnSpc>
                <a:spcPct val="100000"/>
              </a:lnSpc>
              <a:spcBef>
                <a:spcPts val="0"/>
              </a:spcBef>
            </a:pPr>
            <a:r>
              <a:rPr lang="it-IT" dirty="0">
                <a:solidFill>
                  <a:srgbClr val="000000"/>
                </a:solidFill>
                <a:latin typeface="Consolas" panose="020B0609020204030204" pitchFamily="49" charset="0"/>
              </a:rPr>
              <a:t>            Console.WriteLine(</a:t>
            </a:r>
            <a:r>
              <a:rPr lang="it-IT" dirty="0">
                <a:solidFill>
                  <a:srgbClr val="A31515"/>
                </a:solidFill>
                <a:latin typeface="Consolas" panose="020B0609020204030204" pitchFamily="49" charset="0"/>
              </a:rPr>
              <a:t>"Rolled a {0}"</a:t>
            </a:r>
            <a:r>
              <a:rPr lang="it-IT" dirty="0">
                <a:solidFill>
                  <a:srgbClr val="000000"/>
                </a:solidFill>
                <a:latin typeface="Consolas" panose="020B0609020204030204" pitchFamily="49" charset="0"/>
              </a:rPr>
              <a:t>, Dice);</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p>
        </p:txBody>
      </p:sp>
      <p:sp>
        <p:nvSpPr>
          <p:cNvPr id="6" name="Rectangle: Rounded Corners 5">
            <a:extLst>
              <a:ext uri="{FF2B5EF4-FFF2-40B4-BE49-F238E27FC236}">
                <a16:creationId xmlns:a16="http://schemas.microsoft.com/office/drawing/2014/main" id="{1E5CD504-9406-40EF-AE34-77096EF22C92}"/>
              </a:ext>
            </a:extLst>
          </p:cNvPr>
          <p:cNvSpPr/>
          <p:nvPr/>
        </p:nvSpPr>
        <p:spPr>
          <a:xfrm>
            <a:off x="5954486" y="954701"/>
            <a:ext cx="369916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a random number between 1 and 6.</a:t>
            </a:r>
          </a:p>
        </p:txBody>
      </p:sp>
      <p:sp>
        <p:nvSpPr>
          <p:cNvPr id="2" name="Speech Bubble: Rectangle with Corners Rounded 1">
            <a:extLst>
              <a:ext uri="{FF2B5EF4-FFF2-40B4-BE49-F238E27FC236}">
                <a16:creationId xmlns:a16="http://schemas.microsoft.com/office/drawing/2014/main" id="{C603DCA3-1B32-415F-B2E3-AF24673172A7}"/>
              </a:ext>
            </a:extLst>
          </p:cNvPr>
          <p:cNvSpPr/>
          <p:nvPr/>
        </p:nvSpPr>
        <p:spPr>
          <a:xfrm>
            <a:off x="4382989" y="4349817"/>
            <a:ext cx="4959012" cy="800582"/>
          </a:xfrm>
          <a:prstGeom prst="wedgeRoundRectCallout">
            <a:avLst>
              <a:gd name="adj1" fmla="val -53845"/>
              <a:gd name="adj2" fmla="val -2303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100" dirty="0">
                <a:solidFill>
                  <a:srgbClr val="595959"/>
                </a:solidFill>
              </a:rPr>
              <a:t>The program starts here by executing the subroutine called </a:t>
            </a:r>
            <a:r>
              <a:rPr lang="en-GB" sz="1100" dirty="0" err="1">
                <a:solidFill>
                  <a:srgbClr val="595959"/>
                </a:solidFill>
              </a:rPr>
              <a:t>RollDice</a:t>
            </a:r>
            <a:r>
              <a:rPr lang="en-GB" sz="1100" dirty="0">
                <a:solidFill>
                  <a:srgbClr val="595959"/>
                </a:solidFill>
              </a:rPr>
              <a:t>. That function returns a random number between 1 and 6 and stores it in a variable called Dice.</a:t>
            </a:r>
          </a:p>
        </p:txBody>
      </p:sp>
      <p:sp>
        <p:nvSpPr>
          <p:cNvPr id="10" name="Speech Bubble: Rectangle with Corners Rounded 9">
            <a:extLst>
              <a:ext uri="{FF2B5EF4-FFF2-40B4-BE49-F238E27FC236}">
                <a16:creationId xmlns:a16="http://schemas.microsoft.com/office/drawing/2014/main" id="{4F3071F7-3EF1-4F77-83D6-BB54BB6D0B82}"/>
              </a:ext>
            </a:extLst>
          </p:cNvPr>
          <p:cNvSpPr/>
          <p:nvPr/>
        </p:nvSpPr>
        <p:spPr>
          <a:xfrm>
            <a:off x="3749714" y="3407981"/>
            <a:ext cx="5198882" cy="800581"/>
          </a:xfrm>
          <a:prstGeom prst="wedgeRoundRectCallout">
            <a:avLst>
              <a:gd name="adj1" fmla="val -53467"/>
              <a:gd name="adj2" fmla="val -21038"/>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en-GB" sz="1100" dirty="0">
                <a:solidFill>
                  <a:srgbClr val="595959"/>
                </a:solidFill>
              </a:rPr>
              <a:t>Number is a new random number.</a:t>
            </a:r>
            <a:br>
              <a:rPr lang="en-GB" sz="1100" dirty="0">
                <a:solidFill>
                  <a:srgbClr val="595959"/>
                </a:solidFill>
              </a:rPr>
            </a:br>
            <a:r>
              <a:rPr lang="en-GB" sz="1100" dirty="0">
                <a:solidFill>
                  <a:srgbClr val="595959"/>
                </a:solidFill>
              </a:rPr>
              <a:t>The number is the next one in a random sequence between 1 and 6.</a:t>
            </a:r>
            <a:br>
              <a:rPr lang="en-GB" sz="1100" dirty="0">
                <a:solidFill>
                  <a:srgbClr val="595959"/>
                </a:solidFill>
              </a:rPr>
            </a:br>
            <a:r>
              <a:rPr lang="en-GB" sz="1100" dirty="0">
                <a:solidFill>
                  <a:srgbClr val="595959"/>
                </a:solidFill>
              </a:rPr>
              <a:t>The highest number that can be returned is one less!</a:t>
            </a:r>
            <a:br>
              <a:rPr lang="en-GB" sz="1100" dirty="0">
                <a:solidFill>
                  <a:srgbClr val="595959"/>
                </a:solidFill>
              </a:rPr>
            </a:br>
            <a:r>
              <a:rPr lang="en-GB" sz="1100" dirty="0">
                <a:solidFill>
                  <a:srgbClr val="595959"/>
                </a:solidFill>
              </a:rPr>
              <a:t>Number is returned to Dice in the main program.</a:t>
            </a:r>
          </a:p>
        </p:txBody>
      </p:sp>
      <p:sp>
        <p:nvSpPr>
          <p:cNvPr id="12" name="Speech Bubble: Rectangle with Corners Rounded 11">
            <a:extLst>
              <a:ext uri="{FF2B5EF4-FFF2-40B4-BE49-F238E27FC236}">
                <a16:creationId xmlns:a16="http://schemas.microsoft.com/office/drawing/2014/main" id="{5A9DB363-18D3-4A31-AFE1-E29D6B1BAC1F}"/>
              </a:ext>
            </a:extLst>
          </p:cNvPr>
          <p:cNvSpPr/>
          <p:nvPr/>
        </p:nvSpPr>
        <p:spPr>
          <a:xfrm>
            <a:off x="2138822" y="5289254"/>
            <a:ext cx="4788989" cy="614045"/>
          </a:xfrm>
          <a:prstGeom prst="wedgeRoundRectCallout">
            <a:avLst>
              <a:gd name="adj1" fmla="val -22044"/>
              <a:gd name="adj2" fmla="val -7249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GB" sz="1100" dirty="0">
                <a:solidFill>
                  <a:srgbClr val="595959"/>
                </a:solidFill>
              </a:rPr>
              <a:t>Dice is output using string formatting which is a more modern approach to concatenation.</a:t>
            </a:r>
          </a:p>
        </p:txBody>
      </p:sp>
      <p:sp>
        <p:nvSpPr>
          <p:cNvPr id="15" name="Star: 10 Points 14">
            <a:extLst>
              <a:ext uri="{FF2B5EF4-FFF2-40B4-BE49-F238E27FC236}">
                <a16:creationId xmlns:a16="http://schemas.microsoft.com/office/drawing/2014/main" id="{FA1B6AD7-E8D0-410F-9973-44BB22D1B21A}"/>
              </a:ext>
            </a:extLst>
          </p:cNvPr>
          <p:cNvSpPr/>
          <p:nvPr/>
        </p:nvSpPr>
        <p:spPr>
          <a:xfrm>
            <a:off x="8948596" y="4756994"/>
            <a:ext cx="786809" cy="786809"/>
          </a:xfrm>
          <a:prstGeom prst="star1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START HERE</a:t>
            </a:r>
          </a:p>
        </p:txBody>
      </p:sp>
    </p:spTree>
    <p:extLst>
      <p:ext uri="{BB962C8B-B14F-4D97-AF65-F5344CB8AC3E}">
        <p14:creationId xmlns:p14="http://schemas.microsoft.com/office/powerpoint/2010/main" val="166401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a:xfrm>
            <a:off x="216694" y="1388917"/>
            <a:ext cx="9436952" cy="5192636"/>
          </a:xfrm>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return odd or even</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OddEven</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Number)</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(Number % 2 == 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a:solidFill>
                  <a:srgbClr val="A31515"/>
                </a:solidFill>
                <a:latin typeface="Consolas" panose="020B0609020204030204" pitchFamily="49" charset="0"/>
              </a:rPr>
              <a:t>"Even"</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a:solidFill>
                  <a:srgbClr val="A31515"/>
                </a:solidFill>
                <a:latin typeface="Consolas" panose="020B0609020204030204" pitchFamily="49" charset="0"/>
              </a:rPr>
              <a:t>"Odd"</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err="1">
                <a:solidFill>
                  <a:srgbClr val="000000"/>
                </a:solidFill>
                <a:latin typeface="Consolas" panose="020B0609020204030204" pitchFamily="49" charset="0"/>
              </a:rPr>
              <a:t>OddEven</a:t>
            </a:r>
            <a:r>
              <a:rPr lang="en-GB" dirty="0">
                <a:solidFill>
                  <a:srgbClr val="000000"/>
                </a:solidFill>
                <a:latin typeface="Consolas" panose="020B0609020204030204" pitchFamily="49" charset="0"/>
              </a:rPr>
              <a:t>(8));</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144191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7"/>
            <a:ext cx="9436952" cy="5182004"/>
          </a:xfrm>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return odd or even</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OddEven</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int</a:t>
            </a:r>
            <a:r>
              <a:rPr lang="en-GB" dirty="0">
                <a:solidFill>
                  <a:srgbClr val="000000"/>
                </a:solidFill>
                <a:latin typeface="Consolas" panose="020B0609020204030204" pitchFamily="49" charset="0"/>
              </a:rPr>
              <a:t> Number)</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if</a:t>
            </a:r>
            <a:r>
              <a:rPr lang="en-GB" dirty="0">
                <a:solidFill>
                  <a:srgbClr val="000000"/>
                </a:solidFill>
                <a:latin typeface="Consolas" panose="020B0609020204030204" pitchFamily="49" charset="0"/>
              </a:rPr>
              <a:t> (Number % 2 == 0)</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a:solidFill>
                  <a:srgbClr val="A31515"/>
                </a:solidFill>
                <a:latin typeface="Consolas" panose="020B0609020204030204" pitchFamily="49" charset="0"/>
              </a:rPr>
              <a:t>"Even"</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else</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return</a:t>
            </a:r>
            <a:r>
              <a:rPr lang="en-GB" dirty="0">
                <a:solidFill>
                  <a:srgbClr val="000000"/>
                </a:solidFill>
                <a:latin typeface="Consolas" panose="020B0609020204030204" pitchFamily="49" charset="0"/>
              </a:rPr>
              <a:t> </a:t>
            </a:r>
            <a:r>
              <a:rPr lang="en-GB" dirty="0">
                <a:solidFill>
                  <a:srgbClr val="A31515"/>
                </a:solidFill>
                <a:latin typeface="Consolas" panose="020B0609020204030204" pitchFamily="49" charset="0"/>
              </a:rPr>
              <a:t>"Odd"</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err="1">
                <a:solidFill>
                  <a:srgbClr val="000000"/>
                </a:solidFill>
                <a:latin typeface="Consolas" panose="020B0609020204030204" pitchFamily="49" charset="0"/>
              </a:rPr>
              <a:t>OddEven</a:t>
            </a:r>
            <a:r>
              <a:rPr lang="en-GB" dirty="0">
                <a:solidFill>
                  <a:srgbClr val="000000"/>
                </a:solidFill>
                <a:latin typeface="Consolas" panose="020B0609020204030204" pitchFamily="49" charset="0"/>
              </a:rPr>
              <a:t>(8));</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
        <p:nvSpPr>
          <p:cNvPr id="5" name="Speech Bubble: Rectangle with Corners Rounded 4">
            <a:extLst>
              <a:ext uri="{FF2B5EF4-FFF2-40B4-BE49-F238E27FC236}">
                <a16:creationId xmlns:a16="http://schemas.microsoft.com/office/drawing/2014/main" id="{C0385A82-1FB5-4AE1-AFF0-E824F1EF65E4}"/>
              </a:ext>
            </a:extLst>
          </p:cNvPr>
          <p:cNvSpPr/>
          <p:nvPr/>
        </p:nvSpPr>
        <p:spPr>
          <a:xfrm>
            <a:off x="3744435" y="3485046"/>
            <a:ext cx="3594516" cy="959368"/>
          </a:xfrm>
          <a:prstGeom prst="wedgeRoundRectCallout">
            <a:avLst>
              <a:gd name="adj1" fmla="val -70883"/>
              <a:gd name="adj2" fmla="val -3598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 is the mathematical operator for modulus.</a:t>
            </a:r>
          </a:p>
          <a:p>
            <a:pPr marL="171450" indent="-171450">
              <a:buFont typeface="Arial" panose="020B0604020202020204" pitchFamily="34" charset="0"/>
              <a:buChar char="•"/>
            </a:pPr>
            <a:r>
              <a:rPr lang="en-GB" sz="1100" dirty="0">
                <a:solidFill>
                  <a:srgbClr val="595959"/>
                </a:solidFill>
              </a:rPr>
              <a:t>Modulus is the remainder from a division.</a:t>
            </a:r>
            <a:br>
              <a:rPr lang="en-GB" sz="1100" dirty="0">
                <a:solidFill>
                  <a:srgbClr val="595959"/>
                </a:solidFill>
              </a:rPr>
            </a:br>
            <a:r>
              <a:rPr lang="en-GB" sz="1100" dirty="0">
                <a:solidFill>
                  <a:srgbClr val="595959"/>
                </a:solidFill>
              </a:rPr>
              <a:t>E.g. 11 divided by 4 is exactly 2 with 3 left over.</a:t>
            </a:r>
          </a:p>
          <a:p>
            <a:pPr marL="171450" indent="-171450">
              <a:buFont typeface="Arial" panose="020B0604020202020204" pitchFamily="34" charset="0"/>
              <a:buChar char="•"/>
            </a:pPr>
            <a:r>
              <a:rPr lang="en-GB" sz="1100" dirty="0">
                <a:solidFill>
                  <a:srgbClr val="595959"/>
                </a:solidFill>
              </a:rPr>
              <a:t>If the modulus is zero, the number is exactly divisible.</a:t>
            </a: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4171946" y="2957438"/>
            <a:ext cx="5517359" cy="434216"/>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err="1">
                <a:solidFill>
                  <a:srgbClr val="595959"/>
                </a:solidFill>
              </a:rPr>
              <a:t>OddEven</a:t>
            </a:r>
            <a:r>
              <a:rPr lang="en-GB" sz="1100" dirty="0">
                <a:solidFill>
                  <a:srgbClr val="595959"/>
                </a:solidFill>
              </a:rPr>
              <a:t> is a function that takes an integer parameter and returns a string.</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6018028" y="954701"/>
            <a:ext cx="3635618"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whether a number is even or odd.</a:t>
            </a:r>
          </a:p>
        </p:txBody>
      </p:sp>
    </p:spTree>
    <p:extLst>
      <p:ext uri="{BB962C8B-B14F-4D97-AF65-F5344CB8AC3E}">
        <p14:creationId xmlns:p14="http://schemas.microsoft.com/office/powerpoint/2010/main" val="138721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a:xfrm>
            <a:off x="216694" y="1388917"/>
            <a:ext cx="9436952" cy="5192636"/>
          </a:xfrm>
        </p:spPr>
        <p:txBody>
          <a:bodyPr/>
          <a:lstStyle/>
          <a:p>
            <a:r>
              <a:rPr lang="en-GB" sz="1800" dirty="0">
                <a:solidFill>
                  <a:schemeClr val="tx1"/>
                </a:solidFill>
              </a:rPr>
              <a:t>Sample program:</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demonstrate casting and operators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Y)</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DivisionResult</a:t>
            </a:r>
            <a:r>
              <a:rPr lang="en-GB" dirty="0">
                <a:solidFill>
                  <a:srgbClr val="000000"/>
                </a:solidFill>
                <a:latin typeface="Consolas" panose="020B0609020204030204" pitchFamily="49" charset="0"/>
              </a:rPr>
              <a:t> = 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divided by {1} is {2}"</a:t>
            </a:r>
            <a:r>
              <a:rPr lang="en-GB" dirty="0">
                <a:solidFill>
                  <a:srgbClr val="000000"/>
                </a:solidFill>
                <a:latin typeface="Consolas" panose="020B0609020204030204" pitchFamily="49" charset="0"/>
              </a:rPr>
              <a:t>, X, Y, </a:t>
            </a:r>
            <a:r>
              <a:rPr lang="en-GB" dirty="0" err="1">
                <a:solidFill>
                  <a:srgbClr val="000000"/>
                </a:solidFill>
                <a:latin typeface="Consolas" panose="020B0609020204030204" pitchFamily="49" charset="0"/>
              </a:rPr>
              <a:t>DivisionResult</a:t>
            </a:r>
            <a:r>
              <a:rPr lang="en-GB" dirty="0">
                <a:solidFill>
                  <a:srgbClr val="000000"/>
                </a:solidFill>
                <a:latin typeface="Consolas" panose="020B0609020204030204" pitchFamily="49" charset="0"/>
              </a:rPr>
              <a:t>);</a:t>
            </a:r>
          </a:p>
          <a:p>
            <a:pPr>
              <a:lnSpc>
                <a:spcPct val="100000"/>
              </a:lnSpc>
              <a:spcBef>
                <a:spcPts val="0"/>
              </a:spcBef>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IntDivisionResult</a:t>
            </a:r>
            <a:r>
              <a:rPr lang="fr-FR" dirty="0">
                <a:solidFill>
                  <a:srgbClr val="000000"/>
                </a:solidFill>
                <a:latin typeface="Consolas" panose="020B0609020204030204" pitchFamily="49" charset="0"/>
              </a:rPr>
              <a:t> = Convert.ToInt32(X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integer division by {1} is {2}"</a:t>
            </a:r>
            <a:r>
              <a:rPr lang="en-GB" dirty="0">
                <a:solidFill>
                  <a:srgbClr val="000000"/>
                </a:solidFill>
                <a:latin typeface="Consolas" panose="020B0609020204030204" pitchFamily="49" charset="0"/>
              </a:rPr>
              <a:t>, X, Y, IntDivisionResult);</a:t>
            </a:r>
          </a:p>
          <a:p>
            <a:pPr>
              <a:lnSpc>
                <a:spcPct val="100000"/>
              </a:lnSpc>
              <a:spcBef>
                <a:spcPts val="0"/>
              </a:spcBef>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ModResult</a:t>
            </a:r>
            <a:r>
              <a:rPr lang="fr-FR" dirty="0">
                <a:solidFill>
                  <a:srgbClr val="000000"/>
                </a:solidFill>
                <a:latin typeface="Consolas" panose="020B0609020204030204" pitchFamily="49" charset="0"/>
              </a:rPr>
              <a:t> = Convert.ToInt32(X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modulus {1} is {2}"</a:t>
            </a:r>
            <a:r>
              <a:rPr lang="en-GB" dirty="0">
                <a:solidFill>
                  <a:srgbClr val="000000"/>
                </a:solidFill>
                <a:latin typeface="Consolas" panose="020B0609020204030204" pitchFamily="49" charset="0"/>
              </a:rPr>
              <a:t>, X, Y, </a:t>
            </a:r>
            <a:r>
              <a:rPr lang="en-GB" dirty="0" err="1">
                <a:solidFill>
                  <a:srgbClr val="000000"/>
                </a:solidFill>
                <a:latin typeface="Consolas" panose="020B0609020204030204" pitchFamily="49" charset="0"/>
              </a:rPr>
              <a:t>ModResult</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OldX</a:t>
            </a:r>
            <a:r>
              <a:rPr lang="en-GB" dirty="0">
                <a:solidFill>
                  <a:srgbClr val="000000"/>
                </a:solidFill>
                <a:latin typeface="Consolas" panose="020B0609020204030204" pitchFamily="49" charset="0"/>
              </a:rPr>
              <a:t> = X;</a:t>
            </a:r>
          </a:p>
          <a:p>
            <a:pPr>
              <a:lnSpc>
                <a:spcPct val="100000"/>
              </a:lnSpc>
              <a:spcBef>
                <a:spcPts val="0"/>
              </a:spcBef>
            </a:pPr>
            <a:r>
              <a:rPr lang="en-GB" dirty="0">
                <a:solidFill>
                  <a:srgbClr val="000000"/>
                </a:solidFill>
                <a:latin typeface="Consolas" panose="020B0609020204030204" pitchFamily="49" charset="0"/>
              </a:rPr>
              <a:t>            X++;</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incremented is {1}"</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OldX</a:t>
            </a:r>
            <a:r>
              <a:rPr lang="en-GB" dirty="0">
                <a:solidFill>
                  <a:srgbClr val="000000"/>
                </a:solidFill>
                <a:latin typeface="Consolas" panose="020B0609020204030204" pitchFamily="49" charset="0"/>
              </a:rPr>
              <a:t>, X);</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(10, 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Tree>
    <p:extLst>
      <p:ext uri="{BB962C8B-B14F-4D97-AF65-F5344CB8AC3E}">
        <p14:creationId xmlns:p14="http://schemas.microsoft.com/office/powerpoint/2010/main" val="420293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7"/>
            <a:ext cx="9436952" cy="5182004"/>
          </a:xfrm>
        </p:spPr>
        <p:txBody>
          <a:bodyPr/>
          <a:lstStyle/>
          <a:p>
            <a:r>
              <a:rPr lang="en-GB" sz="1800" dirty="0">
                <a:solidFill>
                  <a:schemeClr val="tx1"/>
                </a:solidFill>
              </a:rPr>
              <a:t>Understand how the code works:</a:t>
            </a:r>
            <a:endParaRPr lang="en-GB" dirty="0">
              <a:solidFill>
                <a:schemeClr val="accent1"/>
              </a:solidFill>
              <a:latin typeface="Consolas" panose="020B0609020204030204" pitchFamily="49" charset="0"/>
            </a:endParaRP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rgbClr val="008000"/>
                </a:solidFill>
                <a:latin typeface="Consolas" panose="020B0609020204030204" pitchFamily="49" charset="0"/>
              </a:rPr>
              <a:t>// Number data types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using</a:t>
            </a:r>
            <a:r>
              <a:rPr lang="en-GB" dirty="0">
                <a:solidFill>
                  <a:srgbClr val="000000"/>
                </a:solidFill>
                <a:latin typeface="Consolas" panose="020B0609020204030204" pitchFamily="49" charset="0"/>
              </a:rPr>
              <a:t> System;</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FF"/>
                </a:solidFill>
                <a:latin typeface="Consolas" panose="020B0609020204030204" pitchFamily="49" charset="0"/>
              </a:rPr>
              <a:t>namespace</a:t>
            </a:r>
            <a:r>
              <a:rPr lang="en-GB" dirty="0">
                <a:solidFill>
                  <a:srgbClr val="000000"/>
                </a:solidFill>
                <a:latin typeface="Consolas" panose="020B0609020204030204" pitchFamily="49" charset="0"/>
              </a:rPr>
              <a:t> ConsoleApp1</a:t>
            </a:r>
          </a:p>
          <a:p>
            <a:pPr>
              <a:lnSpc>
                <a:spcPct val="100000"/>
              </a:lnSpc>
              <a:spcBef>
                <a:spcPts val="0"/>
              </a:spcBef>
            </a:pP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class</a:t>
            </a:r>
            <a:r>
              <a:rPr lang="en-GB" dirty="0">
                <a:solidFill>
                  <a:srgbClr val="000000"/>
                </a:solidFill>
                <a:latin typeface="Consolas" panose="020B0609020204030204" pitchFamily="49" charset="0"/>
              </a:rPr>
              <a:t> </a:t>
            </a:r>
            <a:r>
              <a:rPr lang="en-GB" dirty="0">
                <a:solidFill>
                  <a:srgbClr val="2B91AF"/>
                </a:solidFill>
                <a:latin typeface="Consolas" panose="020B0609020204030204" pitchFamily="49" charset="0"/>
              </a:rPr>
              <a:t>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 Subroutine to demonstrate casting and operators</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X,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Y)</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DivisionResult</a:t>
            </a:r>
            <a:r>
              <a:rPr lang="en-GB" dirty="0">
                <a:solidFill>
                  <a:srgbClr val="000000"/>
                </a:solidFill>
                <a:latin typeface="Consolas" panose="020B0609020204030204" pitchFamily="49" charset="0"/>
              </a:rPr>
              <a:t> = 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divided by {1} is {2}"</a:t>
            </a:r>
            <a:r>
              <a:rPr lang="en-GB" dirty="0">
                <a:solidFill>
                  <a:srgbClr val="000000"/>
                </a:solidFill>
                <a:latin typeface="Consolas" panose="020B0609020204030204" pitchFamily="49" charset="0"/>
              </a:rPr>
              <a:t>, X, Y, </a:t>
            </a:r>
            <a:r>
              <a:rPr lang="en-GB" dirty="0" err="1">
                <a:solidFill>
                  <a:srgbClr val="000000"/>
                </a:solidFill>
                <a:latin typeface="Consolas" panose="020B0609020204030204" pitchFamily="49" charset="0"/>
              </a:rPr>
              <a:t>DivisionResult</a:t>
            </a:r>
            <a:r>
              <a:rPr lang="en-GB" dirty="0">
                <a:solidFill>
                  <a:srgbClr val="000000"/>
                </a:solidFill>
                <a:latin typeface="Consolas" panose="020B0609020204030204" pitchFamily="49" charset="0"/>
              </a:rPr>
              <a:t>);</a:t>
            </a:r>
          </a:p>
          <a:p>
            <a:pPr>
              <a:lnSpc>
                <a:spcPct val="100000"/>
              </a:lnSpc>
              <a:spcBef>
                <a:spcPts val="0"/>
              </a:spcBef>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IntDivisionResult</a:t>
            </a:r>
            <a:r>
              <a:rPr lang="fr-FR" dirty="0">
                <a:solidFill>
                  <a:srgbClr val="000000"/>
                </a:solidFill>
                <a:latin typeface="Consolas" panose="020B0609020204030204" pitchFamily="49" charset="0"/>
              </a:rPr>
              <a:t> = Convert.ToInt32(X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integer division by {1} is {2}"</a:t>
            </a:r>
            <a:r>
              <a:rPr lang="en-GB" dirty="0">
                <a:solidFill>
                  <a:srgbClr val="000000"/>
                </a:solidFill>
                <a:latin typeface="Consolas" panose="020B0609020204030204" pitchFamily="49" charset="0"/>
              </a:rPr>
              <a:t>, X, Y, IntDivisionResult);</a:t>
            </a:r>
          </a:p>
          <a:p>
            <a:pPr>
              <a:lnSpc>
                <a:spcPct val="100000"/>
              </a:lnSpc>
              <a:spcBef>
                <a:spcPts val="0"/>
              </a:spcBef>
            </a:pPr>
            <a:r>
              <a:rPr lang="fr-FR" dirty="0">
                <a:solidFill>
                  <a:srgbClr val="000000"/>
                </a:solidFill>
                <a:latin typeface="Consolas" panose="020B0609020204030204" pitchFamily="49" charset="0"/>
              </a:rPr>
              <a:t>            </a:t>
            </a:r>
            <a:r>
              <a:rPr lang="fr-FR" dirty="0" err="1">
                <a:solidFill>
                  <a:srgbClr val="0000FF"/>
                </a:solidFill>
                <a:latin typeface="Consolas" panose="020B0609020204030204" pitchFamily="49" charset="0"/>
              </a:rPr>
              <a:t>int</a:t>
            </a:r>
            <a:r>
              <a:rPr lang="fr-FR" dirty="0">
                <a:solidFill>
                  <a:srgbClr val="000000"/>
                </a:solidFill>
                <a:latin typeface="Consolas" panose="020B0609020204030204" pitchFamily="49" charset="0"/>
              </a:rPr>
              <a:t> </a:t>
            </a:r>
            <a:r>
              <a:rPr lang="fr-FR" dirty="0" err="1">
                <a:solidFill>
                  <a:srgbClr val="000000"/>
                </a:solidFill>
                <a:latin typeface="Consolas" panose="020B0609020204030204" pitchFamily="49" charset="0"/>
              </a:rPr>
              <a:t>ModResult</a:t>
            </a:r>
            <a:r>
              <a:rPr lang="fr-FR" dirty="0">
                <a:solidFill>
                  <a:srgbClr val="000000"/>
                </a:solidFill>
                <a:latin typeface="Consolas" panose="020B0609020204030204" pitchFamily="49" charset="0"/>
              </a:rPr>
              <a:t> = Convert.ToInt32(X % Y);</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modulus {1} is {2}"</a:t>
            </a:r>
            <a:r>
              <a:rPr lang="en-GB" dirty="0">
                <a:solidFill>
                  <a:srgbClr val="000000"/>
                </a:solidFill>
                <a:latin typeface="Consolas" panose="020B0609020204030204" pitchFamily="49" charset="0"/>
              </a:rPr>
              <a:t>, X, Y, </a:t>
            </a:r>
            <a:r>
              <a:rPr lang="en-GB" dirty="0" err="1">
                <a:solidFill>
                  <a:srgbClr val="000000"/>
                </a:solidFill>
                <a:latin typeface="Consolas" panose="020B0609020204030204" pitchFamily="49" charset="0"/>
              </a:rPr>
              <a:t>ModResult</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double</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OldX</a:t>
            </a:r>
            <a:r>
              <a:rPr lang="en-GB" dirty="0">
                <a:solidFill>
                  <a:srgbClr val="000000"/>
                </a:solidFill>
                <a:latin typeface="Consolas" panose="020B0609020204030204" pitchFamily="49" charset="0"/>
              </a:rPr>
              <a:t> = X;</a:t>
            </a:r>
          </a:p>
          <a:p>
            <a:pPr>
              <a:lnSpc>
                <a:spcPct val="100000"/>
              </a:lnSpc>
              <a:spcBef>
                <a:spcPts val="0"/>
              </a:spcBef>
            </a:pPr>
            <a:r>
              <a:rPr lang="en-GB" dirty="0">
                <a:solidFill>
                  <a:srgbClr val="000000"/>
                </a:solidFill>
                <a:latin typeface="Consolas" panose="020B0609020204030204" pitchFamily="49" charset="0"/>
              </a:rPr>
              <a:t>            X++;</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Console.WriteLine</a:t>
            </a:r>
            <a:r>
              <a:rPr lang="en-GB" dirty="0">
                <a:solidFill>
                  <a:srgbClr val="000000"/>
                </a:solidFill>
                <a:latin typeface="Consolas" panose="020B0609020204030204" pitchFamily="49" charset="0"/>
              </a:rPr>
              <a:t>(</a:t>
            </a:r>
            <a:r>
              <a:rPr lang="en-GB" dirty="0">
                <a:solidFill>
                  <a:srgbClr val="A31515"/>
                </a:solidFill>
                <a:latin typeface="Consolas" panose="020B0609020204030204" pitchFamily="49" charset="0"/>
              </a:rPr>
              <a:t>"{0} incremented is {1}"</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OldX</a:t>
            </a:r>
            <a:r>
              <a:rPr lang="en-GB" dirty="0">
                <a:solidFill>
                  <a:srgbClr val="000000"/>
                </a:solidFill>
                <a:latin typeface="Consolas" panose="020B0609020204030204" pitchFamily="49" charset="0"/>
              </a:rPr>
              <a:t>, X);</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8000"/>
                </a:solidFill>
                <a:latin typeface="Consolas" panose="020B0609020204030204" pitchFamily="49" charset="0"/>
              </a:rPr>
              <a:t>//Main program</a:t>
            </a:r>
            <a:endParaRPr lang="en-GB" dirty="0">
              <a:solidFill>
                <a:srgbClr val="000000"/>
              </a:solidFill>
              <a:latin typeface="Consolas" panose="020B0609020204030204" pitchFamily="49" charset="0"/>
            </a:endParaRPr>
          </a:p>
          <a:p>
            <a:pPr>
              <a:lnSpc>
                <a:spcPct val="100000"/>
              </a:lnSpc>
              <a:spcBef>
                <a:spcPts val="0"/>
              </a:spcBef>
            </a:pP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static</a:t>
            </a:r>
            <a:r>
              <a:rPr lang="en-GB" dirty="0">
                <a:solidFill>
                  <a:srgbClr val="000000"/>
                </a:solidFill>
                <a:latin typeface="Consolas" panose="020B0609020204030204" pitchFamily="49" charset="0"/>
              </a:rPr>
              <a:t> </a:t>
            </a:r>
            <a:r>
              <a:rPr lang="en-GB" dirty="0">
                <a:solidFill>
                  <a:srgbClr val="0000FF"/>
                </a:solidFill>
                <a:latin typeface="Consolas" panose="020B0609020204030204" pitchFamily="49" charset="0"/>
              </a:rPr>
              <a:t>void</a:t>
            </a:r>
            <a:r>
              <a:rPr lang="en-GB" dirty="0">
                <a:solidFill>
                  <a:srgbClr val="000000"/>
                </a:solidFill>
                <a:latin typeface="Consolas" panose="020B0609020204030204" pitchFamily="49" charset="0"/>
              </a:rPr>
              <a:t> Main(</a:t>
            </a:r>
            <a:r>
              <a:rPr lang="en-GB" dirty="0">
                <a:solidFill>
                  <a:srgbClr val="0000FF"/>
                </a:solidFill>
                <a:latin typeface="Consolas" panose="020B0609020204030204" pitchFamily="49" charset="0"/>
              </a:rPr>
              <a:t>string</a:t>
            </a: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args</a:t>
            </a:r>
            <a:r>
              <a:rPr lang="en-GB" dirty="0">
                <a:solidFill>
                  <a:srgbClr val="000000"/>
                </a:solidFill>
                <a:latin typeface="Consolas" panose="020B0609020204030204" pitchFamily="49" charset="0"/>
              </a:rPr>
              <a:t>)</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r>
              <a:rPr lang="en-GB" dirty="0" err="1">
                <a:solidFill>
                  <a:srgbClr val="000000"/>
                </a:solidFill>
                <a:latin typeface="Consolas" panose="020B0609020204030204" pitchFamily="49" charset="0"/>
              </a:rPr>
              <a:t>MathsDemo</a:t>
            </a:r>
            <a:r>
              <a:rPr lang="en-GB" dirty="0">
                <a:solidFill>
                  <a:srgbClr val="000000"/>
                </a:solidFill>
                <a:latin typeface="Consolas" panose="020B0609020204030204" pitchFamily="49" charset="0"/>
              </a:rPr>
              <a:t>(10, 7);</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    }</a:t>
            </a:r>
          </a:p>
          <a:p>
            <a:pPr>
              <a:lnSpc>
                <a:spcPct val="100000"/>
              </a:lnSpc>
              <a:spcBef>
                <a:spcPts val="0"/>
              </a:spcBef>
            </a:pPr>
            <a:r>
              <a:rPr lang="en-GB" dirty="0">
                <a:solidFill>
                  <a:srgbClr val="000000"/>
                </a:solidFill>
                <a:latin typeface="Consolas" panose="020B0609020204030204" pitchFamily="49" charset="0"/>
              </a:rPr>
              <a:t>}</a:t>
            </a:r>
            <a:endParaRPr lang="en-GB" dirty="0">
              <a:solidFill>
                <a:schemeClr val="accent1"/>
              </a:solidFill>
              <a:latin typeface="Consolas" panose="020B0609020204030204" pitchFamily="49" charset="0"/>
            </a:endParaRPr>
          </a:p>
        </p:txBody>
      </p:sp>
      <p:sp>
        <p:nvSpPr>
          <p:cNvPr id="6" name="Speech Bubble: Rectangle with Corners Rounded 5">
            <a:extLst>
              <a:ext uri="{FF2B5EF4-FFF2-40B4-BE49-F238E27FC236}">
                <a16:creationId xmlns:a16="http://schemas.microsoft.com/office/drawing/2014/main" id="{1E5CD504-9406-40EF-AE34-77096EF22C92}"/>
              </a:ext>
            </a:extLst>
          </p:cNvPr>
          <p:cNvSpPr/>
          <p:nvPr/>
        </p:nvSpPr>
        <p:spPr>
          <a:xfrm>
            <a:off x="5183844" y="3487478"/>
            <a:ext cx="4247238" cy="691114"/>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Convert.ToInt32 converts (casts) a double number with decimal places into an integer without rounding.</a:t>
            </a:r>
          </a:p>
          <a:p>
            <a:pPr marL="171450" indent="-171450">
              <a:buFont typeface="Arial" panose="020B0604020202020204" pitchFamily="34" charset="0"/>
              <a:buChar char="•"/>
            </a:pPr>
            <a:r>
              <a:rPr lang="en-GB" sz="1100" dirty="0">
                <a:solidFill>
                  <a:srgbClr val="595959"/>
                </a:solidFill>
              </a:rPr>
              <a:t>Integer division is dividing and discarding the remainder.</a:t>
            </a:r>
          </a:p>
        </p:txBody>
      </p:sp>
      <p:sp>
        <p:nvSpPr>
          <p:cNvPr id="2" name="Rectangle: Rounded Corners 1">
            <a:extLst>
              <a:ext uri="{FF2B5EF4-FFF2-40B4-BE49-F238E27FC236}">
                <a16:creationId xmlns:a16="http://schemas.microsoft.com/office/drawing/2014/main" id="{AB96E3D8-3ECF-40CD-8FBD-1EC7357A092E}"/>
              </a:ext>
            </a:extLst>
          </p:cNvPr>
          <p:cNvSpPr/>
          <p:nvPr/>
        </p:nvSpPr>
        <p:spPr>
          <a:xfrm>
            <a:off x="6549656" y="954701"/>
            <a:ext cx="310399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illustrates casting and operators.</a:t>
            </a:r>
          </a:p>
        </p:txBody>
      </p:sp>
      <p:sp>
        <p:nvSpPr>
          <p:cNvPr id="4" name="Speech Bubble: Rectangle with Corners Rounded 3">
            <a:extLst>
              <a:ext uri="{FF2B5EF4-FFF2-40B4-BE49-F238E27FC236}">
                <a16:creationId xmlns:a16="http://schemas.microsoft.com/office/drawing/2014/main" id="{A3B4EC59-46A7-4AE5-BB6D-551FB2808C21}"/>
              </a:ext>
            </a:extLst>
          </p:cNvPr>
          <p:cNvSpPr/>
          <p:nvPr/>
        </p:nvSpPr>
        <p:spPr>
          <a:xfrm>
            <a:off x="5183844" y="4267251"/>
            <a:ext cx="4247238" cy="691114"/>
          </a:xfrm>
          <a:prstGeom prst="wedgeRoundRectCallout">
            <a:avLst>
              <a:gd name="adj1" fmla="val -56944"/>
              <a:gd name="adj2" fmla="val 20570"/>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 is a shorthand for adding one (incrementing) a variable.</a:t>
            </a:r>
            <a:br>
              <a:rPr lang="en-GB" sz="1100" dirty="0">
                <a:solidFill>
                  <a:srgbClr val="595959"/>
                </a:solidFill>
              </a:rPr>
            </a:br>
            <a:r>
              <a:rPr lang="en-GB" sz="1100" dirty="0">
                <a:solidFill>
                  <a:srgbClr val="595959"/>
                </a:solidFill>
              </a:rPr>
              <a:t>This is the same as X = X + 1</a:t>
            </a:r>
          </a:p>
        </p:txBody>
      </p:sp>
    </p:spTree>
    <p:extLst>
      <p:ext uri="{BB962C8B-B14F-4D97-AF65-F5344CB8AC3E}">
        <p14:creationId xmlns:p14="http://schemas.microsoft.com/office/powerpoint/2010/main" val="270962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a:xfrm>
            <a:off x="216694" y="1388917"/>
            <a:ext cx="9436952" cy="5075678"/>
          </a:xfrm>
        </p:spPr>
        <p:txBody>
          <a:bodyPr/>
          <a:lstStyle/>
          <a:p>
            <a:r>
              <a:rPr lang="en-GB" sz="1800" dirty="0">
                <a:solidFill>
                  <a:schemeClr val="tx1"/>
                </a:solidFill>
              </a:rPr>
              <a:t>Learning points from this objective:</a:t>
            </a:r>
          </a:p>
          <a:p>
            <a:pPr marL="171450" indent="-171450">
              <a:buFont typeface="Arial" panose="020B0604020202020204" pitchFamily="34" charset="0"/>
              <a:buChar char="•"/>
            </a:pPr>
            <a:r>
              <a:rPr lang="en-GB" sz="1100" dirty="0">
                <a:solidFill>
                  <a:srgbClr val="595959"/>
                </a:solidFill>
              </a:rPr>
              <a:t>The code a programmer writes is called </a:t>
            </a:r>
            <a:r>
              <a:rPr lang="en-GB" sz="1100" b="1" dirty="0">
                <a:solidFill>
                  <a:srgbClr val="595959"/>
                </a:solidFill>
              </a:rPr>
              <a:t>source code</a:t>
            </a:r>
            <a:r>
              <a:rPr lang="en-GB" sz="1100" dirty="0">
                <a:solidFill>
                  <a:srgbClr val="595959"/>
                </a:solidFill>
              </a:rPr>
              <a:t>. This is </a:t>
            </a:r>
            <a:r>
              <a:rPr lang="en-GB" sz="1100" b="1" dirty="0">
                <a:solidFill>
                  <a:srgbClr val="595959"/>
                </a:solidFill>
              </a:rPr>
              <a:t>translated</a:t>
            </a:r>
            <a:r>
              <a:rPr lang="en-GB" sz="1100" dirty="0">
                <a:solidFill>
                  <a:srgbClr val="595959"/>
                </a:solidFill>
              </a:rPr>
              <a:t> into </a:t>
            </a:r>
            <a:r>
              <a:rPr lang="en-GB" sz="1100" b="1" dirty="0">
                <a:solidFill>
                  <a:srgbClr val="595959"/>
                </a:solidFill>
              </a:rPr>
              <a:t>machine code </a:t>
            </a:r>
            <a:r>
              <a:rPr lang="en-GB" sz="1100" dirty="0">
                <a:solidFill>
                  <a:srgbClr val="595959"/>
                </a:solidFill>
              </a:rPr>
              <a:t>instructions the computer can execute.</a:t>
            </a:r>
          </a:p>
          <a:p>
            <a:pPr marL="171450" indent="-171450">
              <a:buFont typeface="Arial" panose="020B0604020202020204" pitchFamily="34" charset="0"/>
              <a:buChar char="•"/>
            </a:pPr>
            <a:r>
              <a:rPr lang="en-GB" dirty="0"/>
              <a:t>Stating the data type and whether an identifier will be a constant or a variable is called a </a:t>
            </a:r>
            <a:r>
              <a:rPr lang="en-GB" b="1" dirty="0"/>
              <a:t>declaration</a:t>
            </a:r>
            <a:r>
              <a:rPr lang="en-GB" dirty="0"/>
              <a:t>.</a:t>
            </a:r>
          </a:p>
          <a:p>
            <a:pPr marL="171450" indent="-171450">
              <a:buFont typeface="Arial" panose="020B0604020202020204" pitchFamily="34" charset="0"/>
              <a:buChar char="•"/>
            </a:pPr>
            <a:r>
              <a:rPr lang="en-GB" dirty="0"/>
              <a:t>Declaring a value as a constant will make the machine code more efficient because constants can be fetched by the processor from memory with the instruction at the same time. Variables are fetched in a subsequent operation.</a:t>
            </a:r>
          </a:p>
          <a:p>
            <a:pPr marL="171450" indent="-171450">
              <a:buFont typeface="Arial" panose="020B0604020202020204" pitchFamily="34" charset="0"/>
              <a:buChar char="•"/>
            </a:pPr>
            <a:r>
              <a:rPr lang="en-GB" dirty="0"/>
              <a:t>It is good practice to declare constants for values that never change. Another example of a constant is Pi.</a:t>
            </a:r>
          </a:p>
          <a:p>
            <a:pPr marL="171450" indent="-171450">
              <a:buFont typeface="Arial" panose="020B0604020202020204" pitchFamily="34" charset="0"/>
              <a:buChar char="•"/>
            </a:pPr>
            <a:r>
              <a:rPr lang="en-GB" dirty="0"/>
              <a:t>Strings can be formatted so that values are output in a particular way, e.g. to two decimal places. This is known as </a:t>
            </a:r>
            <a:r>
              <a:rPr lang="en-GB" b="1" dirty="0"/>
              <a:t>string formatting</a:t>
            </a:r>
            <a:r>
              <a:rPr lang="en-GB" dirty="0"/>
              <a:t>.</a:t>
            </a:r>
          </a:p>
          <a:p>
            <a:pPr marL="171450" indent="-171450">
              <a:buFont typeface="Arial" panose="020B0604020202020204" pitchFamily="34" charset="0"/>
              <a:buChar char="•"/>
            </a:pPr>
            <a:r>
              <a:rPr lang="en-GB" dirty="0"/>
              <a:t>String formatting is a more modern approach to concatenation. It results in more efficient machine code and gives the programmer lots of easy to use options for the format of data.</a:t>
            </a:r>
          </a:p>
          <a:p>
            <a:pPr marL="171450" indent="-171450">
              <a:buFont typeface="Arial" panose="020B0604020202020204" pitchFamily="34" charset="0"/>
              <a:buChar char="•"/>
            </a:pPr>
            <a:r>
              <a:rPr lang="en-GB" dirty="0"/>
              <a:t>Random numbers from a computer are not truly random. It is possible to use hardware random number generators that read environmental attributes to create random numbers, e.g. the time between key presses on a keyboard, but usually they are generated mathematically from what is called a </a:t>
            </a:r>
            <a:r>
              <a:rPr lang="en-GB" b="1" dirty="0"/>
              <a:t>seed</a:t>
            </a:r>
            <a:r>
              <a:rPr lang="en-GB" dirty="0"/>
              <a:t>. That makes them deterministic. E.g. Dividing 22 by 56 will give you a sequence of seemingly random digits, but if you always use 22 and 56 you will always get the same sequence. Changing the numbers you divide is changing the seed.</a:t>
            </a:r>
          </a:p>
          <a:p>
            <a:pPr marL="171450" indent="-171450">
              <a:buFont typeface="Arial" panose="020B0604020202020204" pitchFamily="34" charset="0"/>
              <a:buChar char="•"/>
            </a:pPr>
            <a:r>
              <a:rPr lang="en-GB" b="1" dirty="0"/>
              <a:t>Modulus</a:t>
            </a:r>
            <a:r>
              <a:rPr lang="en-GB" dirty="0"/>
              <a:t> is the remainder from a division. % is the mathematical operator for modulus in C#.</a:t>
            </a:r>
          </a:p>
          <a:p>
            <a:pPr marL="171450" indent="-171450">
              <a:buFont typeface="Arial" panose="020B0604020202020204" pitchFamily="34" charset="0"/>
              <a:buChar char="•"/>
            </a:pPr>
            <a:r>
              <a:rPr lang="en-GB" b="1" dirty="0"/>
              <a:t>Integer division </a:t>
            </a:r>
            <a:r>
              <a:rPr lang="en-GB" dirty="0"/>
              <a:t>is the whole number part from a division with the remainder or decimal places discarded. The number is said to be </a:t>
            </a:r>
            <a:r>
              <a:rPr lang="en-GB" b="1" dirty="0"/>
              <a:t>truncated</a:t>
            </a:r>
            <a:r>
              <a:rPr lang="en-GB" dirty="0"/>
              <a:t>.</a:t>
            </a:r>
            <a:br>
              <a:rPr lang="en-GB" dirty="0"/>
            </a:br>
            <a:r>
              <a:rPr lang="en-GB" dirty="0"/>
              <a:t>Integer division is achieved in C# by casting the result to an integer.</a:t>
            </a:r>
          </a:p>
          <a:p>
            <a:pPr marL="171450" indent="-171450">
              <a:buFont typeface="Arial" panose="020B0604020202020204" pitchFamily="34" charset="0"/>
              <a:buChar char="•"/>
            </a:pPr>
            <a:r>
              <a:rPr lang="en-GB" b="1" dirty="0"/>
              <a:t>Casting</a:t>
            </a:r>
            <a:r>
              <a:rPr lang="en-GB" dirty="0"/>
              <a:t> is converting one data type to another. E.g. changing a float to an integer. This is necessary because different data types are stored in the memory in different ways. This means you cannot perform arithmetic on two different data types without casting the values or result.</a:t>
            </a:r>
          </a:p>
          <a:p>
            <a:pPr marL="171450" indent="-171450">
              <a:buFont typeface="Arial" panose="020B0604020202020204" pitchFamily="34" charset="0"/>
              <a:buChar char="•"/>
            </a:pPr>
            <a:r>
              <a:rPr lang="en-GB" dirty="0"/>
              <a:t>Adding one to the value of a variable is called an </a:t>
            </a:r>
            <a:r>
              <a:rPr lang="en-GB" b="1" dirty="0"/>
              <a:t>increment</a:t>
            </a:r>
            <a:r>
              <a:rPr lang="en-GB" dirty="0"/>
              <a:t>. In C# this can be done with ++. Subtracting one from a variable is called a </a:t>
            </a:r>
            <a:r>
              <a:rPr lang="en-GB" b="1" dirty="0"/>
              <a:t>decrement</a:t>
            </a:r>
            <a:r>
              <a:rPr lang="en-GB" dirty="0"/>
              <a:t>. In C# this can be done with --.</a:t>
            </a:r>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2233855543"/>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1538</TotalTime>
  <Words>4576</Words>
  <Application>Microsoft Office PowerPoint</Application>
  <PresentationFormat>A4 Paper (210x297 mm)</PresentationFormat>
  <Paragraphs>525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Consolas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246</cp:revision>
  <dcterms:created xsi:type="dcterms:W3CDTF">2019-09-17T11:01:38Z</dcterms:created>
  <dcterms:modified xsi:type="dcterms:W3CDTF">2020-09-28T08:04:49Z</dcterms:modified>
</cp:coreProperties>
</file>