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2801600" cy="96012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47" userDrawn="1">
          <p15:clr>
            <a:srgbClr val="A4A3A4"/>
          </p15:clr>
        </p15:guide>
        <p15:guide id="2" pos="405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DDACC"/>
    <a:srgbClr val="DCC5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2" d="100"/>
          <a:sy n="52" d="100"/>
        </p:scale>
        <p:origin x="1362" y="72"/>
      </p:cViewPr>
      <p:guideLst>
        <p:guide orient="horz" pos="3047"/>
        <p:guide pos="405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4A88-4E7B-4C2D-88A8-09E09B62A7A4}" type="datetimeFigureOut">
              <a:rPr lang="en-GB" smtClean="0"/>
              <a:t>17/07/2020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2E450-B840-4F06-A483-65BCA796A0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0885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4A88-4E7B-4C2D-88A8-09E09B62A7A4}" type="datetimeFigureOut">
              <a:rPr lang="en-GB" smtClean="0"/>
              <a:t>17/07/2020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2E450-B840-4F06-A483-65BCA796A0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5469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4A88-4E7B-4C2D-88A8-09E09B62A7A4}" type="datetimeFigureOut">
              <a:rPr lang="en-GB" smtClean="0"/>
              <a:t>17/07/2020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2E450-B840-4F06-A483-65BCA796A0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938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4A88-4E7B-4C2D-88A8-09E09B62A7A4}" type="datetimeFigureOut">
              <a:rPr lang="en-GB" smtClean="0"/>
              <a:t>17/07/2020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2E450-B840-4F06-A483-65BCA796A0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1488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4A88-4E7B-4C2D-88A8-09E09B62A7A4}" type="datetimeFigureOut">
              <a:rPr lang="en-GB" smtClean="0"/>
              <a:t>17/07/2020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2E450-B840-4F06-A483-65BCA796A0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5678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4A88-4E7B-4C2D-88A8-09E09B62A7A4}" type="datetimeFigureOut">
              <a:rPr lang="en-GB" smtClean="0"/>
              <a:t>17/07/2020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2E450-B840-4F06-A483-65BCA796A0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1648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4A88-4E7B-4C2D-88A8-09E09B62A7A4}" type="datetimeFigureOut">
              <a:rPr lang="en-GB" smtClean="0"/>
              <a:t>17/07/2020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2E450-B840-4F06-A483-65BCA796A0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466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4A88-4E7B-4C2D-88A8-09E09B62A7A4}" type="datetimeFigureOut">
              <a:rPr lang="en-GB" smtClean="0"/>
              <a:t>17/07/2020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2E450-B840-4F06-A483-65BCA796A0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0928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4A88-4E7B-4C2D-88A8-09E09B62A7A4}" type="datetimeFigureOut">
              <a:rPr lang="en-GB" smtClean="0"/>
              <a:t>17/07/2020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2E450-B840-4F06-A483-65BCA796A0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0829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4A88-4E7B-4C2D-88A8-09E09B62A7A4}" type="datetimeFigureOut">
              <a:rPr lang="en-GB" smtClean="0"/>
              <a:t>17/07/2020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2E450-B840-4F06-A483-65BCA796A0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0800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4A88-4E7B-4C2D-88A8-09E09B62A7A4}" type="datetimeFigureOut">
              <a:rPr lang="en-GB" smtClean="0"/>
              <a:t>17/07/2020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2E450-B840-4F06-A483-65BCA796A0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1638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9C4A88-4E7B-4C2D-88A8-09E09B62A7A4}" type="datetimeFigureOut">
              <a:rPr lang="en-GB" smtClean="0"/>
              <a:t>17/07/2020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82E450-B840-4F06-A483-65BCA796A0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3216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801600" cy="96012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2929811" y="201168"/>
            <a:ext cx="7759461" cy="461665"/>
          </a:xfrm>
          <a:prstGeom prst="rect">
            <a:avLst/>
          </a:prstGeom>
          <a:solidFill>
            <a:srgbClr val="ADDA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3.1.4 Woods Processes</a:t>
            </a:r>
          </a:p>
          <a:p>
            <a:pPr algn="ctr"/>
            <a:r>
              <a:rPr lang="en-GB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Knowledge Organiser</a:t>
            </a:r>
          </a:p>
        </p:txBody>
      </p:sp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2578259"/>
              </p:ext>
            </p:extLst>
          </p:nvPr>
        </p:nvGraphicFramePr>
        <p:xfrm>
          <a:off x="517726" y="840233"/>
          <a:ext cx="3700272" cy="27076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16608">
                  <a:extLst>
                    <a:ext uri="{9D8B030D-6E8A-4147-A177-3AD203B41FA5}">
                      <a16:colId xmlns:a16="http://schemas.microsoft.com/office/drawing/2014/main" val="2548444637"/>
                    </a:ext>
                  </a:extLst>
                </a:gridCol>
                <a:gridCol w="1883664">
                  <a:extLst>
                    <a:ext uri="{9D8B030D-6E8A-4147-A177-3AD203B41FA5}">
                      <a16:colId xmlns:a16="http://schemas.microsoft.com/office/drawing/2014/main" val="605422213"/>
                    </a:ext>
                  </a:extLst>
                </a:gridCol>
              </a:tblGrid>
              <a:tr h="422794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/>
                        <a:t>Addition Process</a:t>
                      </a:r>
                    </a:p>
                  </a:txBody>
                  <a:tcPr anchor="ctr">
                    <a:solidFill>
                      <a:srgbClr val="ADDA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/>
                        <a:t>Diagram</a:t>
                      </a:r>
                    </a:p>
                  </a:txBody>
                  <a:tcPr anchor="ctr">
                    <a:solidFill>
                      <a:srgbClr val="ADD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6320595"/>
                  </a:ext>
                </a:extLst>
              </a:tr>
              <a:tr h="790908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/>
                        <a:t>Traditional Wood Joining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endParaRPr lang="en-GB" sz="12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48717916"/>
                  </a:ext>
                </a:extLst>
              </a:tr>
              <a:tr h="1493937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Different joints</a:t>
                      </a:r>
                      <a:r>
                        <a:rPr lang="en-GB" sz="1200" baseline="0" dirty="0"/>
                        <a:t> are used for purposes, and generally the larger the gluing contact area, the stronger the joint.</a:t>
                      </a:r>
                      <a:endParaRPr lang="en-GB" sz="12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81516542"/>
                  </a:ext>
                </a:extLst>
              </a:tr>
            </a:tbl>
          </a:graphicData>
        </a:graphic>
      </p:graphicFrame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0464038"/>
              </p:ext>
            </p:extLst>
          </p:nvPr>
        </p:nvGraphicFramePr>
        <p:xfrm>
          <a:off x="4587177" y="846329"/>
          <a:ext cx="3700272" cy="27076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16608">
                  <a:extLst>
                    <a:ext uri="{9D8B030D-6E8A-4147-A177-3AD203B41FA5}">
                      <a16:colId xmlns:a16="http://schemas.microsoft.com/office/drawing/2014/main" val="2548444637"/>
                    </a:ext>
                  </a:extLst>
                </a:gridCol>
                <a:gridCol w="1883664">
                  <a:extLst>
                    <a:ext uri="{9D8B030D-6E8A-4147-A177-3AD203B41FA5}">
                      <a16:colId xmlns:a16="http://schemas.microsoft.com/office/drawing/2014/main" val="605422213"/>
                    </a:ext>
                  </a:extLst>
                </a:gridCol>
              </a:tblGrid>
              <a:tr h="422794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/>
                        <a:t>Forming Process</a:t>
                      </a:r>
                    </a:p>
                  </a:txBody>
                  <a:tcPr anchor="ctr">
                    <a:solidFill>
                      <a:srgbClr val="ADDA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/>
                        <a:t>Diagram</a:t>
                      </a:r>
                    </a:p>
                  </a:txBody>
                  <a:tcPr anchor="ctr">
                    <a:solidFill>
                      <a:srgbClr val="ADD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6320595"/>
                  </a:ext>
                </a:extLst>
              </a:tr>
              <a:tr h="790908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/>
                        <a:t>Milling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endParaRPr lang="en-GB" sz="12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48717916"/>
                  </a:ext>
                </a:extLst>
              </a:tr>
              <a:tr h="1493937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Can be done using CNC or by hand but uses high</a:t>
                      </a:r>
                      <a:r>
                        <a:rPr lang="en-GB" sz="1200" baseline="0" dirty="0"/>
                        <a:t> speed bits to cut holes and/or channels in wood blocks</a:t>
                      </a:r>
                      <a:endParaRPr lang="en-GB" sz="12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81516542"/>
                  </a:ext>
                </a:extLst>
              </a:tr>
            </a:tbl>
          </a:graphicData>
        </a:graphic>
      </p:graphicFrame>
      <p:graphicFrame>
        <p:nvGraphicFramePr>
          <p:cNvPr id="38" name="Table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9591335"/>
              </p:ext>
            </p:extLst>
          </p:nvPr>
        </p:nvGraphicFramePr>
        <p:xfrm>
          <a:off x="505534" y="3772409"/>
          <a:ext cx="3700272" cy="27076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16608">
                  <a:extLst>
                    <a:ext uri="{9D8B030D-6E8A-4147-A177-3AD203B41FA5}">
                      <a16:colId xmlns:a16="http://schemas.microsoft.com/office/drawing/2014/main" val="2548444637"/>
                    </a:ext>
                  </a:extLst>
                </a:gridCol>
                <a:gridCol w="1883664">
                  <a:extLst>
                    <a:ext uri="{9D8B030D-6E8A-4147-A177-3AD203B41FA5}">
                      <a16:colId xmlns:a16="http://schemas.microsoft.com/office/drawing/2014/main" val="605422213"/>
                    </a:ext>
                  </a:extLst>
                </a:gridCol>
              </a:tblGrid>
              <a:tr h="422794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/>
                        <a:t>Addition Process</a:t>
                      </a:r>
                    </a:p>
                  </a:txBody>
                  <a:tcPr anchor="ctr">
                    <a:solidFill>
                      <a:srgbClr val="ADDA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/>
                        <a:t>Diagram</a:t>
                      </a:r>
                    </a:p>
                  </a:txBody>
                  <a:tcPr anchor="ctr">
                    <a:solidFill>
                      <a:srgbClr val="ADD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6320595"/>
                  </a:ext>
                </a:extLst>
              </a:tr>
              <a:tr h="790908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/>
                        <a:t>Component Jointing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endParaRPr lang="en-GB" sz="12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48717916"/>
                  </a:ext>
                </a:extLst>
              </a:tr>
              <a:tr h="1493937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Knock-down</a:t>
                      </a:r>
                      <a:r>
                        <a:rPr lang="en-GB" sz="1200" baseline="0" dirty="0"/>
                        <a:t> fittings are commonly used for flat-pack furniture. Standard components can also be used e.g. wood screws, coach bolts, </a:t>
                      </a:r>
                      <a:r>
                        <a:rPr lang="en-GB" sz="1200" baseline="0" dirty="0" err="1"/>
                        <a:t>etc</a:t>
                      </a:r>
                      <a:endParaRPr lang="en-GB" sz="12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81516542"/>
                  </a:ext>
                </a:extLst>
              </a:tr>
            </a:tbl>
          </a:graphicData>
        </a:graphic>
      </p:graphicFrame>
      <p:graphicFrame>
        <p:nvGraphicFramePr>
          <p:cNvPr id="39" name="Table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9141131"/>
              </p:ext>
            </p:extLst>
          </p:nvPr>
        </p:nvGraphicFramePr>
        <p:xfrm>
          <a:off x="8705088" y="3772409"/>
          <a:ext cx="3700272" cy="27076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16608">
                  <a:extLst>
                    <a:ext uri="{9D8B030D-6E8A-4147-A177-3AD203B41FA5}">
                      <a16:colId xmlns:a16="http://schemas.microsoft.com/office/drawing/2014/main" val="2548444637"/>
                    </a:ext>
                  </a:extLst>
                </a:gridCol>
                <a:gridCol w="1883664">
                  <a:extLst>
                    <a:ext uri="{9D8B030D-6E8A-4147-A177-3AD203B41FA5}">
                      <a16:colId xmlns:a16="http://schemas.microsoft.com/office/drawing/2014/main" val="605422213"/>
                    </a:ext>
                  </a:extLst>
                </a:gridCol>
              </a:tblGrid>
              <a:tr h="422794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/>
                        <a:t>Forming Process</a:t>
                      </a:r>
                    </a:p>
                  </a:txBody>
                  <a:tcPr anchor="ctr">
                    <a:solidFill>
                      <a:srgbClr val="ADDA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/>
                        <a:t>Diagram</a:t>
                      </a:r>
                    </a:p>
                  </a:txBody>
                  <a:tcPr anchor="ctr">
                    <a:solidFill>
                      <a:srgbClr val="ADD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6320595"/>
                  </a:ext>
                </a:extLst>
              </a:tr>
              <a:tr h="790908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/>
                        <a:t>Lamination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endParaRPr lang="en-GB" sz="12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48717916"/>
                  </a:ext>
                </a:extLst>
              </a:tr>
              <a:tr h="1493937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Wood veneers or thin man-made boards are bend over a former/jig and glued together. When dried reveals a layered,</a:t>
                      </a:r>
                      <a:r>
                        <a:rPr lang="en-GB" sz="1200" baseline="0" dirty="0"/>
                        <a:t> shaped, sheet</a:t>
                      </a:r>
                      <a:endParaRPr lang="en-GB" sz="12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81516542"/>
                  </a:ext>
                </a:extLst>
              </a:tr>
            </a:tbl>
          </a:graphicData>
        </a:graphic>
      </p:graphicFrame>
      <p:graphicFrame>
        <p:nvGraphicFramePr>
          <p:cNvPr id="40" name="Table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0800847"/>
              </p:ext>
            </p:extLst>
          </p:nvPr>
        </p:nvGraphicFramePr>
        <p:xfrm>
          <a:off x="4587177" y="3760217"/>
          <a:ext cx="3700272" cy="27076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16608">
                  <a:extLst>
                    <a:ext uri="{9D8B030D-6E8A-4147-A177-3AD203B41FA5}">
                      <a16:colId xmlns:a16="http://schemas.microsoft.com/office/drawing/2014/main" val="2548444637"/>
                    </a:ext>
                  </a:extLst>
                </a:gridCol>
                <a:gridCol w="1883664">
                  <a:extLst>
                    <a:ext uri="{9D8B030D-6E8A-4147-A177-3AD203B41FA5}">
                      <a16:colId xmlns:a16="http://schemas.microsoft.com/office/drawing/2014/main" val="605422213"/>
                    </a:ext>
                  </a:extLst>
                </a:gridCol>
              </a:tblGrid>
              <a:tr h="422794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/>
                        <a:t>Forming Process</a:t>
                      </a:r>
                    </a:p>
                  </a:txBody>
                  <a:tcPr anchor="ctr">
                    <a:solidFill>
                      <a:srgbClr val="ADDA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/>
                        <a:t>Diagram</a:t>
                      </a:r>
                    </a:p>
                  </a:txBody>
                  <a:tcPr anchor="ctr">
                    <a:solidFill>
                      <a:srgbClr val="ADD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6320595"/>
                  </a:ext>
                </a:extLst>
              </a:tr>
              <a:tr h="790908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/>
                        <a:t>Turning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endParaRPr lang="en-GB" sz="12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48717916"/>
                  </a:ext>
                </a:extLst>
              </a:tr>
              <a:tr h="1493937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Turning is done</a:t>
                      </a:r>
                      <a:r>
                        <a:rPr lang="en-GB" sz="1200" baseline="0" dirty="0"/>
                        <a:t> on a wood lathe. The wood is spun at high speed, while either a worker with manual tools or automated tools, cut into the wood to shape it.</a:t>
                      </a:r>
                      <a:endParaRPr lang="en-GB" sz="12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81516542"/>
                  </a:ext>
                </a:extLst>
              </a:tr>
            </a:tbl>
          </a:graphicData>
        </a:graphic>
      </p:graphicFrame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8374930"/>
              </p:ext>
            </p:extLst>
          </p:nvPr>
        </p:nvGraphicFramePr>
        <p:xfrm>
          <a:off x="4587177" y="6613145"/>
          <a:ext cx="3700272" cy="27076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16608">
                  <a:extLst>
                    <a:ext uri="{9D8B030D-6E8A-4147-A177-3AD203B41FA5}">
                      <a16:colId xmlns:a16="http://schemas.microsoft.com/office/drawing/2014/main" val="2548444637"/>
                    </a:ext>
                  </a:extLst>
                </a:gridCol>
                <a:gridCol w="1883664">
                  <a:extLst>
                    <a:ext uri="{9D8B030D-6E8A-4147-A177-3AD203B41FA5}">
                      <a16:colId xmlns:a16="http://schemas.microsoft.com/office/drawing/2014/main" val="605422213"/>
                    </a:ext>
                  </a:extLst>
                </a:gridCol>
              </a:tblGrid>
              <a:tr h="422794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/>
                        <a:t>Forming Process</a:t>
                      </a:r>
                    </a:p>
                  </a:txBody>
                  <a:tcPr anchor="ctr">
                    <a:solidFill>
                      <a:srgbClr val="ADDA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/>
                        <a:t>Diagram</a:t>
                      </a:r>
                    </a:p>
                  </a:txBody>
                  <a:tcPr anchor="ctr">
                    <a:solidFill>
                      <a:srgbClr val="ADD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6320595"/>
                  </a:ext>
                </a:extLst>
              </a:tr>
              <a:tr h="790908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/>
                        <a:t>Steam</a:t>
                      </a:r>
                      <a:r>
                        <a:rPr lang="en-GB" sz="1200" b="1" baseline="0" dirty="0"/>
                        <a:t> Bending</a:t>
                      </a:r>
                      <a:endParaRPr lang="en-GB" sz="1200" b="1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endParaRPr lang="en-GB" sz="12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48717916"/>
                  </a:ext>
                </a:extLst>
              </a:tr>
              <a:tr h="1493937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Heat and steam</a:t>
                      </a:r>
                      <a:r>
                        <a:rPr lang="en-GB" sz="1200" baseline="0" dirty="0"/>
                        <a:t> makes wood strips pliable and can be shaped. Then it is clamped in place and left to dry.</a:t>
                      </a:r>
                      <a:endParaRPr lang="en-GB" sz="12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81516542"/>
                  </a:ext>
                </a:extLst>
              </a:tr>
            </a:tbl>
          </a:graphicData>
        </a:graphic>
      </p:graphicFrame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4041076"/>
              </p:ext>
            </p:extLst>
          </p:nvPr>
        </p:nvGraphicFramePr>
        <p:xfrm>
          <a:off x="8689785" y="834137"/>
          <a:ext cx="3700272" cy="27076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16608">
                  <a:extLst>
                    <a:ext uri="{9D8B030D-6E8A-4147-A177-3AD203B41FA5}">
                      <a16:colId xmlns:a16="http://schemas.microsoft.com/office/drawing/2014/main" val="2548444637"/>
                    </a:ext>
                  </a:extLst>
                </a:gridCol>
                <a:gridCol w="1883664">
                  <a:extLst>
                    <a:ext uri="{9D8B030D-6E8A-4147-A177-3AD203B41FA5}">
                      <a16:colId xmlns:a16="http://schemas.microsoft.com/office/drawing/2014/main" val="605422213"/>
                    </a:ext>
                  </a:extLst>
                </a:gridCol>
              </a:tblGrid>
              <a:tr h="422794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/>
                        <a:t>Forming Process</a:t>
                      </a:r>
                    </a:p>
                  </a:txBody>
                  <a:tcPr anchor="ctr">
                    <a:solidFill>
                      <a:srgbClr val="ADDA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/>
                        <a:t>Diagram</a:t>
                      </a:r>
                    </a:p>
                  </a:txBody>
                  <a:tcPr anchor="ctr">
                    <a:solidFill>
                      <a:srgbClr val="ADDA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6320595"/>
                  </a:ext>
                </a:extLst>
              </a:tr>
              <a:tr h="790908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err="1"/>
                        <a:t>Routering</a:t>
                      </a:r>
                      <a:endParaRPr lang="en-GB" sz="1200" b="1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endParaRPr lang="en-GB" sz="12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48717916"/>
                  </a:ext>
                </a:extLst>
              </a:tr>
              <a:tr h="1493937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Can be CNC</a:t>
                      </a:r>
                      <a:r>
                        <a:rPr lang="en-GB" sz="1200" baseline="0" dirty="0"/>
                        <a:t> or hand controlled. Can be used to make channels, holes, mouldings, </a:t>
                      </a:r>
                      <a:r>
                        <a:rPr lang="en-GB" sz="1200" baseline="0" dirty="0" err="1"/>
                        <a:t>etc</a:t>
                      </a:r>
                      <a:endParaRPr lang="en-GB" sz="12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81516542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3466" t="9700" r="5200"/>
          <a:stretch/>
        </p:blipFill>
        <p:spPr>
          <a:xfrm>
            <a:off x="2553790" y="1332055"/>
            <a:ext cx="1444752" cy="21387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2078" y="4337650"/>
            <a:ext cx="1408176" cy="9989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3246" y="5341764"/>
            <a:ext cx="1042415" cy="104531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/>
          <a:srcRect l="37750"/>
          <a:stretch/>
        </p:blipFill>
        <p:spPr>
          <a:xfrm>
            <a:off x="6437313" y="4373657"/>
            <a:ext cx="1752600" cy="186521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/>
          <a:srcRect l="21053" r="24943"/>
          <a:stretch/>
        </p:blipFill>
        <p:spPr>
          <a:xfrm>
            <a:off x="6494463" y="7121530"/>
            <a:ext cx="1658937" cy="204789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/>
          <a:srcRect l="11951" r="7073"/>
          <a:stretch/>
        </p:blipFill>
        <p:spPr>
          <a:xfrm>
            <a:off x="10597515" y="1504950"/>
            <a:ext cx="1660208" cy="16002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29899" y="4837113"/>
            <a:ext cx="1685925" cy="112515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10350" y="1600200"/>
            <a:ext cx="1485900" cy="1524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5F56F18-B69E-46E6-A948-4597DC9DCE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7" y="168427"/>
            <a:ext cx="517525" cy="65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4C85758-C194-4B4B-A8CB-847DD77635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20" y="228752"/>
            <a:ext cx="2136775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20584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235</TotalTime>
  <Words>210</Words>
  <Application>Microsoft Office PowerPoint</Application>
  <PresentationFormat>A3 Paper (297x420 mm)</PresentationFormat>
  <Paragraphs>30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Tahoma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N. Hill</dc:creator>
  <cp:lastModifiedBy>Mrs W Allen (ALE) (Staff)</cp:lastModifiedBy>
  <cp:revision>32</cp:revision>
  <dcterms:created xsi:type="dcterms:W3CDTF">2020-05-20T08:39:05Z</dcterms:created>
  <dcterms:modified xsi:type="dcterms:W3CDTF">2020-07-17T06:53:53Z</dcterms:modified>
</cp:coreProperties>
</file>