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1"/>
  </p:notesMasterIdLst>
  <p:sldIdLst>
    <p:sldId id="259" r:id="rId2"/>
    <p:sldId id="260" r:id="rId3"/>
    <p:sldId id="265" r:id="rId4"/>
    <p:sldId id="266" r:id="rId5"/>
    <p:sldId id="267" r:id="rId6"/>
    <p:sldId id="268" r:id="rId7"/>
    <p:sldId id="273" r:id="rId8"/>
    <p:sldId id="261" r:id="rId9"/>
    <p:sldId id="262" r:id="rId10"/>
    <p:sldId id="272" r:id="rId11"/>
    <p:sldId id="269" r:id="rId12"/>
    <p:sldId id="263" r:id="rId13"/>
    <p:sldId id="274" r:id="rId14"/>
    <p:sldId id="275" r:id="rId15"/>
    <p:sldId id="271" r:id="rId16"/>
    <p:sldId id="276" r:id="rId17"/>
    <p:sldId id="270" r:id="rId18"/>
    <p:sldId id="277" r:id="rId19"/>
    <p:sldId id="264"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5C9EE6"/>
    <a:srgbClr val="FCCA5E"/>
    <a:srgbClr val="EA5362"/>
    <a:srgbClr val="52647F"/>
    <a:srgbClr val="FFFF66"/>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2686" autoAdjust="0"/>
  </p:normalViewPr>
  <p:slideViewPr>
    <p:cSldViewPr snapToGrid="0">
      <p:cViewPr varScale="1">
        <p:scale>
          <a:sx n="81" d="100"/>
          <a:sy n="81" d="100"/>
        </p:scale>
        <p:origin x="11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21/09/2020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you need to do what is called “debugging” and check each line of your program has been input correctly.</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a:p>
            <a:pPr>
              <a:lnSpc>
                <a:spcPct val="90000"/>
              </a:lnSpc>
              <a:spcBef>
                <a:spcPts val="800"/>
              </a:spcBef>
            </a:pPr>
            <a:r>
              <a:rPr lang="en-GB" sz="1100" dirty="0">
                <a:solidFill>
                  <a:srgbClr val="595959"/>
                </a:solidFill>
              </a:rPr>
              <a:t>It is a custom in computer science to write Hello World as your first program when you learn a new programming language.</a:t>
            </a:r>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a:p>
        </p:txBody>
      </p:sp>
    </p:spTree>
    <p:extLst>
      <p:ext uri="{BB962C8B-B14F-4D97-AF65-F5344CB8AC3E}">
        <p14:creationId xmlns:p14="http://schemas.microsoft.com/office/powerpoint/2010/main" val="238316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a:p>
        </p:txBody>
      </p:sp>
    </p:spTree>
    <p:extLst>
      <p:ext uri="{BB962C8B-B14F-4D97-AF65-F5344CB8AC3E}">
        <p14:creationId xmlns:p14="http://schemas.microsoft.com/office/powerpoint/2010/main" val="402648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a:p>
        </p:txBody>
      </p:sp>
    </p:spTree>
    <p:extLst>
      <p:ext uri="{BB962C8B-B14F-4D97-AF65-F5344CB8AC3E}">
        <p14:creationId xmlns:p14="http://schemas.microsoft.com/office/powerpoint/2010/main" val="954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a:p>
        </p:txBody>
      </p:sp>
    </p:spTree>
    <p:extLst>
      <p:ext uri="{BB962C8B-B14F-4D97-AF65-F5344CB8AC3E}">
        <p14:creationId xmlns:p14="http://schemas.microsoft.com/office/powerpoint/2010/main" val="233847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a:p>
        </p:txBody>
      </p:sp>
    </p:spTree>
    <p:extLst>
      <p:ext uri="{BB962C8B-B14F-4D97-AF65-F5344CB8AC3E}">
        <p14:creationId xmlns:p14="http://schemas.microsoft.com/office/powerpoint/2010/main" val="142949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a:p>
        </p:txBody>
      </p:sp>
    </p:spTree>
    <p:extLst>
      <p:ext uri="{BB962C8B-B14F-4D97-AF65-F5344CB8AC3E}">
        <p14:creationId xmlns:p14="http://schemas.microsoft.com/office/powerpoint/2010/main" val="1485022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a:p>
        </p:txBody>
      </p:sp>
    </p:spTree>
    <p:extLst>
      <p:ext uri="{BB962C8B-B14F-4D97-AF65-F5344CB8AC3E}">
        <p14:creationId xmlns:p14="http://schemas.microsoft.com/office/powerpoint/2010/main" val="4077042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a:p>
        </p:txBody>
      </p:sp>
    </p:spTree>
    <p:extLst>
      <p:ext uri="{BB962C8B-B14F-4D97-AF65-F5344CB8AC3E}">
        <p14:creationId xmlns:p14="http://schemas.microsoft.com/office/powerpoint/2010/main" val="397545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a:p>
        </p:txBody>
      </p:sp>
    </p:spTree>
    <p:extLst>
      <p:ext uri="{BB962C8B-B14F-4D97-AF65-F5344CB8AC3E}">
        <p14:creationId xmlns:p14="http://schemas.microsoft.com/office/powerpoint/2010/main" val="394693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a:p>
        </p:txBody>
      </p:sp>
    </p:spTree>
    <p:extLst>
      <p:ext uri="{BB962C8B-B14F-4D97-AF65-F5344CB8AC3E}">
        <p14:creationId xmlns:p14="http://schemas.microsoft.com/office/powerpoint/2010/main" val="20553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Self assess your work by evaluating your solutions against these criteria. Enter yes or no in the “Self-assess” 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Once you have completed the objective, show your programs to your teacher so you can review them together.</a:t>
            </a: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outputs the following text instead:</a:t>
            </a:r>
            <a:br>
              <a:rPr lang="en-GB" dirty="0"/>
            </a:br>
            <a:r>
              <a:rPr lang="en-GB" dirty="0"/>
              <a:t> </a:t>
            </a:r>
            <a:r>
              <a:rPr lang="en-GB" dirty="0">
                <a:solidFill>
                  <a:schemeClr val="accent2"/>
                </a:solidFill>
                <a:latin typeface="Consolas" panose="020B0609020204030204" pitchFamily="49" charset="0"/>
              </a:rPr>
              <a:t>Anyone can write code that computers understand. Good programmers write code humans can understand.</a:t>
            </a:r>
            <a:br>
              <a:rPr lang="en-GB" dirty="0">
                <a:latin typeface="Consolas" panose="020B0609020204030204" pitchFamily="49" charset="0"/>
              </a:rPr>
            </a:br>
            <a:br>
              <a:rPr lang="en-GB" dirty="0">
                <a:latin typeface="Consolas" panose="020B0609020204030204" pitchFamily="49" charset="0"/>
              </a:rPr>
            </a:br>
            <a:r>
              <a:rPr lang="en-GB" dirty="0"/>
              <a:t>This is a famous quote from Martin Fowler, a British software developer. It explains why you should use comments and subroutines.</a:t>
            </a:r>
          </a:p>
          <a:p>
            <a:pPr marL="228600" indent="-228600">
              <a:buFont typeface="+mj-lt"/>
              <a:buAutoNum type="arabicPeriod"/>
            </a:pPr>
            <a:r>
              <a:rPr lang="en-GB" dirty="0"/>
              <a:t>Change the program so that it outputs the following text on two lines:</a:t>
            </a:r>
            <a:br>
              <a:rPr lang="en-GB" dirty="0"/>
            </a:br>
            <a:r>
              <a:rPr lang="en-GB" dirty="0">
                <a:solidFill>
                  <a:schemeClr val="accent2"/>
                </a:solidFill>
                <a:latin typeface="Consolas" panose="020B0609020204030204" pitchFamily="49" charset="0"/>
              </a:rPr>
              <a:t>I am learning to code…</a:t>
            </a:r>
            <a:br>
              <a:rPr lang="en-GB" dirty="0">
                <a:solidFill>
                  <a:schemeClr val="accent2"/>
                </a:solidFill>
                <a:latin typeface="Consolas" panose="020B0609020204030204" pitchFamily="49" charset="0"/>
              </a:rPr>
            </a:br>
            <a:r>
              <a:rPr lang="en-GB" dirty="0">
                <a:solidFill>
                  <a:schemeClr val="accent2"/>
                </a:solidFill>
                <a:latin typeface="Consolas" panose="020B0609020204030204" pitchFamily="49" charset="0"/>
              </a:rPr>
              <a:t>…and it is fun</a:t>
            </a:r>
            <a:endParaRPr lang="en-GB" dirty="0"/>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a:p>
        </p:txBody>
      </p:sp>
    </p:spTree>
    <p:extLst>
      <p:ext uri="{BB962C8B-B14F-4D97-AF65-F5344CB8AC3E}">
        <p14:creationId xmlns:p14="http://schemas.microsoft.com/office/powerpoint/2010/main" val="307799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you have a bug and need to debug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a:p>
            <a:pPr marL="142875" lvl="0" indent="-228600">
              <a:lnSpc>
                <a:spcPct val="90000"/>
              </a:lnSpc>
              <a:spcBef>
                <a:spcPts val="800"/>
              </a:spcBef>
              <a:buFont typeface="+mj-lt"/>
              <a:buAutoNum type="arabicPeriod"/>
            </a:pPr>
            <a:r>
              <a:rPr lang="en-GB" sz="1100" dirty="0">
                <a:solidFill>
                  <a:srgbClr val="595959"/>
                </a:solidFill>
              </a:rPr>
              <a:t>Find out, why are errors in code called bugs?</a:t>
            </a: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a:p>
        </p:txBody>
      </p:sp>
    </p:spTree>
    <p:extLst>
      <p:ext uri="{BB962C8B-B14F-4D97-AF65-F5344CB8AC3E}">
        <p14:creationId xmlns:p14="http://schemas.microsoft.com/office/powerpoint/2010/main" val="244199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calculates a 20% discount from £55.</a:t>
            </a:r>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a:p>
        </p:txBody>
      </p:sp>
    </p:spTree>
    <p:extLst>
      <p:ext uri="{BB962C8B-B14F-4D97-AF65-F5344CB8AC3E}">
        <p14:creationId xmlns:p14="http://schemas.microsoft.com/office/powerpoint/2010/main" val="37879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you need to debug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a:p>
        </p:txBody>
      </p:sp>
    </p:spTree>
    <p:extLst>
      <p:ext uri="{BB962C8B-B14F-4D97-AF65-F5344CB8AC3E}">
        <p14:creationId xmlns:p14="http://schemas.microsoft.com/office/powerpoint/2010/main" val="249333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calculates the flow rate of an IV infusion flow pump. U</a:t>
            </a:r>
            <a:r>
              <a:rPr lang="en-GB" b="0" i="0" dirty="0">
                <a:solidFill>
                  <a:srgbClr val="3A3A3A"/>
                </a:solidFill>
                <a:effectLst/>
                <a:latin typeface="-apple-system"/>
              </a:rPr>
              <a:t>se the formula, volume (ml) divided by time (min), multiplied by 60 min. This equals the IV flow rate in mL/hr.</a:t>
            </a:r>
            <a:br>
              <a:rPr lang="en-GB" b="0" i="0" dirty="0">
                <a:solidFill>
                  <a:srgbClr val="3A3A3A"/>
                </a:solidFill>
                <a:effectLst/>
                <a:latin typeface="-apple-system"/>
              </a:rPr>
            </a:br>
            <a:r>
              <a:rPr lang="en-GB" b="0" i="0" dirty="0">
                <a:solidFill>
                  <a:srgbClr val="3A3A3A"/>
                </a:solidFill>
                <a:effectLst/>
                <a:latin typeface="-apple-system"/>
              </a:rPr>
              <a:t>Using this formula, 100 ml divided by 30 minutes, times 60 minutes in 1 hour, equals 200 ml/hr.</a:t>
            </a:r>
            <a:endParaRPr lang="en-GB" dirty="0"/>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10531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Read the summary of the key learning points for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a:p>
        </p:txBody>
      </p:sp>
    </p:spTree>
    <p:extLst>
      <p:ext uri="{BB962C8B-B14F-4D97-AF65-F5344CB8AC3E}">
        <p14:creationId xmlns:p14="http://schemas.microsoft.com/office/powerpoint/2010/main" val="339903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Read the summary of the key learning points for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a:p>
        </p:txBody>
      </p:sp>
    </p:spTree>
    <p:extLst>
      <p:ext uri="{BB962C8B-B14F-4D97-AF65-F5344CB8AC3E}">
        <p14:creationId xmlns:p14="http://schemas.microsoft.com/office/powerpoint/2010/main" val="145617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a:p>
        </p:txBody>
      </p:sp>
    </p:spTree>
    <p:extLst>
      <p:ext uri="{BB962C8B-B14F-4D97-AF65-F5344CB8AC3E}">
        <p14:creationId xmlns:p14="http://schemas.microsoft.com/office/powerpoint/2010/main" val="356449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y">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926F341-8F47-4BED-9E04-E99FAB7E56E8}"/>
              </a:ext>
            </a:extLst>
          </p:cNvPr>
          <p:cNvSpPr txBox="1"/>
          <p:nvPr userDrawn="1"/>
        </p:nvSpPr>
        <p:spPr>
          <a:xfrm>
            <a:off x="204819" y="949533"/>
            <a:ext cx="558166"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TRY</a:t>
            </a:r>
          </a:p>
        </p:txBody>
      </p:sp>
      <p:sp>
        <p:nvSpPr>
          <p:cNvPr id="29" name="Text Placeholder 28">
            <a:extLst>
              <a:ext uri="{FF2B5EF4-FFF2-40B4-BE49-F238E27FC236}">
                <a16:creationId xmlns:a16="http://schemas.microsoft.com/office/drawing/2014/main" id="{6016EC83-4A8C-4023-877F-145F589CA98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8" name="Group 47">
            <a:extLst>
              <a:ext uri="{FF2B5EF4-FFF2-40B4-BE49-F238E27FC236}">
                <a16:creationId xmlns:a16="http://schemas.microsoft.com/office/drawing/2014/main" id="{A80DEF88-2AF1-4A23-B6F3-F91F862C93D9}"/>
              </a:ext>
            </a:extLst>
          </p:cNvPr>
          <p:cNvGrpSpPr/>
          <p:nvPr userDrawn="1"/>
        </p:nvGrpSpPr>
        <p:grpSpPr>
          <a:xfrm>
            <a:off x="6933774" y="6262469"/>
            <a:ext cx="2719872" cy="595531"/>
            <a:chOff x="6933774" y="6262469"/>
            <a:chExt cx="2719872" cy="595531"/>
          </a:xfrm>
        </p:grpSpPr>
        <p:sp>
          <p:nvSpPr>
            <p:cNvPr id="49" name="Oval 48">
              <a:extLst>
                <a:ext uri="{FF2B5EF4-FFF2-40B4-BE49-F238E27FC236}">
                  <a16:creationId xmlns:a16="http://schemas.microsoft.com/office/drawing/2014/main" id="{2A20DE62-CAAF-4B40-A9F4-85A59EFDB15B}"/>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1A5F9B7-4F5B-4D75-98EE-F334A0EAD093}"/>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51" name="Partial Circle 50">
              <a:extLst>
                <a:ext uri="{FF2B5EF4-FFF2-40B4-BE49-F238E27FC236}">
                  <a16:creationId xmlns:a16="http://schemas.microsoft.com/office/drawing/2014/main" id="{F3E1A081-4F38-4CA0-B0C1-089E63A7B53E}"/>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Oval 51">
              <a:extLst>
                <a:ext uri="{FF2B5EF4-FFF2-40B4-BE49-F238E27FC236}">
                  <a16:creationId xmlns:a16="http://schemas.microsoft.com/office/drawing/2014/main" id="{896368C3-BA67-4A02-8DBD-B38EDB2212E6}"/>
                </a:ext>
              </a:extLst>
            </p:cNvPr>
            <p:cNvSpPr/>
            <p:nvPr userDrawn="1"/>
          </p:nvSpPr>
          <p:spPr>
            <a:xfrm>
              <a:off x="8060589"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a:t>
              </a:r>
            </a:p>
          </p:txBody>
        </p:sp>
        <p:cxnSp>
          <p:nvCxnSpPr>
            <p:cNvPr id="53" name="Straight Connector 52">
              <a:extLst>
                <a:ext uri="{FF2B5EF4-FFF2-40B4-BE49-F238E27FC236}">
                  <a16:creationId xmlns:a16="http://schemas.microsoft.com/office/drawing/2014/main" id="{9D626839-A30F-4D59-A975-5A2CAF08BF45}"/>
                </a:ext>
              </a:extLst>
            </p:cNvPr>
            <p:cNvCxnSpPr>
              <a:cxnSpLocks/>
              <a:stCxn id="52" idx="4"/>
              <a:endCxn id="54" idx="0"/>
            </p:cNvCxnSpPr>
            <p:nvPr userDrawn="1"/>
          </p:nvCxnSpPr>
          <p:spPr>
            <a:xfrm>
              <a:off x="8232039"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BA476EDE-2BEF-405A-BFB1-287B204C3060}"/>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Partial Circle 54">
              <a:extLst>
                <a:ext uri="{FF2B5EF4-FFF2-40B4-BE49-F238E27FC236}">
                  <a16:creationId xmlns:a16="http://schemas.microsoft.com/office/drawing/2014/main" id="{F81A9407-1611-4103-B91F-E0631938424B}"/>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Oval 55">
              <a:extLst>
                <a:ext uri="{FF2B5EF4-FFF2-40B4-BE49-F238E27FC236}">
                  <a16:creationId xmlns:a16="http://schemas.microsoft.com/office/drawing/2014/main" id="{3B1214FE-D1C3-4CE0-855A-8813DB5AE84D}"/>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57" name="Straight Connector 56">
              <a:extLst>
                <a:ext uri="{FF2B5EF4-FFF2-40B4-BE49-F238E27FC236}">
                  <a16:creationId xmlns:a16="http://schemas.microsoft.com/office/drawing/2014/main" id="{D378B1B2-4524-45A3-B041-82753265BBEC}"/>
                </a:ext>
              </a:extLst>
            </p:cNvPr>
            <p:cNvCxnSpPr>
              <a:cxnSpLocks/>
              <a:stCxn id="56" idx="4"/>
              <a:endCxn id="58"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9E2BDAF4-6413-4955-94C4-C1BA030ADB3D}"/>
                </a:ext>
              </a:extLst>
            </p:cNvPr>
            <p:cNvSpPr/>
            <p:nvPr userDrawn="1"/>
          </p:nvSpPr>
          <p:spPr>
            <a:xfrm>
              <a:off x="8614627"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Partial Circle 58">
              <a:extLst>
                <a:ext uri="{FF2B5EF4-FFF2-40B4-BE49-F238E27FC236}">
                  <a16:creationId xmlns:a16="http://schemas.microsoft.com/office/drawing/2014/main" id="{412730F7-DF8C-43B4-84BE-66A183C34DFE}"/>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Oval 59">
              <a:extLst>
                <a:ext uri="{FF2B5EF4-FFF2-40B4-BE49-F238E27FC236}">
                  <a16:creationId xmlns:a16="http://schemas.microsoft.com/office/drawing/2014/main" id="{C0965905-1E3B-4D02-8E31-720B0C60BFC1}"/>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61" name="Straight Connector 60">
              <a:extLst>
                <a:ext uri="{FF2B5EF4-FFF2-40B4-BE49-F238E27FC236}">
                  <a16:creationId xmlns:a16="http://schemas.microsoft.com/office/drawing/2014/main" id="{22893335-A773-4848-A091-DC8619FB6D34}"/>
                </a:ext>
              </a:extLst>
            </p:cNvPr>
            <p:cNvCxnSpPr>
              <a:cxnSpLocks/>
              <a:stCxn id="60" idx="4"/>
              <a:endCxn id="62"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F9246D3-CDEA-4FAC-A6F2-76D6513599C5}"/>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368D5C3-B465-414C-B1C1-20D4136714CF}"/>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64" name="Straight Connector 63">
              <a:extLst>
                <a:ext uri="{FF2B5EF4-FFF2-40B4-BE49-F238E27FC236}">
                  <a16:creationId xmlns:a16="http://schemas.microsoft.com/office/drawing/2014/main" id="{3DED3353-BE53-4C6F-9A71-393C7AE2C3F5}"/>
                </a:ext>
              </a:extLst>
            </p:cNvPr>
            <p:cNvCxnSpPr>
              <a:cxnSpLocks/>
              <a:stCxn id="63" idx="4"/>
              <a:endCxn id="65"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ABCE244-0D87-44F8-A241-11267A3F71A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53FB9B76-A715-47C1-87CF-9AE0BFFAA49B}"/>
                </a:ext>
              </a:extLst>
            </p:cNvPr>
            <p:cNvCxnSpPr>
              <a:cxnSpLocks/>
              <a:stCxn id="54" idx="6"/>
              <a:endCxn id="58" idx="2"/>
            </p:cNvCxnSpPr>
            <p:nvPr userDrawn="1"/>
          </p:nvCxnSpPr>
          <p:spPr>
            <a:xfrm>
              <a:off x="8267758"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20EE08-7304-42E4-8410-872BABC0F7AB}"/>
                </a:ext>
              </a:extLst>
            </p:cNvPr>
            <p:cNvCxnSpPr>
              <a:cxnSpLocks/>
              <a:stCxn id="58" idx="6"/>
              <a:endCxn id="62"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5383AE6-EE38-47E9-8A45-3990EC961778}"/>
                </a:ext>
              </a:extLst>
            </p:cNvPr>
            <p:cNvCxnSpPr>
              <a:cxnSpLocks/>
              <a:stCxn id="62" idx="6"/>
              <a:endCxn id="65"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7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0DE8978-0CC9-4D56-9448-8C11D6A45C70}"/>
              </a:ext>
            </a:extLst>
          </p:cNvPr>
          <p:cNvSpPr txBox="1"/>
          <p:nvPr userDrawn="1"/>
        </p:nvSpPr>
        <p:spPr>
          <a:xfrm>
            <a:off x="204819" y="949533"/>
            <a:ext cx="1564852"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INVESTIGATE</a:t>
            </a:r>
          </a:p>
        </p:txBody>
      </p:sp>
      <p:sp>
        <p:nvSpPr>
          <p:cNvPr id="54" name="Text Placeholder 28">
            <a:extLst>
              <a:ext uri="{FF2B5EF4-FFF2-40B4-BE49-F238E27FC236}">
                <a16:creationId xmlns:a16="http://schemas.microsoft.com/office/drawing/2014/main" id="{E6555AE7-DC1C-454C-8C19-89D7D5C9CA79}"/>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9" name="Group 108">
            <a:extLst>
              <a:ext uri="{FF2B5EF4-FFF2-40B4-BE49-F238E27FC236}">
                <a16:creationId xmlns:a16="http://schemas.microsoft.com/office/drawing/2014/main" id="{4FB11DC2-EDCF-4B10-A213-1689EDFB5945}"/>
              </a:ext>
            </a:extLst>
          </p:cNvPr>
          <p:cNvGrpSpPr/>
          <p:nvPr userDrawn="1"/>
        </p:nvGrpSpPr>
        <p:grpSpPr>
          <a:xfrm>
            <a:off x="6933774" y="6262469"/>
            <a:ext cx="2719872" cy="595531"/>
            <a:chOff x="6933774" y="6262469"/>
            <a:chExt cx="2719872" cy="595531"/>
          </a:xfrm>
        </p:grpSpPr>
        <p:sp>
          <p:nvSpPr>
            <p:cNvPr id="110" name="Oval 109">
              <a:extLst>
                <a:ext uri="{FF2B5EF4-FFF2-40B4-BE49-F238E27FC236}">
                  <a16:creationId xmlns:a16="http://schemas.microsoft.com/office/drawing/2014/main" id="{E3AF7011-645F-4E33-8515-5D0729BBCD4E}"/>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7AAC4A98-353E-44A4-9858-114F95330EA9}"/>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112" name="Partial Circle 111">
              <a:extLst>
                <a:ext uri="{FF2B5EF4-FFF2-40B4-BE49-F238E27FC236}">
                  <a16:creationId xmlns:a16="http://schemas.microsoft.com/office/drawing/2014/main" id="{0CFDB33E-BC98-4E98-A6D4-FFC55E162834}"/>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3" name="Oval 112">
              <a:extLst>
                <a:ext uri="{FF2B5EF4-FFF2-40B4-BE49-F238E27FC236}">
                  <a16:creationId xmlns:a16="http://schemas.microsoft.com/office/drawing/2014/main" id="{0ECEC357-EC86-4D1A-B291-9DBDAC36B709}"/>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114" name="Straight Connector 113">
              <a:extLst>
                <a:ext uri="{FF2B5EF4-FFF2-40B4-BE49-F238E27FC236}">
                  <a16:creationId xmlns:a16="http://schemas.microsoft.com/office/drawing/2014/main" id="{6769B3DE-C8B1-44B0-8FBF-010EE030B612}"/>
                </a:ext>
              </a:extLst>
            </p:cNvPr>
            <p:cNvCxnSpPr>
              <a:cxnSpLocks/>
              <a:stCxn id="113" idx="4"/>
              <a:endCxn id="115"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AC0F457E-7925-4278-9E37-4E6F389D49DB}"/>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Partial Circle 115">
              <a:extLst>
                <a:ext uri="{FF2B5EF4-FFF2-40B4-BE49-F238E27FC236}">
                  <a16:creationId xmlns:a16="http://schemas.microsoft.com/office/drawing/2014/main" id="{BD034FEB-54DF-4FCB-8F35-8319BFA5E9B6}"/>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7" name="Oval 116">
              <a:extLst>
                <a:ext uri="{FF2B5EF4-FFF2-40B4-BE49-F238E27FC236}">
                  <a16:creationId xmlns:a16="http://schemas.microsoft.com/office/drawing/2014/main" id="{1004AE8A-D4A5-46AE-A8B6-EE15A4DF8495}"/>
                </a:ext>
              </a:extLst>
            </p:cNvPr>
            <p:cNvSpPr/>
            <p:nvPr userDrawn="1"/>
          </p:nvSpPr>
          <p:spPr>
            <a:xfrm>
              <a:off x="8477308"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a:t>
              </a:r>
            </a:p>
          </p:txBody>
        </p:sp>
        <p:cxnSp>
          <p:nvCxnSpPr>
            <p:cNvPr id="118" name="Straight Connector 117">
              <a:extLst>
                <a:ext uri="{FF2B5EF4-FFF2-40B4-BE49-F238E27FC236}">
                  <a16:creationId xmlns:a16="http://schemas.microsoft.com/office/drawing/2014/main" id="{B68B0D7D-15C3-4D74-A066-2FAF824186A0}"/>
                </a:ext>
              </a:extLst>
            </p:cNvPr>
            <p:cNvCxnSpPr>
              <a:cxnSpLocks/>
              <a:stCxn id="117" idx="4"/>
              <a:endCxn id="119" idx="0"/>
            </p:cNvCxnSpPr>
            <p:nvPr userDrawn="1"/>
          </p:nvCxnSpPr>
          <p:spPr>
            <a:xfrm>
              <a:off x="8648758"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EB4D395-970A-44C2-8F03-EFBFC40F0899}"/>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Partial Circle 119">
              <a:extLst>
                <a:ext uri="{FF2B5EF4-FFF2-40B4-BE49-F238E27FC236}">
                  <a16:creationId xmlns:a16="http://schemas.microsoft.com/office/drawing/2014/main" id="{F4DE904F-5342-4130-A2C8-379BE982F5A9}"/>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Oval 120">
              <a:extLst>
                <a:ext uri="{FF2B5EF4-FFF2-40B4-BE49-F238E27FC236}">
                  <a16:creationId xmlns:a16="http://schemas.microsoft.com/office/drawing/2014/main" id="{BC6D1648-C828-428D-B297-D042F062AD54}"/>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122" name="Straight Connector 121">
              <a:extLst>
                <a:ext uri="{FF2B5EF4-FFF2-40B4-BE49-F238E27FC236}">
                  <a16:creationId xmlns:a16="http://schemas.microsoft.com/office/drawing/2014/main" id="{18E6C8DD-B639-4C38-A506-030FDD13ADA5}"/>
                </a:ext>
              </a:extLst>
            </p:cNvPr>
            <p:cNvCxnSpPr>
              <a:cxnSpLocks/>
              <a:stCxn id="121" idx="4"/>
              <a:endCxn id="123"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39547BC1-BB33-4B58-B131-AB76D4D968FF}"/>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86B9EA1D-2434-4C28-AC98-830C6C2558F6}"/>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125" name="Straight Connector 124">
              <a:extLst>
                <a:ext uri="{FF2B5EF4-FFF2-40B4-BE49-F238E27FC236}">
                  <a16:creationId xmlns:a16="http://schemas.microsoft.com/office/drawing/2014/main" id="{62B8204B-4543-44E4-BB5E-5ADCB697B05D}"/>
                </a:ext>
              </a:extLst>
            </p:cNvPr>
            <p:cNvCxnSpPr>
              <a:cxnSpLocks/>
              <a:stCxn id="124" idx="4"/>
              <a:endCxn id="126"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FC5FFF66-169A-4E02-9F1E-69960D7D40E4}"/>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2A71665-A50E-4EDE-BCA2-17DE7DE8E961}"/>
                </a:ext>
              </a:extLst>
            </p:cNvPr>
            <p:cNvCxnSpPr>
              <a:cxnSpLocks/>
              <a:stCxn id="115" idx="6"/>
              <a:endCxn id="119"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2C642C-F9A5-4EE6-B83D-0E9E4D99C6AA}"/>
                </a:ext>
              </a:extLst>
            </p:cNvPr>
            <p:cNvCxnSpPr>
              <a:cxnSpLocks/>
              <a:stCxn id="119" idx="6"/>
              <a:endCxn id="123"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753C42-31E6-4747-BB67-96DCD7E604B3}"/>
                </a:ext>
              </a:extLst>
            </p:cNvPr>
            <p:cNvCxnSpPr>
              <a:cxnSpLocks/>
              <a:stCxn id="123" idx="6"/>
              <a:endCxn id="126"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95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DEC1193-FEC0-4D8B-8097-160309216E45}"/>
              </a:ext>
            </a:extLst>
          </p:cNvPr>
          <p:cNvSpPr txBox="1"/>
          <p:nvPr userDrawn="1"/>
        </p:nvSpPr>
        <p:spPr>
          <a:xfrm>
            <a:off x="204819" y="949533"/>
            <a:ext cx="827471"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MAKE</a:t>
            </a:r>
          </a:p>
        </p:txBody>
      </p:sp>
      <p:sp>
        <p:nvSpPr>
          <p:cNvPr id="30" name="Text Placeholder 28">
            <a:extLst>
              <a:ext uri="{FF2B5EF4-FFF2-40B4-BE49-F238E27FC236}">
                <a16:creationId xmlns:a16="http://schemas.microsoft.com/office/drawing/2014/main" id="{2D1FAA49-7A11-41A8-B75B-A03C17E9B1E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2" name="Group 91">
            <a:extLst>
              <a:ext uri="{FF2B5EF4-FFF2-40B4-BE49-F238E27FC236}">
                <a16:creationId xmlns:a16="http://schemas.microsoft.com/office/drawing/2014/main" id="{F007FD92-89FA-467C-B9E0-444F3ABBD8AC}"/>
              </a:ext>
            </a:extLst>
          </p:cNvPr>
          <p:cNvGrpSpPr/>
          <p:nvPr userDrawn="1"/>
        </p:nvGrpSpPr>
        <p:grpSpPr>
          <a:xfrm>
            <a:off x="6933774" y="6262469"/>
            <a:ext cx="2719872" cy="595531"/>
            <a:chOff x="6933774" y="6262469"/>
            <a:chExt cx="2719872" cy="595531"/>
          </a:xfrm>
        </p:grpSpPr>
        <p:sp>
          <p:nvSpPr>
            <p:cNvPr id="93" name="Oval 92">
              <a:extLst>
                <a:ext uri="{FF2B5EF4-FFF2-40B4-BE49-F238E27FC236}">
                  <a16:creationId xmlns:a16="http://schemas.microsoft.com/office/drawing/2014/main" id="{72431CA2-348A-404F-99DD-7A6AAFC5EFD8}"/>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4F37C2AA-272F-4093-AE6F-4CB68B07EAC2}"/>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95" name="Partial Circle 94">
              <a:extLst>
                <a:ext uri="{FF2B5EF4-FFF2-40B4-BE49-F238E27FC236}">
                  <a16:creationId xmlns:a16="http://schemas.microsoft.com/office/drawing/2014/main" id="{1568CBDE-1861-430E-9FE8-5A906F87EA73}"/>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Oval 95">
              <a:extLst>
                <a:ext uri="{FF2B5EF4-FFF2-40B4-BE49-F238E27FC236}">
                  <a16:creationId xmlns:a16="http://schemas.microsoft.com/office/drawing/2014/main" id="{2B659F08-EAD3-4531-B6B3-D1E343F799F7}"/>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97" name="Straight Connector 96">
              <a:extLst>
                <a:ext uri="{FF2B5EF4-FFF2-40B4-BE49-F238E27FC236}">
                  <a16:creationId xmlns:a16="http://schemas.microsoft.com/office/drawing/2014/main" id="{FDF85545-0582-4506-BE84-9A57EE5E6FE8}"/>
                </a:ext>
              </a:extLst>
            </p:cNvPr>
            <p:cNvCxnSpPr>
              <a:cxnSpLocks/>
              <a:stCxn id="96" idx="4"/>
              <a:endCxn id="9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89D897BD-D040-4392-A0D2-89054C3C2C7B}"/>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Partial Circle 98">
              <a:extLst>
                <a:ext uri="{FF2B5EF4-FFF2-40B4-BE49-F238E27FC236}">
                  <a16:creationId xmlns:a16="http://schemas.microsoft.com/office/drawing/2014/main" id="{C1F23F4B-18A2-4B61-9904-870C6C4B8D59}"/>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Oval 99">
              <a:extLst>
                <a:ext uri="{FF2B5EF4-FFF2-40B4-BE49-F238E27FC236}">
                  <a16:creationId xmlns:a16="http://schemas.microsoft.com/office/drawing/2014/main" id="{404CED33-61C9-4B96-A846-8365CAF1756B}"/>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101" name="Straight Connector 100">
              <a:extLst>
                <a:ext uri="{FF2B5EF4-FFF2-40B4-BE49-F238E27FC236}">
                  <a16:creationId xmlns:a16="http://schemas.microsoft.com/office/drawing/2014/main" id="{085ADCB1-ADE7-477E-8F14-8DF5ADDAF694}"/>
                </a:ext>
              </a:extLst>
            </p:cNvPr>
            <p:cNvCxnSpPr>
              <a:cxnSpLocks/>
              <a:stCxn id="100" idx="4"/>
              <a:endCxn id="10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62BB89DE-1813-4801-A7AC-17E8280DF06E}"/>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Partial Circle 102">
              <a:extLst>
                <a:ext uri="{FF2B5EF4-FFF2-40B4-BE49-F238E27FC236}">
                  <a16:creationId xmlns:a16="http://schemas.microsoft.com/office/drawing/2014/main" id="{85DCC1D6-B8C8-401E-9A5E-A857BD6C48F5}"/>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4" name="Oval 103">
              <a:extLst>
                <a:ext uri="{FF2B5EF4-FFF2-40B4-BE49-F238E27FC236}">
                  <a16:creationId xmlns:a16="http://schemas.microsoft.com/office/drawing/2014/main" id="{F4E86099-1E45-4C10-9936-92EF5C61031E}"/>
                </a:ext>
              </a:extLst>
            </p:cNvPr>
            <p:cNvSpPr/>
            <p:nvPr userDrawn="1"/>
          </p:nvSpPr>
          <p:spPr>
            <a:xfrm>
              <a:off x="8894027"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t>
              </a:r>
            </a:p>
          </p:txBody>
        </p:sp>
        <p:cxnSp>
          <p:nvCxnSpPr>
            <p:cNvPr id="105" name="Straight Connector 104">
              <a:extLst>
                <a:ext uri="{FF2B5EF4-FFF2-40B4-BE49-F238E27FC236}">
                  <a16:creationId xmlns:a16="http://schemas.microsoft.com/office/drawing/2014/main" id="{F4319BCB-28A6-4DB7-8B5C-F31815194FDE}"/>
                </a:ext>
              </a:extLst>
            </p:cNvPr>
            <p:cNvCxnSpPr>
              <a:cxnSpLocks/>
              <a:stCxn id="104" idx="4"/>
              <a:endCxn id="106" idx="0"/>
            </p:cNvCxnSpPr>
            <p:nvPr userDrawn="1"/>
          </p:nvCxnSpPr>
          <p:spPr>
            <a:xfrm>
              <a:off x="9065477"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6E6525E3-CC91-431C-A7BD-E6A8F5174714}"/>
                </a:ext>
              </a:extLst>
            </p:cNvPr>
            <p:cNvSpPr/>
            <p:nvPr userDrawn="1"/>
          </p:nvSpPr>
          <p:spPr>
            <a:xfrm>
              <a:off x="9031346"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3CE26770-1038-4EA2-AD57-FA9A0B04735A}"/>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108" name="Straight Connector 107">
              <a:extLst>
                <a:ext uri="{FF2B5EF4-FFF2-40B4-BE49-F238E27FC236}">
                  <a16:creationId xmlns:a16="http://schemas.microsoft.com/office/drawing/2014/main" id="{D546A9DA-3B6F-4643-9F95-B32CC42F5AA8}"/>
                </a:ext>
              </a:extLst>
            </p:cNvPr>
            <p:cNvCxnSpPr>
              <a:cxnSpLocks/>
              <a:stCxn id="107" idx="4"/>
              <a:endCxn id="109"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AF7960F-0E7B-4AEB-9230-EDC894AEF339}"/>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0" name="Straight Connector 109">
              <a:extLst>
                <a:ext uri="{FF2B5EF4-FFF2-40B4-BE49-F238E27FC236}">
                  <a16:creationId xmlns:a16="http://schemas.microsoft.com/office/drawing/2014/main" id="{1BE72E1D-A429-4417-A00C-676386444E48}"/>
                </a:ext>
              </a:extLst>
            </p:cNvPr>
            <p:cNvCxnSpPr>
              <a:cxnSpLocks/>
              <a:stCxn id="98" idx="6"/>
              <a:endCxn id="102"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99CE061-BCF5-47A3-992F-8849A9E1E9C8}"/>
                </a:ext>
              </a:extLst>
            </p:cNvPr>
            <p:cNvCxnSpPr>
              <a:cxnSpLocks/>
              <a:stCxn id="102" idx="6"/>
              <a:endCxn id="106" idx="2"/>
            </p:cNvCxnSpPr>
            <p:nvPr userDrawn="1"/>
          </p:nvCxnSpPr>
          <p:spPr>
            <a:xfrm>
              <a:off x="8684477"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134D72D-10A6-4A03-8A59-9A95E41CB29D}"/>
                </a:ext>
              </a:extLst>
            </p:cNvPr>
            <p:cNvCxnSpPr>
              <a:cxnSpLocks/>
              <a:stCxn id="106" idx="6"/>
              <a:endCxn id="109"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27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aluate">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821199D-64CF-44EF-854E-BDF70A5954B4}"/>
              </a:ext>
            </a:extLst>
          </p:cNvPr>
          <p:cNvSpPr txBox="1"/>
          <p:nvPr userDrawn="1"/>
        </p:nvSpPr>
        <p:spPr>
          <a:xfrm>
            <a:off x="204819" y="949533"/>
            <a:ext cx="1274708"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EVALUATE</a:t>
            </a:r>
          </a:p>
        </p:txBody>
      </p:sp>
      <p:sp>
        <p:nvSpPr>
          <p:cNvPr id="53" name="Text Placeholder 28">
            <a:extLst>
              <a:ext uri="{FF2B5EF4-FFF2-40B4-BE49-F238E27FC236}">
                <a16:creationId xmlns:a16="http://schemas.microsoft.com/office/drawing/2014/main" id="{6843914E-1CE4-4F60-874E-6D83D0293F8E}"/>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1" name="Group 90">
            <a:extLst>
              <a:ext uri="{FF2B5EF4-FFF2-40B4-BE49-F238E27FC236}">
                <a16:creationId xmlns:a16="http://schemas.microsoft.com/office/drawing/2014/main" id="{4239A45F-FFC2-4462-B028-E3AB2B8CEEF9}"/>
              </a:ext>
            </a:extLst>
          </p:cNvPr>
          <p:cNvGrpSpPr/>
          <p:nvPr userDrawn="1"/>
        </p:nvGrpSpPr>
        <p:grpSpPr>
          <a:xfrm>
            <a:off x="6933774" y="6262469"/>
            <a:ext cx="2719872" cy="595531"/>
            <a:chOff x="6933774" y="6262469"/>
            <a:chExt cx="2719872" cy="595531"/>
          </a:xfrm>
        </p:grpSpPr>
        <p:sp>
          <p:nvSpPr>
            <p:cNvPr id="92" name="Oval 91">
              <a:extLst>
                <a:ext uri="{FF2B5EF4-FFF2-40B4-BE49-F238E27FC236}">
                  <a16:creationId xmlns:a16="http://schemas.microsoft.com/office/drawing/2014/main" id="{FB8648AD-5BC4-43B1-9A77-374BD75146A3}"/>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B0750F90-CBC7-4D9A-95D6-362DFEBEB283}"/>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94" name="Partial Circle 93">
              <a:extLst>
                <a:ext uri="{FF2B5EF4-FFF2-40B4-BE49-F238E27FC236}">
                  <a16:creationId xmlns:a16="http://schemas.microsoft.com/office/drawing/2014/main" id="{80CD5C33-B754-4910-AA98-FD2FC9ACBEAE}"/>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Oval 94">
              <a:extLst>
                <a:ext uri="{FF2B5EF4-FFF2-40B4-BE49-F238E27FC236}">
                  <a16:creationId xmlns:a16="http://schemas.microsoft.com/office/drawing/2014/main" id="{4752BF87-5377-417E-A864-B002C1D930E5}"/>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96" name="Straight Connector 95">
              <a:extLst>
                <a:ext uri="{FF2B5EF4-FFF2-40B4-BE49-F238E27FC236}">
                  <a16:creationId xmlns:a16="http://schemas.microsoft.com/office/drawing/2014/main" id="{FA46F27C-77FE-4658-A74C-BE109952339E}"/>
                </a:ext>
              </a:extLst>
            </p:cNvPr>
            <p:cNvCxnSpPr>
              <a:cxnSpLocks/>
              <a:stCxn id="95" idx="4"/>
              <a:endCxn id="97"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A66021CE-7D0F-4986-9E76-EB6EDEE5C17A}"/>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Partial Circle 97">
              <a:extLst>
                <a:ext uri="{FF2B5EF4-FFF2-40B4-BE49-F238E27FC236}">
                  <a16:creationId xmlns:a16="http://schemas.microsoft.com/office/drawing/2014/main" id="{2616714F-6BE6-48BD-A4D5-2F24BF91662A}"/>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Oval 98">
              <a:extLst>
                <a:ext uri="{FF2B5EF4-FFF2-40B4-BE49-F238E27FC236}">
                  <a16:creationId xmlns:a16="http://schemas.microsoft.com/office/drawing/2014/main" id="{69D9D20B-E3ED-4D1B-8F11-73AECB3265A8}"/>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100" name="Straight Connector 99">
              <a:extLst>
                <a:ext uri="{FF2B5EF4-FFF2-40B4-BE49-F238E27FC236}">
                  <a16:creationId xmlns:a16="http://schemas.microsoft.com/office/drawing/2014/main" id="{ADE42F33-C034-4547-963D-8B9CDB694681}"/>
                </a:ext>
              </a:extLst>
            </p:cNvPr>
            <p:cNvCxnSpPr>
              <a:cxnSpLocks/>
              <a:stCxn id="99" idx="4"/>
              <a:endCxn id="101"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1890DBCE-CC60-4285-A3E6-7733DCBEE2F1}"/>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Partial Circle 101">
              <a:extLst>
                <a:ext uri="{FF2B5EF4-FFF2-40B4-BE49-F238E27FC236}">
                  <a16:creationId xmlns:a16="http://schemas.microsoft.com/office/drawing/2014/main" id="{F13FCCFD-4EC4-4D67-BB43-6131016D0FD0}"/>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Oval 102">
              <a:extLst>
                <a:ext uri="{FF2B5EF4-FFF2-40B4-BE49-F238E27FC236}">
                  <a16:creationId xmlns:a16="http://schemas.microsoft.com/office/drawing/2014/main" id="{C1B236CE-43E9-49D5-8B62-39A47DF161BE}"/>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104" name="Straight Connector 103">
              <a:extLst>
                <a:ext uri="{FF2B5EF4-FFF2-40B4-BE49-F238E27FC236}">
                  <a16:creationId xmlns:a16="http://schemas.microsoft.com/office/drawing/2014/main" id="{C255231F-D62D-4D47-BDDE-28434746680C}"/>
                </a:ext>
              </a:extLst>
            </p:cNvPr>
            <p:cNvCxnSpPr>
              <a:cxnSpLocks/>
              <a:stCxn id="103" idx="4"/>
              <a:endCxn id="105"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C4B3AEE5-A33A-4D2A-944B-C085517DDE7E}"/>
                </a:ext>
              </a:extLst>
            </p:cNvPr>
            <p:cNvSpPr/>
            <p:nvPr userDrawn="1"/>
          </p:nvSpPr>
          <p:spPr>
            <a:xfrm>
              <a:off x="9031346"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9AAB38C8-FB0D-4AA9-9BDC-EF16F516BC44}"/>
                </a:ext>
              </a:extLst>
            </p:cNvPr>
            <p:cNvSpPr/>
            <p:nvPr userDrawn="1"/>
          </p:nvSpPr>
          <p:spPr>
            <a:xfrm>
              <a:off x="9310746" y="6291941"/>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a:t>
              </a:r>
            </a:p>
          </p:txBody>
        </p:sp>
        <p:cxnSp>
          <p:nvCxnSpPr>
            <p:cNvPr id="107" name="Straight Connector 106">
              <a:extLst>
                <a:ext uri="{FF2B5EF4-FFF2-40B4-BE49-F238E27FC236}">
                  <a16:creationId xmlns:a16="http://schemas.microsoft.com/office/drawing/2014/main" id="{D8342AA3-3152-4AC4-937B-3D2164CAEAA3}"/>
                </a:ext>
              </a:extLst>
            </p:cNvPr>
            <p:cNvCxnSpPr>
              <a:cxnSpLocks/>
              <a:stCxn id="106" idx="4"/>
              <a:endCxn id="108" idx="0"/>
            </p:cNvCxnSpPr>
            <p:nvPr userDrawn="1"/>
          </p:nvCxnSpPr>
          <p:spPr>
            <a:xfrm>
              <a:off x="9482196" y="6634841"/>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FC36FFBD-E77B-4F07-9C25-CC005DE6D032}"/>
                </a:ext>
              </a:extLst>
            </p:cNvPr>
            <p:cNvSpPr/>
            <p:nvPr userDrawn="1"/>
          </p:nvSpPr>
          <p:spPr>
            <a:xfrm>
              <a:off x="9448065" y="67854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674D637A-B92A-4343-8395-E6414B07F5D9}"/>
                </a:ext>
              </a:extLst>
            </p:cNvPr>
            <p:cNvCxnSpPr>
              <a:cxnSpLocks/>
              <a:stCxn id="97" idx="6"/>
              <a:endCxn id="101"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FA8DF3F-3E81-4BFF-9F1B-2427F535F49E}"/>
                </a:ext>
              </a:extLst>
            </p:cNvPr>
            <p:cNvCxnSpPr>
              <a:cxnSpLocks/>
              <a:stCxn id="101" idx="6"/>
              <a:endCxn id="105" idx="2"/>
            </p:cNvCxnSpPr>
            <p:nvPr userDrawn="1"/>
          </p:nvCxnSpPr>
          <p:spPr>
            <a:xfrm>
              <a:off x="8684477"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C542BC-53C2-4F0B-AE72-06119CE67A66}"/>
                </a:ext>
              </a:extLst>
            </p:cNvPr>
            <p:cNvCxnSpPr>
              <a:cxnSpLocks/>
              <a:stCxn id="105" idx="6"/>
              <a:endCxn id="108" idx="2"/>
            </p:cNvCxnSpPr>
            <p:nvPr userDrawn="1"/>
          </p:nvCxnSpPr>
          <p:spPr>
            <a:xfrm flipV="1">
              <a:off x="9101196" y="6820341"/>
              <a:ext cx="346869" cy="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17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48042-B34F-4B2D-A812-8C4AD244DBB9}"/>
              </a:ext>
            </a:extLst>
          </p:cNvPr>
          <p:cNvSpPr/>
          <p:nvPr/>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cxnSp>
        <p:nvCxnSpPr>
          <p:cNvPr id="8" name="Straight Connector 7">
            <a:extLst>
              <a:ext uri="{FF2B5EF4-FFF2-40B4-BE49-F238E27FC236}">
                <a16:creationId xmlns:a16="http://schemas.microsoft.com/office/drawing/2014/main" id="{F1C823CE-9AF6-4D76-A695-2AF8B3752C1A}"/>
              </a:ext>
            </a:extLst>
          </p:cNvPr>
          <p:cNvCxnSpPr>
            <a:cxnSpLocks/>
          </p:cNvCxnSpPr>
          <p:nvPr/>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009A8-0A7A-408C-A06E-28DB683FF575}"/>
              </a:ext>
            </a:extLst>
          </p:cNvPr>
          <p:cNvSpPr txBox="1"/>
          <p:nvPr/>
        </p:nvSpPr>
        <p:spPr>
          <a:xfrm>
            <a:off x="89525" y="146551"/>
            <a:ext cx="1369286" cy="317459"/>
          </a:xfrm>
          <a:prstGeom prst="rect">
            <a:avLst/>
          </a:prstGeom>
          <a:noFill/>
        </p:spPr>
        <p:txBody>
          <a:bodyPr wrap="none" rtlCol="0">
            <a:spAutoFit/>
          </a:bodyPr>
          <a:lstStyle/>
          <a:p>
            <a:r>
              <a:rPr lang="en-GB" sz="1463" b="1" dirty="0">
                <a:latin typeface="+mj-lt"/>
              </a:rPr>
              <a:t>[Header text]</a:t>
            </a:r>
          </a:p>
        </p:txBody>
      </p:sp>
      <p:grpSp>
        <p:nvGrpSpPr>
          <p:cNvPr id="10" name="Group 9">
            <a:extLst>
              <a:ext uri="{FF2B5EF4-FFF2-40B4-BE49-F238E27FC236}">
                <a16:creationId xmlns:a16="http://schemas.microsoft.com/office/drawing/2014/main" id="{7981AA10-9F9A-42B8-A5DF-2E39A374E85F}"/>
              </a:ext>
            </a:extLst>
          </p:cNvPr>
          <p:cNvGrpSpPr/>
          <p:nvPr/>
        </p:nvGrpSpPr>
        <p:grpSpPr>
          <a:xfrm>
            <a:off x="8521408" y="100848"/>
            <a:ext cx="1329894" cy="476316"/>
            <a:chOff x="10487885" y="222750"/>
            <a:chExt cx="1636793" cy="476316"/>
          </a:xfrm>
        </p:grpSpPr>
        <p:pic>
          <p:nvPicPr>
            <p:cNvPr id="11" name="Picture 10" descr="A close up of ware&#10;&#10;Description automatically generated">
              <a:extLst>
                <a:ext uri="{FF2B5EF4-FFF2-40B4-BE49-F238E27FC236}">
                  <a16:creationId xmlns:a16="http://schemas.microsoft.com/office/drawing/2014/main" id="{BFDF4789-A602-4A9B-86BD-09994AD3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2EBC4DFA-497E-4C66-AD9B-0A94D24C784F}"/>
                </a:ext>
              </a:extLst>
            </p:cNvPr>
            <p:cNvSpPr txBox="1"/>
            <p:nvPr/>
          </p:nvSpPr>
          <p:spPr>
            <a:xfrm>
              <a:off x="10964201" y="330103"/>
              <a:ext cx="1160477" cy="229935"/>
            </a:xfrm>
            <a:prstGeom prst="rect">
              <a:avLst/>
            </a:prstGeom>
            <a:noFill/>
          </p:spPr>
          <p:txBody>
            <a:bodyPr wrap="none" rtlCol="0">
              <a:spAutoFit/>
            </a:bodyPr>
            <a:lstStyle/>
            <a:p>
              <a:r>
                <a:rPr lang="en-GB" sz="894" dirty="0" err="1">
                  <a:latin typeface="+mj-lt"/>
                </a:rPr>
                <a:t>Craig’n’Dave</a:t>
              </a:r>
              <a:endParaRPr lang="en-GB" sz="894" dirty="0">
                <a:latin typeface="+mj-lt"/>
              </a:endParaRPr>
            </a:p>
          </p:txBody>
        </p:sp>
      </p:grpSp>
      <p:sp>
        <p:nvSpPr>
          <p:cNvPr id="13" name="Rectangle 12">
            <a:extLst>
              <a:ext uri="{FF2B5EF4-FFF2-40B4-BE49-F238E27FC236}">
                <a16:creationId xmlns:a16="http://schemas.microsoft.com/office/drawing/2014/main" id="{E4ACA9EC-E6BA-4D71-951B-10855D77D3B1}"/>
              </a:ext>
            </a:extLst>
          </p:cNvPr>
          <p:cNvSpPr/>
          <p:nvPr userDrawn="1"/>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4" name="Straight Connector 13">
            <a:extLst>
              <a:ext uri="{FF2B5EF4-FFF2-40B4-BE49-F238E27FC236}">
                <a16:creationId xmlns:a16="http://schemas.microsoft.com/office/drawing/2014/main" id="{2973E5C6-7FE1-432F-973F-99FBAF916B4E}"/>
              </a:ext>
            </a:extLst>
          </p:cNvPr>
          <p:cNvCxnSpPr>
            <a:cxnSpLocks/>
          </p:cNvCxnSpPr>
          <p:nvPr userDrawn="1"/>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0E46AD-1B76-4B96-B918-1A82087F35F9}"/>
              </a:ext>
            </a:extLst>
          </p:cNvPr>
          <p:cNvSpPr txBox="1"/>
          <p:nvPr userDrawn="1"/>
        </p:nvSpPr>
        <p:spPr>
          <a:xfrm>
            <a:off x="89525" y="146550"/>
            <a:ext cx="4576894" cy="369332"/>
          </a:xfrm>
          <a:prstGeom prst="rect">
            <a:avLst/>
          </a:prstGeom>
          <a:noFill/>
        </p:spPr>
        <p:txBody>
          <a:bodyPr wrap="none" rtlCol="0">
            <a:spAutoFit/>
          </a:bodyPr>
          <a:lstStyle/>
          <a:p>
            <a:r>
              <a:rPr lang="en-GB" sz="1800" b="1" dirty="0">
                <a:solidFill>
                  <a:schemeClr val="tx1"/>
                </a:solidFill>
                <a:latin typeface="+mj-lt"/>
              </a:rPr>
              <a:t>Learn how to write structured programs</a:t>
            </a:r>
          </a:p>
        </p:txBody>
      </p:sp>
      <p:grpSp>
        <p:nvGrpSpPr>
          <p:cNvPr id="19" name="Group 18">
            <a:extLst>
              <a:ext uri="{FF2B5EF4-FFF2-40B4-BE49-F238E27FC236}">
                <a16:creationId xmlns:a16="http://schemas.microsoft.com/office/drawing/2014/main" id="{5C10271A-6868-4D26-8D86-A5E051F31663}"/>
              </a:ext>
            </a:extLst>
          </p:cNvPr>
          <p:cNvGrpSpPr/>
          <p:nvPr userDrawn="1"/>
        </p:nvGrpSpPr>
        <p:grpSpPr>
          <a:xfrm>
            <a:off x="8267649" y="88592"/>
            <a:ext cx="1593930" cy="476316"/>
            <a:chOff x="10487885" y="222750"/>
            <a:chExt cx="1593930" cy="476316"/>
          </a:xfrm>
        </p:grpSpPr>
        <p:pic>
          <p:nvPicPr>
            <p:cNvPr id="20" name="Picture 19" descr="A close up of ware&#10;&#10;Description automatically generated">
              <a:extLst>
                <a:ext uri="{FF2B5EF4-FFF2-40B4-BE49-F238E27FC236}">
                  <a16:creationId xmlns:a16="http://schemas.microsoft.com/office/drawing/2014/main" id="{7243483D-ABB4-481A-A743-F91953B6D1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21" name="TextBox 20">
              <a:extLst>
                <a:ext uri="{FF2B5EF4-FFF2-40B4-BE49-F238E27FC236}">
                  <a16:creationId xmlns:a16="http://schemas.microsoft.com/office/drawing/2014/main" id="{65878A0F-2376-461D-AFC6-0B919F3BF72B}"/>
                </a:ext>
              </a:extLst>
            </p:cNvPr>
            <p:cNvSpPr txBox="1"/>
            <p:nvPr userDrawn="1"/>
          </p:nvSpPr>
          <p:spPr>
            <a:xfrm>
              <a:off x="10964201" y="330103"/>
              <a:ext cx="1117614" cy="261610"/>
            </a:xfrm>
            <a:prstGeom prst="rect">
              <a:avLst/>
            </a:prstGeom>
            <a:noFill/>
          </p:spPr>
          <p:txBody>
            <a:bodyPr wrap="none" rtlCol="0">
              <a:spAutoFit/>
            </a:bodyPr>
            <a:lstStyle/>
            <a:p>
              <a:r>
                <a:rPr lang="en-GB" sz="1100" dirty="0" err="1">
                  <a:latin typeface="+mj-lt"/>
                </a:rPr>
                <a:t>Craig’n’Dave</a:t>
              </a:r>
              <a:endParaRPr lang="en-GB" sz="1100" dirty="0">
                <a:latin typeface="+mj-lt"/>
              </a:endParaRPr>
            </a:p>
          </p:txBody>
        </p:sp>
      </p:grpSp>
    </p:spTree>
    <p:extLst>
      <p:ext uri="{BB962C8B-B14F-4D97-AF65-F5344CB8AC3E}">
        <p14:creationId xmlns:p14="http://schemas.microsoft.com/office/powerpoint/2010/main" val="28173848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595959"/>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595959"/>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595959"/>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My first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output text</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OutputText</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"Hello World!"</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OutputText</a:t>
            </a:r>
            <a:r>
              <a:rPr lang="en-GB" dirty="0">
                <a:solidFill>
                  <a:srgbClr val="000000"/>
                </a:solidFill>
                <a:latin typeface="Consolas" panose="020B0609020204030204" pitchFamily="49" charset="0"/>
              </a:rPr>
              <a:t>();</a:t>
            </a:r>
            <a:br>
              <a:rPr lang="en-GB" dirty="0">
                <a:solidFill>
                  <a:srgbClr val="000000"/>
                </a:solidFill>
                <a:latin typeface="Consolas" panose="020B0609020204030204" pitchFamily="49" charset="0"/>
              </a:rPr>
            </a:b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
        <p:nvSpPr>
          <p:cNvPr id="2" name="Speech Bubble: Rectangle with Corners Rounded 1">
            <a:extLst>
              <a:ext uri="{FF2B5EF4-FFF2-40B4-BE49-F238E27FC236}">
                <a16:creationId xmlns:a16="http://schemas.microsoft.com/office/drawing/2014/main" id="{CECCC551-0C07-44E2-8E0B-BA7E9BD6DFED}"/>
              </a:ext>
            </a:extLst>
          </p:cNvPr>
          <p:cNvSpPr/>
          <p:nvPr/>
        </p:nvSpPr>
        <p:spPr>
          <a:xfrm>
            <a:off x="2766950" y="4940136"/>
            <a:ext cx="4655128" cy="1207287"/>
          </a:xfrm>
          <a:prstGeom prst="wedgeRoundRectCallout">
            <a:avLst>
              <a:gd name="adj1" fmla="val -81893"/>
              <a:gd name="adj2" fmla="val -59110"/>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Note, if you are using an older version of Visual Studio or another IDE, you may need to add the following line to the end of your program to prevent the console window closing when the program ends.</a:t>
            </a:r>
          </a:p>
          <a:p>
            <a:endParaRPr lang="en-GB" sz="1200" dirty="0"/>
          </a:p>
          <a:p>
            <a:r>
              <a:rPr lang="en-GB" sz="1400" dirty="0" err="1"/>
              <a:t>Console.Readline</a:t>
            </a:r>
            <a:r>
              <a:rPr lang="en-GB" sz="1400" dirty="0"/>
              <a:t>();</a:t>
            </a:r>
          </a:p>
        </p:txBody>
      </p:sp>
    </p:spTree>
    <p:extLst>
      <p:ext uri="{BB962C8B-B14F-4D97-AF65-F5344CB8AC3E}">
        <p14:creationId xmlns:p14="http://schemas.microsoft.com/office/powerpoint/2010/main" val="14868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3">
            <a:extLst>
              <a:ext uri="{FF2B5EF4-FFF2-40B4-BE49-F238E27FC236}">
                <a16:creationId xmlns:a16="http://schemas.microsoft.com/office/drawing/2014/main" id="{B9EFE2B3-DDEA-4499-808D-96E2D30420BF}"/>
              </a:ext>
            </a:extLst>
          </p:cNvPr>
          <p:cNvGraphicFramePr>
            <a:graphicFrameLocks noGrp="1"/>
          </p:cNvGraphicFramePr>
          <p:nvPr>
            <p:extLst>
              <p:ext uri="{D42A27DB-BD31-4B8C-83A1-F6EECF244321}">
                <p14:modId xmlns:p14="http://schemas.microsoft.com/office/powerpoint/2010/main" val="2273358786"/>
              </p:ext>
            </p:extLst>
          </p:nvPr>
        </p:nvGraphicFramePr>
        <p:xfrm>
          <a:off x="5001583" y="3790967"/>
          <a:ext cx="4725511" cy="148336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5C9EE6"/>
                          </a:solidFill>
                        </a:rPr>
                        <a:t>REASON</a:t>
                      </a:r>
                    </a:p>
                  </a:txBody>
                  <a:tcPr anchor="ctr"/>
                </a:tc>
                <a:tc>
                  <a:txBody>
                    <a:bodyPr/>
                    <a:lstStyle/>
                    <a:p>
                      <a:r>
                        <a:rPr lang="en-GB" sz="1100" dirty="0">
                          <a:solidFill>
                            <a:srgbClr val="595959"/>
                          </a:solidFill>
                        </a:rPr>
                        <a:t>Why is a double quote </a:t>
                      </a:r>
                      <a:r>
                        <a:rPr lang="en-GB" sz="1100" dirty="0">
                          <a:solidFill>
                            <a:srgbClr val="595959"/>
                          </a:solidFill>
                          <a:latin typeface="Consolas" panose="020B0609020204030204" pitchFamily="49" charset="0"/>
                        </a:rPr>
                        <a:t>"</a:t>
                      </a:r>
                      <a:r>
                        <a:rPr lang="en-GB" sz="1100" dirty="0">
                          <a:solidFill>
                            <a:srgbClr val="595959"/>
                          </a:solidFill>
                        </a:rPr>
                        <a:t> needed around squared in line 13?</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dirty="0">
                          <a:solidFill>
                            <a:srgbClr val="595959"/>
                          </a:solidFill>
                        </a:rPr>
                        <a:t>Why does X have the same value as A?</a:t>
                      </a:r>
                      <a:endParaRPr lang="en-GB" sz="1100" i="0" dirty="0">
                        <a:solidFill>
                          <a:srgbClr val="595959"/>
                        </a:solidFill>
                      </a:endParaRP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bl>
          </a:graphicData>
        </a:graphic>
      </p:graphicFrame>
      <p:grpSp>
        <p:nvGrpSpPr>
          <p:cNvPr id="27" name="Group 26">
            <a:extLst>
              <a:ext uri="{FF2B5EF4-FFF2-40B4-BE49-F238E27FC236}">
                <a16:creationId xmlns:a16="http://schemas.microsoft.com/office/drawing/2014/main" id="{02F92234-3233-4C3A-A70E-326CEEF4F34C}"/>
              </a:ext>
            </a:extLst>
          </p:cNvPr>
          <p:cNvGrpSpPr/>
          <p:nvPr/>
        </p:nvGrpSpPr>
        <p:grpSpPr>
          <a:xfrm>
            <a:off x="5082556" y="4315589"/>
            <a:ext cx="782293" cy="586596"/>
            <a:chOff x="5530362" y="2594055"/>
            <a:chExt cx="782293" cy="586596"/>
          </a:xfrm>
        </p:grpSpPr>
        <p:sp>
          <p:nvSpPr>
            <p:cNvPr id="28" name="Freeform 78">
              <a:extLst>
                <a:ext uri="{FF2B5EF4-FFF2-40B4-BE49-F238E27FC236}">
                  <a16:creationId xmlns:a16="http://schemas.microsoft.com/office/drawing/2014/main" id="{77399B0F-A04B-47C4-A6E6-1E50C4BBFA53}"/>
                </a:ext>
              </a:extLst>
            </p:cNvPr>
            <p:cNvSpPr>
              <a:spLocks noChangeArrowheads="1"/>
            </p:cNvSpPr>
            <p:nvPr/>
          </p:nvSpPr>
          <p:spPr bwMode="auto">
            <a:xfrm>
              <a:off x="5537339"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9" name="Freeform 76">
              <a:extLst>
                <a:ext uri="{FF2B5EF4-FFF2-40B4-BE49-F238E27FC236}">
                  <a16:creationId xmlns:a16="http://schemas.microsoft.com/office/drawing/2014/main" id="{E3054C67-9E6E-4B39-86FC-60EF1665D6AB}"/>
                </a:ext>
              </a:extLst>
            </p:cNvPr>
            <p:cNvSpPr>
              <a:spLocks noChangeArrowheads="1"/>
            </p:cNvSpPr>
            <p:nvPr/>
          </p:nvSpPr>
          <p:spPr bwMode="auto">
            <a:xfrm>
              <a:off x="6072799"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0" name="Freeform 73">
              <a:extLst>
                <a:ext uri="{FF2B5EF4-FFF2-40B4-BE49-F238E27FC236}">
                  <a16:creationId xmlns:a16="http://schemas.microsoft.com/office/drawing/2014/main" id="{21965E0D-1A6F-420B-BD2B-E884CD32744A}"/>
                </a:ext>
              </a:extLst>
            </p:cNvPr>
            <p:cNvSpPr>
              <a:spLocks noChangeArrowheads="1"/>
            </p:cNvSpPr>
            <p:nvPr/>
          </p:nvSpPr>
          <p:spPr bwMode="auto">
            <a:xfrm>
              <a:off x="5730899"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1" name="Freeform 71">
              <a:extLst>
                <a:ext uri="{FF2B5EF4-FFF2-40B4-BE49-F238E27FC236}">
                  <a16:creationId xmlns:a16="http://schemas.microsoft.com/office/drawing/2014/main" id="{2B9B015E-940C-4A17-927E-40157205DE3D}"/>
                </a:ext>
              </a:extLst>
            </p:cNvPr>
            <p:cNvSpPr>
              <a:spLocks noChangeArrowheads="1"/>
            </p:cNvSpPr>
            <p:nvPr/>
          </p:nvSpPr>
          <p:spPr bwMode="auto">
            <a:xfrm>
              <a:off x="5530362"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rgbClr val="5C9EE6"/>
            </a:solidFill>
            <a:ln w="12700">
              <a:solidFill>
                <a:schemeClr val="bg1"/>
              </a:solidFill>
            </a:ln>
            <a:effectLst/>
          </p:spPr>
          <p:txBody>
            <a:bodyPr wrap="square" anchor="ctr">
              <a:noAutofit/>
            </a:bodyPr>
            <a:lstStyle/>
            <a:p>
              <a:endParaRPr lang="en-US" dirty="0"/>
            </a:p>
          </p:txBody>
        </p:sp>
        <p:sp>
          <p:nvSpPr>
            <p:cNvPr id="32" name="Freeform 132">
              <a:extLst>
                <a:ext uri="{FF2B5EF4-FFF2-40B4-BE49-F238E27FC236}">
                  <a16:creationId xmlns:a16="http://schemas.microsoft.com/office/drawing/2014/main" id="{9A6799D2-F921-41E3-8B87-11B31BEEA7DA}"/>
                </a:ext>
              </a:extLst>
            </p:cNvPr>
            <p:cNvSpPr>
              <a:spLocks noChangeArrowheads="1"/>
            </p:cNvSpPr>
            <p:nvPr/>
          </p:nvSpPr>
          <p:spPr bwMode="auto">
            <a:xfrm>
              <a:off x="5795108"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3" name="Freeform 93">
              <a:extLst>
                <a:ext uri="{FF2B5EF4-FFF2-40B4-BE49-F238E27FC236}">
                  <a16:creationId xmlns:a16="http://schemas.microsoft.com/office/drawing/2014/main" id="{731430CB-7BBC-4B25-9871-0B6F274AF3D2}"/>
                </a:ext>
              </a:extLst>
            </p:cNvPr>
            <p:cNvSpPr/>
            <p:nvPr/>
          </p:nvSpPr>
          <p:spPr>
            <a:xfrm>
              <a:off x="6005332"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2" name="Table 3">
            <a:extLst>
              <a:ext uri="{FF2B5EF4-FFF2-40B4-BE49-F238E27FC236}">
                <a16:creationId xmlns:a16="http://schemas.microsoft.com/office/drawing/2014/main" id="{31935F5B-3D21-4377-B35C-A011E7E37024}"/>
              </a:ext>
            </a:extLst>
          </p:cNvPr>
          <p:cNvGraphicFramePr>
            <a:graphicFrameLocks noGrp="1"/>
          </p:cNvGraphicFramePr>
          <p:nvPr>
            <p:extLst>
              <p:ext uri="{D42A27DB-BD31-4B8C-83A1-F6EECF244321}">
                <p14:modId xmlns:p14="http://schemas.microsoft.com/office/powerpoint/2010/main" val="3827685982"/>
              </p:ext>
            </p:extLst>
          </p:nvPr>
        </p:nvGraphicFramePr>
        <p:xfrm>
          <a:off x="5001583" y="1388917"/>
          <a:ext cx="4694866" cy="148336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FCCA5E"/>
                          </a:solidFill>
                        </a:rPr>
                        <a:t>PURPOSE</a:t>
                      </a:r>
                    </a:p>
                  </a:txBody>
                  <a:tcPr anchor="ctr"/>
                </a:tc>
                <a:tc>
                  <a:txBody>
                    <a:bodyPr/>
                    <a:lstStyle/>
                    <a:p>
                      <a:r>
                        <a:rPr lang="en-GB" sz="1100" dirty="0">
                          <a:solidFill>
                            <a:srgbClr val="595959"/>
                          </a:solidFill>
                        </a:rPr>
                        <a:t>What is the purpose of the + operator in line 13?</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What does the command </a:t>
                      </a:r>
                      <a:r>
                        <a:rPr lang="en-GB" sz="1100" dirty="0" err="1">
                          <a:solidFill>
                            <a:srgbClr val="595959"/>
                          </a:solidFill>
                        </a:rPr>
                        <a:t>Console.WriteLine</a:t>
                      </a:r>
                      <a:r>
                        <a:rPr lang="en-GB" sz="1100" dirty="0">
                          <a:solidFill>
                            <a:srgbClr val="595959"/>
                          </a:solidFill>
                        </a:rPr>
                        <a:t> in line 13 do?</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bl>
          </a:graphicData>
        </a:graphic>
      </p:graphicFrame>
      <p:grpSp>
        <p:nvGrpSpPr>
          <p:cNvPr id="20" name="Group 19">
            <a:extLst>
              <a:ext uri="{FF2B5EF4-FFF2-40B4-BE49-F238E27FC236}">
                <a16:creationId xmlns:a16="http://schemas.microsoft.com/office/drawing/2014/main" id="{5DC58BFB-85AA-4030-B760-490BE5405A72}"/>
              </a:ext>
            </a:extLst>
          </p:cNvPr>
          <p:cNvGrpSpPr/>
          <p:nvPr/>
        </p:nvGrpSpPr>
        <p:grpSpPr>
          <a:xfrm>
            <a:off x="5070475" y="1843294"/>
            <a:ext cx="782293" cy="586596"/>
            <a:chOff x="4074211" y="2594055"/>
            <a:chExt cx="782293" cy="586596"/>
          </a:xfrm>
        </p:grpSpPr>
        <p:sp>
          <p:nvSpPr>
            <p:cNvPr id="21" name="Freeform 78">
              <a:extLst>
                <a:ext uri="{FF2B5EF4-FFF2-40B4-BE49-F238E27FC236}">
                  <a16:creationId xmlns:a16="http://schemas.microsoft.com/office/drawing/2014/main" id="{446E81DC-4B0D-44F6-93DA-132F9B1AC41B}"/>
                </a:ext>
              </a:extLst>
            </p:cNvPr>
            <p:cNvSpPr>
              <a:spLocks noChangeArrowheads="1"/>
            </p:cNvSpPr>
            <p:nvPr/>
          </p:nvSpPr>
          <p:spPr bwMode="auto">
            <a:xfrm>
              <a:off x="4081188"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2" name="Freeform 76">
              <a:extLst>
                <a:ext uri="{FF2B5EF4-FFF2-40B4-BE49-F238E27FC236}">
                  <a16:creationId xmlns:a16="http://schemas.microsoft.com/office/drawing/2014/main" id="{3148EB84-5D2A-414A-837E-236AEB304778}"/>
                </a:ext>
              </a:extLst>
            </p:cNvPr>
            <p:cNvSpPr>
              <a:spLocks noChangeArrowheads="1"/>
            </p:cNvSpPr>
            <p:nvPr/>
          </p:nvSpPr>
          <p:spPr bwMode="auto">
            <a:xfrm>
              <a:off x="4616648"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3" name="Freeform 73">
              <a:extLst>
                <a:ext uri="{FF2B5EF4-FFF2-40B4-BE49-F238E27FC236}">
                  <a16:creationId xmlns:a16="http://schemas.microsoft.com/office/drawing/2014/main" id="{0A48EF0C-6017-4C7A-8AF6-AF588781E2F7}"/>
                </a:ext>
              </a:extLst>
            </p:cNvPr>
            <p:cNvSpPr>
              <a:spLocks noChangeArrowheads="1"/>
            </p:cNvSpPr>
            <p:nvPr/>
          </p:nvSpPr>
          <p:spPr bwMode="auto">
            <a:xfrm>
              <a:off x="4274748"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4" name="Freeform 71">
              <a:extLst>
                <a:ext uri="{FF2B5EF4-FFF2-40B4-BE49-F238E27FC236}">
                  <a16:creationId xmlns:a16="http://schemas.microsoft.com/office/drawing/2014/main" id="{9FF21672-71CC-42F3-A6AD-D4A795BCF7A8}"/>
                </a:ext>
              </a:extLst>
            </p:cNvPr>
            <p:cNvSpPr>
              <a:spLocks noChangeArrowheads="1"/>
            </p:cNvSpPr>
            <p:nvPr/>
          </p:nvSpPr>
          <p:spPr bwMode="auto">
            <a:xfrm>
              <a:off x="4074211"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5" name="Freeform 132">
              <a:extLst>
                <a:ext uri="{FF2B5EF4-FFF2-40B4-BE49-F238E27FC236}">
                  <a16:creationId xmlns:a16="http://schemas.microsoft.com/office/drawing/2014/main" id="{EDB2195B-574A-40CD-B773-6FD4A74D2232}"/>
                </a:ext>
              </a:extLst>
            </p:cNvPr>
            <p:cNvSpPr>
              <a:spLocks noChangeArrowheads="1"/>
            </p:cNvSpPr>
            <p:nvPr/>
          </p:nvSpPr>
          <p:spPr bwMode="auto">
            <a:xfrm>
              <a:off x="4338957"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6" name="Freeform 93">
              <a:extLst>
                <a:ext uri="{FF2B5EF4-FFF2-40B4-BE49-F238E27FC236}">
                  <a16:creationId xmlns:a16="http://schemas.microsoft.com/office/drawing/2014/main" id="{0903ADA5-4803-4080-B220-F1EE9C4179A6}"/>
                </a:ext>
              </a:extLst>
            </p:cNvPr>
            <p:cNvSpPr/>
            <p:nvPr/>
          </p:nvSpPr>
          <p:spPr>
            <a:xfrm>
              <a:off x="4549181"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rgbClr val="FCCA5E"/>
            </a:solidFill>
            <a:ln w="12700">
              <a:solidFill>
                <a:schemeClr val="bg1"/>
              </a:solidFill>
            </a:ln>
            <a:effectLst/>
          </p:spPr>
          <p:txBody>
            <a:bodyPr wrap="square" anchor="ctr">
              <a:noAutofit/>
            </a:bodyPr>
            <a:lstStyle/>
            <a:p>
              <a:endParaRPr lang="en-US" dirty="0">
                <a:solidFill>
                  <a:schemeClr val="tx1"/>
                </a:solidFill>
              </a:endParaRPr>
            </a:p>
          </p:txBody>
        </p:sp>
      </p:grpSp>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3" y="1388917"/>
            <a:ext cx="4736307" cy="4758506"/>
          </a:xfrm>
        </p:spPr>
        <p:txBody>
          <a:bodyPr/>
          <a:lstStyle/>
          <a:p>
            <a:r>
              <a:rPr lang="en-GB" sz="1800" dirty="0">
                <a:solidFill>
                  <a:schemeClr val="tx1"/>
                </a:solidFill>
              </a:rPr>
              <a:t>Program comprehension:</a:t>
            </a:r>
          </a:p>
          <a:p>
            <a:pPr>
              <a:lnSpc>
                <a:spcPct val="100000"/>
              </a:lnSpc>
              <a:spcBef>
                <a:spcPts val="0"/>
              </a:spcBef>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Sq</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X)</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X * X;</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9 = A;</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 + </a:t>
            </a:r>
            <a:r>
              <a:rPr lang="en-GB" dirty="0">
                <a:solidFill>
                  <a:srgbClr val="A31515"/>
                </a:solidFill>
                <a:latin typeface="Consolas" panose="020B0609020204030204" pitchFamily="49" charset="0"/>
              </a:rPr>
              <a:t>" squared: "</a:t>
            </a:r>
            <a:r>
              <a:rPr lang="en-GB" dirty="0">
                <a:solidFill>
                  <a:srgbClr val="000000"/>
                </a:solidFill>
                <a:latin typeface="Consolas" panose="020B0609020204030204" pitchFamily="49" charset="0"/>
              </a:rPr>
              <a:t> + </a:t>
            </a:r>
            <a:r>
              <a:rPr lang="en-GB" dirty="0" err="1">
                <a:solidFill>
                  <a:srgbClr val="000000"/>
                </a:solidFill>
                <a:latin typeface="Consolas" panose="020B0609020204030204" pitchFamily="49" charset="0"/>
              </a:rPr>
              <a:t>Sq</a:t>
            </a:r>
            <a:r>
              <a:rPr lang="en-GB" dirty="0">
                <a:solidFill>
                  <a:srgbClr val="000000"/>
                </a:solidFill>
                <a:latin typeface="Consolas" panose="020B0609020204030204" pitchFamily="49" charset="0"/>
              </a:rPr>
              <a:t>(A));</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33204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8"/>
            <a:ext cx="9436952" cy="386720"/>
          </a:xfrm>
        </p:spPr>
        <p:txBody>
          <a:bodyPr/>
          <a:lstStyle/>
          <a:p>
            <a:r>
              <a:rPr lang="en-GB" sz="1800" dirty="0">
                <a:solidFill>
                  <a:schemeClr val="tx1"/>
                </a:solidFill>
              </a:rPr>
              <a:t>Keywords introduced in this objective:</a:t>
            </a:r>
          </a:p>
        </p:txBody>
      </p:sp>
      <p:graphicFrame>
        <p:nvGraphicFramePr>
          <p:cNvPr id="2" name="Table 3">
            <a:extLst>
              <a:ext uri="{FF2B5EF4-FFF2-40B4-BE49-F238E27FC236}">
                <a16:creationId xmlns:a16="http://schemas.microsoft.com/office/drawing/2014/main" id="{F6D2A5B3-3A36-4EFF-BAE2-66877BC8848F}"/>
              </a:ext>
            </a:extLst>
          </p:cNvPr>
          <p:cNvGraphicFramePr>
            <a:graphicFrameLocks noGrp="1"/>
          </p:cNvGraphicFramePr>
          <p:nvPr>
            <p:extLst>
              <p:ext uri="{D42A27DB-BD31-4B8C-83A1-F6EECF244321}">
                <p14:modId xmlns:p14="http://schemas.microsoft.com/office/powerpoint/2010/main" val="1542166490"/>
              </p:ext>
            </p:extLst>
          </p:nvPr>
        </p:nvGraphicFramePr>
        <p:xfrm>
          <a:off x="216694" y="1886884"/>
          <a:ext cx="9525399" cy="4216400"/>
        </p:xfrm>
        <a:graphic>
          <a:graphicData uri="http://schemas.openxmlformats.org/drawingml/2006/table">
            <a:tbl>
              <a:tblPr bandRow="1">
                <a:tableStyleId>{00A15C55-8517-42AA-B614-E9B94910E393}</a:tableStyleId>
              </a:tblPr>
              <a:tblGrid>
                <a:gridCol w="3047501">
                  <a:extLst>
                    <a:ext uri="{9D8B030D-6E8A-4147-A177-3AD203B41FA5}">
                      <a16:colId xmlns:a16="http://schemas.microsoft.com/office/drawing/2014/main" val="2641042804"/>
                    </a:ext>
                  </a:extLst>
                </a:gridCol>
                <a:gridCol w="6477898">
                  <a:extLst>
                    <a:ext uri="{9D8B030D-6E8A-4147-A177-3AD203B41FA5}">
                      <a16:colId xmlns:a16="http://schemas.microsoft.com/office/drawing/2014/main" val="2254272094"/>
                    </a:ext>
                  </a:extLst>
                </a:gridCol>
              </a:tblGrid>
              <a:tr h="370840">
                <a:tc>
                  <a:txBody>
                    <a:bodyPr/>
                    <a:lstStyle/>
                    <a:p>
                      <a:r>
                        <a:rPr lang="en-GB" sz="1100" dirty="0">
                          <a:solidFill>
                            <a:srgbClr val="595959"/>
                          </a:solidFill>
                          <a:latin typeface="Consolas" panose="020B0609020204030204" pitchFamily="49" charset="0"/>
                        </a:rPr>
                        <a:t>static void </a:t>
                      </a:r>
                      <a:r>
                        <a:rPr lang="en-GB" sz="1100" i="1" dirty="0">
                          <a:solidFill>
                            <a:srgbClr val="595959"/>
                          </a:solidFill>
                          <a:latin typeface="Consolas" panose="020B0609020204030204" pitchFamily="49" charset="0"/>
                        </a:rPr>
                        <a:t>subroutine</a:t>
                      </a:r>
                      <a:r>
                        <a:rPr lang="en-GB" sz="1100" dirty="0">
                          <a:solidFill>
                            <a:srgbClr val="595959"/>
                          </a:solidFill>
                          <a:latin typeface="Consolas" panose="020B0609020204030204" pitchFamily="49" charset="0"/>
                        </a:rPr>
                        <a:t>()</a:t>
                      </a:r>
                    </a:p>
                  </a:txBody>
                  <a:tcPr/>
                </a:tc>
                <a:tc>
                  <a:txBody>
                    <a:bodyPr/>
                    <a:lstStyle/>
                    <a:p>
                      <a:r>
                        <a:rPr lang="en-GB" sz="1100" dirty="0">
                          <a:solidFill>
                            <a:srgbClr val="595959"/>
                          </a:solidFill>
                          <a:latin typeface="+mn-lt"/>
                        </a:rPr>
                        <a:t>Starts and names a new subroutine. </a:t>
                      </a:r>
                      <a:br>
                        <a:rPr lang="en-GB" sz="1100" dirty="0">
                          <a:solidFill>
                            <a:srgbClr val="595959"/>
                          </a:solidFill>
                          <a:latin typeface="+mn-lt"/>
                        </a:rPr>
                      </a:br>
                      <a:r>
                        <a:rPr lang="en-GB" sz="1100" dirty="0">
                          <a:solidFill>
                            <a:srgbClr val="595959"/>
                          </a:solidFill>
                          <a:latin typeface="+mn-lt"/>
                        </a:rPr>
                        <a:t>static void means no value is returned from the subroutine – it is a procedure.</a:t>
                      </a:r>
                      <a:br>
                        <a:rPr lang="en-GB" sz="1100" dirty="0">
                          <a:solidFill>
                            <a:srgbClr val="595959"/>
                          </a:solidFill>
                          <a:latin typeface="+mn-lt"/>
                        </a:rPr>
                      </a:br>
                      <a:r>
                        <a:rPr lang="en-GB" sz="1100" dirty="0">
                          <a:solidFill>
                            <a:srgbClr val="595959"/>
                          </a:solidFill>
                          <a:latin typeface="+mn-lt"/>
                        </a:rPr>
                        <a:t>static double indicates a decimal number will be returned from the subroutine – it is a function.</a:t>
                      </a:r>
                      <a:br>
                        <a:rPr lang="en-GB" sz="1100" dirty="0">
                          <a:solidFill>
                            <a:srgbClr val="595959"/>
                          </a:solidFill>
                          <a:latin typeface="+mn-lt"/>
                        </a:rPr>
                      </a:br>
                      <a:r>
                        <a:rPr lang="en-GB" sz="1100" dirty="0">
                          <a:solidFill>
                            <a:srgbClr val="595959"/>
                          </a:solidFill>
                          <a:latin typeface="+mn-lt"/>
                        </a:rPr>
                        <a:t>static int indicates an integer (whole number) will be returned.</a:t>
                      </a:r>
                      <a:br>
                        <a:rPr lang="en-GB" sz="1100" dirty="0">
                          <a:solidFill>
                            <a:srgbClr val="595959"/>
                          </a:solidFill>
                          <a:latin typeface="+mn-lt"/>
                        </a:rPr>
                      </a:br>
                      <a:r>
                        <a:rPr lang="en-GB" sz="1100" dirty="0">
                          <a:solidFill>
                            <a:srgbClr val="595959"/>
                          </a:solidFill>
                          <a:latin typeface="+mn-lt"/>
                        </a:rPr>
                        <a:t>static string indicates a string will be returned.</a:t>
                      </a:r>
                      <a:br>
                        <a:rPr lang="en-GB" sz="1100" dirty="0">
                          <a:solidFill>
                            <a:srgbClr val="595959"/>
                          </a:solidFill>
                          <a:latin typeface="+mn-lt"/>
                        </a:rPr>
                      </a:br>
                      <a:r>
                        <a:rPr lang="en-GB" sz="1100" dirty="0">
                          <a:solidFill>
                            <a:srgbClr val="595959"/>
                          </a:solidFill>
                          <a:latin typeface="+mn-lt"/>
                        </a:rPr>
                        <a:t>static char indicates a single character will be returned.</a:t>
                      </a:r>
                      <a:br>
                        <a:rPr lang="en-GB" sz="1100" dirty="0">
                          <a:solidFill>
                            <a:srgbClr val="595959"/>
                          </a:solidFill>
                          <a:latin typeface="+mn-lt"/>
                        </a:rPr>
                      </a:br>
                      <a:r>
                        <a:rPr lang="en-GB" sz="1100" dirty="0">
                          <a:solidFill>
                            <a:srgbClr val="595959"/>
                          </a:solidFill>
                          <a:latin typeface="+mn-lt"/>
                        </a:rPr>
                        <a:t>static bool indicates either true or false will be returned.</a:t>
                      </a:r>
                    </a:p>
                  </a:txBody>
                  <a:tcPr/>
                </a:tc>
                <a:extLst>
                  <a:ext uri="{0D108BD9-81ED-4DB2-BD59-A6C34878D82A}">
                    <a16:rowId xmlns:a16="http://schemas.microsoft.com/office/drawing/2014/main" val="122701039"/>
                  </a:ext>
                </a:extLst>
              </a:tr>
              <a:tr h="370840">
                <a:tc>
                  <a:txBody>
                    <a:bodyPr/>
                    <a:lstStyle/>
                    <a:p>
                      <a:r>
                        <a:rPr lang="en-GB" sz="1100" i="0" dirty="0">
                          <a:solidFill>
                            <a:srgbClr val="595959"/>
                          </a:solidFill>
                          <a:latin typeface="Consolas" panose="020B0609020204030204" pitchFamily="49" charset="0"/>
                        </a:rPr>
                        <a:t>string X = "Hello";</a:t>
                      </a:r>
                    </a:p>
                    <a:p>
                      <a:endParaRPr lang="en-GB" sz="1100" i="0" dirty="0">
                        <a:solidFill>
                          <a:srgbClr val="595959"/>
                        </a:solidFill>
                        <a:latin typeface="Consolas" panose="020B0609020204030204" pitchFamily="49" charset="0"/>
                      </a:endParaRPr>
                    </a:p>
                    <a:p>
                      <a:r>
                        <a:rPr lang="en-GB" sz="1100" i="0" dirty="0">
                          <a:solidFill>
                            <a:srgbClr val="595959"/>
                          </a:solidFill>
                          <a:latin typeface="Consolas" panose="020B0609020204030204" pitchFamily="49" charset="0"/>
                        </a:rPr>
                        <a:t>X = </a:t>
                      </a:r>
                      <a:r>
                        <a:rPr lang="en-GB" sz="1100" dirty="0">
                          <a:solidFill>
                            <a:srgbClr val="595959"/>
                          </a:solidFill>
                          <a:latin typeface="Consolas" panose="020B0609020204030204" pitchFamily="49" charset="0"/>
                        </a:rPr>
                        <a:t>"</a:t>
                      </a:r>
                      <a:r>
                        <a:rPr lang="en-GB" sz="1100" i="0" dirty="0">
                          <a:solidFill>
                            <a:srgbClr val="595959"/>
                          </a:solidFill>
                          <a:latin typeface="Consolas" panose="020B0609020204030204" pitchFamily="49" charset="0"/>
                        </a:rPr>
                        <a:t>Hello"</a:t>
                      </a:r>
                      <a:r>
                        <a:rPr lang="en-GB" sz="1100" dirty="0">
                          <a:solidFill>
                            <a:srgbClr val="595959"/>
                          </a:solidFill>
                          <a:latin typeface="Consolas" panose="020B0609020204030204" pitchFamily="49" charset="0"/>
                        </a:rPr>
                        <a:t>;</a:t>
                      </a: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X </a:t>
                      </a:r>
                      <a:r>
                        <a:rPr lang="en-GB" sz="1100" i="0" dirty="0">
                          <a:solidFill>
                            <a:srgbClr val="595959"/>
                          </a:solidFill>
                          <a:latin typeface="Consolas" panose="020B0609020204030204" pitchFamily="49" charset="0"/>
                        </a:rPr>
                        <a:t>= 6;</a:t>
                      </a:r>
                    </a:p>
                  </a:txBody>
                  <a:tcPr/>
                </a:tc>
                <a:tc>
                  <a:txBody>
                    <a:bodyPr/>
                    <a:lstStyle/>
                    <a:p>
                      <a:r>
                        <a:rPr lang="en-GB" sz="1100" dirty="0">
                          <a:solidFill>
                            <a:srgbClr val="595959"/>
                          </a:solidFill>
                          <a:latin typeface="+mn-lt"/>
                        </a:rPr>
                        <a:t>Declares X as a string and initialises it to the word Hello. Variables and constants must be declared and initialised before they can be used.</a:t>
                      </a:r>
                    </a:p>
                    <a:p>
                      <a:r>
                        <a:rPr lang="en-GB" sz="1100" dirty="0">
                          <a:solidFill>
                            <a:srgbClr val="595959"/>
                          </a:solidFill>
                          <a:latin typeface="+mn-lt"/>
                        </a:rPr>
                        <a:t>Assigns X to be the string “Hello”.</a:t>
                      </a:r>
                      <a:br>
                        <a:rPr lang="en-GB" sz="1100" dirty="0">
                          <a:solidFill>
                            <a:srgbClr val="595959"/>
                          </a:solidFill>
                          <a:latin typeface="+mn-lt"/>
                        </a:rPr>
                      </a:br>
                      <a:r>
                        <a:rPr lang="en-GB" sz="1100" dirty="0">
                          <a:solidFill>
                            <a:srgbClr val="595959"/>
                          </a:solidFill>
                          <a:latin typeface="+mn-lt"/>
                        </a:rPr>
                        <a:t>Assigns X to hold the value 6.</a:t>
                      </a:r>
                    </a:p>
                  </a:txBody>
                  <a:tcPr/>
                </a:tc>
                <a:extLst>
                  <a:ext uri="{0D108BD9-81ED-4DB2-BD59-A6C34878D82A}">
                    <a16:rowId xmlns:a16="http://schemas.microsoft.com/office/drawing/2014/main" val="3591079862"/>
                  </a:ext>
                </a:extLst>
              </a:tr>
              <a:tr h="370840">
                <a:tc>
                  <a:txBody>
                    <a:bodyPr/>
                    <a:lstStyle/>
                    <a:p>
                      <a:r>
                        <a:rPr lang="en-GB" sz="1100" dirty="0">
                          <a:solidFill>
                            <a:srgbClr val="595959"/>
                          </a:solidFill>
                          <a:latin typeface="Consolas" panose="020B0609020204030204" pitchFamily="49" charset="0"/>
                        </a:rPr>
                        <a:t>Return </a:t>
                      </a:r>
                      <a:r>
                        <a:rPr lang="en-GB" sz="1100" i="0" dirty="0">
                          <a:solidFill>
                            <a:srgbClr val="595959"/>
                          </a:solidFill>
                          <a:latin typeface="Consolas" panose="020B0609020204030204" pitchFamily="49" charset="0"/>
                        </a:rPr>
                        <a:t>X;</a:t>
                      </a:r>
                      <a:br>
                        <a:rPr lang="en-GB" sz="1100" i="0" dirty="0">
                          <a:solidFill>
                            <a:srgbClr val="595959"/>
                          </a:solidFill>
                          <a:latin typeface="Consolas" panose="020B0609020204030204" pitchFamily="49" charset="0"/>
                        </a:rPr>
                      </a:br>
                      <a:r>
                        <a:rPr lang="en-GB" sz="1100" i="0" dirty="0">
                          <a:solidFill>
                            <a:srgbClr val="595959"/>
                          </a:solidFill>
                          <a:latin typeface="Consolas" panose="020B0609020204030204" pitchFamily="49" charset="0"/>
                        </a:rPr>
                        <a:t>Return (X,Y);</a:t>
                      </a:r>
                    </a:p>
                  </a:txBody>
                  <a:tcPr/>
                </a:tc>
                <a:tc>
                  <a:txBody>
                    <a:bodyPr/>
                    <a:lstStyle/>
                    <a:p>
                      <a:r>
                        <a:rPr lang="en-GB" sz="1100" dirty="0">
                          <a:solidFill>
                            <a:srgbClr val="595959"/>
                          </a:solidFill>
                          <a:latin typeface="+mn-lt"/>
                        </a:rPr>
                        <a:t>Returns a value X from the subroutine into another function or variable.</a:t>
                      </a:r>
                      <a:br>
                        <a:rPr lang="en-GB" sz="1100" dirty="0">
                          <a:solidFill>
                            <a:srgbClr val="595959"/>
                          </a:solidFill>
                          <a:latin typeface="+mn-lt"/>
                        </a:rPr>
                      </a:br>
                      <a:r>
                        <a:rPr lang="en-GB" sz="1100" dirty="0">
                          <a:solidFill>
                            <a:srgbClr val="595959"/>
                          </a:solidFill>
                          <a:latin typeface="+mn-lt"/>
                        </a:rPr>
                        <a:t>More than one value can be returned if separated with commas and enclosed in brackets.</a:t>
                      </a:r>
                    </a:p>
                  </a:txBody>
                  <a:tcPr/>
                </a:tc>
                <a:extLst>
                  <a:ext uri="{0D108BD9-81ED-4DB2-BD59-A6C34878D82A}">
                    <a16:rowId xmlns:a16="http://schemas.microsoft.com/office/drawing/2014/main" val="1195040873"/>
                  </a:ext>
                </a:extLst>
              </a:tr>
              <a:tr h="370840">
                <a:tc>
                  <a:txBody>
                    <a:bodyPr/>
                    <a:lstStyle/>
                    <a:p>
                      <a:r>
                        <a:rPr lang="en-GB" sz="1100" dirty="0">
                          <a:solidFill>
                            <a:srgbClr val="595959"/>
                          </a:solidFill>
                          <a:latin typeface="Consolas" panose="020B0609020204030204" pitchFamily="49" charset="0"/>
                        </a:rPr>
                        <a:t>double X = </a:t>
                      </a:r>
                      <a:r>
                        <a:rPr lang="en-GB" sz="1100" i="1" dirty="0">
                          <a:solidFill>
                            <a:srgbClr val="595959"/>
                          </a:solidFill>
                          <a:latin typeface="Consolas" panose="020B0609020204030204" pitchFamily="49" charset="0"/>
                        </a:rPr>
                        <a:t>Subroutine</a:t>
                      </a:r>
                      <a:r>
                        <a:rPr lang="en-GB" sz="1100" dirty="0">
                          <a:solidFill>
                            <a:srgbClr val="595959"/>
                          </a:solidFill>
                          <a:latin typeface="Consolas" panose="020B0609020204030204" pitchFamily="49" charset="0"/>
                        </a:rPr>
                        <a:t>(Y,Z);</a:t>
                      </a:r>
                    </a:p>
                    <a:p>
                      <a:endParaRPr lang="en-GB" sz="1100" dirty="0">
                        <a:solidFill>
                          <a:srgbClr val="595959"/>
                        </a:solidFill>
                        <a:latin typeface="Consolas" panose="020B0609020204030204" pitchFamily="49" charset="0"/>
                      </a:endParaRPr>
                    </a:p>
                    <a:p>
                      <a:r>
                        <a:rPr lang="en-GB" sz="1100" dirty="0">
                          <a:solidFill>
                            <a:srgbClr val="595959"/>
                          </a:solidFill>
                          <a:latin typeface="Consolas" panose="020B0609020204030204" pitchFamily="49" charset="0"/>
                        </a:rPr>
                        <a:t>(double X, double Y) = </a:t>
                      </a:r>
                      <a:r>
                        <a:rPr lang="en-GB" sz="1100" i="1" dirty="0">
                          <a:solidFill>
                            <a:srgbClr val="595959"/>
                          </a:solidFill>
                          <a:latin typeface="Consolas" panose="020B0609020204030204" pitchFamily="49" charset="0"/>
                        </a:rPr>
                        <a:t>Subroutine</a:t>
                      </a:r>
                      <a:r>
                        <a:rPr lang="en-GB" sz="1100" dirty="0">
                          <a:solidFill>
                            <a:srgbClr val="595959"/>
                          </a:solidFill>
                          <a:latin typeface="Consolas" panose="020B0609020204030204" pitchFamily="49" charset="0"/>
                        </a:rPr>
                        <a:t>(Z);</a:t>
                      </a:r>
                    </a:p>
                  </a:txBody>
                  <a:tcPr/>
                </a:tc>
                <a:tc>
                  <a:txBody>
                    <a:bodyPr/>
                    <a:lstStyle/>
                    <a:p>
                      <a:r>
                        <a:rPr lang="en-GB" sz="1100" dirty="0">
                          <a:solidFill>
                            <a:srgbClr val="595959"/>
                          </a:solidFill>
                          <a:latin typeface="+mn-lt"/>
                        </a:rPr>
                        <a:t>Assigns X to the returned value from Subroutine, passing Y and Z as data parameters.</a:t>
                      </a:r>
                      <a:br>
                        <a:rPr lang="en-GB" sz="1100" dirty="0">
                          <a:solidFill>
                            <a:srgbClr val="595959"/>
                          </a:solidFill>
                          <a:latin typeface="+mn-lt"/>
                        </a:rPr>
                      </a:br>
                      <a:r>
                        <a:rPr lang="en-GB" sz="1100" dirty="0">
                          <a:solidFill>
                            <a:srgbClr val="595959"/>
                          </a:solidFill>
                          <a:latin typeface="+mn-lt"/>
                        </a:rPr>
                        <a:t>Y and Z are optional. Subroutines accept zero or more parameters of any data type.</a:t>
                      </a:r>
                    </a:p>
                    <a:p>
                      <a:r>
                        <a:rPr lang="en-GB" sz="1100" dirty="0">
                          <a:solidFill>
                            <a:srgbClr val="595959"/>
                          </a:solidFill>
                          <a:latin typeface="+mn-lt"/>
                        </a:rPr>
                        <a:t>It is possible to return multiple values.</a:t>
                      </a:r>
                    </a:p>
                  </a:txBody>
                  <a:tcPr/>
                </a:tc>
                <a:extLst>
                  <a:ext uri="{0D108BD9-81ED-4DB2-BD59-A6C34878D82A}">
                    <a16:rowId xmlns:a16="http://schemas.microsoft.com/office/drawing/2014/main" val="793727995"/>
                  </a:ext>
                </a:extLst>
              </a:tr>
              <a:tr h="370840">
                <a:tc>
                  <a:txBody>
                    <a:bodyPr/>
                    <a:lstStyle/>
                    <a:p>
                      <a:r>
                        <a:rPr lang="en-GB" sz="1100" dirty="0" err="1">
                          <a:solidFill>
                            <a:srgbClr val="595959"/>
                          </a:solidFill>
                          <a:latin typeface="Consolas" panose="020B0609020204030204" pitchFamily="49" charset="0"/>
                        </a:rPr>
                        <a:t>Console.WriteLine</a:t>
                      </a:r>
                      <a:r>
                        <a:rPr lang="en-GB" sz="1100" dirty="0">
                          <a:solidFill>
                            <a:srgbClr val="595959"/>
                          </a:solidFill>
                          <a:latin typeface="Consolas" panose="020B0609020204030204" pitchFamily="49" charset="0"/>
                        </a:rPr>
                        <a:t>("</a:t>
                      </a:r>
                      <a:r>
                        <a:rPr lang="en-GB" sz="1100" i="1" dirty="0">
                          <a:solidFill>
                            <a:srgbClr val="595959"/>
                          </a:solidFill>
                          <a:latin typeface="Consolas" panose="020B0609020204030204" pitchFamily="49" charset="0"/>
                        </a:rPr>
                        <a:t>string</a:t>
                      </a:r>
                      <a:r>
                        <a:rPr lang="en-GB" sz="1100" dirty="0">
                          <a:solidFill>
                            <a:srgbClr val="595959"/>
                          </a:solidFill>
                          <a:latin typeface="Consolas" panose="020B0609020204030204" pitchFamily="49" charset="0"/>
                        </a:rPr>
                        <a:t>");</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Outputs text string to the screen.</a:t>
                      </a:r>
                    </a:p>
                  </a:txBody>
                  <a:tcPr/>
                </a:tc>
                <a:extLst>
                  <a:ext uri="{0D108BD9-81ED-4DB2-BD59-A6C34878D82A}">
                    <a16:rowId xmlns:a16="http://schemas.microsoft.com/office/drawing/2014/main" val="303695258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err="1">
                          <a:solidFill>
                            <a:srgbClr val="595959"/>
                          </a:solidFill>
                          <a:latin typeface="Consolas" panose="020B0609020204030204" pitchFamily="49" charset="0"/>
                        </a:rPr>
                        <a:t>Console.WriteLine</a:t>
                      </a:r>
                      <a:r>
                        <a:rPr lang="en-GB" sz="1100" dirty="0">
                          <a:solidFill>
                            <a:srgbClr val="595959"/>
                          </a:solidFill>
                          <a:latin typeface="Consolas" panose="020B0609020204030204" pitchFamily="49" charset="0"/>
                        </a:rPr>
                        <a:t>("</a:t>
                      </a:r>
                      <a:r>
                        <a:rPr lang="en-GB" sz="1100" i="1" dirty="0">
                          <a:solidFill>
                            <a:srgbClr val="595959"/>
                          </a:solidFill>
                          <a:latin typeface="Consolas" panose="020B0609020204030204" pitchFamily="49" charset="0"/>
                        </a:rPr>
                        <a:t>string</a:t>
                      </a:r>
                      <a:r>
                        <a:rPr lang="en-GB" sz="1100" dirty="0">
                          <a:solidFill>
                            <a:srgbClr val="595959"/>
                          </a:solidFill>
                          <a:latin typeface="Consolas" panose="020B0609020204030204" pitchFamily="49" charset="0"/>
                        </a:rPr>
                        <a:t>" + X);</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Outputs text string concatenated with x to the screen.</a:t>
                      </a:r>
                    </a:p>
                  </a:txBody>
                  <a:tcPr/>
                </a:tc>
                <a:extLst>
                  <a:ext uri="{0D108BD9-81ED-4DB2-BD59-A6C34878D82A}">
                    <a16:rowId xmlns:a16="http://schemas.microsoft.com/office/drawing/2014/main" val="3089230636"/>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err="1">
                          <a:solidFill>
                            <a:srgbClr val="595959"/>
                          </a:solidFill>
                          <a:latin typeface="Consolas" panose="020B0609020204030204" pitchFamily="49" charset="0"/>
                        </a:rPr>
                        <a:t>Console.Write</a:t>
                      </a:r>
                      <a:r>
                        <a:rPr lang="en-GB" sz="1100" dirty="0">
                          <a:solidFill>
                            <a:srgbClr val="595959"/>
                          </a:solidFill>
                          <a:latin typeface="Consolas" panose="020B0609020204030204" pitchFamily="49" charset="0"/>
                        </a:rPr>
                        <a:t>("Hello");</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err="1">
                          <a:solidFill>
                            <a:srgbClr val="595959"/>
                          </a:solidFill>
                          <a:latin typeface="Consolas" panose="020B0609020204030204" pitchFamily="49" charset="0"/>
                        </a:rPr>
                        <a:t>Console.Write</a:t>
                      </a:r>
                      <a:r>
                        <a:rPr lang="en-GB" sz="1100" dirty="0">
                          <a:solidFill>
                            <a:srgbClr val="595959"/>
                          </a:solidFill>
                          <a:latin typeface="Consolas" panose="020B0609020204030204" pitchFamily="49" charset="0"/>
                        </a:rPr>
                        <a:t>("World");</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Using .Write instead of .WriteLine prevents a new line between print statements.</a:t>
                      </a:r>
                    </a:p>
                  </a:txBody>
                  <a:tcPr/>
                </a:tc>
                <a:extLst>
                  <a:ext uri="{0D108BD9-81ED-4DB2-BD59-A6C34878D82A}">
                    <a16:rowId xmlns:a16="http://schemas.microsoft.com/office/drawing/2014/main" val="2527363762"/>
                  </a:ext>
                </a:extLst>
              </a:tr>
            </a:tbl>
          </a:graphicData>
        </a:graphic>
      </p:graphicFrame>
    </p:spTree>
    <p:extLst>
      <p:ext uri="{BB962C8B-B14F-4D97-AF65-F5344CB8AC3E}">
        <p14:creationId xmlns:p14="http://schemas.microsoft.com/office/powerpoint/2010/main" val="228588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Dice face 5 problem:</a:t>
            </a:r>
          </a:p>
          <a:p>
            <a:r>
              <a:rPr lang="en-GB" dirty="0"/>
              <a:t>1 point.</a:t>
            </a:r>
          </a:p>
          <a:p>
            <a:r>
              <a:rPr lang="en-GB" dirty="0"/>
              <a:t>Write a subroutine that will output the number 5 on a dice like this:</a:t>
            </a:r>
          </a:p>
          <a:p>
            <a:pPr>
              <a:lnSpc>
                <a:spcPct val="100000"/>
              </a:lnSpc>
            </a:pPr>
            <a:r>
              <a:rPr lang="pt-BR" dirty="0">
                <a:latin typeface="Consolas" panose="020B0609020204030204" pitchFamily="49" charset="0"/>
              </a:rPr>
              <a:t>ooooooooooo</a:t>
            </a:r>
          </a:p>
          <a:p>
            <a:pPr>
              <a:lnSpc>
                <a:spcPct val="100000"/>
              </a:lnSpc>
              <a:spcBef>
                <a:spcPts val="0"/>
              </a:spcBef>
            </a:pPr>
            <a:r>
              <a:rPr lang="pt-BR" dirty="0">
                <a:latin typeface="Consolas" panose="020B0609020204030204" pitchFamily="49" charset="0"/>
              </a:rPr>
              <a:t>o         o</a:t>
            </a:r>
          </a:p>
          <a:p>
            <a:pPr>
              <a:lnSpc>
                <a:spcPct val="100000"/>
              </a:lnSpc>
              <a:spcBef>
                <a:spcPts val="0"/>
              </a:spcBef>
            </a:pPr>
            <a:r>
              <a:rPr lang="pt-BR" dirty="0">
                <a:latin typeface="Consolas" panose="020B0609020204030204" pitchFamily="49" charset="0"/>
              </a:rPr>
              <a:t>o  #   #  o</a:t>
            </a:r>
          </a:p>
          <a:p>
            <a:pPr>
              <a:lnSpc>
                <a:spcPct val="100000"/>
              </a:lnSpc>
              <a:spcBef>
                <a:spcPts val="0"/>
              </a:spcBef>
            </a:pPr>
            <a:r>
              <a:rPr lang="pt-BR" dirty="0">
                <a:latin typeface="Consolas" panose="020B0609020204030204" pitchFamily="49" charset="0"/>
              </a:rPr>
              <a:t>o    #    o</a:t>
            </a:r>
          </a:p>
          <a:p>
            <a:pPr>
              <a:lnSpc>
                <a:spcPct val="100000"/>
              </a:lnSpc>
              <a:spcBef>
                <a:spcPts val="0"/>
              </a:spcBef>
            </a:pPr>
            <a:r>
              <a:rPr lang="pt-BR" dirty="0">
                <a:latin typeface="Consolas" panose="020B0609020204030204" pitchFamily="49" charset="0"/>
              </a:rPr>
              <a:t>o  #   #  o</a:t>
            </a:r>
          </a:p>
          <a:p>
            <a:pPr>
              <a:lnSpc>
                <a:spcPct val="100000"/>
              </a:lnSpc>
              <a:spcBef>
                <a:spcPts val="0"/>
              </a:spcBef>
            </a:pPr>
            <a:r>
              <a:rPr lang="pt-BR" dirty="0">
                <a:latin typeface="Consolas" panose="020B0609020204030204" pitchFamily="49" charset="0"/>
              </a:rPr>
              <a:t>o         o</a:t>
            </a:r>
          </a:p>
          <a:p>
            <a:pPr>
              <a:lnSpc>
                <a:spcPct val="100000"/>
              </a:lnSpc>
              <a:spcBef>
                <a:spcPts val="0"/>
              </a:spcBef>
            </a:pPr>
            <a:r>
              <a:rPr lang="pt-BR" dirty="0">
                <a:latin typeface="Consolas" panose="020B0609020204030204" pitchFamily="49" charset="0"/>
              </a:rPr>
              <a:t>ooooooooooo</a:t>
            </a:r>
          </a:p>
        </p:txBody>
      </p:sp>
      <p:pic>
        <p:nvPicPr>
          <p:cNvPr id="4" name="Graphic 3">
            <a:extLst>
              <a:ext uri="{FF2B5EF4-FFF2-40B4-BE49-F238E27FC236}">
                <a16:creationId xmlns:a16="http://schemas.microsoft.com/office/drawing/2014/main" id="{D73A4611-7F49-43C7-9F21-EE27240468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32503"/>
            <a:ext cx="1080000" cy="1080000"/>
          </a:xfrm>
          <a:prstGeom prst="rect">
            <a:avLst/>
          </a:prstGeom>
        </p:spPr>
      </p:pic>
      <p:sp>
        <p:nvSpPr>
          <p:cNvPr id="2" name="Freeform 63">
            <a:extLst>
              <a:ext uri="{FF2B5EF4-FFF2-40B4-BE49-F238E27FC236}">
                <a16:creationId xmlns:a16="http://schemas.microsoft.com/office/drawing/2014/main" id="{1561AA46-2CF3-4ED3-A23A-BECE8167BEFD}"/>
              </a:ext>
            </a:extLst>
          </p:cNvPr>
          <p:cNvSpPr>
            <a:spLocks noEditPoints="1"/>
          </p:cNvSpPr>
          <p:nvPr/>
        </p:nvSpPr>
        <p:spPr bwMode="auto">
          <a:xfrm>
            <a:off x="5108655" y="895765"/>
            <a:ext cx="3345579" cy="171681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Dice face 5 problem</a:t>
            </a:r>
          </a:p>
          <a:p>
            <a:r>
              <a:rPr lang="en-GB" sz="1100" dirty="0">
                <a:solidFill>
                  <a:schemeClr val="accent1"/>
                </a:solidFill>
                <a:latin typeface="Consolas" panose="020B0609020204030204" pitchFamily="49" charset="0"/>
              </a:rPr>
              <a:t>using System;</a:t>
            </a:r>
          </a:p>
          <a:p>
            <a:endParaRPr lang="en-GB" sz="1100" dirty="0">
              <a:solidFill>
                <a:schemeClr val="accent1"/>
              </a:solidFill>
              <a:latin typeface="Consolas" panose="020B0609020204030204" pitchFamily="49" charset="0"/>
            </a:endParaRPr>
          </a:p>
          <a:p>
            <a:r>
              <a:rPr lang="en-GB" sz="1100" dirty="0">
                <a:solidFill>
                  <a:schemeClr val="accent1"/>
                </a:solidFill>
                <a:latin typeface="Consolas" panose="020B0609020204030204" pitchFamily="49" charset="0"/>
              </a:rPr>
              <a:t>namespace ConsoleApp1</a:t>
            </a:r>
          </a:p>
          <a:p>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class Program</a:t>
            </a:r>
          </a:p>
          <a:p>
            <a:r>
              <a:rPr lang="en-GB" sz="1100" dirty="0">
                <a:solidFill>
                  <a:schemeClr val="accent1"/>
                </a:solidFill>
                <a:latin typeface="Consolas" panose="020B0609020204030204" pitchFamily="49" charset="0"/>
              </a:rPr>
              <a:t>	{</a:t>
            </a:r>
          </a:p>
        </p:txBody>
      </p:sp>
      <p:sp>
        <p:nvSpPr>
          <p:cNvPr id="6" name="Freeform 46">
            <a:extLst>
              <a:ext uri="{FF2B5EF4-FFF2-40B4-BE49-F238E27FC236}">
                <a16:creationId xmlns:a16="http://schemas.microsoft.com/office/drawing/2014/main" id="{82FB557F-D246-4522-8E15-EF5C8B96E782}"/>
              </a:ext>
            </a:extLst>
          </p:cNvPr>
          <p:cNvSpPr>
            <a:spLocks noEditPoints="1"/>
          </p:cNvSpPr>
          <p:nvPr/>
        </p:nvSpPr>
        <p:spPr bwMode="auto">
          <a:xfrm>
            <a:off x="5108655" y="2256533"/>
            <a:ext cx="3334695"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Subroutine to output text</a:t>
            </a:r>
          </a:p>
        </p:txBody>
      </p:sp>
      <p:sp>
        <p:nvSpPr>
          <p:cNvPr id="12" name="Freeform 46">
            <a:extLst>
              <a:ext uri="{FF2B5EF4-FFF2-40B4-BE49-F238E27FC236}">
                <a16:creationId xmlns:a16="http://schemas.microsoft.com/office/drawing/2014/main" id="{A67C1F19-A4A7-475A-86FE-72ECC3B02AF0}"/>
              </a:ext>
            </a:extLst>
          </p:cNvPr>
          <p:cNvSpPr>
            <a:spLocks noEditPoints="1"/>
          </p:cNvSpPr>
          <p:nvPr/>
        </p:nvSpPr>
        <p:spPr bwMode="auto">
          <a:xfrm>
            <a:off x="5119540" y="3088666"/>
            <a:ext cx="3334695" cy="473610"/>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static void Output5()</a:t>
            </a:r>
          </a:p>
          <a:p>
            <a:r>
              <a:rPr lang="en-GB" sz="1100" dirty="0">
                <a:solidFill>
                  <a:schemeClr val="accent1"/>
                </a:solidFill>
                <a:latin typeface="Consolas" panose="020B0609020204030204" pitchFamily="49" charset="0"/>
              </a:rPr>
              <a:t>	{</a:t>
            </a:r>
          </a:p>
        </p:txBody>
      </p:sp>
      <p:sp>
        <p:nvSpPr>
          <p:cNvPr id="14" name="Freeform 46">
            <a:extLst>
              <a:ext uri="{FF2B5EF4-FFF2-40B4-BE49-F238E27FC236}">
                <a16:creationId xmlns:a16="http://schemas.microsoft.com/office/drawing/2014/main" id="{CC093FC8-85A4-4443-9289-1A1EAC7F3E7F}"/>
              </a:ext>
            </a:extLst>
          </p:cNvPr>
          <p:cNvSpPr>
            <a:spLocks noEditPoints="1"/>
          </p:cNvSpPr>
          <p:nvPr/>
        </p:nvSpPr>
        <p:spPr bwMode="auto">
          <a:xfrm>
            <a:off x="5108656" y="2668956"/>
            <a:ext cx="3334698"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a:t>
            </a:r>
            <a:r>
              <a:rPr lang="en-GB" sz="1100" dirty="0" err="1">
                <a:solidFill>
                  <a:schemeClr val="accent1"/>
                </a:solidFill>
                <a:latin typeface="Consolas" panose="020B0609020204030204" pitchFamily="49" charset="0"/>
              </a:rPr>
              <a:t>ooooooooooo</a:t>
            </a:r>
            <a:r>
              <a:rPr lang="en-GB" sz="1100" dirty="0">
                <a:solidFill>
                  <a:schemeClr val="accent1"/>
                </a:solidFill>
                <a:latin typeface="Consolas" panose="020B0609020204030204" pitchFamily="49" charset="0"/>
              </a:rPr>
              <a:t>");</a:t>
            </a:r>
          </a:p>
        </p:txBody>
      </p:sp>
      <p:sp>
        <p:nvSpPr>
          <p:cNvPr id="16" name="Freeform 46">
            <a:extLst>
              <a:ext uri="{FF2B5EF4-FFF2-40B4-BE49-F238E27FC236}">
                <a16:creationId xmlns:a16="http://schemas.microsoft.com/office/drawing/2014/main" id="{981B5CAF-B0D1-459B-8D38-8656F72AF9D3}"/>
              </a:ext>
            </a:extLst>
          </p:cNvPr>
          <p:cNvSpPr>
            <a:spLocks noEditPoints="1"/>
          </p:cNvSpPr>
          <p:nvPr/>
        </p:nvSpPr>
        <p:spPr bwMode="auto">
          <a:xfrm>
            <a:off x="5108653" y="5771522"/>
            <a:ext cx="333469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("o         o");</a:t>
            </a:r>
          </a:p>
        </p:txBody>
      </p:sp>
      <p:sp>
        <p:nvSpPr>
          <p:cNvPr id="18" name="Freeform 46">
            <a:extLst>
              <a:ext uri="{FF2B5EF4-FFF2-40B4-BE49-F238E27FC236}">
                <a16:creationId xmlns:a16="http://schemas.microsoft.com/office/drawing/2014/main" id="{29B20D91-3EBD-47D5-BF7E-90011BF1E106}"/>
              </a:ext>
            </a:extLst>
          </p:cNvPr>
          <p:cNvSpPr>
            <a:spLocks noEditPoints="1"/>
          </p:cNvSpPr>
          <p:nvPr/>
        </p:nvSpPr>
        <p:spPr bwMode="auto">
          <a:xfrm>
            <a:off x="1612709" y="4673962"/>
            <a:ext cx="333469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("o  #   #  o");</a:t>
            </a:r>
          </a:p>
        </p:txBody>
      </p:sp>
      <p:sp>
        <p:nvSpPr>
          <p:cNvPr id="20" name="Freeform 46">
            <a:extLst>
              <a:ext uri="{FF2B5EF4-FFF2-40B4-BE49-F238E27FC236}">
                <a16:creationId xmlns:a16="http://schemas.microsoft.com/office/drawing/2014/main" id="{BDA00D4C-2F80-4762-AE7B-5DDCAC209787}"/>
              </a:ext>
            </a:extLst>
          </p:cNvPr>
          <p:cNvSpPr>
            <a:spLocks noEditPoints="1"/>
          </p:cNvSpPr>
          <p:nvPr/>
        </p:nvSpPr>
        <p:spPr bwMode="auto">
          <a:xfrm>
            <a:off x="5108655" y="3588488"/>
            <a:ext cx="333469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("o    #    o");</a:t>
            </a:r>
          </a:p>
        </p:txBody>
      </p:sp>
      <p:sp>
        <p:nvSpPr>
          <p:cNvPr id="22" name="Freeform 46">
            <a:extLst>
              <a:ext uri="{FF2B5EF4-FFF2-40B4-BE49-F238E27FC236}">
                <a16:creationId xmlns:a16="http://schemas.microsoft.com/office/drawing/2014/main" id="{4356C263-10BD-4B64-8C4F-E3AD390A1FC9}"/>
              </a:ext>
            </a:extLst>
          </p:cNvPr>
          <p:cNvSpPr>
            <a:spLocks noEditPoints="1"/>
          </p:cNvSpPr>
          <p:nvPr/>
        </p:nvSpPr>
        <p:spPr bwMode="auto">
          <a:xfrm>
            <a:off x="5108655" y="5350550"/>
            <a:ext cx="333469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("o  #   #  o");</a:t>
            </a:r>
          </a:p>
        </p:txBody>
      </p:sp>
      <p:sp>
        <p:nvSpPr>
          <p:cNvPr id="24" name="Freeform 46">
            <a:extLst>
              <a:ext uri="{FF2B5EF4-FFF2-40B4-BE49-F238E27FC236}">
                <a16:creationId xmlns:a16="http://schemas.microsoft.com/office/drawing/2014/main" id="{7C16E0F4-30D1-4315-A1C8-33D371B61DAC}"/>
              </a:ext>
            </a:extLst>
          </p:cNvPr>
          <p:cNvSpPr>
            <a:spLocks noEditPoints="1"/>
          </p:cNvSpPr>
          <p:nvPr/>
        </p:nvSpPr>
        <p:spPr bwMode="auto">
          <a:xfrm>
            <a:off x="1612708" y="2851235"/>
            <a:ext cx="3334697"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("o         o");</a:t>
            </a:r>
          </a:p>
        </p:txBody>
      </p:sp>
      <p:sp>
        <p:nvSpPr>
          <p:cNvPr id="26" name="Freeform 46">
            <a:extLst>
              <a:ext uri="{FF2B5EF4-FFF2-40B4-BE49-F238E27FC236}">
                <a16:creationId xmlns:a16="http://schemas.microsoft.com/office/drawing/2014/main" id="{FA0EE32E-C5E0-4455-9CEE-92B95C11CFDA}"/>
              </a:ext>
            </a:extLst>
          </p:cNvPr>
          <p:cNvSpPr>
            <a:spLocks noEditPoints="1"/>
          </p:cNvSpPr>
          <p:nvPr/>
        </p:nvSpPr>
        <p:spPr bwMode="auto">
          <a:xfrm>
            <a:off x="1612707" y="5127487"/>
            <a:ext cx="3334698"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a:t>
            </a:r>
            <a:r>
              <a:rPr lang="en-GB" sz="1100" dirty="0" err="1">
                <a:solidFill>
                  <a:schemeClr val="accent1"/>
                </a:solidFill>
                <a:latin typeface="Consolas" panose="020B0609020204030204" pitchFamily="49" charset="0"/>
              </a:rPr>
              <a:t>ooooooooooo</a:t>
            </a:r>
            <a:r>
              <a:rPr lang="en-GB" sz="1100" dirty="0">
                <a:solidFill>
                  <a:schemeClr val="accent1"/>
                </a:solidFill>
                <a:latin typeface="Consolas" panose="020B0609020204030204" pitchFamily="49" charset="0"/>
              </a:rPr>
              <a:t>");</a:t>
            </a:r>
          </a:p>
        </p:txBody>
      </p:sp>
      <p:sp>
        <p:nvSpPr>
          <p:cNvPr id="28" name="Freeform 46">
            <a:extLst>
              <a:ext uri="{FF2B5EF4-FFF2-40B4-BE49-F238E27FC236}">
                <a16:creationId xmlns:a16="http://schemas.microsoft.com/office/drawing/2014/main" id="{ECB27630-4A03-4CD9-8AD1-3B8D33D39444}"/>
              </a:ext>
            </a:extLst>
          </p:cNvPr>
          <p:cNvSpPr>
            <a:spLocks noEditPoints="1"/>
          </p:cNvSpPr>
          <p:nvPr/>
        </p:nvSpPr>
        <p:spPr bwMode="auto">
          <a:xfrm>
            <a:off x="1612710" y="3266482"/>
            <a:ext cx="3334695" cy="1371024"/>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a:t>
            </a:r>
          </a:p>
          <a:p>
            <a:r>
              <a:rPr lang="en-GB" sz="1100" dirty="0">
                <a:solidFill>
                  <a:schemeClr val="accent1"/>
                </a:solidFill>
                <a:latin typeface="Consolas" panose="020B0609020204030204" pitchFamily="49" charset="0"/>
              </a:rPr>
              <a:t>	// Main program</a:t>
            </a:r>
          </a:p>
          <a:p>
            <a:r>
              <a:rPr lang="en-GB" sz="1100" dirty="0">
                <a:solidFill>
                  <a:schemeClr val="accent1"/>
                </a:solidFill>
                <a:latin typeface="Consolas" panose="020B0609020204030204" pitchFamily="49" charset="0"/>
              </a:rPr>
              <a:t>	static void Main(string[] </a:t>
            </a:r>
            <a:r>
              <a:rPr lang="en-GB" sz="1100" dirty="0" err="1">
                <a:solidFill>
                  <a:schemeClr val="accent1"/>
                </a:solidFill>
                <a:latin typeface="Consolas" panose="020B0609020204030204" pitchFamily="49" charset="0"/>
              </a:rPr>
              <a:t>args</a:t>
            </a:r>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a:t>
            </a:r>
          </a:p>
        </p:txBody>
      </p:sp>
      <p:grpSp>
        <p:nvGrpSpPr>
          <p:cNvPr id="29" name="Group 28">
            <a:extLst>
              <a:ext uri="{FF2B5EF4-FFF2-40B4-BE49-F238E27FC236}">
                <a16:creationId xmlns:a16="http://schemas.microsoft.com/office/drawing/2014/main" id="{594B4588-9267-4D46-838A-882C2A621A2B}"/>
              </a:ext>
            </a:extLst>
          </p:cNvPr>
          <p:cNvGrpSpPr/>
          <p:nvPr/>
        </p:nvGrpSpPr>
        <p:grpSpPr>
          <a:xfrm>
            <a:off x="5119539" y="3931503"/>
            <a:ext cx="3334695" cy="1323828"/>
            <a:chOff x="6776151" y="5669482"/>
            <a:chExt cx="2359932" cy="558800"/>
          </a:xfrm>
        </p:grpSpPr>
        <p:sp>
          <p:nvSpPr>
            <p:cNvPr id="30" name="Freeform 63">
              <a:extLst>
                <a:ext uri="{FF2B5EF4-FFF2-40B4-BE49-F238E27FC236}">
                  <a16:creationId xmlns:a16="http://schemas.microsoft.com/office/drawing/2014/main" id="{F3290131-6253-4CB9-9D1C-86933EE63CFA}"/>
                </a:ext>
              </a:extLst>
            </p:cNvPr>
            <p:cNvSpPr>
              <a:spLocks noEditPoints="1"/>
            </p:cNvSpPr>
            <p:nvPr/>
          </p:nvSpPr>
          <p:spPr bwMode="auto">
            <a:xfrm flipV="1">
              <a:off x="6776151" y="5669482"/>
              <a:ext cx="2359932" cy="55880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08000" rIns="91440" bIns="45720" numCol="1" anchor="t" anchorCtr="0" compatLnSpc="1">
              <a:prstTxWarp prst="textNoShape">
                <a:avLst/>
              </a:prstTxWarp>
            </a:bodyPr>
            <a:lstStyle/>
            <a:p>
              <a:endParaRPr lang="en-GB" sz="1100" dirty="0">
                <a:solidFill>
                  <a:schemeClr val="accent1"/>
                </a:solidFill>
                <a:latin typeface="Consolas" panose="020B0609020204030204" pitchFamily="49" charset="0"/>
              </a:endParaRPr>
            </a:p>
          </p:txBody>
        </p:sp>
        <p:sp>
          <p:nvSpPr>
            <p:cNvPr id="31" name="TextBox 30">
              <a:extLst>
                <a:ext uri="{FF2B5EF4-FFF2-40B4-BE49-F238E27FC236}">
                  <a16:creationId xmlns:a16="http://schemas.microsoft.com/office/drawing/2014/main" id="{6B2BFA2D-6593-462C-B2D7-6129FBF77364}"/>
                </a:ext>
              </a:extLst>
            </p:cNvPr>
            <p:cNvSpPr txBox="1"/>
            <p:nvPr/>
          </p:nvSpPr>
          <p:spPr>
            <a:xfrm>
              <a:off x="6827138" y="5887015"/>
              <a:ext cx="877163" cy="289953"/>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a:t> Output5();</a:t>
              </a:r>
            </a:p>
            <a:p>
              <a:r>
                <a:rPr lang="en-GB" dirty="0"/>
                <a:t>        }</a:t>
              </a:r>
            </a:p>
            <a:p>
              <a:r>
                <a:rPr lang="en-GB" dirty="0"/>
                <a:t>    }</a:t>
              </a:r>
            </a:p>
            <a:p>
              <a:r>
                <a:rPr lang="en-GB" dirty="0"/>
                <a:t>}</a:t>
              </a:r>
            </a:p>
          </p:txBody>
        </p:sp>
      </p:grpSp>
      <p:sp>
        <p:nvSpPr>
          <p:cNvPr id="33" name="Speech Bubble: Oval 32">
            <a:extLst>
              <a:ext uri="{FF2B5EF4-FFF2-40B4-BE49-F238E27FC236}">
                <a16:creationId xmlns:a16="http://schemas.microsoft.com/office/drawing/2014/main" id="{B4EAB53E-2C59-437B-9B78-3688DE7F8A7A}"/>
              </a:ext>
            </a:extLst>
          </p:cNvPr>
          <p:cNvSpPr/>
          <p:nvPr/>
        </p:nvSpPr>
        <p:spPr>
          <a:xfrm>
            <a:off x="278200" y="5648866"/>
            <a:ext cx="2219743" cy="1024006"/>
          </a:xfrm>
          <a:prstGeom prst="wedgeEllipseCallout">
            <a:avLst>
              <a:gd name="adj1" fmla="val 50120"/>
              <a:gd name="adj2" fmla="val -553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To help you get started, here is all the code you need with the statements jumbled up.</a:t>
            </a:r>
          </a:p>
        </p:txBody>
      </p:sp>
    </p:spTree>
    <p:extLst>
      <p:ext uri="{BB962C8B-B14F-4D97-AF65-F5344CB8AC3E}">
        <p14:creationId xmlns:p14="http://schemas.microsoft.com/office/powerpoint/2010/main" val="81905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3714038" cy="4758506"/>
          </a:xfrm>
        </p:spPr>
        <p:txBody>
          <a:bodyPr/>
          <a:lstStyle/>
          <a:p>
            <a:r>
              <a:rPr lang="en-GB" sz="1800" dirty="0">
                <a:solidFill>
                  <a:schemeClr val="tx1"/>
                </a:solidFill>
              </a:rPr>
              <a:t>Temperature converter problem:</a:t>
            </a:r>
          </a:p>
          <a:p>
            <a:r>
              <a:rPr lang="en-GB" dirty="0"/>
              <a:t>1 point.</a:t>
            </a:r>
          </a:p>
          <a:p>
            <a:r>
              <a:rPr lang="en-GB" dirty="0"/>
              <a:t>Write two subroutines that convert between centigrade and Fahrenheit using the formula: F = (C * 1.8) + 32</a:t>
            </a:r>
          </a:p>
          <a:p>
            <a:r>
              <a:rPr lang="en-GB" dirty="0"/>
              <a:t>One subroutine takes the temperature in degrees centigrade as a parameter and returns Fahrenheit.</a:t>
            </a:r>
            <a:br>
              <a:rPr lang="en-GB" dirty="0"/>
            </a:br>
            <a:r>
              <a:rPr lang="en-GB" dirty="0"/>
              <a:t>The second subroutine takes the temperature in degrees Fahrenheit as a parameter and returns centigrade.</a:t>
            </a:r>
          </a:p>
          <a:p>
            <a:r>
              <a:rPr lang="en-GB" dirty="0"/>
              <a:t>E.g. 30</a:t>
            </a:r>
            <a:r>
              <a:rPr lang="en-GB" dirty="0">
                <a:latin typeface="Calibri" panose="020F0502020204030204" pitchFamily="34" charset="0"/>
                <a:cs typeface="Calibri" panose="020F0502020204030204" pitchFamily="34" charset="0"/>
              </a:rPr>
              <a:t>°C = 86°F</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(30°C * 1.8) + 32 = 86°F</a:t>
            </a:r>
          </a:p>
          <a:p>
            <a:endParaRPr lang="en-GB" dirty="0"/>
          </a:p>
        </p:txBody>
      </p:sp>
      <p:pic>
        <p:nvPicPr>
          <p:cNvPr id="7" name="Graphic 6">
            <a:extLst>
              <a:ext uri="{FF2B5EF4-FFF2-40B4-BE49-F238E27FC236}">
                <a16:creationId xmlns:a16="http://schemas.microsoft.com/office/drawing/2014/main" id="{D893013C-79FB-45F4-95C3-317CCCDE6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535276"/>
            <a:ext cx="1080000" cy="1080000"/>
          </a:xfrm>
          <a:prstGeom prst="rect">
            <a:avLst/>
          </a:prstGeom>
        </p:spPr>
      </p:pic>
      <p:sp>
        <p:nvSpPr>
          <p:cNvPr id="2" name="Freeform 63">
            <a:extLst>
              <a:ext uri="{FF2B5EF4-FFF2-40B4-BE49-F238E27FC236}">
                <a16:creationId xmlns:a16="http://schemas.microsoft.com/office/drawing/2014/main" id="{6C35A731-11F3-43CB-A125-DC2979E8479D}"/>
              </a:ext>
            </a:extLst>
          </p:cNvPr>
          <p:cNvSpPr>
            <a:spLocks noEditPoints="1"/>
          </p:cNvSpPr>
          <p:nvPr/>
        </p:nvSpPr>
        <p:spPr bwMode="auto">
          <a:xfrm>
            <a:off x="4480949" y="895765"/>
            <a:ext cx="3973286" cy="171681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Temperature converter problem</a:t>
            </a:r>
          </a:p>
          <a:p>
            <a:r>
              <a:rPr lang="en-GB" sz="1100" dirty="0">
                <a:solidFill>
                  <a:schemeClr val="accent1"/>
                </a:solidFill>
                <a:latin typeface="Consolas" panose="020B0609020204030204" pitchFamily="49" charset="0"/>
              </a:rPr>
              <a:t>using System;</a:t>
            </a:r>
          </a:p>
          <a:p>
            <a:endParaRPr lang="en-GB" sz="1100" dirty="0">
              <a:solidFill>
                <a:schemeClr val="accent1"/>
              </a:solidFill>
              <a:latin typeface="Consolas" panose="020B0609020204030204" pitchFamily="49" charset="0"/>
            </a:endParaRPr>
          </a:p>
          <a:p>
            <a:r>
              <a:rPr lang="en-GB" sz="1100" dirty="0">
                <a:solidFill>
                  <a:schemeClr val="accent1"/>
                </a:solidFill>
                <a:latin typeface="Consolas" panose="020B0609020204030204" pitchFamily="49" charset="0"/>
              </a:rPr>
              <a:t>namespace ConsoleApp1</a:t>
            </a:r>
          </a:p>
          <a:p>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class Program</a:t>
            </a:r>
          </a:p>
          <a:p>
            <a:r>
              <a:rPr lang="en-GB" sz="1100" dirty="0">
                <a:solidFill>
                  <a:schemeClr val="accent1"/>
                </a:solidFill>
                <a:latin typeface="Consolas" panose="020B0609020204030204" pitchFamily="49" charset="0"/>
              </a:rPr>
              <a:t>	{</a:t>
            </a:r>
          </a:p>
        </p:txBody>
      </p:sp>
      <p:sp>
        <p:nvSpPr>
          <p:cNvPr id="6" name="Freeform 46">
            <a:extLst>
              <a:ext uri="{FF2B5EF4-FFF2-40B4-BE49-F238E27FC236}">
                <a16:creationId xmlns:a16="http://schemas.microsoft.com/office/drawing/2014/main" id="{3C0905A2-7515-4776-96CE-6B6BA3C8D8F0}"/>
              </a:ext>
            </a:extLst>
          </p:cNvPr>
          <p:cNvSpPr>
            <a:spLocks noEditPoints="1"/>
          </p:cNvSpPr>
          <p:nvPr/>
        </p:nvSpPr>
        <p:spPr bwMode="auto">
          <a:xfrm>
            <a:off x="4480948" y="4072012"/>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Subroutine to convert Centigrade to Fahrenheit</a:t>
            </a:r>
          </a:p>
        </p:txBody>
      </p:sp>
      <p:sp>
        <p:nvSpPr>
          <p:cNvPr id="10" name="Freeform 46">
            <a:extLst>
              <a:ext uri="{FF2B5EF4-FFF2-40B4-BE49-F238E27FC236}">
                <a16:creationId xmlns:a16="http://schemas.microsoft.com/office/drawing/2014/main" id="{C99052FD-510D-4CA4-9E9F-D21364F3CE61}"/>
              </a:ext>
            </a:extLst>
          </p:cNvPr>
          <p:cNvSpPr>
            <a:spLocks noEditPoints="1"/>
          </p:cNvSpPr>
          <p:nvPr/>
        </p:nvSpPr>
        <p:spPr bwMode="auto">
          <a:xfrm>
            <a:off x="4480948" y="2302500"/>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static double </a:t>
            </a:r>
            <a:r>
              <a:rPr lang="en-GB" sz="1100" dirty="0" err="1">
                <a:solidFill>
                  <a:schemeClr val="accent1"/>
                </a:solidFill>
                <a:latin typeface="Consolas" panose="020B0609020204030204" pitchFamily="49" charset="0"/>
              </a:rPr>
              <a:t>CtoF</a:t>
            </a:r>
            <a:r>
              <a:rPr lang="en-GB" sz="1100" dirty="0">
                <a:solidFill>
                  <a:schemeClr val="accent1"/>
                </a:solidFill>
                <a:latin typeface="Consolas" panose="020B0609020204030204" pitchFamily="49" charset="0"/>
              </a:rPr>
              <a:t>(double C)</a:t>
            </a:r>
          </a:p>
          <a:p>
            <a:r>
              <a:rPr lang="en-GB" sz="1100" dirty="0">
                <a:solidFill>
                  <a:schemeClr val="accent1"/>
                </a:solidFill>
                <a:latin typeface="Consolas" panose="020B0609020204030204" pitchFamily="49" charset="0"/>
              </a:rPr>
              <a:t>{</a:t>
            </a:r>
          </a:p>
        </p:txBody>
      </p:sp>
      <p:sp>
        <p:nvSpPr>
          <p:cNvPr id="12" name="Freeform 46">
            <a:extLst>
              <a:ext uri="{FF2B5EF4-FFF2-40B4-BE49-F238E27FC236}">
                <a16:creationId xmlns:a16="http://schemas.microsoft.com/office/drawing/2014/main" id="{A356055D-8BBF-4FF6-BEEE-8E3C7F18DBD4}"/>
              </a:ext>
            </a:extLst>
          </p:cNvPr>
          <p:cNvSpPr>
            <a:spLocks noEditPoints="1"/>
          </p:cNvSpPr>
          <p:nvPr/>
        </p:nvSpPr>
        <p:spPr bwMode="auto">
          <a:xfrm>
            <a:off x="4480948" y="4514390"/>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return (C * 1.8) + 32;</a:t>
            </a:r>
          </a:p>
          <a:p>
            <a:r>
              <a:rPr lang="en-GB" sz="1100" dirty="0">
                <a:solidFill>
                  <a:schemeClr val="accent1"/>
                </a:solidFill>
                <a:latin typeface="Consolas" panose="020B0609020204030204" pitchFamily="49" charset="0"/>
              </a:rPr>
              <a:t>}</a:t>
            </a:r>
          </a:p>
        </p:txBody>
      </p:sp>
      <p:sp>
        <p:nvSpPr>
          <p:cNvPr id="14" name="Freeform 46">
            <a:extLst>
              <a:ext uri="{FF2B5EF4-FFF2-40B4-BE49-F238E27FC236}">
                <a16:creationId xmlns:a16="http://schemas.microsoft.com/office/drawing/2014/main" id="{75DEAD02-05CF-4219-A110-F72B02C8A11F}"/>
              </a:ext>
            </a:extLst>
          </p:cNvPr>
          <p:cNvSpPr>
            <a:spLocks noEditPoints="1"/>
          </p:cNvSpPr>
          <p:nvPr/>
        </p:nvSpPr>
        <p:spPr bwMode="auto">
          <a:xfrm>
            <a:off x="4480948" y="3584451"/>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Subroutine to convert Fahrenheit to Centigrade</a:t>
            </a:r>
          </a:p>
        </p:txBody>
      </p:sp>
      <p:sp>
        <p:nvSpPr>
          <p:cNvPr id="16" name="Freeform 46">
            <a:extLst>
              <a:ext uri="{FF2B5EF4-FFF2-40B4-BE49-F238E27FC236}">
                <a16:creationId xmlns:a16="http://schemas.microsoft.com/office/drawing/2014/main" id="{B73445A5-FC62-461F-8B10-2ED55EFD948B}"/>
              </a:ext>
            </a:extLst>
          </p:cNvPr>
          <p:cNvSpPr>
            <a:spLocks noEditPoints="1"/>
          </p:cNvSpPr>
          <p:nvPr/>
        </p:nvSpPr>
        <p:spPr bwMode="auto">
          <a:xfrm>
            <a:off x="4480948" y="2744878"/>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static double </a:t>
            </a:r>
            <a:r>
              <a:rPr lang="en-GB" sz="1100" dirty="0" err="1">
                <a:solidFill>
                  <a:schemeClr val="accent1"/>
                </a:solidFill>
                <a:latin typeface="Consolas" panose="020B0609020204030204" pitchFamily="49" charset="0"/>
              </a:rPr>
              <a:t>FtoC</a:t>
            </a:r>
            <a:r>
              <a:rPr lang="en-GB" sz="1100" dirty="0">
                <a:solidFill>
                  <a:schemeClr val="accent1"/>
                </a:solidFill>
                <a:latin typeface="Consolas" panose="020B0609020204030204" pitchFamily="49" charset="0"/>
              </a:rPr>
              <a:t>(double F)</a:t>
            </a:r>
          </a:p>
          <a:p>
            <a:r>
              <a:rPr lang="en-GB" sz="1100" dirty="0">
                <a:solidFill>
                  <a:schemeClr val="accent1"/>
                </a:solidFill>
                <a:latin typeface="Consolas" panose="020B0609020204030204" pitchFamily="49" charset="0"/>
              </a:rPr>
              <a:t>{</a:t>
            </a:r>
          </a:p>
        </p:txBody>
      </p:sp>
      <p:sp>
        <p:nvSpPr>
          <p:cNvPr id="18" name="Freeform 46">
            <a:extLst>
              <a:ext uri="{FF2B5EF4-FFF2-40B4-BE49-F238E27FC236}">
                <a16:creationId xmlns:a16="http://schemas.microsoft.com/office/drawing/2014/main" id="{60375DB1-0941-49E1-A166-DB86F0D46150}"/>
              </a:ext>
            </a:extLst>
          </p:cNvPr>
          <p:cNvSpPr>
            <a:spLocks noEditPoints="1"/>
          </p:cNvSpPr>
          <p:nvPr/>
        </p:nvSpPr>
        <p:spPr bwMode="auto">
          <a:xfrm>
            <a:off x="4480948" y="4956768"/>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return (F / 1.8) - 32;</a:t>
            </a:r>
          </a:p>
          <a:p>
            <a:r>
              <a:rPr lang="en-GB" sz="1100" dirty="0">
                <a:solidFill>
                  <a:schemeClr val="accent1"/>
                </a:solidFill>
                <a:latin typeface="Consolas" panose="020B0609020204030204" pitchFamily="49" charset="0"/>
              </a:rPr>
              <a:t>}</a:t>
            </a:r>
          </a:p>
        </p:txBody>
      </p:sp>
      <p:sp>
        <p:nvSpPr>
          <p:cNvPr id="20" name="Freeform 46">
            <a:extLst>
              <a:ext uri="{FF2B5EF4-FFF2-40B4-BE49-F238E27FC236}">
                <a16:creationId xmlns:a16="http://schemas.microsoft.com/office/drawing/2014/main" id="{D037B9B5-0F83-4A0E-98B3-34831747F675}"/>
              </a:ext>
            </a:extLst>
          </p:cNvPr>
          <p:cNvSpPr>
            <a:spLocks noEditPoints="1"/>
          </p:cNvSpPr>
          <p:nvPr/>
        </p:nvSpPr>
        <p:spPr bwMode="auto">
          <a:xfrm>
            <a:off x="1071787" y="5212510"/>
            <a:ext cx="3334695"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Main program</a:t>
            </a:r>
          </a:p>
        </p:txBody>
      </p:sp>
      <p:sp>
        <p:nvSpPr>
          <p:cNvPr id="22" name="Freeform 46">
            <a:extLst>
              <a:ext uri="{FF2B5EF4-FFF2-40B4-BE49-F238E27FC236}">
                <a16:creationId xmlns:a16="http://schemas.microsoft.com/office/drawing/2014/main" id="{73A3C07F-7A0F-45B7-AF05-58E2C5BD3FF2}"/>
              </a:ext>
            </a:extLst>
          </p:cNvPr>
          <p:cNvSpPr>
            <a:spLocks noEditPoints="1"/>
          </p:cNvSpPr>
          <p:nvPr/>
        </p:nvSpPr>
        <p:spPr bwMode="auto">
          <a:xfrm>
            <a:off x="1071787" y="3744035"/>
            <a:ext cx="3334695" cy="1371024"/>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Main program</a:t>
            </a:r>
          </a:p>
          <a:p>
            <a:r>
              <a:rPr lang="en-GB" sz="1100" dirty="0">
                <a:solidFill>
                  <a:schemeClr val="accent1"/>
                </a:solidFill>
                <a:latin typeface="Consolas" panose="020B0609020204030204" pitchFamily="49" charset="0"/>
              </a:rPr>
              <a:t>	static void Main(string[] </a:t>
            </a:r>
            <a:r>
              <a:rPr lang="en-GB" sz="1100" dirty="0" err="1">
                <a:solidFill>
                  <a:schemeClr val="accent1"/>
                </a:solidFill>
                <a:latin typeface="Consolas" panose="020B0609020204030204" pitchFamily="49" charset="0"/>
              </a:rPr>
              <a:t>args</a:t>
            </a:r>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a:t>
            </a:r>
          </a:p>
        </p:txBody>
      </p:sp>
      <p:sp>
        <p:nvSpPr>
          <p:cNvPr id="24" name="Freeform 46">
            <a:extLst>
              <a:ext uri="{FF2B5EF4-FFF2-40B4-BE49-F238E27FC236}">
                <a16:creationId xmlns:a16="http://schemas.microsoft.com/office/drawing/2014/main" id="{8FDCBC9A-95AC-4BAC-AE89-5764C2D813F4}"/>
              </a:ext>
            </a:extLst>
          </p:cNvPr>
          <p:cNvSpPr>
            <a:spLocks noEditPoints="1"/>
          </p:cNvSpPr>
          <p:nvPr/>
        </p:nvSpPr>
        <p:spPr bwMode="auto">
          <a:xfrm>
            <a:off x="4480948" y="3173201"/>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double C = 30;</a:t>
            </a:r>
          </a:p>
        </p:txBody>
      </p:sp>
      <p:sp>
        <p:nvSpPr>
          <p:cNvPr id="26" name="Freeform 46">
            <a:extLst>
              <a:ext uri="{FF2B5EF4-FFF2-40B4-BE49-F238E27FC236}">
                <a16:creationId xmlns:a16="http://schemas.microsoft.com/office/drawing/2014/main" id="{26E20842-D532-4125-82CA-4AC452C09DB4}"/>
              </a:ext>
            </a:extLst>
          </p:cNvPr>
          <p:cNvSpPr>
            <a:spLocks noEditPoints="1"/>
          </p:cNvSpPr>
          <p:nvPr/>
        </p:nvSpPr>
        <p:spPr bwMode="auto">
          <a:xfrm>
            <a:off x="4480948" y="5399146"/>
            <a:ext cx="397328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double F = </a:t>
            </a:r>
            <a:r>
              <a:rPr lang="en-GB" sz="1100" dirty="0" err="1">
                <a:solidFill>
                  <a:schemeClr val="accent1"/>
                </a:solidFill>
                <a:latin typeface="Consolas" panose="020B0609020204030204" pitchFamily="49" charset="0"/>
              </a:rPr>
              <a:t>CtoF</a:t>
            </a:r>
            <a:r>
              <a:rPr lang="en-GB" sz="1100" dirty="0">
                <a:solidFill>
                  <a:schemeClr val="accent1"/>
                </a:solidFill>
                <a:latin typeface="Consolas" panose="020B0609020204030204" pitchFamily="49" charset="0"/>
              </a:rPr>
              <a:t>(C);</a:t>
            </a:r>
          </a:p>
        </p:txBody>
      </p:sp>
      <p:grpSp>
        <p:nvGrpSpPr>
          <p:cNvPr id="27" name="Group 26">
            <a:extLst>
              <a:ext uri="{FF2B5EF4-FFF2-40B4-BE49-F238E27FC236}">
                <a16:creationId xmlns:a16="http://schemas.microsoft.com/office/drawing/2014/main" id="{AE2A563E-4160-471D-9A89-7F0BFA983975}"/>
              </a:ext>
            </a:extLst>
          </p:cNvPr>
          <p:cNvGrpSpPr/>
          <p:nvPr/>
        </p:nvGrpSpPr>
        <p:grpSpPr>
          <a:xfrm>
            <a:off x="2513438" y="5713170"/>
            <a:ext cx="5131802" cy="1043961"/>
            <a:chOff x="6827137" y="5669482"/>
            <a:chExt cx="2374896" cy="558800"/>
          </a:xfrm>
        </p:grpSpPr>
        <p:sp>
          <p:nvSpPr>
            <p:cNvPr id="28" name="Freeform 63">
              <a:extLst>
                <a:ext uri="{FF2B5EF4-FFF2-40B4-BE49-F238E27FC236}">
                  <a16:creationId xmlns:a16="http://schemas.microsoft.com/office/drawing/2014/main" id="{0389FDD7-9CA9-475D-A6EC-AFEB98E38F6A}"/>
                </a:ext>
              </a:extLst>
            </p:cNvPr>
            <p:cNvSpPr>
              <a:spLocks noEditPoints="1"/>
            </p:cNvSpPr>
            <p:nvPr/>
          </p:nvSpPr>
          <p:spPr bwMode="auto">
            <a:xfrm flipV="1">
              <a:off x="6842101" y="5669482"/>
              <a:ext cx="2359932" cy="55880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08000" rIns="91440" bIns="45720" numCol="1" anchor="t" anchorCtr="0" compatLnSpc="1">
              <a:prstTxWarp prst="textNoShape">
                <a:avLst/>
              </a:prstTxWarp>
            </a:bodyPr>
            <a:lstStyle/>
            <a:p>
              <a:endParaRPr lang="en-GB" sz="1100" dirty="0">
                <a:solidFill>
                  <a:schemeClr val="accent1"/>
                </a:solidFill>
                <a:latin typeface="Consolas" panose="020B0609020204030204" pitchFamily="49" charset="0"/>
              </a:endParaRPr>
            </a:p>
          </p:txBody>
        </p:sp>
        <p:sp>
          <p:nvSpPr>
            <p:cNvPr id="29" name="TextBox 28">
              <a:extLst>
                <a:ext uri="{FF2B5EF4-FFF2-40B4-BE49-F238E27FC236}">
                  <a16:creationId xmlns:a16="http://schemas.microsoft.com/office/drawing/2014/main" id="{DED499CF-7925-4F66-9746-CBA83A8DE90D}"/>
                </a:ext>
              </a:extLst>
            </p:cNvPr>
            <p:cNvSpPr txBox="1"/>
            <p:nvPr/>
          </p:nvSpPr>
          <p:spPr>
            <a:xfrm>
              <a:off x="6827137" y="5915357"/>
              <a:ext cx="2246444" cy="261610"/>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err="1"/>
                <a:t>Console.WriteLine</a:t>
              </a:r>
              <a:r>
                <a:rPr lang="en-GB" dirty="0"/>
                <a:t>(C + " degrees C is " + F + " degrees F ");</a:t>
              </a:r>
            </a:p>
            <a:p>
              <a:r>
                <a:rPr lang="en-GB" dirty="0"/>
                <a:t>		}</a:t>
              </a:r>
            </a:p>
            <a:p>
              <a:r>
                <a:rPr lang="en-GB" dirty="0"/>
                <a:t>	}</a:t>
              </a:r>
            </a:p>
            <a:p>
              <a:r>
                <a:rPr lang="en-GB" dirty="0"/>
                <a:t>}</a:t>
              </a:r>
            </a:p>
          </p:txBody>
        </p:sp>
      </p:grpSp>
      <p:sp>
        <p:nvSpPr>
          <p:cNvPr id="31" name="Speech Bubble: Oval 30">
            <a:extLst>
              <a:ext uri="{FF2B5EF4-FFF2-40B4-BE49-F238E27FC236}">
                <a16:creationId xmlns:a16="http://schemas.microsoft.com/office/drawing/2014/main" id="{76A9B1CB-1475-4006-A9C0-3BD6AE730F0C}"/>
              </a:ext>
            </a:extLst>
          </p:cNvPr>
          <p:cNvSpPr/>
          <p:nvPr/>
        </p:nvSpPr>
        <p:spPr>
          <a:xfrm>
            <a:off x="278200" y="5648866"/>
            <a:ext cx="2219743" cy="1024006"/>
          </a:xfrm>
          <a:prstGeom prst="wedgeEllipseCallout">
            <a:avLst>
              <a:gd name="adj1" fmla="val 50120"/>
              <a:gd name="adj2" fmla="val -553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To help you get started, here is all the code you need with the statements jumbled up.</a:t>
            </a:r>
          </a:p>
        </p:txBody>
      </p:sp>
    </p:spTree>
    <p:extLst>
      <p:ext uri="{BB962C8B-B14F-4D97-AF65-F5344CB8AC3E}">
        <p14:creationId xmlns:p14="http://schemas.microsoft.com/office/powerpoint/2010/main" val="135203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8E4CEF-1D11-46AD-A99C-E98C9968433B}"/>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Characters problem:</a:t>
            </a:r>
          </a:p>
          <a:p>
            <a:r>
              <a:rPr lang="en-GB" dirty="0"/>
              <a:t>1 point.</a:t>
            </a:r>
          </a:p>
          <a:p>
            <a:r>
              <a:rPr lang="en-GB" dirty="0">
                <a:latin typeface="Calibri" panose="020F0502020204030204" pitchFamily="34" charset="0"/>
                <a:cs typeface="Calibri" panose="020F0502020204030204" pitchFamily="34" charset="0"/>
              </a:rPr>
              <a:t>Write a program to produce the following output:</a:t>
            </a:r>
          </a:p>
          <a:p>
            <a:r>
              <a:rPr lang="en-GB" dirty="0">
                <a:latin typeface="Calibri" panose="020F0502020204030204" pitchFamily="34" charset="0"/>
                <a:cs typeface="Calibri" panose="020F0502020204030204" pitchFamily="34" charset="0"/>
              </a:rPr>
              <a:t>The digits are: 0123456789</a:t>
            </a:r>
          </a:p>
          <a:p>
            <a:r>
              <a:rPr lang="en-GB" dirty="0">
                <a:latin typeface="Calibri" panose="020F0502020204030204" pitchFamily="34" charset="0"/>
                <a:cs typeface="Calibri" panose="020F0502020204030204" pitchFamily="34" charset="0"/>
              </a:rPr>
              <a:t>The characters are: </a:t>
            </a:r>
            <a:r>
              <a:rPr lang="en-GB" dirty="0" err="1">
                <a:latin typeface="Calibri" panose="020F0502020204030204" pitchFamily="34" charset="0"/>
                <a:cs typeface="Calibri" panose="020F0502020204030204" pitchFamily="34" charset="0"/>
              </a:rPr>
              <a:t>abcdABCD</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The </a:t>
            </a:r>
            <a:r>
              <a:rPr lang="en-GB" dirty="0" err="1">
                <a:latin typeface="Calibri" panose="020F0502020204030204" pitchFamily="34" charset="0"/>
                <a:cs typeface="Calibri" panose="020F0502020204030204" pitchFamily="34" charset="0"/>
              </a:rPr>
              <a:t>alphanumerics</a:t>
            </a:r>
            <a:r>
              <a:rPr lang="en-GB" dirty="0">
                <a:latin typeface="Calibri" panose="020F0502020204030204" pitchFamily="34" charset="0"/>
                <a:cs typeface="Calibri" panose="020F0502020204030204" pitchFamily="34" charset="0"/>
              </a:rPr>
              <a:t> are: 0123456789 </a:t>
            </a:r>
            <a:r>
              <a:rPr lang="en-GB" dirty="0" err="1">
                <a:latin typeface="Calibri" panose="020F0502020204030204" pitchFamily="34" charset="0"/>
                <a:cs typeface="Calibri" panose="020F0502020204030204" pitchFamily="34" charset="0"/>
              </a:rPr>
              <a:t>abcdABCD</a:t>
            </a:r>
            <a:r>
              <a:rPr lang="en-GB"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endParaRPr lang="en-GB" dirty="0"/>
          </a:p>
        </p:txBody>
      </p:sp>
      <p:grpSp>
        <p:nvGrpSpPr>
          <p:cNvPr id="9" name="Group 8">
            <a:extLst>
              <a:ext uri="{FF2B5EF4-FFF2-40B4-BE49-F238E27FC236}">
                <a16:creationId xmlns:a16="http://schemas.microsoft.com/office/drawing/2014/main" id="{BDE0C199-A899-4ED6-8AF4-A5AA979A25DD}"/>
              </a:ext>
            </a:extLst>
          </p:cNvPr>
          <p:cNvGrpSpPr/>
          <p:nvPr/>
        </p:nvGrpSpPr>
        <p:grpSpPr>
          <a:xfrm>
            <a:off x="8640000" y="1411704"/>
            <a:ext cx="1080000" cy="1080000"/>
            <a:chOff x="2514600" y="990600"/>
            <a:chExt cx="4876800" cy="4876800"/>
          </a:xfrm>
        </p:grpSpPr>
        <p:pic>
          <p:nvPicPr>
            <p:cNvPr id="10" name="Graphic 9">
              <a:extLst>
                <a:ext uri="{FF2B5EF4-FFF2-40B4-BE49-F238E27FC236}">
                  <a16:creationId xmlns:a16="http://schemas.microsoft.com/office/drawing/2014/main" id="{7DE34F2E-308D-4955-A1EB-6859E45AE4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4600" y="990600"/>
              <a:ext cx="4876800" cy="4876800"/>
            </a:xfrm>
            <a:prstGeom prst="rect">
              <a:avLst/>
            </a:prstGeom>
          </p:spPr>
        </p:pic>
        <p:pic>
          <p:nvPicPr>
            <p:cNvPr id="11" name="Graphic 10">
              <a:extLst>
                <a:ext uri="{FF2B5EF4-FFF2-40B4-BE49-F238E27FC236}">
                  <a16:creationId xmlns:a16="http://schemas.microsoft.com/office/drawing/2014/main" id="{99B54F0A-7AFD-4A5F-BE7B-8AE97A6C2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3147" y="2675860"/>
              <a:ext cx="2862263" cy="2862263"/>
            </a:xfrm>
            <a:prstGeom prst="rect">
              <a:avLst/>
            </a:prstGeom>
          </p:spPr>
        </p:pic>
      </p:grpSp>
    </p:spTree>
    <p:extLst>
      <p:ext uri="{BB962C8B-B14F-4D97-AF65-F5344CB8AC3E}">
        <p14:creationId xmlns:p14="http://schemas.microsoft.com/office/powerpoint/2010/main" val="7174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AB7E5B6-A075-4D6C-B773-0CC93577FCB9}"/>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Fish tank volume problem:</a:t>
            </a:r>
          </a:p>
          <a:p>
            <a:r>
              <a:rPr lang="en-GB" dirty="0"/>
              <a:t>2 points.</a:t>
            </a:r>
          </a:p>
          <a:p>
            <a:r>
              <a:rPr lang="en-GB" dirty="0"/>
              <a:t>Write a subroutine that will output the volume of a fish tank. To calculate volume in litres, multiply length by depth by height and divide by 1000.</a:t>
            </a:r>
            <a:endParaRPr lang="pt-BR" dirty="0">
              <a:latin typeface="Consolas" panose="020B0609020204030204" pitchFamily="49" charset="0"/>
            </a:endParaRPr>
          </a:p>
          <a:p>
            <a:endParaRPr lang="en-GB" dirty="0"/>
          </a:p>
          <a:p>
            <a:r>
              <a:rPr lang="en-GB" sz="1800" dirty="0">
                <a:solidFill>
                  <a:schemeClr val="tx1"/>
                </a:solidFill>
              </a:rPr>
              <a:t>Microscopy problem:</a:t>
            </a:r>
          </a:p>
          <a:p>
            <a:r>
              <a:rPr lang="en-GB" dirty="0"/>
              <a:t>2 points.</a:t>
            </a:r>
          </a:p>
          <a:p>
            <a:r>
              <a:rPr lang="en-GB" dirty="0">
                <a:latin typeface="Calibri" panose="020F0502020204030204" pitchFamily="34" charset="0"/>
                <a:cs typeface="Calibri" panose="020F0502020204030204" pitchFamily="34" charset="0"/>
              </a:rPr>
              <a:t>The actual size of a cell viewed under a light microscope is 80</a:t>
            </a:r>
            <a:r>
              <a:rPr lang="el-GR" dirty="0">
                <a:latin typeface="Calibri" panose="020F0502020204030204" pitchFamily="34" charset="0"/>
                <a:cs typeface="Calibri" panose="020F0502020204030204" pitchFamily="34" charset="0"/>
              </a:rPr>
              <a:t>μ</a:t>
            </a:r>
            <a:r>
              <a:rPr lang="en-GB" dirty="0">
                <a:latin typeface="Calibri" panose="020F0502020204030204" pitchFamily="34" charset="0"/>
                <a:cs typeface="Calibri" panose="020F0502020204030204" pitchFamily="34" charset="0"/>
              </a:rPr>
              <a:t>m (micrometres). It measures 4cm on the slide. Calculate the magnification.</a:t>
            </a:r>
          </a:p>
          <a:p>
            <a:r>
              <a:rPr lang="en-GB" dirty="0">
                <a:latin typeface="Calibri" panose="020F0502020204030204" pitchFamily="34" charset="0"/>
                <a:cs typeface="Calibri" panose="020F0502020204030204" pitchFamily="34" charset="0"/>
              </a:rPr>
              <a:t>The size on the slide multiplied by 10,000 converts the measurement to </a:t>
            </a:r>
            <a:r>
              <a:rPr lang="el-GR" dirty="0">
                <a:latin typeface="Calibri" panose="020F0502020204030204" pitchFamily="34" charset="0"/>
                <a:cs typeface="Calibri" panose="020F0502020204030204" pitchFamily="34" charset="0"/>
              </a:rPr>
              <a:t>μ</a:t>
            </a:r>
            <a:r>
              <a:rPr lang="en-GB" dirty="0">
                <a:latin typeface="Calibri" panose="020F0502020204030204" pitchFamily="34" charset="0"/>
                <a:cs typeface="Calibri" panose="020F0502020204030204" pitchFamily="34" charset="0"/>
              </a:rPr>
              <a:t>m. Divide this by the actual size to determine the magnification.</a:t>
            </a:r>
          </a:p>
          <a:p>
            <a:endParaRPr lang="en-GB" dirty="0"/>
          </a:p>
        </p:txBody>
      </p:sp>
      <p:pic>
        <p:nvPicPr>
          <p:cNvPr id="9" name="Graphic 8">
            <a:extLst>
              <a:ext uri="{FF2B5EF4-FFF2-40B4-BE49-F238E27FC236}">
                <a16:creationId xmlns:a16="http://schemas.microsoft.com/office/drawing/2014/main" id="{E46C60FF-324E-4DC7-BAFC-1B1031067A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235150"/>
            <a:ext cx="1080000" cy="1080000"/>
          </a:xfrm>
          <a:prstGeom prst="rect">
            <a:avLst/>
          </a:prstGeom>
        </p:spPr>
      </p:pic>
      <p:grpSp>
        <p:nvGrpSpPr>
          <p:cNvPr id="10" name="Group 9">
            <a:extLst>
              <a:ext uri="{FF2B5EF4-FFF2-40B4-BE49-F238E27FC236}">
                <a16:creationId xmlns:a16="http://schemas.microsoft.com/office/drawing/2014/main" id="{0F6CD02C-6731-48EB-9ECC-985F7CFCF2E8}"/>
              </a:ext>
            </a:extLst>
          </p:cNvPr>
          <p:cNvGrpSpPr/>
          <p:nvPr/>
        </p:nvGrpSpPr>
        <p:grpSpPr>
          <a:xfrm>
            <a:off x="308758" y="3946904"/>
            <a:ext cx="2235567" cy="1700913"/>
            <a:chOff x="0" y="3768170"/>
            <a:chExt cx="3731646" cy="2839192"/>
          </a:xfrm>
        </p:grpSpPr>
        <p:pic>
          <p:nvPicPr>
            <p:cNvPr id="11" name="Graphic 10">
              <a:extLst>
                <a:ext uri="{FF2B5EF4-FFF2-40B4-BE49-F238E27FC236}">
                  <a16:creationId xmlns:a16="http://schemas.microsoft.com/office/drawing/2014/main" id="{04D6DFDF-2F82-4F45-89EA-26654FEEA7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0125" y="5255841"/>
              <a:ext cx="1351521" cy="1351521"/>
            </a:xfrm>
            <a:prstGeom prst="rect">
              <a:avLst/>
            </a:prstGeom>
          </p:spPr>
        </p:pic>
        <p:pic>
          <p:nvPicPr>
            <p:cNvPr id="12" name="Graphic 11">
              <a:extLst>
                <a:ext uri="{FF2B5EF4-FFF2-40B4-BE49-F238E27FC236}">
                  <a16:creationId xmlns:a16="http://schemas.microsoft.com/office/drawing/2014/main" id="{F47B01B3-D63A-455A-8D3A-A3E3C44E97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0125" y="4275472"/>
              <a:ext cx="1351521" cy="1351521"/>
            </a:xfrm>
            <a:prstGeom prst="rect">
              <a:avLst/>
            </a:prstGeom>
          </p:spPr>
        </p:pic>
        <p:pic>
          <p:nvPicPr>
            <p:cNvPr id="13" name="Graphic 12">
              <a:extLst>
                <a:ext uri="{FF2B5EF4-FFF2-40B4-BE49-F238E27FC236}">
                  <a16:creationId xmlns:a16="http://schemas.microsoft.com/office/drawing/2014/main" id="{B0A0D181-3F5E-476D-A7CD-40E3B37669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0" y="3768170"/>
              <a:ext cx="2839192" cy="2839192"/>
            </a:xfrm>
            <a:prstGeom prst="rect">
              <a:avLst/>
            </a:prstGeom>
          </p:spPr>
        </p:pic>
      </p:grpSp>
      <p:pic>
        <p:nvPicPr>
          <p:cNvPr id="14" name="Graphic 13">
            <a:extLst>
              <a:ext uri="{FF2B5EF4-FFF2-40B4-BE49-F238E27FC236}">
                <a16:creationId xmlns:a16="http://schemas.microsoft.com/office/drawing/2014/main" id="{B8B60750-9D84-4EC5-A0F1-B05ADD2808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40000" y="2866904"/>
            <a:ext cx="1080000" cy="1080000"/>
          </a:xfrm>
          <a:prstGeom prst="rect">
            <a:avLst/>
          </a:prstGeom>
        </p:spPr>
      </p:pic>
    </p:spTree>
    <p:extLst>
      <p:ext uri="{BB962C8B-B14F-4D97-AF65-F5344CB8AC3E}">
        <p14:creationId xmlns:p14="http://schemas.microsoft.com/office/powerpoint/2010/main" val="22095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Carpet cost problem:</a:t>
            </a:r>
          </a:p>
          <a:p>
            <a:r>
              <a:rPr lang="en-GB" dirty="0"/>
              <a:t>2 points.</a:t>
            </a:r>
          </a:p>
          <a:p>
            <a:r>
              <a:rPr lang="en-GB" dirty="0"/>
              <a:t>Write a subroutine that outputs the cost of fitting a carpet using 3 parameters:</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Width of the room in metres.</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Length of the room in metres.</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Price of carpet per m</a:t>
            </a:r>
            <a:r>
              <a:rPr lang="en-GB" baseline="30000" dirty="0">
                <a:latin typeface="Calibri" panose="020F0502020204030204" pitchFamily="34" charset="0"/>
                <a:cs typeface="Calibri" panose="020F0502020204030204" pitchFamily="34" charset="0"/>
              </a:rPr>
              <a:t>2</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Underlay for the carpet will also be required at £3 per m</a:t>
            </a:r>
            <a:r>
              <a:rPr lang="en-GB" baseline="30000" dirty="0">
                <a:latin typeface="Calibri" panose="020F0502020204030204" pitchFamily="34" charset="0"/>
                <a:cs typeface="Calibri" panose="020F0502020204030204" pitchFamily="34" charset="0"/>
              </a:rPr>
              <a:t>2</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Grippers will be required at £1/m: width * 2 + length * 2</a:t>
            </a:r>
          </a:p>
          <a:p>
            <a:r>
              <a:rPr lang="en-GB" dirty="0">
                <a:latin typeface="Calibri" panose="020F0502020204030204" pitchFamily="34" charset="0"/>
                <a:cs typeface="Calibri" panose="020F0502020204030204" pitchFamily="34" charset="0"/>
              </a:rPr>
              <a:t>The fitting fee is £50.</a:t>
            </a:r>
          </a:p>
          <a:p>
            <a:r>
              <a:rPr lang="en-GB" dirty="0">
                <a:latin typeface="Calibri" panose="020F0502020204030204" pitchFamily="34" charset="0"/>
                <a:cs typeface="Calibri" panose="020F0502020204030204" pitchFamily="34" charset="0"/>
              </a:rPr>
              <a:t>Test the program with a 7 x 6m room and a £17m</a:t>
            </a:r>
            <a:r>
              <a:rPr lang="en-GB" baseline="30000" dirty="0">
                <a:latin typeface="Calibri" panose="020F0502020204030204" pitchFamily="34" charset="0"/>
                <a:cs typeface="Calibri" panose="020F0502020204030204" pitchFamily="34" charset="0"/>
              </a:rPr>
              <a:t>2</a:t>
            </a:r>
            <a:r>
              <a:rPr lang="en-GB" dirty="0">
                <a:latin typeface="Calibri" panose="020F0502020204030204" pitchFamily="34" charset="0"/>
                <a:cs typeface="Calibri" panose="020F0502020204030204" pitchFamily="34" charset="0"/>
              </a:rPr>
              <a:t> carpet.</a:t>
            </a:r>
          </a:p>
          <a:p>
            <a:r>
              <a:rPr lang="en-GB" dirty="0">
                <a:latin typeface="Calibri" panose="020F0502020204030204" pitchFamily="34" charset="0"/>
                <a:cs typeface="Calibri" panose="020F0502020204030204" pitchFamily="34" charset="0"/>
              </a:rPr>
              <a:t>E.g. 7m x 6m room with a £17 carpet = £714 + £126 + £26 + £50 = £916</a:t>
            </a:r>
          </a:p>
        </p:txBody>
      </p:sp>
      <p:pic>
        <p:nvPicPr>
          <p:cNvPr id="8" name="Graphic 7">
            <a:extLst>
              <a:ext uri="{FF2B5EF4-FFF2-40B4-BE49-F238E27FC236}">
                <a16:creationId xmlns:a16="http://schemas.microsoft.com/office/drawing/2014/main" id="{E5CEB351-07A0-4559-A950-D1DF7A2336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618957"/>
            <a:ext cx="1080000" cy="1080000"/>
          </a:xfrm>
          <a:prstGeom prst="rect">
            <a:avLst/>
          </a:prstGeom>
        </p:spPr>
      </p:pic>
    </p:spTree>
    <p:extLst>
      <p:ext uri="{BB962C8B-B14F-4D97-AF65-F5344CB8AC3E}">
        <p14:creationId xmlns:p14="http://schemas.microsoft.com/office/powerpoint/2010/main" val="29452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02273" cy="4758506"/>
          </a:xfrm>
        </p:spPr>
        <p:txBody>
          <a:bodyPr/>
          <a:lstStyle/>
          <a:p>
            <a:r>
              <a:rPr lang="en-GB" sz="1800" dirty="0">
                <a:solidFill>
                  <a:schemeClr val="tx1"/>
                </a:solidFill>
              </a:rPr>
              <a:t>Energy bill calculator problem:</a:t>
            </a:r>
          </a:p>
          <a:p>
            <a:r>
              <a:rPr lang="en-GB" dirty="0"/>
              <a:t>3 points.</a:t>
            </a:r>
          </a:p>
          <a:p>
            <a:r>
              <a:rPr lang="en-GB" dirty="0"/>
              <a:t>Write a subroutine that will output the raw cost of energy usage by taking three parameters: previous meter reading, current reading and calorific value.</a:t>
            </a:r>
          </a:p>
          <a:p>
            <a:r>
              <a:rPr lang="en-GB" dirty="0"/>
              <a:t>The units used equals the current reading minus the previous reading.</a:t>
            </a:r>
          </a:p>
          <a:p>
            <a:r>
              <a:rPr lang="en-GB" dirty="0"/>
              <a:t>kWh = units used * 1.022 * calorific value divided by 3.6.</a:t>
            </a:r>
          </a:p>
          <a:p>
            <a:r>
              <a:rPr lang="en-GB" dirty="0"/>
              <a:t>The calorific value varies a little by each supplier, are governed by legislation and provided by the National Grid. Assume a value of 39.3.</a:t>
            </a:r>
          </a:p>
          <a:p>
            <a:r>
              <a:rPr lang="en-GB" dirty="0"/>
              <a:t>Energy is charged at 2.84p per kWh.</a:t>
            </a:r>
          </a:p>
          <a:p>
            <a:r>
              <a:rPr lang="en-GB" dirty="0"/>
              <a:t>You do not need to format the output because the result is the input to further calculations.</a:t>
            </a:r>
            <a:endParaRPr lang="pt-BR" dirty="0"/>
          </a:p>
          <a:p>
            <a:endParaRPr lang="en-GB" dirty="0"/>
          </a:p>
          <a:p>
            <a:r>
              <a:rPr lang="en-GB" sz="1800" dirty="0">
                <a:solidFill>
                  <a:schemeClr val="tx1"/>
                </a:solidFill>
              </a:rPr>
              <a:t>Circle properties problem:</a:t>
            </a:r>
          </a:p>
          <a:p>
            <a:r>
              <a:rPr lang="en-GB" dirty="0"/>
              <a:t>3 points.</a:t>
            </a:r>
          </a:p>
          <a:p>
            <a:r>
              <a:rPr lang="en-GB" dirty="0"/>
              <a:t>Write a subroutine that outputs the following properties of a circle</a:t>
            </a:r>
            <a:br>
              <a:rPr lang="en-GB" dirty="0"/>
            </a:br>
            <a:r>
              <a:rPr lang="en-GB" dirty="0"/>
              <a:t>from the diameter and arc angle:</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The radius of the circle (diameter divided by 2).</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The area of the circle (3.14 multiplied by the radius squared).</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The circumference of the circle (3.14 multiplied by the diameter).</a:t>
            </a:r>
          </a:p>
          <a:p>
            <a:pPr marL="171450" indent="-171450">
              <a:buFont typeface="Arial" panose="020B0604020202020204" pitchFamily="34" charset="0"/>
              <a:buChar char="•"/>
            </a:pPr>
            <a:r>
              <a:rPr lang="en-GB" dirty="0">
                <a:latin typeface="Calibri" panose="020F0502020204030204" pitchFamily="34" charset="0"/>
                <a:cs typeface="Calibri" panose="020F0502020204030204" pitchFamily="34" charset="0"/>
              </a:rPr>
              <a:t>The arc length (circumference multiplied by the arc angle), divided by 360.</a:t>
            </a:r>
          </a:p>
          <a:p>
            <a:endParaRPr lang="en-GB" dirty="0"/>
          </a:p>
        </p:txBody>
      </p:sp>
      <p:pic>
        <p:nvPicPr>
          <p:cNvPr id="10" name="Graphic 9">
            <a:extLst>
              <a:ext uri="{FF2B5EF4-FFF2-40B4-BE49-F238E27FC236}">
                <a16:creationId xmlns:a16="http://schemas.microsoft.com/office/drawing/2014/main" id="{188BF8E8-FF25-42E4-A5AE-F43B0F5054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42481"/>
            <a:ext cx="1080000" cy="1080000"/>
          </a:xfrm>
          <a:prstGeom prst="rect">
            <a:avLst/>
          </a:prstGeom>
        </p:spPr>
      </p:pic>
      <p:pic>
        <p:nvPicPr>
          <p:cNvPr id="12" name="Graphic 11">
            <a:extLst>
              <a:ext uri="{FF2B5EF4-FFF2-40B4-BE49-F238E27FC236}">
                <a16:creationId xmlns:a16="http://schemas.microsoft.com/office/drawing/2014/main" id="{BF653967-F49E-486E-8847-B0C713366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931410"/>
            <a:ext cx="1080000" cy="1080000"/>
          </a:xfrm>
          <a:prstGeom prst="rect">
            <a:avLst/>
          </a:prstGeom>
        </p:spPr>
      </p:pic>
      <p:grpSp>
        <p:nvGrpSpPr>
          <p:cNvPr id="45" name="Group 44">
            <a:extLst>
              <a:ext uri="{FF2B5EF4-FFF2-40B4-BE49-F238E27FC236}">
                <a16:creationId xmlns:a16="http://schemas.microsoft.com/office/drawing/2014/main" id="{0C4D4DFD-A1BE-4797-A632-65FFBE16DDAE}"/>
              </a:ext>
            </a:extLst>
          </p:cNvPr>
          <p:cNvGrpSpPr/>
          <p:nvPr/>
        </p:nvGrpSpPr>
        <p:grpSpPr>
          <a:xfrm>
            <a:off x="4953000" y="3997416"/>
            <a:ext cx="2547304" cy="2265045"/>
            <a:chOff x="4953000" y="3997416"/>
            <a:chExt cx="2547304" cy="2265045"/>
          </a:xfrm>
        </p:grpSpPr>
        <p:sp>
          <p:nvSpPr>
            <p:cNvPr id="21" name="Oval 20">
              <a:extLst>
                <a:ext uri="{FF2B5EF4-FFF2-40B4-BE49-F238E27FC236}">
                  <a16:creationId xmlns:a16="http://schemas.microsoft.com/office/drawing/2014/main" id="{3EE8B2EF-80D2-4890-94B1-2F9A1A65F7AB}"/>
                </a:ext>
              </a:extLst>
            </p:cNvPr>
            <p:cNvSpPr/>
            <p:nvPr/>
          </p:nvSpPr>
          <p:spPr>
            <a:xfrm>
              <a:off x="4953000" y="4222906"/>
              <a:ext cx="1722120" cy="1722120"/>
            </a:xfrm>
            <a:prstGeom prst="ellipse">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595959"/>
                </a:solidFill>
              </a:endParaRPr>
            </a:p>
          </p:txBody>
        </p:sp>
        <p:cxnSp>
          <p:nvCxnSpPr>
            <p:cNvPr id="22" name="Straight Connector 21">
              <a:extLst>
                <a:ext uri="{FF2B5EF4-FFF2-40B4-BE49-F238E27FC236}">
                  <a16:creationId xmlns:a16="http://schemas.microsoft.com/office/drawing/2014/main" id="{3488F46C-1E12-4B70-A2FA-32D5C38872A5}"/>
                </a:ext>
              </a:extLst>
            </p:cNvPr>
            <p:cNvCxnSpPr/>
            <p:nvPr/>
          </p:nvCxnSpPr>
          <p:spPr>
            <a:xfrm>
              <a:off x="4953635" y="5073806"/>
              <a:ext cx="1722120" cy="0"/>
            </a:xfrm>
            <a:prstGeom prst="line">
              <a:avLst/>
            </a:prstGeom>
            <a:ln>
              <a:solidFill>
                <a:srgbClr val="59595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2B5227-1B60-4866-ABFD-0618B857871B}"/>
                </a:ext>
              </a:extLst>
            </p:cNvPr>
            <p:cNvCxnSpPr/>
            <p:nvPr/>
          </p:nvCxnSpPr>
          <p:spPr>
            <a:xfrm flipV="1">
              <a:off x="5814695" y="4329586"/>
              <a:ext cx="361315" cy="743585"/>
            </a:xfrm>
            <a:prstGeom prst="line">
              <a:avLst/>
            </a:prstGeom>
            <a:ln>
              <a:solidFill>
                <a:srgbClr val="59595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5A9BACA2-17E1-4737-BCEA-480E0BFEB3DA}"/>
                </a:ext>
              </a:extLst>
            </p:cNvPr>
            <p:cNvSpPr/>
            <p:nvPr/>
          </p:nvSpPr>
          <p:spPr>
            <a:xfrm>
              <a:off x="5464175" y="4222906"/>
              <a:ext cx="1329055" cy="1487805"/>
            </a:xfrm>
            <a:prstGeom prst="arc">
              <a:avLst>
                <a:gd name="adj1" fmla="val 16997402"/>
                <a:gd name="adj2" fmla="val 451180"/>
              </a:avLst>
            </a:prstGeom>
            <a:ln>
              <a:solidFill>
                <a:srgbClr val="59595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595959"/>
                </a:solidFill>
              </a:endParaRPr>
            </a:p>
          </p:txBody>
        </p:sp>
        <p:sp>
          <p:nvSpPr>
            <p:cNvPr id="25" name="Arc 24">
              <a:extLst>
                <a:ext uri="{FF2B5EF4-FFF2-40B4-BE49-F238E27FC236}">
                  <a16:creationId xmlns:a16="http://schemas.microsoft.com/office/drawing/2014/main" id="{AA3B34AC-D704-494F-841B-391C6024C0E5}"/>
                </a:ext>
              </a:extLst>
            </p:cNvPr>
            <p:cNvSpPr/>
            <p:nvPr/>
          </p:nvSpPr>
          <p:spPr>
            <a:xfrm>
              <a:off x="5811520" y="4939186"/>
              <a:ext cx="158115" cy="231140"/>
            </a:xfrm>
            <a:prstGeom prst="arc">
              <a:avLst>
                <a:gd name="adj1" fmla="val 16200000"/>
                <a:gd name="adj2" fmla="val 156854"/>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595959"/>
                </a:solidFill>
              </a:endParaRPr>
            </a:p>
          </p:txBody>
        </p:sp>
        <p:sp>
          <p:nvSpPr>
            <p:cNvPr id="33" name="Text Box 161">
              <a:extLst>
                <a:ext uri="{FF2B5EF4-FFF2-40B4-BE49-F238E27FC236}">
                  <a16:creationId xmlns:a16="http://schemas.microsoft.com/office/drawing/2014/main" id="{F0771133-F435-46B4-8A37-00E37B1030DB}"/>
                </a:ext>
              </a:extLst>
            </p:cNvPr>
            <p:cNvSpPr txBox="1"/>
            <p:nvPr/>
          </p:nvSpPr>
          <p:spPr>
            <a:xfrm rot="17694566">
              <a:off x="5182079" y="4576853"/>
              <a:ext cx="1403350" cy="244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000" dirty="0">
                  <a:solidFill>
                    <a:srgbClr val="595959"/>
                  </a:solidFill>
                  <a:effectLst/>
                  <a:ea typeface="Calibri" panose="020F0502020204030204" pitchFamily="34" charset="0"/>
                  <a:cs typeface="Times New Roman" panose="02020603050405020304" pitchFamily="18" charset="0"/>
                </a:rPr>
                <a:t>radius</a:t>
              </a:r>
              <a:endParaRPr lang="en-GB" sz="1100" dirty="0">
                <a:solidFill>
                  <a:srgbClr val="595959"/>
                </a:solidFill>
                <a:effectLst/>
                <a:ea typeface="Calibri" panose="020F0502020204030204" pitchFamily="34" charset="0"/>
                <a:cs typeface="Times New Roman" panose="02020603050405020304" pitchFamily="18" charset="0"/>
              </a:endParaRPr>
            </a:p>
          </p:txBody>
        </p:sp>
        <p:sp>
          <p:nvSpPr>
            <p:cNvPr id="35" name="Text Box 157">
              <a:extLst>
                <a:ext uri="{FF2B5EF4-FFF2-40B4-BE49-F238E27FC236}">
                  <a16:creationId xmlns:a16="http://schemas.microsoft.com/office/drawing/2014/main" id="{A6D0D7ED-771E-4797-832E-74D320366788}"/>
                </a:ext>
              </a:extLst>
            </p:cNvPr>
            <p:cNvSpPr txBox="1"/>
            <p:nvPr/>
          </p:nvSpPr>
          <p:spPr>
            <a:xfrm>
              <a:off x="5166521" y="5095966"/>
              <a:ext cx="1403350" cy="2908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000">
                  <a:solidFill>
                    <a:srgbClr val="595959"/>
                  </a:solidFill>
                  <a:effectLst/>
                  <a:ea typeface="Calibri" panose="020F0502020204030204" pitchFamily="34" charset="0"/>
                  <a:cs typeface="Times New Roman" panose="02020603050405020304" pitchFamily="18" charset="0"/>
                </a:rPr>
                <a:t>diameter</a:t>
              </a:r>
              <a:endParaRPr lang="en-GB" sz="1100">
                <a:solidFill>
                  <a:srgbClr val="595959"/>
                </a:solidFill>
                <a:effectLst/>
                <a:ea typeface="Calibri" panose="020F0502020204030204" pitchFamily="34" charset="0"/>
                <a:cs typeface="Times New Roman" panose="02020603050405020304" pitchFamily="18" charset="0"/>
              </a:endParaRPr>
            </a:p>
          </p:txBody>
        </p:sp>
        <p:sp>
          <p:nvSpPr>
            <p:cNvPr id="37" name="Text Box 159">
              <a:extLst>
                <a:ext uri="{FF2B5EF4-FFF2-40B4-BE49-F238E27FC236}">
                  <a16:creationId xmlns:a16="http://schemas.microsoft.com/office/drawing/2014/main" id="{4B3F29AD-6AAD-4FEE-A5FF-59BA6E121BF7}"/>
                </a:ext>
              </a:extLst>
            </p:cNvPr>
            <p:cNvSpPr txBox="1"/>
            <p:nvPr/>
          </p:nvSpPr>
          <p:spPr>
            <a:xfrm>
              <a:off x="6747671" y="4514941"/>
              <a:ext cx="752633" cy="323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000" dirty="0">
                  <a:solidFill>
                    <a:srgbClr val="595959"/>
                  </a:solidFill>
                  <a:effectLst/>
                  <a:ea typeface="Calibri" panose="020F0502020204030204" pitchFamily="34" charset="0"/>
                  <a:cs typeface="Times New Roman" panose="02020603050405020304" pitchFamily="18" charset="0"/>
                </a:rPr>
                <a:t>arc length</a:t>
              </a:r>
              <a:endParaRPr lang="en-GB" sz="1100" dirty="0">
                <a:solidFill>
                  <a:srgbClr val="595959"/>
                </a:solidFill>
                <a:effectLst/>
                <a:ea typeface="Calibri" panose="020F0502020204030204" pitchFamily="34" charset="0"/>
                <a:cs typeface="Times New Roman" panose="02020603050405020304" pitchFamily="18" charset="0"/>
              </a:endParaRPr>
            </a:p>
          </p:txBody>
        </p:sp>
        <p:sp>
          <p:nvSpPr>
            <p:cNvPr id="39" name="Text Box 156">
              <a:extLst>
                <a:ext uri="{FF2B5EF4-FFF2-40B4-BE49-F238E27FC236}">
                  <a16:creationId xmlns:a16="http://schemas.microsoft.com/office/drawing/2014/main" id="{2FB304C7-498D-42B3-8012-18FF905EC9ED}"/>
                </a:ext>
              </a:extLst>
            </p:cNvPr>
            <p:cNvSpPr txBox="1"/>
            <p:nvPr/>
          </p:nvSpPr>
          <p:spPr>
            <a:xfrm>
              <a:off x="5604671" y="4572091"/>
              <a:ext cx="1403350" cy="3022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000">
                  <a:solidFill>
                    <a:srgbClr val="595959"/>
                  </a:solidFill>
                  <a:effectLst/>
                  <a:ea typeface="Calibri" panose="020F0502020204030204" pitchFamily="34" charset="0"/>
                  <a:cs typeface="Times New Roman" panose="02020603050405020304" pitchFamily="18" charset="0"/>
                </a:rPr>
                <a:t>sector</a:t>
              </a:r>
              <a:endParaRPr lang="en-GB" sz="1100">
                <a:solidFill>
                  <a:srgbClr val="595959"/>
                </a:solidFill>
                <a:effectLst/>
                <a:ea typeface="Calibri" panose="020F0502020204030204" pitchFamily="34" charset="0"/>
                <a:cs typeface="Times New Roman" panose="02020603050405020304" pitchFamily="18" charset="0"/>
              </a:endParaRPr>
            </a:p>
          </p:txBody>
        </p:sp>
        <p:sp>
          <p:nvSpPr>
            <p:cNvPr id="41" name="Text Box 158">
              <a:extLst>
                <a:ext uri="{FF2B5EF4-FFF2-40B4-BE49-F238E27FC236}">
                  <a16:creationId xmlns:a16="http://schemas.microsoft.com/office/drawing/2014/main" id="{14B50F3E-525C-46C5-B877-1AA74D70E7AD}"/>
                </a:ext>
              </a:extLst>
            </p:cNvPr>
            <p:cNvSpPr txBox="1"/>
            <p:nvPr/>
          </p:nvSpPr>
          <p:spPr>
            <a:xfrm rot="18008243">
              <a:off x="6025359" y="5408703"/>
              <a:ext cx="1403350" cy="3041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000">
                  <a:solidFill>
                    <a:srgbClr val="595959"/>
                  </a:solidFill>
                  <a:effectLst/>
                  <a:ea typeface="Calibri" panose="020F0502020204030204" pitchFamily="34" charset="0"/>
                  <a:cs typeface="Times New Roman" panose="02020603050405020304" pitchFamily="18" charset="0"/>
                </a:rPr>
                <a:t>circumference</a:t>
              </a:r>
              <a:endParaRPr lang="en-GB" sz="1100">
                <a:solidFill>
                  <a:srgbClr val="595959"/>
                </a:solidFill>
                <a:effectLst/>
                <a:ea typeface="Calibri" panose="020F0502020204030204" pitchFamily="34" charset="0"/>
                <a:cs typeface="Times New Roman" panose="02020603050405020304" pitchFamily="18" charset="0"/>
              </a:endParaRPr>
            </a:p>
          </p:txBody>
        </p:sp>
        <p:sp>
          <p:nvSpPr>
            <p:cNvPr id="43" name="Text Box 3">
              <a:extLst>
                <a:ext uri="{FF2B5EF4-FFF2-40B4-BE49-F238E27FC236}">
                  <a16:creationId xmlns:a16="http://schemas.microsoft.com/office/drawing/2014/main" id="{81BDF59C-3BCB-4754-B5A0-47BAB8E4E5B3}"/>
                </a:ext>
              </a:extLst>
            </p:cNvPr>
            <p:cNvSpPr txBox="1"/>
            <p:nvPr/>
          </p:nvSpPr>
          <p:spPr>
            <a:xfrm>
              <a:off x="5969635" y="4836886"/>
              <a:ext cx="855506" cy="3359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000" dirty="0">
                  <a:solidFill>
                    <a:srgbClr val="595959"/>
                  </a:solidFill>
                  <a:effectLst/>
                  <a:ea typeface="Calibri" panose="020F0502020204030204" pitchFamily="34" charset="0"/>
                  <a:cs typeface="Times New Roman" panose="02020603050405020304" pitchFamily="18" charset="0"/>
                </a:rPr>
                <a:t>arc angle</a:t>
              </a:r>
              <a:endParaRPr lang="en-GB" sz="1100" dirty="0">
                <a:solidFill>
                  <a:srgbClr val="595959"/>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8353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03FA4888-D51E-48A7-A353-9D44E74D1E4A}"/>
              </a:ext>
            </a:extLst>
          </p:cNvPr>
          <p:cNvSpPr>
            <a:spLocks noGrp="1"/>
          </p:cNvSpPr>
          <p:nvPr>
            <p:ph type="body" sz="quarter" idx="10"/>
          </p:nvPr>
        </p:nvSpPr>
        <p:spPr>
          <a:xfrm>
            <a:off x="216694" y="1388917"/>
            <a:ext cx="8002273" cy="4758506"/>
          </a:xfrm>
        </p:spPr>
        <p:txBody>
          <a:bodyPr/>
          <a:lstStyle/>
          <a:p>
            <a:r>
              <a:rPr lang="en-GB" sz="1800" dirty="0">
                <a:solidFill>
                  <a:schemeClr val="tx1"/>
                </a:solidFill>
              </a:rPr>
              <a:t>Ball pit problem:</a:t>
            </a:r>
          </a:p>
          <a:p>
            <a:r>
              <a:rPr lang="en-GB" dirty="0"/>
              <a:t>3 points.</a:t>
            </a:r>
          </a:p>
          <a:p>
            <a:r>
              <a:rPr lang="en-GB" dirty="0"/>
              <a:t>The number of balls needed to fill a children’s ball pit can be calculated as: the volume of the ball pit divided by the volume of a single ball multiplied by the packing density.</a:t>
            </a:r>
          </a:p>
          <a:p>
            <a:r>
              <a:rPr lang="en-GB" dirty="0"/>
              <a:t>The packing density is generally 0.75.</a:t>
            </a:r>
          </a:p>
          <a:p>
            <a:r>
              <a:rPr lang="en-GB" dirty="0"/>
              <a:t>The volume of the ball pit is calculated as: Pi (3.14) * radius</a:t>
            </a:r>
            <a:r>
              <a:rPr lang="en-GB" baseline="30000" dirty="0"/>
              <a:t>2</a:t>
            </a:r>
            <a:r>
              <a:rPr lang="en-GB" dirty="0"/>
              <a:t> * height of the ball pit.</a:t>
            </a:r>
          </a:p>
          <a:p>
            <a:r>
              <a:rPr lang="en-GB" dirty="0"/>
              <a:t>The volume of a ball is calculated as: (4/3) * Pi (3.14) * radius</a:t>
            </a:r>
            <a:r>
              <a:rPr lang="en-GB" baseline="30000" dirty="0"/>
              <a:t>3</a:t>
            </a:r>
            <a:r>
              <a:rPr lang="en-GB" dirty="0"/>
              <a:t>.</a:t>
            </a:r>
          </a:p>
          <a:p>
            <a:r>
              <a:rPr lang="en-GB" dirty="0"/>
              <a:t>Write a function to return the volume of the ball pit from two parameters: ball pit radius and ball pit height.</a:t>
            </a:r>
          </a:p>
          <a:p>
            <a:r>
              <a:rPr lang="en-GB" dirty="0"/>
              <a:t>Write a function to return the volume of a ball from one parameter: ball radius.</a:t>
            </a:r>
          </a:p>
          <a:p>
            <a:r>
              <a:rPr lang="en-GB" dirty="0"/>
              <a:t>The program should output the number of balls required to fill a pit with a radius of 1m and height of 0.2m using 0.05m balls.</a:t>
            </a:r>
          </a:p>
          <a:p>
            <a:endParaRPr lang="en-GB" dirty="0"/>
          </a:p>
        </p:txBody>
      </p:sp>
      <p:pic>
        <p:nvPicPr>
          <p:cNvPr id="20" name="Graphic 19">
            <a:extLst>
              <a:ext uri="{FF2B5EF4-FFF2-40B4-BE49-F238E27FC236}">
                <a16:creationId xmlns:a16="http://schemas.microsoft.com/office/drawing/2014/main" id="{9E2AFD4D-2001-4B80-9CC6-801247C139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619992"/>
            <a:ext cx="1080000" cy="1080000"/>
          </a:xfrm>
          <a:prstGeom prst="rect">
            <a:avLst/>
          </a:prstGeom>
        </p:spPr>
      </p:pic>
    </p:spTree>
    <p:extLst>
      <p:ext uri="{BB962C8B-B14F-4D97-AF65-F5344CB8AC3E}">
        <p14:creationId xmlns:p14="http://schemas.microsoft.com/office/powerpoint/2010/main" val="2901743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D0B03-9594-45F9-9C8A-1E6A68C4A8C0}"/>
              </a:ext>
            </a:extLst>
          </p:cNvPr>
          <p:cNvSpPr>
            <a:spLocks noGrp="1"/>
          </p:cNvSpPr>
          <p:nvPr>
            <p:ph type="body" sz="quarter" idx="10"/>
          </p:nvPr>
        </p:nvSpPr>
        <p:spPr>
          <a:xfrm>
            <a:off x="216694" y="1388917"/>
            <a:ext cx="9436952" cy="322791"/>
          </a:xfrm>
        </p:spPr>
        <p:txBody>
          <a:bodyPr/>
          <a:lstStyle/>
          <a:p>
            <a:r>
              <a:rPr lang="en-GB" sz="1800" dirty="0">
                <a:solidFill>
                  <a:schemeClr val="tx1"/>
                </a:solidFill>
              </a:rPr>
              <a:t>Review your solutions:</a:t>
            </a:r>
          </a:p>
        </p:txBody>
      </p:sp>
      <p:graphicFrame>
        <p:nvGraphicFramePr>
          <p:cNvPr id="5" name="Table 5">
            <a:extLst>
              <a:ext uri="{FF2B5EF4-FFF2-40B4-BE49-F238E27FC236}">
                <a16:creationId xmlns:a16="http://schemas.microsoft.com/office/drawing/2014/main" id="{9ACCC73D-FBFA-48B5-A4DC-463ACF3949B5}"/>
              </a:ext>
            </a:extLst>
          </p:cNvPr>
          <p:cNvGraphicFramePr>
            <a:graphicFrameLocks noGrp="1"/>
          </p:cNvGraphicFramePr>
          <p:nvPr>
            <p:extLst>
              <p:ext uri="{D42A27DB-BD31-4B8C-83A1-F6EECF244321}">
                <p14:modId xmlns:p14="http://schemas.microsoft.com/office/powerpoint/2010/main" val="3243889856"/>
              </p:ext>
            </p:extLst>
          </p:nvPr>
        </p:nvGraphicFramePr>
        <p:xfrm>
          <a:off x="252353" y="1733550"/>
          <a:ext cx="9401293" cy="2225040"/>
        </p:xfrm>
        <a:graphic>
          <a:graphicData uri="http://schemas.openxmlformats.org/drawingml/2006/table">
            <a:tbl>
              <a:tblPr bandRow="1">
                <a:tableStyleId>{00A15C55-8517-42AA-B614-E9B94910E393}</a:tableStyleId>
              </a:tblPr>
              <a:tblGrid>
                <a:gridCol w="8004038">
                  <a:extLst>
                    <a:ext uri="{9D8B030D-6E8A-4147-A177-3AD203B41FA5}">
                      <a16:colId xmlns:a16="http://schemas.microsoft.com/office/drawing/2014/main" val="1464303887"/>
                    </a:ext>
                  </a:extLst>
                </a:gridCol>
                <a:gridCol w="1397255">
                  <a:extLst>
                    <a:ext uri="{9D8B030D-6E8A-4147-A177-3AD203B41FA5}">
                      <a16:colId xmlns:a16="http://schemas.microsoft.com/office/drawing/2014/main" val="2688058739"/>
                    </a:ext>
                  </a:extLst>
                </a:gridCol>
              </a:tblGrid>
              <a:tr h="370840">
                <a:tc>
                  <a:txBody>
                    <a:bodyPr/>
                    <a:lstStyle/>
                    <a:p>
                      <a:r>
                        <a:rPr lang="en-GB" sz="1100" b="1" dirty="0">
                          <a:solidFill>
                            <a:srgbClr val="595959"/>
                          </a:solidFill>
                        </a:rPr>
                        <a:t>Did you:</a:t>
                      </a:r>
                    </a:p>
                  </a:txBody>
                  <a:tcPr anchor="ctr"/>
                </a:tc>
                <a:tc>
                  <a:txBody>
                    <a:bodyPr/>
                    <a:lstStyle/>
                    <a:p>
                      <a:pPr algn="ctr"/>
                      <a:r>
                        <a:rPr lang="en-GB" sz="1100" b="1" dirty="0">
                          <a:solidFill>
                            <a:srgbClr val="595959"/>
                          </a:solidFill>
                        </a:rPr>
                        <a:t>Self-assess: Yes/No</a:t>
                      </a:r>
                    </a:p>
                  </a:txBody>
                  <a:tcPr anchor="ctr"/>
                </a:tc>
                <a:extLst>
                  <a:ext uri="{0D108BD9-81ED-4DB2-BD59-A6C34878D82A}">
                    <a16:rowId xmlns:a16="http://schemas.microsoft.com/office/drawing/2014/main" val="1408720081"/>
                  </a:ext>
                </a:extLst>
              </a:tr>
              <a:tr h="370840">
                <a:tc>
                  <a:txBody>
                    <a:bodyPr/>
                    <a:lstStyle/>
                    <a:p>
                      <a:r>
                        <a:rPr lang="en-GB" sz="1100" dirty="0">
                          <a:solidFill>
                            <a:srgbClr val="595959"/>
                          </a:solidFill>
                        </a:rPr>
                        <a:t>Complete all the requirements for the problems you solved?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705630206"/>
                  </a:ext>
                </a:extLst>
              </a:tr>
              <a:tr h="370840">
                <a:tc>
                  <a:txBody>
                    <a:bodyPr/>
                    <a:lstStyle/>
                    <a:p>
                      <a:r>
                        <a:rPr lang="en-GB" sz="1100" dirty="0">
                          <a:solidFill>
                            <a:srgbClr val="595959"/>
                          </a:solidFill>
                        </a:rPr>
                        <a:t>Start your programs with a comment to describe what they do?</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3128378555"/>
                  </a:ext>
                </a:extLst>
              </a:tr>
              <a:tr h="370840">
                <a:tc>
                  <a:txBody>
                    <a:bodyPr/>
                    <a:lstStyle/>
                    <a:p>
                      <a:r>
                        <a:rPr lang="en-GB" sz="1100" dirty="0">
                          <a:solidFill>
                            <a:srgbClr val="595959"/>
                          </a:solidFill>
                        </a:rPr>
                        <a:t>Use a subroutine for the main algorithm in your code?</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66189188"/>
                  </a:ext>
                </a:extLst>
              </a:tr>
              <a:tr h="370840">
                <a:tc>
                  <a:txBody>
                    <a:bodyPr/>
                    <a:lstStyle/>
                    <a:p>
                      <a:r>
                        <a:rPr lang="en-GB" sz="1100" dirty="0">
                          <a:solidFill>
                            <a:srgbClr val="595959"/>
                          </a:solidFill>
                        </a:rPr>
                        <a:t>Use a comment to describe what the subroutine does?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514976910"/>
                  </a:ext>
                </a:extLst>
              </a:tr>
              <a:tr h="370840">
                <a:tc>
                  <a:txBody>
                    <a:bodyPr/>
                    <a:lstStyle/>
                    <a:p>
                      <a:r>
                        <a:rPr lang="en-GB" sz="1100" dirty="0">
                          <a:solidFill>
                            <a:srgbClr val="595959"/>
                          </a:solidFill>
                        </a:rPr>
                        <a:t>Use variable names that describe the data they hold?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1619168858"/>
                  </a:ext>
                </a:extLst>
              </a:tr>
            </a:tbl>
          </a:graphicData>
        </a:graphic>
      </p:graphicFrame>
    </p:spTree>
    <p:extLst>
      <p:ext uri="{BB962C8B-B14F-4D97-AF65-F5344CB8AC3E}">
        <p14:creationId xmlns:p14="http://schemas.microsoft.com/office/powerpoint/2010/main" val="306299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My first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output text</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OutputText</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"Hello World!"</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OutputText</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
        <p:nvSpPr>
          <p:cNvPr id="4" name="Speech Bubble: Rectangle with Corners Rounded 3">
            <a:extLst>
              <a:ext uri="{FF2B5EF4-FFF2-40B4-BE49-F238E27FC236}">
                <a16:creationId xmlns:a16="http://schemas.microsoft.com/office/drawing/2014/main" id="{C9C7D9C8-2245-4AD6-93D9-21743560DF48}"/>
              </a:ext>
            </a:extLst>
          </p:cNvPr>
          <p:cNvSpPr/>
          <p:nvPr/>
        </p:nvSpPr>
        <p:spPr>
          <a:xfrm>
            <a:off x="4171946" y="1371600"/>
            <a:ext cx="5517359" cy="707898"/>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Programs should start with a comment stating the purpose of the program.</a:t>
            </a:r>
          </a:p>
          <a:p>
            <a:pPr marL="171450" indent="-171450">
              <a:buFont typeface="Arial" panose="020B0604020202020204" pitchFamily="34" charset="0"/>
              <a:buChar char="•"/>
            </a:pPr>
            <a:r>
              <a:rPr lang="en-GB" sz="1100" dirty="0">
                <a:solidFill>
                  <a:srgbClr val="595959"/>
                </a:solidFill>
              </a:rPr>
              <a:t>Comments are identified with double slash // symbols.</a:t>
            </a:r>
          </a:p>
        </p:txBody>
      </p:sp>
      <p:sp>
        <p:nvSpPr>
          <p:cNvPr id="5" name="Speech Bubble: Rectangle with Corners Rounded 4">
            <a:extLst>
              <a:ext uri="{FF2B5EF4-FFF2-40B4-BE49-F238E27FC236}">
                <a16:creationId xmlns:a16="http://schemas.microsoft.com/office/drawing/2014/main" id="{C0385A82-1FB5-4AE1-AFF0-E824F1EF65E4}"/>
              </a:ext>
            </a:extLst>
          </p:cNvPr>
          <p:cNvSpPr/>
          <p:nvPr/>
        </p:nvSpPr>
        <p:spPr>
          <a:xfrm>
            <a:off x="4171946" y="3038474"/>
            <a:ext cx="5517360" cy="781051"/>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Classes are further structured into sections of code called methods or subroutines.</a:t>
            </a:r>
          </a:p>
          <a:p>
            <a:pPr marL="171450" indent="-171450">
              <a:buFont typeface="Arial" panose="020B0604020202020204" pitchFamily="34" charset="0"/>
              <a:buChar char="•"/>
            </a:pPr>
            <a:r>
              <a:rPr lang="en-GB" sz="1100" dirty="0">
                <a:solidFill>
                  <a:srgbClr val="595959"/>
                </a:solidFill>
              </a:rPr>
              <a:t>Subroutines are identified with the static keyword.</a:t>
            </a:r>
          </a:p>
          <a:p>
            <a:pPr marL="171450" indent="-171450">
              <a:buFont typeface="Arial" panose="020B0604020202020204" pitchFamily="34" charset="0"/>
              <a:buChar char="•"/>
            </a:pPr>
            <a:r>
              <a:rPr lang="en-GB" sz="1100" dirty="0">
                <a:solidFill>
                  <a:srgbClr val="595959"/>
                </a:solidFill>
              </a:rPr>
              <a:t>Each subroutine should start with a comment to explain what it does.</a:t>
            </a:r>
          </a:p>
        </p:txBody>
      </p:sp>
      <p:sp>
        <p:nvSpPr>
          <p:cNvPr id="7" name="Speech Bubble: Rectangle with Corners Rounded 6">
            <a:extLst>
              <a:ext uri="{FF2B5EF4-FFF2-40B4-BE49-F238E27FC236}">
                <a16:creationId xmlns:a16="http://schemas.microsoft.com/office/drawing/2014/main" id="{F4C32B11-B84B-4B4A-AB6A-4059FE1084DD}"/>
              </a:ext>
            </a:extLst>
          </p:cNvPr>
          <p:cNvSpPr/>
          <p:nvPr/>
        </p:nvSpPr>
        <p:spPr>
          <a:xfrm>
            <a:off x="4171945" y="3884467"/>
            <a:ext cx="5517360" cy="868507"/>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program actually starts to run from here. Main is the main subroutine.</a:t>
            </a:r>
          </a:p>
          <a:p>
            <a:pPr marL="171450" indent="-171450">
              <a:buFont typeface="Arial" panose="020B0604020202020204" pitchFamily="34" charset="0"/>
              <a:buChar char="•"/>
            </a:pPr>
            <a:r>
              <a:rPr lang="en-GB" sz="1100" dirty="0">
                <a:solidFill>
                  <a:srgbClr val="595959"/>
                </a:solidFill>
              </a:rPr>
              <a:t>You can give your program initialisation data, called arguments, but you can ignore this.</a:t>
            </a:r>
          </a:p>
          <a:p>
            <a:pPr marL="171450" indent="-171450">
              <a:buFont typeface="Arial" panose="020B0604020202020204" pitchFamily="34" charset="0"/>
              <a:buChar char="•"/>
            </a:pPr>
            <a:r>
              <a:rPr lang="en-GB" sz="1100" dirty="0" err="1">
                <a:solidFill>
                  <a:srgbClr val="595959"/>
                </a:solidFill>
              </a:rPr>
              <a:t>OutputText</a:t>
            </a:r>
            <a:r>
              <a:rPr lang="en-GB" sz="1100" dirty="0">
                <a:solidFill>
                  <a:srgbClr val="595959"/>
                </a:solidFill>
              </a:rPr>
              <a:t>() means run the code inside the subroutine called </a:t>
            </a:r>
            <a:r>
              <a:rPr lang="en-GB" sz="1100" dirty="0" err="1">
                <a:solidFill>
                  <a:srgbClr val="595959"/>
                </a:solidFill>
              </a:rPr>
              <a:t>OutputText</a:t>
            </a:r>
            <a:r>
              <a:rPr lang="en-GB" sz="1100" dirty="0">
                <a:solidFill>
                  <a:srgbClr val="595959"/>
                </a:solidFill>
              </a:rPr>
              <a:t>.</a:t>
            </a:r>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4171946" y="2117598"/>
            <a:ext cx="5517359" cy="874984"/>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Using includes a library of routines in your program when it is compiled.</a:t>
            </a:r>
            <a:br>
              <a:rPr lang="en-GB" sz="1100" dirty="0">
                <a:solidFill>
                  <a:srgbClr val="595959"/>
                </a:solidFill>
              </a:rPr>
            </a:br>
            <a:r>
              <a:rPr lang="en-GB" sz="1100" dirty="0">
                <a:solidFill>
                  <a:srgbClr val="595959"/>
                </a:solidFill>
              </a:rPr>
              <a:t>The system library includes data types, maths functions and the command line interface for your program.</a:t>
            </a:r>
          </a:p>
          <a:p>
            <a:pPr marL="171450" indent="-171450">
              <a:buFont typeface="Arial" panose="020B0604020202020204" pitchFamily="34" charset="0"/>
              <a:buChar char="•"/>
            </a:pPr>
            <a:r>
              <a:rPr lang="en-GB" sz="1100" dirty="0">
                <a:solidFill>
                  <a:srgbClr val="595959"/>
                </a:solidFill>
              </a:rPr>
              <a:t>Namespaces organise code.</a:t>
            </a:r>
          </a:p>
          <a:p>
            <a:pPr marL="171450" indent="-171450">
              <a:buFont typeface="Arial" panose="020B0604020202020204" pitchFamily="34" charset="0"/>
              <a:buChar char="•"/>
            </a:pPr>
            <a:r>
              <a:rPr lang="en-GB" sz="1100" dirty="0">
                <a:solidFill>
                  <a:srgbClr val="595959"/>
                </a:solidFill>
              </a:rPr>
              <a:t>All parts of a program belong to a class.</a:t>
            </a:r>
          </a:p>
        </p:txBody>
      </p:sp>
    </p:spTree>
    <p:extLst>
      <p:ext uri="{BB962C8B-B14F-4D97-AF65-F5344CB8AC3E}">
        <p14:creationId xmlns:p14="http://schemas.microsoft.com/office/powerpoint/2010/main" val="2819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Using variables and constants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calculate price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Discount(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Total,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Rate)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Total - (Total * Rate/100);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(Discount(60, 50));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Tree>
    <p:extLst>
      <p:ext uri="{BB962C8B-B14F-4D97-AF65-F5344CB8AC3E}">
        <p14:creationId xmlns:p14="http://schemas.microsoft.com/office/powerpoint/2010/main" val="334357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Using variables and constants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calculate price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Discount(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Total,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Rate)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Total - (Total * Rate/100);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(Discount(60, 50));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
        <p:nvSpPr>
          <p:cNvPr id="6" name="Rectangle: Rounded Corners 5">
            <a:extLst>
              <a:ext uri="{FF2B5EF4-FFF2-40B4-BE49-F238E27FC236}">
                <a16:creationId xmlns:a16="http://schemas.microsoft.com/office/drawing/2014/main" id="{1E5CD504-9406-40EF-AE34-77096EF22C92}"/>
              </a:ext>
            </a:extLst>
          </p:cNvPr>
          <p:cNvSpPr/>
          <p:nvPr/>
        </p:nvSpPr>
        <p:spPr>
          <a:xfrm>
            <a:off x="5550195" y="954701"/>
            <a:ext cx="4103451"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calculates a price by applying a percentage discount.</a:t>
            </a:r>
          </a:p>
        </p:txBody>
      </p:sp>
      <p:sp>
        <p:nvSpPr>
          <p:cNvPr id="2" name="Speech Bubble: Rectangle with Corners Rounded 1">
            <a:extLst>
              <a:ext uri="{FF2B5EF4-FFF2-40B4-BE49-F238E27FC236}">
                <a16:creationId xmlns:a16="http://schemas.microsoft.com/office/drawing/2014/main" id="{C603DCA3-1B32-415F-B2E3-AF24673172A7}"/>
              </a:ext>
            </a:extLst>
          </p:cNvPr>
          <p:cNvSpPr/>
          <p:nvPr/>
        </p:nvSpPr>
        <p:spPr>
          <a:xfrm>
            <a:off x="1179101" y="5174045"/>
            <a:ext cx="6263690" cy="800582"/>
          </a:xfrm>
          <a:prstGeom prst="wedgeRoundRectCallout">
            <a:avLst>
              <a:gd name="adj1" fmla="val -22235"/>
              <a:gd name="adj2" fmla="val -89663"/>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dirty="0">
                <a:solidFill>
                  <a:srgbClr val="595959"/>
                </a:solidFill>
              </a:rPr>
              <a:t>The program starts here by running the subroutine called Discount.</a:t>
            </a:r>
            <a:br>
              <a:rPr lang="en-GB" sz="1100" dirty="0">
                <a:solidFill>
                  <a:srgbClr val="595959"/>
                </a:solidFill>
              </a:rPr>
            </a:br>
            <a:r>
              <a:rPr lang="en-GB" sz="1100" dirty="0">
                <a:solidFill>
                  <a:srgbClr val="595959"/>
                </a:solidFill>
              </a:rPr>
              <a:t>Discount needs two pieces of data. The price and the percentage discount separated by a comma.</a:t>
            </a:r>
            <a:br>
              <a:rPr lang="en-GB" sz="1100" dirty="0">
                <a:solidFill>
                  <a:srgbClr val="595959"/>
                </a:solidFill>
              </a:rPr>
            </a:br>
            <a:r>
              <a:rPr lang="en-GB" sz="1100" dirty="0">
                <a:solidFill>
                  <a:srgbClr val="595959"/>
                </a:solidFill>
              </a:rPr>
              <a:t>Because these values can never change when the program is running, they are known as constants.</a:t>
            </a:r>
          </a:p>
        </p:txBody>
      </p:sp>
      <p:sp>
        <p:nvSpPr>
          <p:cNvPr id="10" name="Speech Bubble: Rectangle with Corners Rounded 9">
            <a:extLst>
              <a:ext uri="{FF2B5EF4-FFF2-40B4-BE49-F238E27FC236}">
                <a16:creationId xmlns:a16="http://schemas.microsoft.com/office/drawing/2014/main" id="{4F3071F7-3EF1-4F77-83D6-BB54BB6D0B82}"/>
              </a:ext>
            </a:extLst>
          </p:cNvPr>
          <p:cNvSpPr/>
          <p:nvPr/>
        </p:nvSpPr>
        <p:spPr>
          <a:xfrm>
            <a:off x="3891955" y="2333380"/>
            <a:ext cx="5537131" cy="800582"/>
          </a:xfrm>
          <a:prstGeom prst="wedgeRoundRectCallout">
            <a:avLst>
              <a:gd name="adj1" fmla="val -55980"/>
              <a:gd name="adj2" fmla="val 53419"/>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en-GB" sz="1100" dirty="0">
                <a:solidFill>
                  <a:srgbClr val="595959"/>
                </a:solidFill>
              </a:rPr>
              <a:t>The number 60 is put into Total. The number 50 is put into Rate.</a:t>
            </a:r>
            <a:br>
              <a:rPr lang="en-GB" sz="1100" dirty="0">
                <a:solidFill>
                  <a:srgbClr val="595959"/>
                </a:solidFill>
              </a:rPr>
            </a:br>
            <a:r>
              <a:rPr lang="en-GB" sz="1100" dirty="0">
                <a:solidFill>
                  <a:srgbClr val="595959"/>
                </a:solidFill>
              </a:rPr>
              <a:t>These are known as variables – the name for a piece of memory to store our data.</a:t>
            </a:r>
            <a:br>
              <a:rPr lang="en-GB" sz="1100" dirty="0">
                <a:solidFill>
                  <a:srgbClr val="595959"/>
                </a:solidFill>
              </a:rPr>
            </a:br>
            <a:r>
              <a:rPr lang="en-GB" sz="1100" dirty="0">
                <a:solidFill>
                  <a:srgbClr val="595959"/>
                </a:solidFill>
              </a:rPr>
              <a:t>The type of data they hold are numbers. Double allows you to store numbers with decimal places.</a:t>
            </a:r>
          </a:p>
        </p:txBody>
      </p:sp>
      <p:sp>
        <p:nvSpPr>
          <p:cNvPr id="12" name="Speech Bubble: Rectangle with Corners Rounded 11">
            <a:extLst>
              <a:ext uri="{FF2B5EF4-FFF2-40B4-BE49-F238E27FC236}">
                <a16:creationId xmlns:a16="http://schemas.microsoft.com/office/drawing/2014/main" id="{5A9DB363-18D3-4A31-AFE1-E29D6B1BAC1F}"/>
              </a:ext>
            </a:extLst>
          </p:cNvPr>
          <p:cNvSpPr/>
          <p:nvPr/>
        </p:nvSpPr>
        <p:spPr>
          <a:xfrm>
            <a:off x="4230205" y="3397798"/>
            <a:ext cx="5198882" cy="800582"/>
          </a:xfrm>
          <a:prstGeom prst="wedgeRoundRectCallout">
            <a:avLst>
              <a:gd name="adj1" fmla="val -54549"/>
              <a:gd name="adj2" fmla="val -1930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en-GB" sz="1100" dirty="0">
                <a:solidFill>
                  <a:srgbClr val="595959"/>
                </a:solidFill>
              </a:rPr>
              <a:t>The calculation happens here with the result being returned from the subroutine.</a:t>
            </a:r>
            <a:br>
              <a:rPr lang="en-GB" sz="1100" dirty="0">
                <a:solidFill>
                  <a:srgbClr val="595959"/>
                </a:solidFill>
              </a:rPr>
            </a:br>
            <a:r>
              <a:rPr lang="en-GB" sz="1100" dirty="0">
                <a:solidFill>
                  <a:srgbClr val="595959"/>
                </a:solidFill>
              </a:rPr>
              <a:t>Note the subroutine started with static double. That means the return value will be a double. Using void instead means no value is ever returned.</a:t>
            </a:r>
          </a:p>
        </p:txBody>
      </p:sp>
      <p:sp>
        <p:nvSpPr>
          <p:cNvPr id="14" name="Speech Bubble: Rectangle with Corners Rounded 13">
            <a:extLst>
              <a:ext uri="{FF2B5EF4-FFF2-40B4-BE49-F238E27FC236}">
                <a16:creationId xmlns:a16="http://schemas.microsoft.com/office/drawing/2014/main" id="{78115637-A97C-4080-9E0A-A6F9C306A0CE}"/>
              </a:ext>
            </a:extLst>
          </p:cNvPr>
          <p:cNvSpPr/>
          <p:nvPr/>
        </p:nvSpPr>
        <p:spPr>
          <a:xfrm>
            <a:off x="4230205" y="4493914"/>
            <a:ext cx="3808009" cy="516188"/>
          </a:xfrm>
          <a:prstGeom prst="wedgeRoundRectCallout">
            <a:avLst>
              <a:gd name="adj1" fmla="val -54214"/>
              <a:gd name="adj2" fmla="val -2136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en-GB" sz="1100" dirty="0">
                <a:solidFill>
                  <a:srgbClr val="595959"/>
                </a:solidFill>
              </a:rPr>
              <a:t>The retuned result from Discount is output to the screen.</a:t>
            </a:r>
          </a:p>
        </p:txBody>
      </p:sp>
      <p:sp>
        <p:nvSpPr>
          <p:cNvPr id="15" name="Star: 10 Points 14">
            <a:extLst>
              <a:ext uri="{FF2B5EF4-FFF2-40B4-BE49-F238E27FC236}">
                <a16:creationId xmlns:a16="http://schemas.microsoft.com/office/drawing/2014/main" id="{FA1B6AD7-E8D0-410F-9973-44BB22D1B21A}"/>
              </a:ext>
            </a:extLst>
          </p:cNvPr>
          <p:cNvSpPr/>
          <p:nvPr/>
        </p:nvSpPr>
        <p:spPr>
          <a:xfrm>
            <a:off x="666556" y="5581222"/>
            <a:ext cx="786809" cy="78680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START HERE</a:t>
            </a:r>
          </a:p>
        </p:txBody>
      </p:sp>
    </p:spTree>
    <p:extLst>
      <p:ext uri="{BB962C8B-B14F-4D97-AF65-F5344CB8AC3E}">
        <p14:creationId xmlns:p14="http://schemas.microsoft.com/office/powerpoint/2010/main" val="166401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Using variables and constants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calculate flow rate of the heart</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FlowRate</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Volume,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Time)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Volume / Time;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Volume = 330; </a:t>
            </a:r>
            <a:r>
              <a:rPr lang="en-GB" dirty="0">
                <a:solidFill>
                  <a:srgbClr val="008000"/>
                </a:solidFill>
                <a:latin typeface="Consolas" panose="020B0609020204030204" pitchFamily="49" charset="0"/>
              </a:rPr>
              <a:t>//ml</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Time = 4;     </a:t>
            </a:r>
            <a:r>
              <a:rPr lang="en-GB" dirty="0">
                <a:solidFill>
                  <a:srgbClr val="008000"/>
                </a:solidFill>
                <a:latin typeface="Consolas" panose="020B0609020204030204" pitchFamily="49" charset="0"/>
              </a:rPr>
              <a:t>//seconds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Heart = </a:t>
            </a:r>
            <a:r>
              <a:rPr lang="en-GB" dirty="0" err="1">
                <a:solidFill>
                  <a:srgbClr val="000000"/>
                </a:solidFill>
                <a:latin typeface="Consolas" panose="020B0609020204030204" pitchFamily="49" charset="0"/>
              </a:rPr>
              <a:t>FlowRate</a:t>
            </a:r>
            <a:r>
              <a:rPr lang="en-GB" dirty="0">
                <a:solidFill>
                  <a:srgbClr val="000000"/>
                </a:solidFill>
                <a:latin typeface="Consolas" panose="020B0609020204030204" pitchFamily="49" charset="0"/>
              </a:rPr>
              <a:t>(Volume, Time);</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"The flow rate of the human heart is "</a:t>
            </a:r>
            <a:r>
              <a:rPr lang="en-GB" dirty="0">
                <a:solidFill>
                  <a:srgbClr val="000000"/>
                </a:solidFill>
                <a:latin typeface="Consolas" panose="020B0609020204030204" pitchFamily="49" charset="0"/>
              </a:rPr>
              <a:t> + Heart + </a:t>
            </a:r>
            <a:r>
              <a:rPr lang="en-GB" dirty="0">
                <a:solidFill>
                  <a:srgbClr val="A31515"/>
                </a:solidFill>
                <a:latin typeface="Consolas" panose="020B0609020204030204" pitchFamily="49" charset="0"/>
              </a:rPr>
              <a:t>"ml/s"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Tree>
    <p:extLst>
      <p:ext uri="{BB962C8B-B14F-4D97-AF65-F5344CB8AC3E}">
        <p14:creationId xmlns:p14="http://schemas.microsoft.com/office/powerpoint/2010/main" val="144191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Using variables and constants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calculate flow rate of the heart</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FlowRate</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Volume,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Time)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Volume / Time;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Volume = 330; </a:t>
            </a:r>
            <a:r>
              <a:rPr lang="en-GB" dirty="0">
                <a:solidFill>
                  <a:srgbClr val="008000"/>
                </a:solidFill>
                <a:latin typeface="Consolas" panose="020B0609020204030204" pitchFamily="49" charset="0"/>
              </a:rPr>
              <a:t>//ml</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Time = 4;     </a:t>
            </a:r>
            <a:r>
              <a:rPr lang="en-GB" dirty="0">
                <a:solidFill>
                  <a:srgbClr val="008000"/>
                </a:solidFill>
                <a:latin typeface="Consolas" panose="020B0609020204030204" pitchFamily="49" charset="0"/>
              </a:rPr>
              <a:t>//seconds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Heart = </a:t>
            </a:r>
            <a:r>
              <a:rPr lang="en-GB" dirty="0" err="1">
                <a:solidFill>
                  <a:srgbClr val="000000"/>
                </a:solidFill>
                <a:latin typeface="Consolas" panose="020B0609020204030204" pitchFamily="49" charset="0"/>
              </a:rPr>
              <a:t>FlowRate</a:t>
            </a:r>
            <a:r>
              <a:rPr lang="en-GB" dirty="0">
                <a:solidFill>
                  <a:srgbClr val="000000"/>
                </a:solidFill>
                <a:latin typeface="Consolas" panose="020B0609020204030204" pitchFamily="49" charset="0"/>
              </a:rPr>
              <a:t>(Volume, Time);</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"The flow rate of the human heart is "</a:t>
            </a:r>
            <a:r>
              <a:rPr lang="en-GB" dirty="0">
                <a:solidFill>
                  <a:srgbClr val="000000"/>
                </a:solidFill>
                <a:latin typeface="Consolas" panose="020B0609020204030204" pitchFamily="49" charset="0"/>
              </a:rPr>
              <a:t> + Heart + </a:t>
            </a:r>
            <a:r>
              <a:rPr lang="en-GB" dirty="0">
                <a:solidFill>
                  <a:srgbClr val="A31515"/>
                </a:solidFill>
                <a:latin typeface="Consolas" panose="020B0609020204030204" pitchFamily="49" charset="0"/>
              </a:rPr>
              <a:t>"ml/s"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p>
        </p:txBody>
      </p:sp>
      <p:sp>
        <p:nvSpPr>
          <p:cNvPr id="6" name="Rectangle: Rounded Corners 5">
            <a:extLst>
              <a:ext uri="{FF2B5EF4-FFF2-40B4-BE49-F238E27FC236}">
                <a16:creationId xmlns:a16="http://schemas.microsoft.com/office/drawing/2014/main" id="{1E5CD504-9406-40EF-AE34-77096EF22C92}"/>
              </a:ext>
            </a:extLst>
          </p:cNvPr>
          <p:cNvSpPr/>
          <p:nvPr/>
        </p:nvSpPr>
        <p:spPr>
          <a:xfrm>
            <a:off x="5762847" y="954701"/>
            <a:ext cx="3890799"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calculates the flow rate of blood from the heart.</a:t>
            </a:r>
          </a:p>
        </p:txBody>
      </p:sp>
      <p:sp>
        <p:nvSpPr>
          <p:cNvPr id="10" name="Speech Bubble: Rectangle with Corners Rounded 9">
            <a:extLst>
              <a:ext uri="{FF2B5EF4-FFF2-40B4-BE49-F238E27FC236}">
                <a16:creationId xmlns:a16="http://schemas.microsoft.com/office/drawing/2014/main" id="{4F3071F7-3EF1-4F77-83D6-BB54BB6D0B82}"/>
              </a:ext>
            </a:extLst>
          </p:cNvPr>
          <p:cNvSpPr/>
          <p:nvPr/>
        </p:nvSpPr>
        <p:spPr>
          <a:xfrm>
            <a:off x="4935170" y="3107861"/>
            <a:ext cx="4594102" cy="614046"/>
          </a:xfrm>
          <a:prstGeom prst="wedgeRoundRectCallout">
            <a:avLst>
              <a:gd name="adj1" fmla="val -54316"/>
              <a:gd name="adj2" fmla="val -21038"/>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These variables called Volume and Time are different variables to Volume and Time in the Main subroutine. They just happen to have the same name!</a:t>
            </a:r>
          </a:p>
        </p:txBody>
      </p:sp>
      <p:sp>
        <p:nvSpPr>
          <p:cNvPr id="14" name="Speech Bubble: Rectangle with Corners Rounded 13">
            <a:extLst>
              <a:ext uri="{FF2B5EF4-FFF2-40B4-BE49-F238E27FC236}">
                <a16:creationId xmlns:a16="http://schemas.microsoft.com/office/drawing/2014/main" id="{78115637-A97C-4080-9E0A-A6F9C306A0CE}"/>
              </a:ext>
            </a:extLst>
          </p:cNvPr>
          <p:cNvSpPr/>
          <p:nvPr/>
        </p:nvSpPr>
        <p:spPr>
          <a:xfrm>
            <a:off x="3783638" y="4168089"/>
            <a:ext cx="3809005" cy="516188"/>
          </a:xfrm>
          <a:prstGeom prst="wedgeRoundRectCallout">
            <a:avLst>
              <a:gd name="adj1" fmla="val -55525"/>
              <a:gd name="adj2" fmla="val 34249"/>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You can store the values of constants with meaningful names.</a:t>
            </a:r>
            <a:br>
              <a:rPr lang="en-GB" sz="1100" dirty="0">
                <a:solidFill>
                  <a:srgbClr val="595959"/>
                </a:solidFill>
              </a:rPr>
            </a:br>
            <a:r>
              <a:rPr lang="en-GB" sz="1100" dirty="0">
                <a:solidFill>
                  <a:srgbClr val="595959"/>
                </a:solidFill>
              </a:rPr>
              <a:t>Note the use of comments helps to explain the units here too.</a:t>
            </a:r>
          </a:p>
        </p:txBody>
      </p:sp>
      <p:sp>
        <p:nvSpPr>
          <p:cNvPr id="7" name="Speech Bubble: Rectangle with Corners Rounded 6">
            <a:extLst>
              <a:ext uri="{FF2B5EF4-FFF2-40B4-BE49-F238E27FC236}">
                <a16:creationId xmlns:a16="http://schemas.microsoft.com/office/drawing/2014/main" id="{D5E50571-7543-46E7-AFB2-A7DD67BCEDAB}"/>
              </a:ext>
            </a:extLst>
          </p:cNvPr>
          <p:cNvSpPr/>
          <p:nvPr/>
        </p:nvSpPr>
        <p:spPr>
          <a:xfrm>
            <a:off x="4871978" y="5420379"/>
            <a:ext cx="3809005" cy="516188"/>
          </a:xfrm>
          <a:prstGeom prst="wedgeRoundRectCallout">
            <a:avLst>
              <a:gd name="adj1" fmla="val -23254"/>
              <a:gd name="adj2" fmla="val -7286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595959"/>
                </a:solidFill>
              </a:rPr>
              <a:t>You can join a string to a variable. This is called concatenation.</a:t>
            </a:r>
          </a:p>
        </p:txBody>
      </p:sp>
    </p:spTree>
    <p:extLst>
      <p:ext uri="{BB962C8B-B14F-4D97-AF65-F5344CB8AC3E}">
        <p14:creationId xmlns:p14="http://schemas.microsoft.com/office/powerpoint/2010/main" val="339283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7"/>
            <a:ext cx="9436952" cy="5075678"/>
          </a:xfrm>
        </p:spPr>
        <p:txBody>
          <a:bodyPr/>
          <a:lstStyle/>
          <a:p>
            <a:r>
              <a:rPr lang="en-GB" sz="1800" dirty="0">
                <a:solidFill>
                  <a:schemeClr val="tx1"/>
                </a:solidFill>
              </a:rPr>
              <a:t>Learning points from this objective:</a:t>
            </a:r>
          </a:p>
          <a:p>
            <a:pPr marL="171450" indent="-171450">
              <a:buFont typeface="Arial" panose="020B0604020202020204" pitchFamily="34" charset="0"/>
              <a:buChar char="•"/>
            </a:pPr>
            <a:r>
              <a:rPr lang="en-GB" dirty="0"/>
              <a:t>Programs are structured into smaller </a:t>
            </a:r>
            <a:r>
              <a:rPr lang="en-GB" b="1" dirty="0"/>
              <a:t>subroutines</a:t>
            </a:r>
            <a:r>
              <a:rPr lang="en-GB" dirty="0"/>
              <a:t>. Sections of code for subroutines are enclosed in curly brackets.</a:t>
            </a:r>
          </a:p>
          <a:p>
            <a:pPr marL="171450" indent="-171450">
              <a:buFont typeface="Arial" panose="020B0604020202020204" pitchFamily="34" charset="0"/>
              <a:buChar char="•"/>
            </a:pPr>
            <a:r>
              <a:rPr lang="en-GB" dirty="0"/>
              <a:t>Subroutines that do not return any values are called </a:t>
            </a:r>
            <a:r>
              <a:rPr lang="en-GB" b="1" dirty="0"/>
              <a:t>procedures</a:t>
            </a:r>
            <a:r>
              <a:rPr lang="en-GB" dirty="0"/>
              <a:t>. Subroutines that return values are called </a:t>
            </a:r>
            <a:r>
              <a:rPr lang="en-GB" b="1" dirty="0"/>
              <a:t>functions</a:t>
            </a:r>
            <a:r>
              <a:rPr lang="en-GB" dirty="0"/>
              <a:t>.</a:t>
            </a:r>
          </a:p>
          <a:p>
            <a:pPr marL="171450" indent="-171450">
              <a:buFont typeface="Arial" panose="020B0604020202020204" pitchFamily="34" charset="0"/>
              <a:buChar char="•"/>
            </a:pPr>
            <a:r>
              <a:rPr lang="en-GB" dirty="0"/>
              <a:t>Functions return variables with data types: int, decimal, string or bool.</a:t>
            </a:r>
          </a:p>
          <a:p>
            <a:pPr marL="171450" indent="-171450">
              <a:buFont typeface="Arial" panose="020B0604020202020204" pitchFamily="34" charset="0"/>
              <a:buChar char="•"/>
            </a:pPr>
            <a:r>
              <a:rPr lang="en-GB" dirty="0"/>
              <a:t>Code inside subroutines is tabulated. This helps to make it more readable, but it also helps to show what code belongs to the subroutine.</a:t>
            </a:r>
          </a:p>
          <a:p>
            <a:pPr marL="171450" indent="-171450">
              <a:buFont typeface="Arial" panose="020B0604020202020204" pitchFamily="34" charset="0"/>
              <a:buChar char="•"/>
            </a:pPr>
            <a:r>
              <a:rPr lang="en-GB" b="1" dirty="0"/>
              <a:t>Comments</a:t>
            </a:r>
            <a:r>
              <a:rPr lang="en-GB" dirty="0"/>
              <a:t> are used at the beginning of programs and subroutines to explain their purpose.</a:t>
            </a:r>
            <a:br>
              <a:rPr lang="en-GB" dirty="0"/>
            </a:br>
            <a:r>
              <a:rPr lang="en-GB" dirty="0"/>
              <a:t>Larger programs are often written by teams of programmers, so this helps other people understand your code and for you to remember how it worked too!</a:t>
            </a:r>
          </a:p>
          <a:p>
            <a:pPr marL="171450" indent="-171450">
              <a:buFont typeface="Arial" panose="020B0604020202020204" pitchFamily="34" charset="0"/>
              <a:buChar char="•"/>
            </a:pPr>
            <a:r>
              <a:rPr lang="en-GB" b="1" dirty="0"/>
              <a:t>Keywords</a:t>
            </a:r>
            <a:r>
              <a:rPr lang="en-GB" dirty="0"/>
              <a:t> are the words that the programming language uses for instructions. E.g. </a:t>
            </a:r>
            <a:r>
              <a:rPr lang="en-GB" dirty="0" err="1"/>
              <a:t>Console.WriteLine</a:t>
            </a:r>
            <a:r>
              <a:rPr lang="en-GB" dirty="0"/>
              <a:t>. Keywords are also called </a:t>
            </a:r>
            <a:r>
              <a:rPr lang="en-GB" b="1" dirty="0"/>
              <a:t>reserved words </a:t>
            </a:r>
            <a:r>
              <a:rPr lang="en-GB" dirty="0"/>
              <a:t>because you cannot use them for other purposes in your program. e.g. you cannot call a subroutine </a:t>
            </a:r>
            <a:r>
              <a:rPr lang="en-GB" dirty="0" err="1"/>
              <a:t>Console.WriteLine</a:t>
            </a:r>
            <a:r>
              <a:rPr lang="en-GB" dirty="0"/>
              <a:t>.</a:t>
            </a:r>
          </a:p>
          <a:p>
            <a:pPr marL="171450" indent="-171450">
              <a:buFont typeface="Arial" panose="020B0604020202020204" pitchFamily="34" charset="0"/>
              <a:buChar char="•"/>
            </a:pPr>
            <a:r>
              <a:rPr lang="en-GB" dirty="0"/>
              <a:t>C# is case sensitive. This means that keywords must be entered in the correct case.</a:t>
            </a:r>
          </a:p>
          <a:p>
            <a:pPr marL="171450" indent="-171450">
              <a:buFont typeface="Arial" panose="020B0604020202020204" pitchFamily="34" charset="0"/>
              <a:buChar char="•"/>
            </a:pPr>
            <a:r>
              <a:rPr lang="en-GB" dirty="0"/>
              <a:t>Instructions end with a semi-colon.</a:t>
            </a:r>
          </a:p>
          <a:p>
            <a:pPr marL="171450" indent="-171450">
              <a:buFont typeface="Arial" panose="020B0604020202020204" pitchFamily="34" charset="0"/>
              <a:buChar char="•"/>
            </a:pPr>
            <a:r>
              <a:rPr lang="en-GB" dirty="0"/>
              <a:t>Text in a program is called a </a:t>
            </a:r>
            <a:r>
              <a:rPr lang="en-GB" b="1" dirty="0"/>
              <a:t>string</a:t>
            </a:r>
            <a:r>
              <a:rPr lang="en-GB" dirty="0"/>
              <a:t>. It is a string of characters.</a:t>
            </a:r>
          </a:p>
          <a:p>
            <a:pPr marL="171450" indent="-171450">
              <a:buFont typeface="Arial" panose="020B0604020202020204" pitchFamily="34" charset="0"/>
              <a:buChar char="•"/>
            </a:pPr>
            <a:r>
              <a:rPr lang="en-GB" dirty="0"/>
              <a:t>Strings are </a:t>
            </a:r>
            <a:r>
              <a:rPr lang="en-GB" b="1" dirty="0"/>
              <a:t>qualified</a:t>
            </a:r>
            <a:r>
              <a:rPr lang="en-GB" dirty="0"/>
              <a:t> with double quote marks. E.g. “This is a string” to show where the text starts and ends.</a:t>
            </a:r>
          </a:p>
          <a:p>
            <a:pPr marL="171450" indent="-171450">
              <a:buFont typeface="Arial" panose="020B0604020202020204" pitchFamily="34" charset="0"/>
              <a:buChar char="•"/>
            </a:pPr>
            <a:r>
              <a:rPr lang="en-GB" b="1" dirty="0"/>
              <a:t>Constants</a:t>
            </a:r>
            <a:r>
              <a:rPr lang="en-GB" dirty="0"/>
              <a:t> are values in a program that can only be changed by the programmer. The program does not change them when it is running.</a:t>
            </a:r>
          </a:p>
          <a:p>
            <a:pPr marL="171450" indent="-171450">
              <a:buFont typeface="Arial" panose="020B0604020202020204" pitchFamily="34" charset="0"/>
              <a:buChar char="•"/>
            </a:pPr>
            <a:r>
              <a:rPr lang="en-GB" b="1" dirty="0"/>
              <a:t>Variables</a:t>
            </a:r>
            <a:r>
              <a:rPr lang="en-GB" dirty="0"/>
              <a:t> are places in memory where values are stored. They are given an identifier to name them.</a:t>
            </a:r>
          </a:p>
          <a:p>
            <a:pPr marL="171450" indent="-171450">
              <a:buFont typeface="Arial" panose="020B0604020202020204" pitchFamily="34" charset="0"/>
              <a:buChar char="•"/>
            </a:pPr>
            <a:r>
              <a:rPr lang="en-GB" dirty="0"/>
              <a:t>Variables must have a </a:t>
            </a:r>
            <a:r>
              <a:rPr lang="en-GB" b="1" dirty="0"/>
              <a:t>data type </a:t>
            </a:r>
            <a:r>
              <a:rPr lang="en-GB" dirty="0"/>
              <a:t>that describes the data they are storing, e.g. string, double etc. This reserves the correct amount of memory for the data.</a:t>
            </a:r>
          </a:p>
          <a:p>
            <a:pPr marL="171450" indent="-171450">
              <a:buFont typeface="Arial" panose="020B0604020202020204" pitchFamily="34" charset="0"/>
              <a:buChar char="•"/>
            </a:pPr>
            <a:r>
              <a:rPr lang="en-GB" dirty="0"/>
              <a:t>Stating the data type is called </a:t>
            </a:r>
            <a:r>
              <a:rPr lang="en-GB" b="1" dirty="0"/>
              <a:t>declaring</a:t>
            </a:r>
            <a:r>
              <a:rPr lang="en-GB" dirty="0"/>
              <a:t> the variable.</a:t>
            </a:r>
          </a:p>
          <a:p>
            <a:pPr marL="171450" indent="-171450">
              <a:buFont typeface="Arial" panose="020B0604020202020204" pitchFamily="34" charset="0"/>
              <a:buChar char="•"/>
            </a:pPr>
            <a:r>
              <a:rPr lang="en-GB" dirty="0"/>
              <a:t>The name of a variable is called an </a:t>
            </a:r>
            <a:r>
              <a:rPr lang="en-GB" b="1" dirty="0"/>
              <a:t>identifier</a:t>
            </a:r>
            <a:r>
              <a:rPr lang="en-GB" dirty="0"/>
              <a:t>.</a:t>
            </a:r>
          </a:p>
          <a:p>
            <a:pPr marL="171450" indent="-171450">
              <a:buFont typeface="Arial" panose="020B0604020202020204" pitchFamily="34" charset="0"/>
              <a:buChar char="•"/>
            </a:pPr>
            <a:r>
              <a:rPr lang="en-GB" dirty="0"/>
              <a:t>Different variables can have the same identifier in different subroutines.</a:t>
            </a:r>
          </a:p>
        </p:txBody>
      </p:sp>
    </p:spTree>
    <p:extLst>
      <p:ext uri="{BB962C8B-B14F-4D97-AF65-F5344CB8AC3E}">
        <p14:creationId xmlns:p14="http://schemas.microsoft.com/office/powerpoint/2010/main" val="319856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7"/>
            <a:ext cx="9436952" cy="5075678"/>
          </a:xfrm>
        </p:spPr>
        <p:txBody>
          <a:bodyPr/>
          <a:lstStyle/>
          <a:p>
            <a:r>
              <a:rPr lang="en-GB" sz="1800" dirty="0">
                <a:solidFill>
                  <a:schemeClr val="tx1"/>
                </a:solidFill>
              </a:rPr>
              <a:t>Learning points from this objective:</a:t>
            </a:r>
          </a:p>
          <a:p>
            <a:pPr marL="171450" indent="-171450">
              <a:buFont typeface="Arial" panose="020B0604020202020204" pitchFamily="34" charset="0"/>
              <a:buChar char="•"/>
            </a:pPr>
            <a:r>
              <a:rPr lang="en-GB" dirty="0"/>
              <a:t>When variables are given a value they are said to be </a:t>
            </a:r>
            <a:r>
              <a:rPr lang="en-GB" b="1" dirty="0"/>
              <a:t>assigned</a:t>
            </a:r>
            <a:r>
              <a:rPr lang="en-GB" dirty="0"/>
              <a:t>. Giving a variable an initial value is called </a:t>
            </a:r>
            <a:r>
              <a:rPr lang="en-GB" b="1" dirty="0"/>
              <a:t>initialising</a:t>
            </a:r>
            <a:r>
              <a:rPr lang="en-GB" dirty="0"/>
              <a:t> the variable.</a:t>
            </a:r>
            <a:br>
              <a:rPr lang="en-GB" dirty="0"/>
            </a:br>
            <a:br>
              <a:rPr lang="en-GB" dirty="0"/>
            </a:br>
            <a:r>
              <a:rPr lang="en-GB" dirty="0"/>
              <a:t>E.g. int Score = 9. The identifier Score is declared as an integer and initialised to 9.</a:t>
            </a:r>
          </a:p>
          <a:p>
            <a:pPr marL="171450" indent="-171450">
              <a:buFont typeface="Arial" panose="020B0604020202020204" pitchFamily="34" charset="0"/>
              <a:buChar char="•"/>
            </a:pPr>
            <a:r>
              <a:rPr lang="en-GB" dirty="0"/>
              <a:t>Strings can be joined to variables. This is known as </a:t>
            </a:r>
            <a:r>
              <a:rPr lang="en-GB" b="1" dirty="0"/>
              <a:t>concatenation</a:t>
            </a:r>
            <a:r>
              <a:rPr lang="en-GB" dirty="0"/>
              <a:t>.</a:t>
            </a:r>
          </a:p>
          <a:p>
            <a:pPr marL="171450" indent="-171450">
              <a:buFont typeface="Arial" panose="020B0604020202020204" pitchFamily="34" charset="0"/>
              <a:buChar char="•"/>
            </a:pPr>
            <a:r>
              <a:rPr lang="en-GB" dirty="0"/>
              <a:t>When constants or variables are used as data given to subroutines, this is called </a:t>
            </a:r>
            <a:r>
              <a:rPr lang="en-GB" b="1" dirty="0"/>
              <a:t>parameter passing</a:t>
            </a:r>
            <a:r>
              <a:rPr lang="en-GB" dirty="0"/>
              <a:t>. The data is called a </a:t>
            </a:r>
            <a:r>
              <a:rPr lang="en-GB" b="1" dirty="0"/>
              <a:t>parameter</a:t>
            </a:r>
            <a:r>
              <a:rPr lang="en-GB" dirty="0"/>
              <a:t>.</a:t>
            </a:r>
          </a:p>
          <a:p>
            <a:pPr marL="171450" indent="-171450">
              <a:buFont typeface="Arial" panose="020B0604020202020204" pitchFamily="34" charset="0"/>
              <a:buChar char="•"/>
            </a:pPr>
            <a:r>
              <a:rPr lang="en-GB" dirty="0"/>
              <a:t>Running a program is called </a:t>
            </a:r>
            <a:r>
              <a:rPr lang="en-GB" b="1" dirty="0"/>
              <a:t>executing</a:t>
            </a:r>
            <a:r>
              <a:rPr lang="en-GB" dirty="0"/>
              <a:t> a program. Executing one command after another is called a </a:t>
            </a:r>
            <a:r>
              <a:rPr lang="en-GB" b="1" dirty="0"/>
              <a:t>sequence</a:t>
            </a:r>
            <a:r>
              <a:rPr lang="en-GB" dirty="0"/>
              <a:t>.</a:t>
            </a:r>
          </a:p>
          <a:p>
            <a:pPr marL="171450" indent="-171450">
              <a:buFont typeface="Arial" panose="020B0604020202020204" pitchFamily="34" charset="0"/>
              <a:buChar char="•"/>
            </a:pPr>
            <a:r>
              <a:rPr lang="en-GB" dirty="0"/>
              <a:t>If a program doesn’t work, it is said to have a “</a:t>
            </a:r>
            <a:r>
              <a:rPr lang="en-GB" b="1" dirty="0"/>
              <a:t>bug</a:t>
            </a:r>
            <a:r>
              <a:rPr lang="en-GB" dirty="0"/>
              <a:t>”. Fixing bugs is called, “</a:t>
            </a:r>
            <a:r>
              <a:rPr lang="en-GB" b="1" dirty="0"/>
              <a:t>debugging</a:t>
            </a:r>
            <a:r>
              <a:rPr lang="en-GB" dirty="0"/>
              <a:t>”.</a:t>
            </a:r>
          </a:p>
        </p:txBody>
      </p:sp>
    </p:spTree>
    <p:extLst>
      <p:ext uri="{BB962C8B-B14F-4D97-AF65-F5344CB8AC3E}">
        <p14:creationId xmlns:p14="http://schemas.microsoft.com/office/powerpoint/2010/main" val="223385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3" y="1388917"/>
            <a:ext cx="4736307" cy="4758506"/>
          </a:xfrm>
        </p:spPr>
        <p:txBody>
          <a:bodyPr/>
          <a:lstStyle/>
          <a:p>
            <a:r>
              <a:rPr lang="en-GB" sz="1800" dirty="0">
                <a:solidFill>
                  <a:schemeClr val="tx1"/>
                </a:solidFill>
              </a:rPr>
              <a:t>Program comprehension:</a:t>
            </a:r>
          </a:p>
          <a:p>
            <a:pPr>
              <a:lnSpc>
                <a:spcPct val="100000"/>
              </a:lnSpc>
              <a:spcBef>
                <a:spcPts val="0"/>
              </a:spcBef>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Sq</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X)</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X * X;</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9 = A;</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 + </a:t>
            </a:r>
            <a:r>
              <a:rPr lang="en-GB" dirty="0">
                <a:solidFill>
                  <a:srgbClr val="A31515"/>
                </a:solidFill>
                <a:latin typeface="Consolas" panose="020B0609020204030204" pitchFamily="49" charset="0"/>
              </a:rPr>
              <a:t>" squared: "</a:t>
            </a:r>
            <a:r>
              <a:rPr lang="en-GB" dirty="0">
                <a:solidFill>
                  <a:srgbClr val="000000"/>
                </a:solidFill>
                <a:latin typeface="Consolas" panose="020B0609020204030204" pitchFamily="49" charset="0"/>
              </a:rPr>
              <a:t> + </a:t>
            </a:r>
            <a:r>
              <a:rPr lang="en-GB" dirty="0" err="1">
                <a:solidFill>
                  <a:srgbClr val="000000"/>
                </a:solidFill>
                <a:latin typeface="Consolas" panose="020B0609020204030204" pitchFamily="49" charset="0"/>
              </a:rPr>
              <a:t>Sq</a:t>
            </a:r>
            <a:r>
              <a:rPr lang="en-GB" dirty="0">
                <a:solidFill>
                  <a:srgbClr val="000000"/>
                </a:solidFill>
                <a:latin typeface="Consolas" panose="020B0609020204030204" pitchFamily="49" charset="0"/>
              </a:rPr>
              <a:t>(A));</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graphicFrame>
        <p:nvGraphicFramePr>
          <p:cNvPr id="2" name="Table 3">
            <a:extLst>
              <a:ext uri="{FF2B5EF4-FFF2-40B4-BE49-F238E27FC236}">
                <a16:creationId xmlns:a16="http://schemas.microsoft.com/office/drawing/2014/main" id="{31935F5B-3D21-4377-B35C-A011E7E37024}"/>
              </a:ext>
            </a:extLst>
          </p:cNvPr>
          <p:cNvGraphicFramePr>
            <a:graphicFrameLocks noGrp="1"/>
          </p:cNvGraphicFramePr>
          <p:nvPr>
            <p:extLst>
              <p:ext uri="{D42A27DB-BD31-4B8C-83A1-F6EECF244321}">
                <p14:modId xmlns:p14="http://schemas.microsoft.com/office/powerpoint/2010/main" val="1236259661"/>
              </p:ext>
            </p:extLst>
          </p:nvPr>
        </p:nvGraphicFramePr>
        <p:xfrm>
          <a:off x="5001583" y="1388917"/>
          <a:ext cx="4694866" cy="222504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52647F"/>
                          </a:solidFill>
                        </a:rPr>
                        <a:t>ITEM</a:t>
                      </a:r>
                    </a:p>
                  </a:txBody>
                  <a:tcPr anchor="ctr"/>
                </a:tc>
                <a:tc>
                  <a:txBody>
                    <a:bodyPr/>
                    <a:lstStyle/>
                    <a:p>
                      <a:r>
                        <a:rPr lang="en-GB" sz="1100" dirty="0">
                          <a:solidFill>
                            <a:srgbClr val="595959"/>
                          </a:solidFill>
                        </a:rPr>
                        <a:t>Identify a string in the program.</a:t>
                      </a:r>
                    </a:p>
                  </a:txBody>
                  <a:tcPr anchor="ctr"/>
                </a:tc>
                <a:extLst>
                  <a:ext uri="{0D108BD9-81ED-4DB2-BD59-A6C34878D82A}">
                    <a16:rowId xmlns:a16="http://schemas.microsoft.com/office/drawing/2014/main" val="2913547773"/>
                  </a:ext>
                </a:extLst>
              </a:tr>
              <a:tr h="370840">
                <a:tc rowSpan="5">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the name of a subroutine in the program.</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What data type is X?</a:t>
                      </a:r>
                    </a:p>
                  </a:txBody>
                  <a:tcPr anchor="ctr"/>
                </a:tc>
                <a:extLst>
                  <a:ext uri="{0D108BD9-81ED-4DB2-BD59-A6C34878D82A}">
                    <a16:rowId xmlns:a16="http://schemas.microsoft.com/office/drawing/2014/main" val="2737538228"/>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536024738"/>
                  </a:ext>
                </a:extLst>
              </a:tr>
            </a:tbl>
          </a:graphicData>
        </a:graphic>
      </p:graphicFrame>
      <p:grpSp>
        <p:nvGrpSpPr>
          <p:cNvPr id="4" name="Group 3">
            <a:extLst>
              <a:ext uri="{FF2B5EF4-FFF2-40B4-BE49-F238E27FC236}">
                <a16:creationId xmlns:a16="http://schemas.microsoft.com/office/drawing/2014/main" id="{1072F5BD-A8C3-4C0A-B1B6-DEB974FFAF88}"/>
              </a:ext>
            </a:extLst>
          </p:cNvPr>
          <p:cNvGrpSpPr/>
          <p:nvPr/>
        </p:nvGrpSpPr>
        <p:grpSpPr>
          <a:xfrm>
            <a:off x="5070475" y="1845785"/>
            <a:ext cx="782293" cy="586596"/>
            <a:chOff x="1161909" y="2594055"/>
            <a:chExt cx="782293" cy="586596"/>
          </a:xfrm>
        </p:grpSpPr>
        <p:sp>
          <p:nvSpPr>
            <p:cNvPr id="5" name="Freeform 78">
              <a:extLst>
                <a:ext uri="{FF2B5EF4-FFF2-40B4-BE49-F238E27FC236}">
                  <a16:creationId xmlns:a16="http://schemas.microsoft.com/office/drawing/2014/main" id="{53825C86-7EFB-4A2F-9E7F-53BDD90F5DC1}"/>
                </a:ext>
              </a:extLst>
            </p:cNvPr>
            <p:cNvSpPr>
              <a:spLocks noChangeArrowheads="1"/>
            </p:cNvSpPr>
            <p:nvPr/>
          </p:nvSpPr>
          <p:spPr bwMode="auto">
            <a:xfrm>
              <a:off x="1168886"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rgbClr val="52647F"/>
            </a:solidFill>
            <a:ln w="12700">
              <a:solidFill>
                <a:schemeClr val="bg1"/>
              </a:solidFill>
            </a:ln>
            <a:effectLst/>
          </p:spPr>
          <p:txBody>
            <a:bodyPr wrap="square" anchor="ctr">
              <a:noAutofit/>
            </a:bodyPr>
            <a:lstStyle/>
            <a:p>
              <a:endParaRPr lang="en-US"/>
            </a:p>
          </p:txBody>
        </p:sp>
        <p:sp>
          <p:nvSpPr>
            <p:cNvPr id="6" name="Freeform 76">
              <a:extLst>
                <a:ext uri="{FF2B5EF4-FFF2-40B4-BE49-F238E27FC236}">
                  <a16:creationId xmlns:a16="http://schemas.microsoft.com/office/drawing/2014/main" id="{F2111630-B162-42DA-B962-CDD6AB2A84A5}"/>
                </a:ext>
              </a:extLst>
            </p:cNvPr>
            <p:cNvSpPr>
              <a:spLocks noChangeArrowheads="1"/>
            </p:cNvSpPr>
            <p:nvPr/>
          </p:nvSpPr>
          <p:spPr bwMode="auto">
            <a:xfrm>
              <a:off x="1704346"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7" name="Freeform 73">
              <a:extLst>
                <a:ext uri="{FF2B5EF4-FFF2-40B4-BE49-F238E27FC236}">
                  <a16:creationId xmlns:a16="http://schemas.microsoft.com/office/drawing/2014/main" id="{E6A8EF87-FE07-4A05-B079-63038187C660}"/>
                </a:ext>
              </a:extLst>
            </p:cNvPr>
            <p:cNvSpPr>
              <a:spLocks noChangeArrowheads="1"/>
            </p:cNvSpPr>
            <p:nvPr/>
          </p:nvSpPr>
          <p:spPr bwMode="auto">
            <a:xfrm>
              <a:off x="1362446"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8" name="Freeform 71">
              <a:extLst>
                <a:ext uri="{FF2B5EF4-FFF2-40B4-BE49-F238E27FC236}">
                  <a16:creationId xmlns:a16="http://schemas.microsoft.com/office/drawing/2014/main" id="{3307A2BC-D997-4302-BDD7-EFD201F0861F}"/>
                </a:ext>
              </a:extLst>
            </p:cNvPr>
            <p:cNvSpPr>
              <a:spLocks noChangeArrowheads="1"/>
            </p:cNvSpPr>
            <p:nvPr/>
          </p:nvSpPr>
          <p:spPr bwMode="auto">
            <a:xfrm>
              <a:off x="1161909"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9" name="Freeform 132">
              <a:extLst>
                <a:ext uri="{FF2B5EF4-FFF2-40B4-BE49-F238E27FC236}">
                  <a16:creationId xmlns:a16="http://schemas.microsoft.com/office/drawing/2014/main" id="{979F02AD-2593-4032-9040-A0D4B086294C}"/>
                </a:ext>
              </a:extLst>
            </p:cNvPr>
            <p:cNvSpPr>
              <a:spLocks noChangeArrowheads="1"/>
            </p:cNvSpPr>
            <p:nvPr/>
          </p:nvSpPr>
          <p:spPr bwMode="auto">
            <a:xfrm>
              <a:off x="1426655"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10" name="Freeform 93">
              <a:extLst>
                <a:ext uri="{FF2B5EF4-FFF2-40B4-BE49-F238E27FC236}">
                  <a16:creationId xmlns:a16="http://schemas.microsoft.com/office/drawing/2014/main" id="{741ECB5E-5441-4B1A-9E8D-9672BFF6B550}"/>
                </a:ext>
              </a:extLst>
            </p:cNvPr>
            <p:cNvSpPr/>
            <p:nvPr/>
          </p:nvSpPr>
          <p:spPr>
            <a:xfrm>
              <a:off x="1636879"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12" name="Table 3">
            <a:extLst>
              <a:ext uri="{FF2B5EF4-FFF2-40B4-BE49-F238E27FC236}">
                <a16:creationId xmlns:a16="http://schemas.microsoft.com/office/drawing/2014/main" id="{B9EFE2B3-DDEA-4499-808D-96E2D30420BF}"/>
              </a:ext>
            </a:extLst>
          </p:cNvPr>
          <p:cNvGraphicFramePr>
            <a:graphicFrameLocks noGrp="1"/>
          </p:cNvGraphicFramePr>
          <p:nvPr>
            <p:extLst>
              <p:ext uri="{D42A27DB-BD31-4B8C-83A1-F6EECF244321}">
                <p14:modId xmlns:p14="http://schemas.microsoft.com/office/powerpoint/2010/main" val="3835504601"/>
              </p:ext>
            </p:extLst>
          </p:nvPr>
        </p:nvGraphicFramePr>
        <p:xfrm>
          <a:off x="5001583" y="3790967"/>
          <a:ext cx="4725511" cy="148336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EA5362"/>
                          </a:solidFill>
                        </a:rPr>
                        <a:t>STRUCTURE</a:t>
                      </a:r>
                    </a:p>
                  </a:txBody>
                  <a:tcPr anchor="ctr"/>
                </a:tc>
                <a:tc>
                  <a:txBody>
                    <a:bodyPr/>
                    <a:lstStyle/>
                    <a:p>
                      <a:r>
                        <a:rPr lang="en-GB" sz="1100" dirty="0">
                          <a:solidFill>
                            <a:srgbClr val="595959"/>
                          </a:solidFill>
                        </a:rPr>
                        <a:t>Debug line 12.</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dirty="0">
                          <a:solidFill>
                            <a:srgbClr val="595959"/>
                          </a:solidFill>
                        </a:rPr>
                        <a:t>Identify the line where the number 9 is squared.</a:t>
                      </a:r>
                      <a:endParaRPr lang="en-GB" sz="1100" i="0" dirty="0">
                        <a:solidFill>
                          <a:srgbClr val="595959"/>
                        </a:solidFill>
                      </a:endParaRP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bl>
          </a:graphicData>
        </a:graphic>
      </p:graphicFrame>
      <p:grpSp>
        <p:nvGrpSpPr>
          <p:cNvPr id="13" name="Group 12">
            <a:extLst>
              <a:ext uri="{FF2B5EF4-FFF2-40B4-BE49-F238E27FC236}">
                <a16:creationId xmlns:a16="http://schemas.microsoft.com/office/drawing/2014/main" id="{0B774129-BB02-4E57-B30C-4FAA93B4F792}"/>
              </a:ext>
            </a:extLst>
          </p:cNvPr>
          <p:cNvGrpSpPr/>
          <p:nvPr/>
        </p:nvGrpSpPr>
        <p:grpSpPr>
          <a:xfrm>
            <a:off x="5070475" y="4318080"/>
            <a:ext cx="782293" cy="586596"/>
            <a:chOff x="2618060" y="2594055"/>
            <a:chExt cx="782293" cy="586596"/>
          </a:xfrm>
        </p:grpSpPr>
        <p:sp>
          <p:nvSpPr>
            <p:cNvPr id="14" name="Freeform 78">
              <a:extLst>
                <a:ext uri="{FF2B5EF4-FFF2-40B4-BE49-F238E27FC236}">
                  <a16:creationId xmlns:a16="http://schemas.microsoft.com/office/drawing/2014/main" id="{3DA74905-6803-415F-B720-04E50D686D46}"/>
                </a:ext>
              </a:extLst>
            </p:cNvPr>
            <p:cNvSpPr>
              <a:spLocks noChangeArrowheads="1"/>
            </p:cNvSpPr>
            <p:nvPr/>
          </p:nvSpPr>
          <p:spPr bwMode="auto">
            <a:xfrm>
              <a:off x="2625037"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15" name="Freeform 76">
              <a:extLst>
                <a:ext uri="{FF2B5EF4-FFF2-40B4-BE49-F238E27FC236}">
                  <a16:creationId xmlns:a16="http://schemas.microsoft.com/office/drawing/2014/main" id="{BE285A2E-AF7E-4817-B2E7-A1E7DB8D6EF3}"/>
                </a:ext>
              </a:extLst>
            </p:cNvPr>
            <p:cNvSpPr>
              <a:spLocks noChangeArrowheads="1"/>
            </p:cNvSpPr>
            <p:nvPr/>
          </p:nvSpPr>
          <p:spPr bwMode="auto">
            <a:xfrm>
              <a:off x="3160497"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16" name="Freeform 73">
              <a:extLst>
                <a:ext uri="{FF2B5EF4-FFF2-40B4-BE49-F238E27FC236}">
                  <a16:creationId xmlns:a16="http://schemas.microsoft.com/office/drawing/2014/main" id="{5B120CBA-2DD2-4F70-9DE6-075B08051104}"/>
                </a:ext>
              </a:extLst>
            </p:cNvPr>
            <p:cNvSpPr>
              <a:spLocks noChangeArrowheads="1"/>
            </p:cNvSpPr>
            <p:nvPr/>
          </p:nvSpPr>
          <p:spPr bwMode="auto">
            <a:xfrm>
              <a:off x="2818597"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17" name="Freeform 71">
              <a:extLst>
                <a:ext uri="{FF2B5EF4-FFF2-40B4-BE49-F238E27FC236}">
                  <a16:creationId xmlns:a16="http://schemas.microsoft.com/office/drawing/2014/main" id="{EED73524-7B8B-44C3-AA22-7185C55A9D18}"/>
                </a:ext>
              </a:extLst>
            </p:cNvPr>
            <p:cNvSpPr>
              <a:spLocks noChangeArrowheads="1"/>
            </p:cNvSpPr>
            <p:nvPr/>
          </p:nvSpPr>
          <p:spPr bwMode="auto">
            <a:xfrm>
              <a:off x="2618060"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18" name="Freeform 132">
              <a:extLst>
                <a:ext uri="{FF2B5EF4-FFF2-40B4-BE49-F238E27FC236}">
                  <a16:creationId xmlns:a16="http://schemas.microsoft.com/office/drawing/2014/main" id="{10D61EF5-472C-4D59-B085-570BB0BB60B9}"/>
                </a:ext>
              </a:extLst>
            </p:cNvPr>
            <p:cNvSpPr>
              <a:spLocks noChangeArrowheads="1"/>
            </p:cNvSpPr>
            <p:nvPr/>
          </p:nvSpPr>
          <p:spPr bwMode="auto">
            <a:xfrm>
              <a:off x="2882806"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rgbClr val="EA5362"/>
            </a:solidFill>
            <a:ln w="12700">
              <a:solidFill>
                <a:schemeClr val="bg1"/>
              </a:solidFill>
            </a:ln>
            <a:effectLst/>
          </p:spPr>
          <p:txBody>
            <a:bodyPr wrap="square" anchor="ctr">
              <a:noAutofit/>
            </a:bodyPr>
            <a:lstStyle/>
            <a:p>
              <a:endParaRPr lang="en-US" dirty="0"/>
            </a:p>
          </p:txBody>
        </p:sp>
        <p:sp>
          <p:nvSpPr>
            <p:cNvPr id="19" name="Freeform 93">
              <a:extLst>
                <a:ext uri="{FF2B5EF4-FFF2-40B4-BE49-F238E27FC236}">
                  <a16:creationId xmlns:a16="http://schemas.microsoft.com/office/drawing/2014/main" id="{97855C83-4940-49AC-BB90-F1699E670733}"/>
                </a:ext>
              </a:extLst>
            </p:cNvPr>
            <p:cNvSpPr/>
            <p:nvPr/>
          </p:nvSpPr>
          <p:spPr>
            <a:xfrm>
              <a:off x="3093030"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606683304"/>
      </p:ext>
    </p:extLst>
  </p:cSld>
  <p:clrMapOvr>
    <a:masterClrMapping/>
  </p:clrMapOvr>
</p:sld>
</file>

<file path=ppt/theme/theme1.xml><?xml version="1.0" encoding="utf-8"?>
<a:theme xmlns:a="http://schemas.openxmlformats.org/drawingml/2006/main" name="Theme1">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2A6A9AB-1023-4A23-A2A1-82560771DE86}" vid="{D074DEC6-1AD8-42E9-9312-49CEB94AB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1185</TotalTime>
  <Words>4189</Words>
  <Application>Microsoft Office PowerPoint</Application>
  <PresentationFormat>A4 Paper (210x297 mm)</PresentationFormat>
  <Paragraphs>480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Calibri</vt:lpstr>
      <vt:lpstr>Century Gothic</vt:lpstr>
      <vt:lpstr>Consolas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cp:lastModifiedBy>
  <cp:revision>196</cp:revision>
  <dcterms:created xsi:type="dcterms:W3CDTF">2019-09-17T11:01:38Z</dcterms:created>
  <dcterms:modified xsi:type="dcterms:W3CDTF">2020-09-21T12:46:55Z</dcterms:modified>
</cp:coreProperties>
</file>