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0"/>
  </p:notesMasterIdLst>
  <p:sldIdLst>
    <p:sldId id="260" r:id="rId5"/>
    <p:sldId id="261" r:id="rId6"/>
    <p:sldId id="263" r:id="rId7"/>
    <p:sldId id="267" r:id="rId8"/>
    <p:sldId id="268" r:id="rId9"/>
    <p:sldId id="271" r:id="rId10"/>
    <p:sldId id="273" r:id="rId11"/>
    <p:sldId id="318" r:id="rId12"/>
    <p:sldId id="332" r:id="rId13"/>
    <p:sldId id="274" r:id="rId14"/>
    <p:sldId id="275" r:id="rId15"/>
    <p:sldId id="278" r:id="rId16"/>
    <p:sldId id="281" r:id="rId17"/>
    <p:sldId id="329" r:id="rId18"/>
    <p:sldId id="33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C7B8A-57F9-4296-94A5-E44343C0BB11}" v="1" dt="2020-07-01T17:31:46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0126" autoAdjust="0"/>
  </p:normalViewPr>
  <p:slideViewPr>
    <p:cSldViewPr>
      <p:cViewPr varScale="1">
        <p:scale>
          <a:sx n="103" d="100"/>
          <a:sy n="103" d="100"/>
        </p:scale>
        <p:origin x="15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R Donaghy (DGY) (Staff)" userId="a96a7106-0e35-404d-8a6b-97d2256f70d6" providerId="ADAL" clId="{8ABC7B8A-57F9-4296-94A5-E44343C0BB11}"/>
    <pc:docChg chg="modSld">
      <pc:chgData name="Mr R Donaghy (DGY) (Staff)" userId="a96a7106-0e35-404d-8a6b-97d2256f70d6" providerId="ADAL" clId="{8ABC7B8A-57F9-4296-94A5-E44343C0BB11}" dt="2020-07-01T17:31:46.012" v="2"/>
      <pc:docMkLst>
        <pc:docMk/>
      </pc:docMkLst>
      <pc:sldChg chg="modSp mod modTransition modAnim">
        <pc:chgData name="Mr R Donaghy (DGY) (Staff)" userId="a96a7106-0e35-404d-8a6b-97d2256f70d6" providerId="ADAL" clId="{8ABC7B8A-57F9-4296-94A5-E44343C0BB11}" dt="2020-07-01T17:31:46.012" v="2"/>
        <pc:sldMkLst>
          <pc:docMk/>
          <pc:sldMk cId="3961505331" sldId="260"/>
        </pc:sldMkLst>
        <pc:spChg chg="mod">
          <ac:chgData name="Mr R Donaghy (DGY) (Staff)" userId="a96a7106-0e35-404d-8a6b-97d2256f70d6" providerId="ADAL" clId="{8ABC7B8A-57F9-4296-94A5-E44343C0BB11}" dt="2020-07-01T17:31:41.523" v="1" actId="1076"/>
          <ac:spMkLst>
            <pc:docMk/>
            <pc:sldMk cId="3961505331" sldId="260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9A8A9-D241-44F5-805C-3E68757E5BB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E1C1D-BEFC-408F-B86C-A2B1B4946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67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B73E69A-FC18-4991-A725-C4BDE4F371B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F969-F194-44C0-B5B4-F621C364A57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40454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E69A-FC18-4991-A725-C4BDE4F371B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F969-F194-44C0-B5B4-F621C364A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1106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E69A-FC18-4991-A725-C4BDE4F371B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F969-F194-44C0-B5B4-F621C364A57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208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E69A-FC18-4991-A725-C4BDE4F371B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F969-F194-44C0-B5B4-F621C364A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9841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E69A-FC18-4991-A725-C4BDE4F371B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F969-F194-44C0-B5B4-F621C364A57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8462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E69A-FC18-4991-A725-C4BDE4F371B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F969-F194-44C0-B5B4-F621C364A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75668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E69A-FC18-4991-A725-C4BDE4F371B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F969-F194-44C0-B5B4-F621C364A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499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E69A-FC18-4991-A725-C4BDE4F371B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F969-F194-44C0-B5B4-F621C364A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15688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E69A-FC18-4991-A725-C4BDE4F371B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F969-F194-44C0-B5B4-F621C364A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92422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E69A-FC18-4991-A725-C4BDE4F371B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F969-F194-44C0-B5B4-F621C364A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7276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E69A-FC18-4991-A725-C4BDE4F371B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F969-F194-44C0-B5B4-F621C364A57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9522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B73E69A-FC18-4991-A725-C4BDE4F371B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3F0F969-F194-44C0-B5B4-F621C364A57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2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8519" y="5373216"/>
            <a:ext cx="7865518" cy="83099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is History?</a:t>
            </a:r>
            <a:endParaRPr lang="en-GB" sz="4800" b="1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150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Roman1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83857">
            <a:off x="-153871" y="-216750"/>
            <a:ext cx="3733800" cy="3733800"/>
          </a:xfrm>
          <a:prstGeom prst="rect">
            <a:avLst/>
          </a:prstGeom>
          <a:noFill/>
        </p:spPr>
      </p:pic>
      <p:pic>
        <p:nvPicPr>
          <p:cNvPr id="3" name="Picture 8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60494">
            <a:off x="2662011" y="156351"/>
            <a:ext cx="2609237" cy="4082824"/>
          </a:xfrm>
          <a:prstGeom prst="rect">
            <a:avLst/>
          </a:prstGeom>
          <a:noFill/>
        </p:spPr>
      </p:pic>
      <p:pic>
        <p:nvPicPr>
          <p:cNvPr id="4" name="Picture 7" descr="draco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41556">
            <a:off x="246608" y="2910980"/>
            <a:ext cx="2582408" cy="2722426"/>
          </a:xfrm>
          <a:prstGeom prst="rect">
            <a:avLst/>
          </a:prstGeom>
          <a:noFill/>
        </p:spPr>
      </p:pic>
      <p:pic>
        <p:nvPicPr>
          <p:cNvPr id="9218" name="Picture 2" descr="http://jeffwerner.ca/images/journal/anne-frank-diary-open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77" b="93280" l="5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740">
            <a:off x="4939988" y="-172187"/>
            <a:ext cx="4439088" cy="30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52193" y="2780364"/>
            <a:ext cx="5236563" cy="1815882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Historians use </a:t>
            </a:r>
            <a:r>
              <a:rPr lang="en-GB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sources</a:t>
            </a:r>
            <a:r>
              <a:rPr lang="en-GB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to build up a body of </a:t>
            </a:r>
            <a:r>
              <a:rPr lang="en-GB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evidence </a:t>
            </a:r>
            <a:r>
              <a:rPr lang="en-GB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to make decisions about a time or an event.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4797152"/>
            <a:ext cx="6288964" cy="1815882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Historians always </a:t>
            </a:r>
            <a:r>
              <a:rPr lang="en-GB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question and analyse </a:t>
            </a:r>
            <a:r>
              <a:rPr lang="en-GB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sources, and this becomes part of the evidence too –</a:t>
            </a:r>
          </a:p>
          <a:p>
            <a:pPr algn="ctr"/>
            <a:r>
              <a:rPr lang="en-GB" sz="2800" u="sng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Why would they do this? </a:t>
            </a:r>
            <a:endParaRPr lang="en-GB" sz="2800" b="1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19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48680"/>
            <a:ext cx="5904656" cy="2554545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Evidence</a:t>
            </a:r>
            <a:r>
              <a:rPr lang="en-GB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= a collection of information that we can use to make a decision.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3534400"/>
            <a:ext cx="5904656" cy="2554545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Source </a:t>
            </a:r>
            <a:r>
              <a:rPr lang="en-GB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= an object or item we can use as a clue to tell us about the past. </a:t>
            </a:r>
          </a:p>
        </p:txBody>
      </p:sp>
      <p:pic>
        <p:nvPicPr>
          <p:cNvPr id="12290" name="Picture 2" descr="http://www.constratega.com/Editor/images/Jigsaw-piece_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68" y="378151"/>
            <a:ext cx="2857500" cy="289560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292" name="Picture 4" descr="http://t0.gstatic.com/images?q=tbn:ANd9GcQQF5hpo_dxmjMY_n9XyXO0DTDgfgLvcPOuMFU0ED4X3dBIWIOo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30" y="3854409"/>
            <a:ext cx="2390775" cy="19145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9161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041" y="188640"/>
            <a:ext cx="8424936" cy="1384995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Now complete your important Historical event.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You can find the form on the ‘What is History’  word document on Firefly.  </a:t>
            </a:r>
            <a:endParaRPr lang="en-US" sz="2800" dirty="0">
              <a:solidFill>
                <a:srgbClr val="00B0F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031" y="1772816"/>
            <a:ext cx="8463938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dk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Imagine </a:t>
            </a:r>
            <a:r>
              <a:rPr lang="en-GB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that somebody</a:t>
            </a:r>
            <a:r>
              <a:rPr lang="en-GB" sz="2800" dirty="0">
                <a:solidFill>
                  <a:schemeClr val="dk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in the future wanted to find out about this event. </a:t>
            </a:r>
          </a:p>
          <a:p>
            <a:pPr algn="ctr"/>
            <a:endParaRPr lang="en-GB" sz="2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r>
              <a:rPr lang="en-GB" sz="2800" u="sng" dirty="0">
                <a:solidFill>
                  <a:schemeClr val="dk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kind of sources could they use?</a:t>
            </a:r>
          </a:p>
        </p:txBody>
      </p:sp>
      <p:sp>
        <p:nvSpPr>
          <p:cNvPr id="5" name="Oval 4"/>
          <p:cNvSpPr/>
          <p:nvPr/>
        </p:nvSpPr>
        <p:spPr>
          <a:xfrm>
            <a:off x="3541389" y="4632419"/>
            <a:ext cx="2160240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Sources</a:t>
            </a:r>
            <a:endParaRPr lang="en-GB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853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380" y="260648"/>
            <a:ext cx="8424936" cy="523220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EXAMPLE: </a:t>
            </a:r>
            <a:r>
              <a:rPr lang="en-US" sz="2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Mr</a:t>
            </a:r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Donaghy’s trip to New Zealand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791" y="944724"/>
            <a:ext cx="4212468" cy="5544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21805" y="3358404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Photographs</a:t>
            </a:r>
          </a:p>
          <a:p>
            <a:pPr marL="285750" indent="-285750">
              <a:buFontTx/>
              <a:buChar char="-"/>
            </a:pPr>
            <a:endParaRPr lang="en-GB" sz="2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Private diary</a:t>
            </a:r>
          </a:p>
          <a:p>
            <a:pPr marL="285750" indent="-285750">
              <a:buFontTx/>
              <a:buChar char="-"/>
            </a:pPr>
            <a:endParaRPr lang="en-GB" sz="2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Speak to family member who came on the trip</a:t>
            </a:r>
          </a:p>
          <a:p>
            <a:pPr marL="285750" indent="-285750">
              <a:buFontTx/>
              <a:buChar char="-"/>
            </a:pPr>
            <a:endParaRPr lang="en-GB" sz="2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337" y="1109161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latin typeface="Comic Sans MS" pitchFamily="66" charset="0"/>
              </a:rPr>
              <a:t>Sources from my trip to new Zealand</a:t>
            </a:r>
          </a:p>
        </p:txBody>
      </p:sp>
      <p:pic>
        <p:nvPicPr>
          <p:cNvPr id="9" name="Picture 2" descr="http://www.wlmht.nhs.uk/wp-content/uploads/2012/09/passport-pho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1" y="1886987"/>
            <a:ext cx="1475234" cy="139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farm3.static.flickr.com/2554/3688113796_2d55f1e795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974" l="4688" r="96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404" y="1670530"/>
            <a:ext cx="2440060" cy="183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80112" y="1772816"/>
            <a:ext cx="2952328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would these sources tell you?</a:t>
            </a:r>
          </a:p>
        </p:txBody>
      </p:sp>
    </p:spTree>
    <p:extLst>
      <p:ext uri="{BB962C8B-B14F-4D97-AF65-F5344CB8AC3E}">
        <p14:creationId xmlns:p14="http://schemas.microsoft.com/office/powerpoint/2010/main" val="3214290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5986" y="284336"/>
            <a:ext cx="2349526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itchFamily="66" charset="0"/>
              </a:rPr>
              <a:t>On a scale of 1 – 10, how ready are </a:t>
            </a:r>
            <a:r>
              <a:rPr lang="en-GB" sz="4000">
                <a:latin typeface="Comic Sans MS" pitchFamily="66" charset="0"/>
              </a:rPr>
              <a:t>you to </a:t>
            </a:r>
            <a:r>
              <a:rPr lang="en-GB" sz="4000" dirty="0">
                <a:latin typeface="Comic Sans MS" pitchFamily="66" charset="0"/>
              </a:rPr>
              <a:t>start studying History?</a:t>
            </a:r>
          </a:p>
        </p:txBody>
      </p:sp>
      <p:sp>
        <p:nvSpPr>
          <p:cNvPr id="3" name="Up Arrow 2"/>
          <p:cNvSpPr/>
          <p:nvPr/>
        </p:nvSpPr>
        <p:spPr>
          <a:xfrm>
            <a:off x="7857905" y="311924"/>
            <a:ext cx="718490" cy="6192688"/>
          </a:xfrm>
          <a:prstGeom prst="upArrow">
            <a:avLst/>
          </a:prstGeom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02488" y="5715253"/>
            <a:ext cx="153400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1 – not ready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0146" y="178486"/>
            <a:ext cx="153400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10 – totally ready</a:t>
            </a:r>
          </a:p>
        </p:txBody>
      </p:sp>
      <p:pic>
        <p:nvPicPr>
          <p:cNvPr id="6" name="Picture 2" descr="http://thinkingmachine.pbworks.com/f/ani_thinkingca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67" y="2099836"/>
            <a:ext cx="3247334" cy="475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691" y="311924"/>
            <a:ext cx="5052601" cy="107721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itchFamily="66" charset="0"/>
              </a:rPr>
              <a:t>You’ve had your thinking caps on for today so…</a:t>
            </a:r>
          </a:p>
        </p:txBody>
      </p:sp>
    </p:spTree>
    <p:extLst>
      <p:ext uri="{BB962C8B-B14F-4D97-AF65-F5344CB8AC3E}">
        <p14:creationId xmlns:p14="http://schemas.microsoft.com/office/powerpoint/2010/main" val="2141810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232632"/>
            <a:ext cx="7290054" cy="1499616"/>
          </a:xfrm>
        </p:spPr>
        <p:txBody>
          <a:bodyPr/>
          <a:lstStyle/>
          <a:p>
            <a:r>
              <a:rPr lang="en-GB" u="sng" dirty="0"/>
              <a:t>EXTENSION – Separate Word document on Firefly.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916832"/>
            <a:ext cx="726757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3928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NgI_TsXEzmU/UH99EwA3_uI/AAAAAAAADXY/8kRLM9mNddM/s1600/images+7+-+Stick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9" r="15373"/>
          <a:stretch/>
        </p:blipFill>
        <p:spPr bwMode="auto">
          <a:xfrm>
            <a:off x="179512" y="27901"/>
            <a:ext cx="4146331" cy="43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0112" y="98021"/>
            <a:ext cx="4032448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Have a think for me before you start about these 2 questions: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8641" y="3429000"/>
            <a:ext cx="7348188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1. Something you know about the subject of ‘History’.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8641" y="4953899"/>
            <a:ext cx="7348188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2. What you think about studying History.</a:t>
            </a:r>
          </a:p>
        </p:txBody>
      </p:sp>
    </p:spTree>
    <p:extLst>
      <p:ext uri="{BB962C8B-B14F-4D97-AF65-F5344CB8AC3E}">
        <p14:creationId xmlns:p14="http://schemas.microsoft.com/office/powerpoint/2010/main" val="3852235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717032"/>
            <a:ext cx="8064896" cy="280076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Chronological order</a:t>
            </a:r>
            <a:endParaRPr lang="en-GB" sz="88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332656"/>
            <a:ext cx="5347441" cy="317009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To Historians, the past is a </a:t>
            </a:r>
            <a:r>
              <a:rPr lang="en-GB" sz="40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MASSIVE</a:t>
            </a:r>
            <a:r>
              <a:rPr lang="en-GB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place – and it needs to be sorted into an order:</a:t>
            </a:r>
            <a:endParaRPr lang="en-GB" sz="40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034" name="Picture 10" descr="C:\Users\Elizabeth\AppData\Local\Microsoft\Windows\Temporary Internet Files\Content.IE5\01ASTCSU\MM90023652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8096"/>
            <a:ext cx="2919753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47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958596"/>
            <a:ext cx="2088232" cy="144655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BC</a:t>
            </a:r>
            <a:endParaRPr lang="en-GB" sz="88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55409"/>
            <a:ext cx="8640960" cy="193899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To make the history of the human race easier to organise, our past has been split into two sections:</a:t>
            </a:r>
            <a:endParaRPr lang="en-GB" sz="40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248" y="2958596"/>
            <a:ext cx="2088232" cy="144655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</a:t>
            </a:r>
            <a:endParaRPr lang="en-GB" sz="88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2339752" y="3501008"/>
            <a:ext cx="2232248" cy="360040"/>
          </a:xfrm>
          <a:prstGeom prst="leftArrow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Left Arrow 5"/>
          <p:cNvSpPr/>
          <p:nvPr/>
        </p:nvSpPr>
        <p:spPr>
          <a:xfrm rot="10800000">
            <a:off x="4572000" y="3501008"/>
            <a:ext cx="2232248" cy="360040"/>
          </a:xfrm>
          <a:prstGeom prst="leftArrow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39752" y="3861051"/>
            <a:ext cx="4464496" cy="2127138"/>
            <a:chOff x="2339752" y="3861051"/>
            <a:chExt cx="4464496" cy="2127138"/>
          </a:xfrm>
          <a:noFill/>
        </p:grpSpPr>
        <p:sp>
          <p:nvSpPr>
            <p:cNvPr id="7" name="Left Arrow 6"/>
            <p:cNvSpPr/>
            <p:nvPr/>
          </p:nvSpPr>
          <p:spPr>
            <a:xfrm rot="5400000">
              <a:off x="3921710" y="3827263"/>
              <a:ext cx="1300577" cy="1368153"/>
            </a:xfrm>
            <a:prstGeom prst="leftArrow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9752" y="5157192"/>
              <a:ext cx="4464496" cy="830997"/>
            </a:xfrm>
            <a:prstGeom prst="rect">
              <a:avLst/>
            </a:prstGeom>
            <a:grpFill/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What happened at this point?</a:t>
              </a:r>
            </a:p>
            <a:p>
              <a:pPr algn="ctr"/>
              <a:r>
                <a:rPr lang="en-GB" sz="2400" b="1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Why is this point special?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2991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04664"/>
            <a:ext cx="2088232" cy="144655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latin typeface="Comic Sans MS" pitchFamily="66" charset="0"/>
              </a:rPr>
              <a:t>BC</a:t>
            </a:r>
            <a:endParaRPr lang="en-GB" sz="88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404664"/>
            <a:ext cx="2088232" cy="144655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latin typeface="Comic Sans MS" pitchFamily="66" charset="0"/>
              </a:rPr>
              <a:t>AD</a:t>
            </a:r>
            <a:endParaRPr lang="en-GB" sz="8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978" y="2204864"/>
            <a:ext cx="8064896" cy="92333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BC = Before Christ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978" y="3429000"/>
            <a:ext cx="8064896" cy="175432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AD = Anno Domini (The year of our Lord)</a:t>
            </a:r>
          </a:p>
        </p:txBody>
      </p:sp>
    </p:spTree>
    <p:extLst>
      <p:ext uri="{BB962C8B-B14F-4D97-AF65-F5344CB8AC3E}">
        <p14:creationId xmlns:p14="http://schemas.microsoft.com/office/powerpoint/2010/main" val="1030970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107504" y="1481134"/>
            <a:ext cx="4464496" cy="360040"/>
          </a:xfrm>
          <a:prstGeom prst="leftArrow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Left Arrow 2"/>
          <p:cNvSpPr/>
          <p:nvPr/>
        </p:nvSpPr>
        <p:spPr>
          <a:xfrm rot="10800000">
            <a:off x="4572000" y="1481134"/>
            <a:ext cx="4464496" cy="360040"/>
          </a:xfrm>
          <a:prstGeom prst="leftArrow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7407" y="554001"/>
            <a:ext cx="1044116" cy="76944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itchFamily="66" charset="0"/>
              </a:rPr>
              <a:t>BC</a:t>
            </a:r>
            <a:endParaRPr lang="en-GB" sz="4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4368" y="548680"/>
            <a:ext cx="1152128" cy="76944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itchFamily="66" charset="0"/>
              </a:rPr>
              <a:t>AD</a:t>
            </a:r>
            <a:endParaRPr lang="en-GB" sz="44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8214668">
            <a:off x="274920" y="2361605"/>
            <a:ext cx="1564081" cy="52322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300 BC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214668">
            <a:off x="1488111" y="2385349"/>
            <a:ext cx="1564081" cy="52322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200 BC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214668">
            <a:off x="2762718" y="2373476"/>
            <a:ext cx="1587826" cy="52322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100 BC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3263810">
            <a:off x="7403109" y="2366222"/>
            <a:ext cx="1598370" cy="52322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300 AD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3263810">
            <a:off x="6031470" y="2357300"/>
            <a:ext cx="1616214" cy="52322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200 AD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3263810">
            <a:off x="4788340" y="2368181"/>
            <a:ext cx="1590488" cy="52322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100 AD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656028"/>
            <a:ext cx="1656184" cy="76944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itchFamily="66" charset="0"/>
              </a:rPr>
              <a:t>1 AD</a:t>
            </a:r>
            <a:endParaRPr lang="en-GB" sz="4400" b="1" dirty="0">
              <a:latin typeface="Comic Sans MS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1841175"/>
            <a:ext cx="0" cy="4828185"/>
          </a:xfrm>
          <a:prstGeom prst="line">
            <a:avLst/>
          </a:prstGeom>
          <a:ln w="762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51982" y="4255267"/>
            <a:ext cx="732905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itchFamily="66" charset="0"/>
              </a:rPr>
              <a:t>What is happening </a:t>
            </a:r>
            <a:r>
              <a:rPr lang="en-GB" sz="3200" b="1" dirty="0">
                <a:latin typeface="Comic Sans MS" pitchFamily="66" charset="0"/>
              </a:rPr>
              <a:t>to</a:t>
            </a:r>
            <a:r>
              <a:rPr lang="en-GB" sz="3200" dirty="0">
                <a:latin typeface="Comic Sans MS" pitchFamily="66" charset="0"/>
              </a:rPr>
              <a:t> the dates on:</a:t>
            </a:r>
          </a:p>
          <a:p>
            <a:pPr marL="457200" indent="-457200" algn="ctr">
              <a:buFontTx/>
              <a:buChar char="-"/>
            </a:pPr>
            <a:r>
              <a:rPr lang="en-GB" sz="3200" dirty="0">
                <a:latin typeface="Comic Sans MS" pitchFamily="66" charset="0"/>
              </a:rPr>
              <a:t>The BC side?</a:t>
            </a:r>
          </a:p>
          <a:p>
            <a:pPr marL="457200" indent="-457200" algn="ctr">
              <a:buFontTx/>
              <a:buChar char="-"/>
            </a:pPr>
            <a:r>
              <a:rPr lang="en-GB" sz="3200" dirty="0">
                <a:latin typeface="Comic Sans MS" pitchFamily="66" charset="0"/>
              </a:rPr>
              <a:t>The AD side?</a:t>
            </a:r>
          </a:p>
        </p:txBody>
      </p:sp>
    </p:spTree>
    <p:extLst>
      <p:ext uri="{BB962C8B-B14F-4D97-AF65-F5344CB8AC3E}">
        <p14:creationId xmlns:p14="http://schemas.microsoft.com/office/powerpoint/2010/main" val="2635275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978" y="188640"/>
            <a:ext cx="8064896" cy="175432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How do historians work out centuries?</a:t>
            </a:r>
            <a:endParaRPr lang="en-GB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F01A92-B040-406F-8F7E-226F8B50FDE7}"/>
              </a:ext>
            </a:extLst>
          </p:cNvPr>
          <p:cNvSpPr txBox="1"/>
          <p:nvPr/>
        </p:nvSpPr>
        <p:spPr>
          <a:xfrm>
            <a:off x="179512" y="1941749"/>
            <a:ext cx="57606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Century is another way of working out historical events. One century is a period of 100 years. </a:t>
            </a:r>
          </a:p>
          <a:p>
            <a:r>
              <a:rPr lang="en-GB" dirty="0"/>
              <a:t>Two centuries is a period of 200 years etc.</a:t>
            </a:r>
          </a:p>
          <a:p>
            <a:endParaRPr lang="en-GB" dirty="0"/>
          </a:p>
          <a:p>
            <a:r>
              <a:rPr lang="en-GB" dirty="0"/>
              <a:t>We are currently in the 21</a:t>
            </a:r>
            <a:r>
              <a:rPr lang="en-GB" baseline="30000" dirty="0"/>
              <a:t>st</a:t>
            </a:r>
            <a:r>
              <a:rPr lang="en-GB" dirty="0"/>
              <a:t> Century. How do we work that out?</a:t>
            </a:r>
          </a:p>
          <a:p>
            <a:endParaRPr lang="en-GB" dirty="0"/>
          </a:p>
          <a:p>
            <a:r>
              <a:rPr lang="en-GB" dirty="0"/>
              <a:t>A little bit of maths for you!! </a:t>
            </a:r>
          </a:p>
          <a:p>
            <a:r>
              <a:rPr lang="en-GB" dirty="0"/>
              <a:t>To work out what century you are looking at you simply add 1 to the first two numbers of the year.</a:t>
            </a:r>
          </a:p>
          <a:p>
            <a:r>
              <a:rPr lang="en-GB" dirty="0"/>
              <a:t>E.g. 2020 = (20 + 1) 21</a:t>
            </a:r>
            <a:r>
              <a:rPr lang="en-GB" baseline="30000" dirty="0"/>
              <a:t>st</a:t>
            </a:r>
            <a:r>
              <a:rPr lang="en-GB" dirty="0"/>
              <a:t> century</a:t>
            </a:r>
          </a:p>
          <a:p>
            <a:endParaRPr lang="en-GB" dirty="0"/>
          </a:p>
          <a:p>
            <a:r>
              <a:rPr lang="en-GB" dirty="0"/>
              <a:t>Here is another. What century is the year 1690 in?</a:t>
            </a:r>
          </a:p>
          <a:p>
            <a:r>
              <a:rPr lang="en-GB" dirty="0"/>
              <a:t>Remember, we add 1 to the first TWO numbers.</a:t>
            </a:r>
          </a:p>
          <a:p>
            <a:r>
              <a:rPr lang="en-GB" dirty="0"/>
              <a:t>16 +1 = 17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C4D04-980D-481F-A2B4-905FE04F4DE4}"/>
              </a:ext>
            </a:extLst>
          </p:cNvPr>
          <p:cNvSpPr txBox="1"/>
          <p:nvPr/>
        </p:nvSpPr>
        <p:spPr>
          <a:xfrm>
            <a:off x="6588224" y="1941749"/>
            <a:ext cx="2046798" cy="34163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TASK:</a:t>
            </a:r>
          </a:p>
          <a:p>
            <a:r>
              <a:rPr lang="en-GB" dirty="0">
                <a:solidFill>
                  <a:schemeClr val="bg1"/>
                </a:solidFill>
              </a:rPr>
              <a:t>Now that you know how to work out centuries, have a go at the following dates: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1776</a:t>
            </a:r>
          </a:p>
          <a:p>
            <a:r>
              <a:rPr lang="en-GB" dirty="0">
                <a:solidFill>
                  <a:schemeClr val="bg1"/>
                </a:solidFill>
              </a:rPr>
              <a:t>1066</a:t>
            </a:r>
          </a:p>
          <a:p>
            <a:r>
              <a:rPr lang="en-GB" dirty="0">
                <a:solidFill>
                  <a:schemeClr val="bg1"/>
                </a:solidFill>
              </a:rPr>
              <a:t>1814</a:t>
            </a:r>
          </a:p>
          <a:p>
            <a:r>
              <a:rPr lang="en-GB" dirty="0">
                <a:solidFill>
                  <a:schemeClr val="bg1"/>
                </a:solidFill>
              </a:rPr>
              <a:t>1918</a:t>
            </a:r>
          </a:p>
          <a:p>
            <a:r>
              <a:rPr lang="en-GB" dirty="0">
                <a:solidFill>
                  <a:schemeClr val="bg1"/>
                </a:solidFill>
              </a:rPr>
              <a:t>1536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11C288-F549-49DF-AAAC-E7EDB84E45E5}"/>
              </a:ext>
            </a:extLst>
          </p:cNvPr>
          <p:cNvSpPr/>
          <p:nvPr/>
        </p:nvSpPr>
        <p:spPr>
          <a:xfrm>
            <a:off x="2411760" y="5805264"/>
            <a:ext cx="63367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Remember, if asked to work out the century from the year, you do the opposite. </a:t>
            </a:r>
            <a:r>
              <a:rPr lang="en-GB" dirty="0" err="1"/>
              <a:t>E.g</a:t>
            </a:r>
            <a:r>
              <a:rPr lang="en-GB" dirty="0"/>
              <a:t> 17</a:t>
            </a:r>
            <a:r>
              <a:rPr lang="en-GB" baseline="30000" dirty="0"/>
              <a:t>th</a:t>
            </a:r>
            <a:r>
              <a:rPr lang="en-GB" dirty="0"/>
              <a:t> century = 17-1 = 1600s (any year beginning with 16 will be in the 17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14503696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76672"/>
            <a:ext cx="7128792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Have a go at the historical time questionnaire document on Firefly.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40968"/>
            <a:ext cx="2664296" cy="253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29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quetel.com/sites/default/files/Evidenc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56"/>
          <a:stretch/>
        </p:blipFill>
        <p:spPr bwMode="auto">
          <a:xfrm>
            <a:off x="1" y="476672"/>
            <a:ext cx="9108504" cy="59889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1445637"/>
            <a:ext cx="5400600" cy="2202001"/>
          </a:xfrm>
          <a:prstGeom prst="cloudCallout">
            <a:avLst>
              <a:gd name="adj1" fmla="val -47641"/>
              <a:gd name="adj2" fmla="val 599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is evidence?</a:t>
            </a:r>
            <a:endParaRPr lang="en-GB" sz="4400" b="1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9176" y="3113975"/>
            <a:ext cx="5400600" cy="1827193"/>
          </a:xfrm>
          <a:prstGeom prst="cloudCallout">
            <a:avLst>
              <a:gd name="adj1" fmla="val 45482"/>
              <a:gd name="adj2" fmla="val 590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Where do you find evidence?</a:t>
            </a:r>
            <a:endParaRPr lang="en-GB" sz="3600" b="1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147" y="4652674"/>
            <a:ext cx="5400600" cy="1639788"/>
          </a:xfrm>
          <a:prstGeom prst="cloudCallout">
            <a:avLst>
              <a:gd name="adj1" fmla="val -47641"/>
              <a:gd name="adj2" fmla="val 599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Why do you need evidence?</a:t>
            </a:r>
            <a:endParaRPr lang="en-GB" sz="3200" b="1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1867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CDD8040E356C4BBC1411950DE2155A" ma:contentTypeVersion="7" ma:contentTypeDescription="Create a new document." ma:contentTypeScope="" ma:versionID="67ce1c7d881bcfec961df74d16fa877e">
  <xsd:schema xmlns:xsd="http://www.w3.org/2001/XMLSchema" xmlns:xs="http://www.w3.org/2001/XMLSchema" xmlns:p="http://schemas.microsoft.com/office/2006/metadata/properties" xmlns:ns3="c9813652-ec8b-4ad0-9631-8e5597fd668d" xmlns:ns4="1bb96d1a-f404-4426-ba30-2488cb43a42e" targetNamespace="http://schemas.microsoft.com/office/2006/metadata/properties" ma:root="true" ma:fieldsID="8132863a4eabc7d32d7f4da771e293ae" ns3:_="" ns4:_="">
    <xsd:import namespace="c9813652-ec8b-4ad0-9631-8e5597fd668d"/>
    <xsd:import namespace="1bb96d1a-f404-4426-ba30-2488cb43a4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13652-ec8b-4ad0-9631-8e5597fd66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96d1a-f404-4426-ba30-2488cb43a4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36ED73-358D-4A93-BF49-AFC2C5328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13652-ec8b-4ad0-9631-8e5597fd668d"/>
    <ds:schemaRef ds:uri="1bb96d1a-f404-4426-ba30-2488cb43a4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59B59C-E1E2-44C8-89B0-435526C7750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E65143-4D13-4B13-9B4F-49E969D7C5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18772</TotalTime>
  <Words>560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Adobe Gothic Std B</vt:lpstr>
      <vt:lpstr>Calibri</vt:lpstr>
      <vt:lpstr>Comic Sans MS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EXTENSION – Separate Word document on Firefly.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</dc:creator>
  <cp:lastModifiedBy>Ryan Donaghy</cp:lastModifiedBy>
  <cp:revision>105</cp:revision>
  <dcterms:created xsi:type="dcterms:W3CDTF">2013-07-16T11:28:17Z</dcterms:created>
  <dcterms:modified xsi:type="dcterms:W3CDTF">2020-07-01T17:31:47Z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0x010100DFCDD8040E356C4BBC1411950DE2155A</vt:lpwstr>
  </property>
</Properties>
</file>