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9" r:id="rId3"/>
    <p:sldId id="257" r:id="rId4"/>
    <p:sldId id="275" r:id="rId5"/>
    <p:sldId id="272" r:id="rId6"/>
    <p:sldId id="286" r:id="rId7"/>
    <p:sldId id="287" r:id="rId8"/>
    <p:sldId id="267" r:id="rId9"/>
    <p:sldId id="266" r:id="rId10"/>
    <p:sldId id="276" r:id="rId11"/>
    <p:sldId id="260" r:id="rId12"/>
    <p:sldId id="261" r:id="rId13"/>
    <p:sldId id="263" r:id="rId14"/>
    <p:sldId id="265" r:id="rId15"/>
    <p:sldId id="277" r:id="rId16"/>
    <p:sldId id="271"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s A Basi (BSI) (Staff)" initials="MAB((" lastIdx="1" clrIdx="0">
    <p:extLst>
      <p:ext uri="{19B8F6BF-5375-455C-9EA6-DF929625EA0E}">
        <p15:presenceInfo xmlns:p15="http://schemas.microsoft.com/office/powerpoint/2012/main" userId="S::AmandeepBasi@chellaston.derby.sch.uk::ec69d132-fdc7-4d3b-91ed-fcf5a72f3f7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90FC95-A33E-430E-949F-5D16F6F8ABF1}" v="4" dt="2023-06-09T12:46:19.0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A Kalirai (KLR) (Staff)" userId="5757ed8e-b612-47e0-b318-d2b170cb20a5" providerId="ADAL" clId="{F790FC95-A33E-430E-949F-5D16F6F8ABF1}"/>
    <pc:docChg chg="custSel modSld">
      <pc:chgData name="Mrs A Kalirai (KLR) (Staff)" userId="5757ed8e-b612-47e0-b318-d2b170cb20a5" providerId="ADAL" clId="{F790FC95-A33E-430E-949F-5D16F6F8ABF1}" dt="2023-06-09T12:47:18.479" v="52" actId="20577"/>
      <pc:docMkLst>
        <pc:docMk/>
      </pc:docMkLst>
      <pc:sldChg chg="modSp mod">
        <pc:chgData name="Mrs A Kalirai (KLR) (Staff)" userId="5757ed8e-b612-47e0-b318-d2b170cb20a5" providerId="ADAL" clId="{F790FC95-A33E-430E-949F-5D16F6F8ABF1}" dt="2023-06-09T12:45:08.006" v="37" actId="3626"/>
        <pc:sldMkLst>
          <pc:docMk/>
          <pc:sldMk cId="2893465032" sldId="260"/>
        </pc:sldMkLst>
        <pc:spChg chg="mod">
          <ac:chgData name="Mrs A Kalirai (KLR) (Staff)" userId="5757ed8e-b612-47e0-b318-d2b170cb20a5" providerId="ADAL" clId="{F790FC95-A33E-430E-949F-5D16F6F8ABF1}" dt="2023-06-09T12:45:08.006" v="37" actId="3626"/>
          <ac:spMkLst>
            <pc:docMk/>
            <pc:sldMk cId="2893465032" sldId="260"/>
            <ac:spMk id="3" creationId="{00000000-0000-0000-0000-000000000000}"/>
          </ac:spMkLst>
        </pc:spChg>
      </pc:sldChg>
      <pc:sldChg chg="modSp mod">
        <pc:chgData name="Mrs A Kalirai (KLR) (Staff)" userId="5757ed8e-b612-47e0-b318-d2b170cb20a5" providerId="ADAL" clId="{F790FC95-A33E-430E-949F-5D16F6F8ABF1}" dt="2023-06-09T12:45:29.890" v="41" actId="3626"/>
        <pc:sldMkLst>
          <pc:docMk/>
          <pc:sldMk cId="713084836" sldId="261"/>
        </pc:sldMkLst>
        <pc:spChg chg="mod">
          <ac:chgData name="Mrs A Kalirai (KLR) (Staff)" userId="5757ed8e-b612-47e0-b318-d2b170cb20a5" providerId="ADAL" clId="{F790FC95-A33E-430E-949F-5D16F6F8ABF1}" dt="2023-06-09T12:45:29.890" v="41" actId="3626"/>
          <ac:spMkLst>
            <pc:docMk/>
            <pc:sldMk cId="713084836" sldId="261"/>
            <ac:spMk id="3" creationId="{00000000-0000-0000-0000-000000000000}"/>
          </ac:spMkLst>
        </pc:spChg>
      </pc:sldChg>
      <pc:sldChg chg="modSp mod">
        <pc:chgData name="Mrs A Kalirai (KLR) (Staff)" userId="5757ed8e-b612-47e0-b318-d2b170cb20a5" providerId="ADAL" clId="{F790FC95-A33E-430E-949F-5D16F6F8ABF1}" dt="2023-06-09T12:46:13.039" v="48" actId="3626"/>
        <pc:sldMkLst>
          <pc:docMk/>
          <pc:sldMk cId="2582451782" sldId="263"/>
        </pc:sldMkLst>
        <pc:spChg chg="mod">
          <ac:chgData name="Mrs A Kalirai (KLR) (Staff)" userId="5757ed8e-b612-47e0-b318-d2b170cb20a5" providerId="ADAL" clId="{F790FC95-A33E-430E-949F-5D16F6F8ABF1}" dt="2023-06-09T12:46:13.039" v="48" actId="3626"/>
          <ac:spMkLst>
            <pc:docMk/>
            <pc:sldMk cId="2582451782" sldId="263"/>
            <ac:spMk id="3" creationId="{00000000-0000-0000-0000-000000000000}"/>
          </ac:spMkLst>
        </pc:spChg>
      </pc:sldChg>
      <pc:sldChg chg="modSp mod">
        <pc:chgData name="Mrs A Kalirai (KLR) (Staff)" userId="5757ed8e-b612-47e0-b318-d2b170cb20a5" providerId="ADAL" clId="{F790FC95-A33E-430E-949F-5D16F6F8ABF1}" dt="2023-06-09T12:47:18.479" v="52" actId="20577"/>
        <pc:sldMkLst>
          <pc:docMk/>
          <pc:sldMk cId="1260806858" sldId="265"/>
        </pc:sldMkLst>
        <pc:spChg chg="mod">
          <ac:chgData name="Mrs A Kalirai (KLR) (Staff)" userId="5757ed8e-b612-47e0-b318-d2b170cb20a5" providerId="ADAL" clId="{F790FC95-A33E-430E-949F-5D16F6F8ABF1}" dt="2023-06-09T12:47:15.681" v="50" actId="20577"/>
          <ac:spMkLst>
            <pc:docMk/>
            <pc:sldMk cId="1260806858" sldId="265"/>
            <ac:spMk id="3" creationId="{00000000-0000-0000-0000-000000000000}"/>
          </ac:spMkLst>
        </pc:spChg>
        <pc:spChg chg="mod">
          <ac:chgData name="Mrs A Kalirai (KLR) (Staff)" userId="5757ed8e-b612-47e0-b318-d2b170cb20a5" providerId="ADAL" clId="{F790FC95-A33E-430E-949F-5D16F6F8ABF1}" dt="2023-06-09T12:47:18.479" v="52" actId="20577"/>
          <ac:spMkLst>
            <pc:docMk/>
            <pc:sldMk cId="1260806858" sldId="265"/>
            <ac:spMk id="4" creationId="{00000000-0000-0000-0000-000000000000}"/>
          </ac:spMkLst>
        </pc:spChg>
      </pc:sldChg>
      <pc:sldChg chg="modSp mod">
        <pc:chgData name="Mrs A Kalirai (KLR) (Staff)" userId="5757ed8e-b612-47e0-b318-d2b170cb20a5" providerId="ADAL" clId="{F790FC95-A33E-430E-949F-5D16F6F8ABF1}" dt="2023-06-09T12:38:20.556" v="36" actId="3626"/>
        <pc:sldMkLst>
          <pc:docMk/>
          <pc:sldMk cId="3519628385" sldId="276"/>
        </pc:sldMkLst>
        <pc:spChg chg="mod">
          <ac:chgData name="Mrs A Kalirai (KLR) (Staff)" userId="5757ed8e-b612-47e0-b318-d2b170cb20a5" providerId="ADAL" clId="{F790FC95-A33E-430E-949F-5D16F6F8ABF1}" dt="2023-06-09T12:38:20.556" v="36" actId="3626"/>
          <ac:spMkLst>
            <pc:docMk/>
            <pc:sldMk cId="3519628385" sldId="276"/>
            <ac:spMk id="2" creationId="{C67C8239-4EF1-42A2-ADDA-23B42C56A07B}"/>
          </ac:spMkLst>
        </pc:spChg>
      </pc:sldChg>
      <pc:sldChg chg="modSp mod">
        <pc:chgData name="Mrs A Kalirai (KLR) (Staff)" userId="5757ed8e-b612-47e0-b318-d2b170cb20a5" providerId="ADAL" clId="{F790FC95-A33E-430E-949F-5D16F6F8ABF1}" dt="2023-06-09T12:34:52.220" v="3" actId="20577"/>
        <pc:sldMkLst>
          <pc:docMk/>
          <pc:sldMk cId="654143956" sldId="277"/>
        </pc:sldMkLst>
        <pc:spChg chg="mod">
          <ac:chgData name="Mrs A Kalirai (KLR) (Staff)" userId="5757ed8e-b612-47e0-b318-d2b170cb20a5" providerId="ADAL" clId="{F790FC95-A33E-430E-949F-5D16F6F8ABF1}" dt="2023-06-09T12:34:52.220" v="3" actId="20577"/>
          <ac:spMkLst>
            <pc:docMk/>
            <pc:sldMk cId="654143956" sldId="277"/>
            <ac:spMk id="3" creationId="{E1B449AD-CF35-46D5-9E70-9855B0A7BDA9}"/>
          </ac:spMkLst>
        </pc:spChg>
      </pc:sldChg>
      <pc:sldChg chg="modSp mod">
        <pc:chgData name="Mrs A Kalirai (KLR) (Staff)" userId="5757ed8e-b612-47e0-b318-d2b170cb20a5" providerId="ADAL" clId="{F790FC95-A33E-430E-949F-5D16F6F8ABF1}" dt="2023-06-09T12:35:21.634" v="35" actId="20577"/>
        <pc:sldMkLst>
          <pc:docMk/>
          <pc:sldMk cId="3580252371" sldId="280"/>
        </pc:sldMkLst>
        <pc:spChg chg="mod">
          <ac:chgData name="Mrs A Kalirai (KLR) (Staff)" userId="5757ed8e-b612-47e0-b318-d2b170cb20a5" providerId="ADAL" clId="{F790FC95-A33E-430E-949F-5D16F6F8ABF1}" dt="2023-06-09T12:35:21.634" v="35" actId="20577"/>
          <ac:spMkLst>
            <pc:docMk/>
            <pc:sldMk cId="3580252371" sldId="280"/>
            <ac:spMk id="3" creationId="{B79435D7-25B2-4DD9-BCC8-B412FE411AE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3689088306"/>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1522969312"/>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6588066"/>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2755821988"/>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790422"/>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3468246709"/>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2796223063"/>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139771657"/>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2357620393"/>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71486D-FEC9-42E7-ABE7-5D3428EB664A}"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4038191152"/>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71486D-FEC9-42E7-ABE7-5D3428EB664A}"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2546285437"/>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71486D-FEC9-42E7-ABE7-5D3428EB664A}" type="datetimeFigureOut">
              <a:rPr lang="en-GB" smtClean="0"/>
              <a:t>09/06/2023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2905819701"/>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71486D-FEC9-42E7-ABE7-5D3428EB664A}" type="datetimeFigureOut">
              <a:rPr lang="en-GB" smtClean="0"/>
              <a:t>09/06/2023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2710649174"/>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71486D-FEC9-42E7-ABE7-5D3428EB664A}" type="datetimeFigureOut">
              <a:rPr lang="en-GB" smtClean="0"/>
              <a:t>09/06/2023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3589079038"/>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71486D-FEC9-42E7-ABE7-5D3428EB664A}"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1473078802"/>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071486D-FEC9-42E7-ABE7-5D3428EB664A}"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6329B7-1E52-41CA-BF86-C0148A6EA33F}" type="slidenum">
              <a:rPr lang="en-GB" smtClean="0"/>
              <a:t>‹#›</a:t>
            </a:fld>
            <a:endParaRPr lang="en-GB"/>
          </a:p>
        </p:txBody>
      </p:sp>
    </p:spTree>
    <p:extLst>
      <p:ext uri="{BB962C8B-B14F-4D97-AF65-F5344CB8AC3E}">
        <p14:creationId xmlns:p14="http://schemas.microsoft.com/office/powerpoint/2010/main" val="3017559398"/>
      </p:ext>
    </p:extLst>
  </p:cSld>
  <p:clrMapOvr>
    <a:masterClrMapping/>
  </p:clrMapOvr>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071486D-FEC9-42E7-ABE7-5D3428EB664A}" type="datetimeFigureOut">
              <a:rPr lang="en-GB" smtClean="0"/>
              <a:t>09/06/2023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26329B7-1E52-41CA-BF86-C0148A6EA33F}" type="slidenum">
              <a:rPr lang="en-GB" smtClean="0"/>
              <a:t>‹#›</a:t>
            </a:fld>
            <a:endParaRPr lang="en-GB"/>
          </a:p>
        </p:txBody>
      </p:sp>
    </p:spTree>
    <p:extLst>
      <p:ext uri="{BB962C8B-B14F-4D97-AF65-F5344CB8AC3E}">
        <p14:creationId xmlns:p14="http://schemas.microsoft.com/office/powerpoint/2010/main" val="94407039"/>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mc:AlternateContent xmlns:mc="http://schemas.openxmlformats.org/markup-compatibility/2006" xmlns:p14="http://schemas.microsoft.com/office/powerpoint/2010/main">
    <mc:Choice Requires="p14">
      <p:transition spd="med" p14:dur="700" advTm="4346">
        <p:fade/>
      </p:transition>
    </mc:Choice>
    <mc:Fallback xmlns="">
      <p:transition spd="med" advTm="4346">
        <p:fade/>
      </p:transition>
    </mc:Fallback>
  </mc:AlternateConten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hellastonacademy-my.sharepoint.com/personal/a_kalirai_chellaston_derby_sch_uk/Documents/Documents/2022-2023/Bridging%20day/Specification.pdf"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hellastonacademy-my.sharepoint.com/personal/a_kalirai_chellaston_derby_sch_uk/Documents/Documents/2022-2023/Bridging%20day/Unit%201-%20Media%20products%20and%20audiences%20past%20paper.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hellastonacademy-my.sharepoint.com/personal/a_kalirai_chellaston_derby_sch_uk/Documents/Documents/2022-2023/Bridging%20day/Unit%202-%20Pre-production%20and%20planning%20past%20paper.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hellastonacademy-my.sharepoint.com/personal/a_kalirai_chellaston_derby_sch_uk/Documents/Documents/2022-2023/Bridging%20day/Unit%206-%20Social%20media%20and%20globalisation%20past%20paper.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800" dirty="0"/>
              <a:t>Level 3 Cambridge Technical in Digital Media</a:t>
            </a:r>
          </a:p>
        </p:txBody>
      </p:sp>
    </p:spTree>
    <p:extLst>
      <p:ext uri="{BB962C8B-B14F-4D97-AF65-F5344CB8AC3E}">
        <p14:creationId xmlns:p14="http://schemas.microsoft.com/office/powerpoint/2010/main" val="4058484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A screenshot of a cell phone&#10;&#10;Description automatically generated">
            <a:extLst>
              <a:ext uri="{FF2B5EF4-FFF2-40B4-BE49-F238E27FC236}">
                <a16:creationId xmlns:a16="http://schemas.microsoft.com/office/drawing/2014/main" id="{E6B24545-45A3-49B9-A922-D512EC08356B}"/>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27747" y="0"/>
            <a:ext cx="4998333" cy="6807732"/>
          </a:xfrm>
        </p:spPr>
      </p:pic>
      <p:sp>
        <p:nvSpPr>
          <p:cNvPr id="2" name="TextBox 1">
            <a:extLst>
              <a:ext uri="{FF2B5EF4-FFF2-40B4-BE49-F238E27FC236}">
                <a16:creationId xmlns:a16="http://schemas.microsoft.com/office/drawing/2014/main" id="{C67C8239-4EF1-42A2-ADDA-23B42C56A07B}"/>
              </a:ext>
            </a:extLst>
          </p:cNvPr>
          <p:cNvSpPr txBox="1"/>
          <p:nvPr/>
        </p:nvSpPr>
        <p:spPr>
          <a:xfrm>
            <a:off x="7273636" y="2507673"/>
            <a:ext cx="2646219" cy="369332"/>
          </a:xfrm>
          <a:prstGeom prst="rect">
            <a:avLst/>
          </a:prstGeom>
          <a:noFill/>
        </p:spPr>
        <p:txBody>
          <a:bodyPr wrap="square" rtlCol="0">
            <a:spAutoFit/>
          </a:bodyPr>
          <a:lstStyle/>
          <a:p>
            <a:r>
              <a:rPr lang="en-GB" dirty="0">
                <a:hlinkClick r:id="rId3"/>
              </a:rPr>
              <a:t>Click here for spec</a:t>
            </a:r>
            <a:endParaRPr lang="en-GB" dirty="0"/>
          </a:p>
        </p:txBody>
      </p:sp>
    </p:spTree>
    <p:extLst>
      <p:ext uri="{BB962C8B-B14F-4D97-AF65-F5344CB8AC3E}">
        <p14:creationId xmlns:p14="http://schemas.microsoft.com/office/powerpoint/2010/main" val="351962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Unit 1 – Media Products &amp; Audiences (Exam)</a:t>
            </a:r>
          </a:p>
        </p:txBody>
      </p:sp>
      <p:sp>
        <p:nvSpPr>
          <p:cNvPr id="3" name="Content Placeholder 2"/>
          <p:cNvSpPr>
            <a:spLocks noGrp="1"/>
          </p:cNvSpPr>
          <p:nvPr>
            <p:ph idx="1"/>
          </p:nvPr>
        </p:nvSpPr>
        <p:spPr/>
        <p:txBody>
          <a:bodyPr>
            <a:normAutofit/>
          </a:bodyPr>
          <a:lstStyle/>
          <a:p>
            <a:pPr marL="0" indent="0">
              <a:buNone/>
            </a:pPr>
            <a:r>
              <a:rPr lang="en-GB" sz="1600" dirty="0"/>
              <a:t>Whichever sector of the media you want to work or specialise in, all media institutions work to create products that meet the needs of specific target audiences.</a:t>
            </a:r>
            <a:br>
              <a:rPr lang="en-GB" sz="1600" dirty="0"/>
            </a:br>
            <a:br>
              <a:rPr lang="en-GB" sz="1600" dirty="0"/>
            </a:br>
            <a:r>
              <a:rPr lang="en-GB" sz="1600" b="1" dirty="0"/>
              <a:t>The aim of this unit is for you to:</a:t>
            </a:r>
            <a:br>
              <a:rPr lang="en-GB" sz="1600" dirty="0"/>
            </a:br>
            <a:r>
              <a:rPr lang="en-GB" sz="1600" dirty="0"/>
              <a:t>&gt; develop your understanding of how different media institutions operate. </a:t>
            </a:r>
            <a:br>
              <a:rPr lang="en-GB" sz="1600" dirty="0"/>
            </a:br>
            <a:br>
              <a:rPr lang="en-GB" sz="1600" dirty="0"/>
            </a:br>
            <a:r>
              <a:rPr lang="en-GB" sz="1600" b="1" dirty="0"/>
              <a:t>You will therefore learn:</a:t>
            </a:r>
            <a:br>
              <a:rPr lang="en-GB" sz="1600" dirty="0"/>
            </a:br>
            <a:r>
              <a:rPr lang="en-GB" sz="1600" dirty="0"/>
              <a:t>&gt; The different ownership models in the media industries </a:t>
            </a:r>
            <a:br>
              <a:rPr lang="en-GB" sz="1600" dirty="0"/>
            </a:br>
            <a:r>
              <a:rPr lang="en-GB" sz="1600" dirty="0"/>
              <a:t>&gt; How to analyse different media products within the sector </a:t>
            </a:r>
            <a:br>
              <a:rPr lang="en-GB" sz="1600" dirty="0"/>
            </a:br>
            <a:r>
              <a:rPr lang="en-GB" sz="1600" dirty="0"/>
              <a:t>&gt; The fundamentals of how meaning is created for audiences</a:t>
            </a:r>
            <a:br>
              <a:rPr lang="en-GB" sz="1600" dirty="0"/>
            </a:br>
            <a:r>
              <a:rPr lang="en-GB" sz="1600" dirty="0"/>
              <a:t>&gt; How audiences are categorised, researched and targeted </a:t>
            </a:r>
            <a:br>
              <a:rPr lang="en-GB" sz="1600" dirty="0"/>
            </a:br>
            <a:r>
              <a:rPr lang="en-GB" sz="1600" dirty="0"/>
              <a:t>&gt; How media institutions distribute and advertise their products. </a:t>
            </a:r>
          </a:p>
          <a:p>
            <a:pPr marL="0" indent="0">
              <a:buNone/>
            </a:pPr>
            <a:endParaRPr lang="en-GB" sz="1600" dirty="0"/>
          </a:p>
          <a:p>
            <a:pPr marL="0" indent="0">
              <a:buNone/>
            </a:pPr>
            <a:r>
              <a:rPr lang="en-GB" sz="1600" dirty="0">
                <a:hlinkClick r:id="rId2"/>
              </a:rPr>
              <a:t>Click here for example of Exam Paper</a:t>
            </a:r>
            <a:endParaRPr lang="en-GB" sz="1600" dirty="0"/>
          </a:p>
        </p:txBody>
      </p:sp>
    </p:spTree>
    <p:extLst>
      <p:ext uri="{BB962C8B-B14F-4D97-AF65-F5344CB8AC3E}">
        <p14:creationId xmlns:p14="http://schemas.microsoft.com/office/powerpoint/2010/main" val="2893465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Unit 2 - Pre-production and planning (Exam)</a:t>
            </a:r>
          </a:p>
        </p:txBody>
      </p:sp>
      <p:sp>
        <p:nvSpPr>
          <p:cNvPr id="3" name="Content Placeholder 2"/>
          <p:cNvSpPr>
            <a:spLocks noGrp="1"/>
          </p:cNvSpPr>
          <p:nvPr>
            <p:ph idx="1"/>
          </p:nvPr>
        </p:nvSpPr>
        <p:spPr/>
        <p:txBody>
          <a:bodyPr>
            <a:normAutofit fontScale="92500" lnSpcReduction="20000"/>
          </a:bodyPr>
          <a:lstStyle/>
          <a:p>
            <a:r>
              <a:rPr lang="en-GB" sz="1600" dirty="0"/>
              <a:t>This is a mandatory unit that forms the foundation of the course. The knowledge and understanding developed in this unit is transferable to a number of other units. </a:t>
            </a:r>
            <a:br>
              <a:rPr lang="en-GB" sz="1600" dirty="0"/>
            </a:br>
            <a:endParaRPr lang="en-GB" sz="1600" dirty="0"/>
          </a:p>
          <a:p>
            <a:pPr marL="0" indent="0">
              <a:buNone/>
            </a:pPr>
            <a:r>
              <a:rPr lang="en-GB" sz="1600" b="1" dirty="0"/>
              <a:t>The aim of this unit is for you to: </a:t>
            </a:r>
            <a:br>
              <a:rPr lang="en-GB" sz="1600" dirty="0"/>
            </a:br>
            <a:r>
              <a:rPr lang="en-GB" sz="1600" dirty="0"/>
              <a:t>- Understand the pre-production process the creative media industry follows when creating a product. </a:t>
            </a:r>
          </a:p>
          <a:p>
            <a:pPr marL="0" indent="0">
              <a:buNone/>
            </a:pPr>
            <a:r>
              <a:rPr lang="en-GB" sz="1600" b="1" dirty="0"/>
              <a:t>You will therefore learn how to: </a:t>
            </a:r>
            <a:br>
              <a:rPr lang="en-GB" sz="1600" dirty="0"/>
            </a:br>
            <a:r>
              <a:rPr lang="en-GB" sz="1600" dirty="0"/>
              <a:t>- carry out research in the planning stage of a media production and about the various acts of legislation that need to be considered. </a:t>
            </a:r>
          </a:p>
          <a:p>
            <a:pPr marL="0" indent="0">
              <a:buNone/>
            </a:pPr>
            <a:r>
              <a:rPr lang="en-GB" sz="1600" dirty="0"/>
              <a:t>- understand the constraints that need to be considered when planning a new media production, including timescales and resources. </a:t>
            </a:r>
          </a:p>
          <a:p>
            <a:pPr marL="0" indent="0">
              <a:buNone/>
            </a:pPr>
            <a:r>
              <a:rPr lang="en-GB" sz="1600" dirty="0"/>
              <a:t>-how to create preproduction documents in relation to client requirements and how to plan projects to meet these needs.</a:t>
            </a:r>
          </a:p>
          <a:p>
            <a:pPr>
              <a:buFontTx/>
              <a:buChar char="-"/>
            </a:pPr>
            <a:endParaRPr lang="en-GB" sz="1600" dirty="0"/>
          </a:p>
          <a:p>
            <a:pPr marL="0" indent="0">
              <a:buNone/>
            </a:pPr>
            <a:r>
              <a:rPr lang="en-GB" sz="1600" dirty="0">
                <a:hlinkClick r:id="rId2"/>
              </a:rPr>
              <a:t>Click here for example of Exam Paper</a:t>
            </a:r>
            <a:endParaRPr lang="en-GB" sz="1600" dirty="0"/>
          </a:p>
        </p:txBody>
      </p:sp>
    </p:spTree>
    <p:extLst>
      <p:ext uri="{BB962C8B-B14F-4D97-AF65-F5344CB8AC3E}">
        <p14:creationId xmlns:p14="http://schemas.microsoft.com/office/powerpoint/2010/main" val="713084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Unit 6 - Social Media &amp; Globalisation (Exam)</a:t>
            </a:r>
          </a:p>
        </p:txBody>
      </p:sp>
      <p:sp>
        <p:nvSpPr>
          <p:cNvPr id="3" name="Content Placeholder 2"/>
          <p:cNvSpPr>
            <a:spLocks noGrp="1"/>
          </p:cNvSpPr>
          <p:nvPr>
            <p:ph idx="1"/>
          </p:nvPr>
        </p:nvSpPr>
        <p:spPr>
          <a:xfrm>
            <a:off x="302719" y="1930400"/>
            <a:ext cx="9345898" cy="4825242"/>
          </a:xfrm>
        </p:spPr>
        <p:txBody>
          <a:bodyPr>
            <a:noAutofit/>
          </a:bodyPr>
          <a:lstStyle/>
          <a:p>
            <a:r>
              <a:rPr lang="en-GB" sz="1600" dirty="0"/>
              <a:t>Social media has revolutionised the way in which people connect and we can interact in an instant with someone on the other side of the world. In terms of media production, social media has also fundamentally changed the way in which media institutions and creative professionals reach and interact with target audiences who are now global. </a:t>
            </a:r>
          </a:p>
          <a:p>
            <a:r>
              <a:rPr lang="en-GB" sz="1600" b="1" dirty="0"/>
              <a:t>The aim of this unit is for you to: </a:t>
            </a:r>
            <a:br>
              <a:rPr lang="en-GB" sz="1600" b="1" dirty="0"/>
            </a:br>
            <a:r>
              <a:rPr lang="en-GB" sz="1600" dirty="0"/>
              <a:t>understand the ways in which online technologies and social media products have created a globalised, connected society and how such tools are used by media producers. </a:t>
            </a:r>
          </a:p>
          <a:p>
            <a:r>
              <a:rPr lang="en-GB" sz="1600" b="1" dirty="0"/>
              <a:t>You will therefore learn how to:</a:t>
            </a:r>
            <a:r>
              <a:rPr lang="en-GB" sz="1600" dirty="0"/>
              <a:t> </a:t>
            </a:r>
            <a:br>
              <a:rPr lang="en-GB" sz="1600" dirty="0"/>
            </a:br>
            <a:r>
              <a:rPr lang="en-GB" sz="1600" dirty="0"/>
              <a:t>- evaluate the positive and negative impacts of social media on businesses, individual users and producers. </a:t>
            </a:r>
            <a:br>
              <a:rPr lang="en-GB" sz="1600" dirty="0"/>
            </a:br>
            <a:r>
              <a:rPr lang="en-GB" sz="1600" dirty="0"/>
              <a:t>- issues surrounding censorship and regulation of social media, and the impact this has on media production and distribution. </a:t>
            </a:r>
            <a:br>
              <a:rPr lang="en-GB" sz="1600" dirty="0"/>
            </a:br>
            <a:r>
              <a:rPr lang="en-GB" sz="1600" dirty="0"/>
              <a:t>- investigate how media producers use contemporary social media to generate ideas, fund and plan projects with other professionals and how social media is used commercially to create awareness and advertise products to global audiences. </a:t>
            </a:r>
          </a:p>
          <a:p>
            <a:r>
              <a:rPr lang="en-GB" sz="1600" dirty="0">
                <a:hlinkClick r:id="rId2"/>
              </a:rPr>
              <a:t>Click here for example of Exam Paper</a:t>
            </a:r>
            <a:endParaRPr lang="en-GB" sz="1600" dirty="0"/>
          </a:p>
          <a:p>
            <a:endParaRPr lang="en-GB" sz="1600" dirty="0"/>
          </a:p>
        </p:txBody>
      </p:sp>
    </p:spTree>
    <p:extLst>
      <p:ext uri="{BB962C8B-B14F-4D97-AF65-F5344CB8AC3E}">
        <p14:creationId xmlns:p14="http://schemas.microsoft.com/office/powerpoint/2010/main" val="2582451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8239658" y="1248552"/>
            <a:ext cx="3512574" cy="394478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Rounded Rectangle 6"/>
          <p:cNvSpPr/>
          <p:nvPr/>
        </p:nvSpPr>
        <p:spPr>
          <a:xfrm>
            <a:off x="4354910" y="1248553"/>
            <a:ext cx="3512574" cy="394478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6" name="Rounded Rectangle 5"/>
          <p:cNvSpPr/>
          <p:nvPr/>
        </p:nvSpPr>
        <p:spPr>
          <a:xfrm>
            <a:off x="367746" y="1285218"/>
            <a:ext cx="3512574" cy="394478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 name="Title 1"/>
          <p:cNvSpPr>
            <a:spLocks noGrp="1"/>
          </p:cNvSpPr>
          <p:nvPr>
            <p:ph type="title"/>
          </p:nvPr>
        </p:nvSpPr>
        <p:spPr/>
        <p:txBody>
          <a:bodyPr/>
          <a:lstStyle/>
          <a:p>
            <a:r>
              <a:rPr lang="en-GB" dirty="0"/>
              <a:t>Exam structure</a:t>
            </a:r>
          </a:p>
        </p:txBody>
      </p:sp>
      <p:sp>
        <p:nvSpPr>
          <p:cNvPr id="3" name="Content Placeholder 2"/>
          <p:cNvSpPr>
            <a:spLocks noGrp="1"/>
          </p:cNvSpPr>
          <p:nvPr>
            <p:ph idx="1"/>
          </p:nvPr>
        </p:nvSpPr>
        <p:spPr>
          <a:xfrm>
            <a:off x="562995" y="1248553"/>
            <a:ext cx="3122077" cy="3944785"/>
          </a:xfrm>
        </p:spPr>
        <p:txBody>
          <a:bodyPr>
            <a:normAutofit fontScale="85000" lnSpcReduction="10000"/>
          </a:bodyPr>
          <a:lstStyle/>
          <a:p>
            <a:endParaRPr lang="en-GB" dirty="0"/>
          </a:p>
          <a:p>
            <a:pPr marL="0" indent="0">
              <a:buNone/>
            </a:pPr>
            <a:r>
              <a:rPr lang="en-GB" dirty="0"/>
              <a:t> </a:t>
            </a:r>
            <a:r>
              <a:rPr lang="en-GB" b="1" dirty="0"/>
              <a:t>Unit 1 – Media Products and Audiences </a:t>
            </a:r>
            <a:endParaRPr lang="en-GB" dirty="0"/>
          </a:p>
          <a:p>
            <a:r>
              <a:rPr lang="en-GB" dirty="0"/>
              <a:t>• 90glh unit </a:t>
            </a:r>
          </a:p>
          <a:p>
            <a:r>
              <a:rPr lang="en-GB" dirty="0"/>
              <a:t>• 2-hour exam </a:t>
            </a:r>
          </a:p>
          <a:p>
            <a:r>
              <a:rPr lang="en-GB" dirty="0"/>
              <a:t>• 80 marks </a:t>
            </a:r>
          </a:p>
          <a:p>
            <a:r>
              <a:rPr lang="en-GB" dirty="0"/>
              <a:t>• Combination of short, medium and long answer </a:t>
            </a:r>
          </a:p>
          <a:p>
            <a:r>
              <a:rPr lang="en-GB" dirty="0"/>
              <a:t>questions </a:t>
            </a:r>
          </a:p>
          <a:p>
            <a:r>
              <a:rPr lang="en-GB" dirty="0"/>
              <a:t>• Available in both January and June series </a:t>
            </a:r>
          </a:p>
          <a:p>
            <a:r>
              <a:rPr lang="en-GB" dirty="0"/>
              <a:t>• This is currently a paper-based assessment only </a:t>
            </a:r>
          </a:p>
          <a:p>
            <a:endParaRPr lang="en-GB" dirty="0"/>
          </a:p>
        </p:txBody>
      </p:sp>
      <p:sp>
        <p:nvSpPr>
          <p:cNvPr id="4" name="Content Placeholder 2"/>
          <p:cNvSpPr txBox="1">
            <a:spLocks/>
          </p:cNvSpPr>
          <p:nvPr/>
        </p:nvSpPr>
        <p:spPr>
          <a:xfrm>
            <a:off x="4550159" y="1248553"/>
            <a:ext cx="3122077" cy="3944785"/>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endParaRPr lang="en-GB" dirty="0"/>
          </a:p>
          <a:p>
            <a:pPr marL="0" indent="0">
              <a:buNone/>
            </a:pPr>
            <a:r>
              <a:rPr lang="en-GB" sz="1600" b="1" dirty="0"/>
              <a:t>Unit 2 – Pre-production and planning </a:t>
            </a:r>
            <a:endParaRPr lang="en-GB" sz="1600" dirty="0"/>
          </a:p>
          <a:p>
            <a:r>
              <a:rPr lang="en-GB" sz="1600" dirty="0"/>
              <a:t>• 90glh unit </a:t>
            </a:r>
          </a:p>
          <a:p>
            <a:r>
              <a:rPr lang="en-GB" sz="1600" dirty="0"/>
              <a:t>• 2-hour exam </a:t>
            </a:r>
          </a:p>
          <a:p>
            <a:r>
              <a:rPr lang="en-GB" sz="1600" dirty="0"/>
              <a:t>• 80 marks </a:t>
            </a:r>
          </a:p>
          <a:p>
            <a:r>
              <a:rPr lang="en-GB" sz="1600" dirty="0"/>
              <a:t>• Combination of short, medium and long answer questions </a:t>
            </a:r>
          </a:p>
          <a:p>
            <a:r>
              <a:rPr lang="en-GB" sz="1600" dirty="0"/>
              <a:t>• Available in both January and June series </a:t>
            </a:r>
          </a:p>
          <a:p>
            <a:r>
              <a:rPr lang="en-GB" sz="1600" dirty="0"/>
              <a:t>• This is currently a paper-based assessment only </a:t>
            </a:r>
          </a:p>
          <a:p>
            <a:endParaRPr lang="en-GB" dirty="0"/>
          </a:p>
        </p:txBody>
      </p:sp>
      <p:sp>
        <p:nvSpPr>
          <p:cNvPr id="5" name="Content Placeholder 2"/>
          <p:cNvSpPr txBox="1">
            <a:spLocks/>
          </p:cNvSpPr>
          <p:nvPr/>
        </p:nvSpPr>
        <p:spPr>
          <a:xfrm>
            <a:off x="8239660" y="1248553"/>
            <a:ext cx="3122077" cy="3944785"/>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endParaRPr lang="en-GB" dirty="0"/>
          </a:p>
          <a:p>
            <a:r>
              <a:rPr lang="en-GB" sz="1600" b="1" dirty="0"/>
              <a:t>Unit 6 – Social media and globalisation </a:t>
            </a:r>
            <a:endParaRPr lang="en-GB" sz="1600" dirty="0"/>
          </a:p>
          <a:p>
            <a:r>
              <a:rPr lang="en-GB" sz="1600" dirty="0"/>
              <a:t>• 60glh unit </a:t>
            </a:r>
          </a:p>
          <a:p>
            <a:r>
              <a:rPr lang="en-GB" sz="1600" dirty="0"/>
              <a:t>• 1 hour 30 minutes exam </a:t>
            </a:r>
          </a:p>
          <a:p>
            <a:r>
              <a:rPr lang="en-GB" sz="1600" dirty="0"/>
              <a:t>• 60 marks </a:t>
            </a:r>
          </a:p>
          <a:p>
            <a:r>
              <a:rPr lang="en-GB" sz="1600" dirty="0"/>
              <a:t>• Combination of short, medium and long answer questions </a:t>
            </a:r>
          </a:p>
          <a:p>
            <a:r>
              <a:rPr lang="en-GB" sz="1600" dirty="0"/>
              <a:t>• Available in both January and June series </a:t>
            </a:r>
          </a:p>
          <a:p>
            <a:r>
              <a:rPr lang="en-GB" sz="1600" dirty="0"/>
              <a:t>• This is currently a paper-based assessment only </a:t>
            </a:r>
          </a:p>
        </p:txBody>
      </p:sp>
      <p:sp>
        <p:nvSpPr>
          <p:cNvPr id="9" name="TextBox 8">
            <a:extLst>
              <a:ext uri="{FF2B5EF4-FFF2-40B4-BE49-F238E27FC236}">
                <a16:creationId xmlns:a16="http://schemas.microsoft.com/office/drawing/2014/main" id="{6192CECA-2F6C-43B3-AEAD-8F0FD10A0E97}"/>
              </a:ext>
            </a:extLst>
          </p:cNvPr>
          <p:cNvSpPr txBox="1"/>
          <p:nvPr/>
        </p:nvSpPr>
        <p:spPr>
          <a:xfrm>
            <a:off x="1220333" y="6114298"/>
            <a:ext cx="9781727" cy="461665"/>
          </a:xfrm>
          <a:prstGeom prst="rect">
            <a:avLst/>
          </a:prstGeom>
          <a:noFill/>
        </p:spPr>
        <p:txBody>
          <a:bodyPr wrap="square" rtlCol="0">
            <a:spAutoFit/>
          </a:bodyPr>
          <a:lstStyle/>
          <a:p>
            <a:r>
              <a:rPr lang="en-GB" sz="2400" dirty="0">
                <a:highlight>
                  <a:srgbClr val="FFFF00"/>
                </a:highlight>
              </a:rPr>
              <a:t>You are able to re-sit the exam if you didn’t do well the first time</a:t>
            </a:r>
          </a:p>
        </p:txBody>
      </p:sp>
      <p:sp>
        <p:nvSpPr>
          <p:cNvPr id="10" name="TextBox 9">
            <a:extLst>
              <a:ext uri="{FF2B5EF4-FFF2-40B4-BE49-F238E27FC236}">
                <a16:creationId xmlns:a16="http://schemas.microsoft.com/office/drawing/2014/main" id="{3DC24D9B-13D6-44F1-B469-B54F8C39CF54}"/>
              </a:ext>
            </a:extLst>
          </p:cNvPr>
          <p:cNvSpPr txBox="1"/>
          <p:nvPr/>
        </p:nvSpPr>
        <p:spPr>
          <a:xfrm>
            <a:off x="505058" y="5345672"/>
            <a:ext cx="3219599"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GB" dirty="0"/>
              <a:t>Extended certificate- Year 12</a:t>
            </a:r>
          </a:p>
        </p:txBody>
      </p:sp>
      <p:sp>
        <p:nvSpPr>
          <p:cNvPr id="11" name="TextBox 10">
            <a:extLst>
              <a:ext uri="{FF2B5EF4-FFF2-40B4-BE49-F238E27FC236}">
                <a16:creationId xmlns:a16="http://schemas.microsoft.com/office/drawing/2014/main" id="{66D953A4-9FEB-44AD-B24D-8F0181616AAC}"/>
              </a:ext>
            </a:extLst>
          </p:cNvPr>
          <p:cNvSpPr txBox="1"/>
          <p:nvPr/>
        </p:nvSpPr>
        <p:spPr>
          <a:xfrm>
            <a:off x="4507495" y="5349951"/>
            <a:ext cx="3219599"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GB" dirty="0"/>
              <a:t>Extended certificate- Year 12</a:t>
            </a:r>
          </a:p>
        </p:txBody>
      </p:sp>
      <p:sp>
        <p:nvSpPr>
          <p:cNvPr id="12" name="TextBox 11">
            <a:extLst>
              <a:ext uri="{FF2B5EF4-FFF2-40B4-BE49-F238E27FC236}">
                <a16:creationId xmlns:a16="http://schemas.microsoft.com/office/drawing/2014/main" id="{F5B9CE7E-1389-4974-940F-5A668BC26D18}"/>
              </a:ext>
            </a:extLst>
          </p:cNvPr>
          <p:cNvSpPr txBox="1"/>
          <p:nvPr/>
        </p:nvSpPr>
        <p:spPr>
          <a:xfrm>
            <a:off x="8374579" y="5286281"/>
            <a:ext cx="3219599"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GB" dirty="0"/>
              <a:t>Extended certificate- Year 13</a:t>
            </a:r>
          </a:p>
        </p:txBody>
      </p:sp>
    </p:spTree>
    <p:extLst>
      <p:ext uri="{BB962C8B-B14F-4D97-AF65-F5344CB8AC3E}">
        <p14:creationId xmlns:p14="http://schemas.microsoft.com/office/powerpoint/2010/main" val="126080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0A4C6-ED06-483F-A70A-7EA5461A2326}"/>
              </a:ext>
            </a:extLst>
          </p:cNvPr>
          <p:cNvSpPr>
            <a:spLocks noGrp="1"/>
          </p:cNvSpPr>
          <p:nvPr>
            <p:ph type="title"/>
          </p:nvPr>
        </p:nvSpPr>
        <p:spPr/>
        <p:txBody>
          <a:bodyPr/>
          <a:lstStyle/>
          <a:p>
            <a:r>
              <a:rPr lang="en-GB" dirty="0"/>
              <a:t>Resources</a:t>
            </a:r>
          </a:p>
        </p:txBody>
      </p:sp>
      <p:sp>
        <p:nvSpPr>
          <p:cNvPr id="3" name="Content Placeholder 2">
            <a:extLst>
              <a:ext uri="{FF2B5EF4-FFF2-40B4-BE49-F238E27FC236}">
                <a16:creationId xmlns:a16="http://schemas.microsoft.com/office/drawing/2014/main" id="{E1B449AD-CF35-46D5-9E70-9855B0A7BDA9}"/>
              </a:ext>
            </a:extLst>
          </p:cNvPr>
          <p:cNvSpPr>
            <a:spLocks noGrp="1"/>
          </p:cNvSpPr>
          <p:nvPr>
            <p:ph idx="1"/>
          </p:nvPr>
        </p:nvSpPr>
        <p:spPr/>
        <p:txBody>
          <a:bodyPr/>
          <a:lstStyle/>
          <a:p>
            <a:r>
              <a:rPr lang="en-GB" dirty="0"/>
              <a:t>A4 Folder</a:t>
            </a:r>
          </a:p>
          <a:p>
            <a:r>
              <a:rPr lang="en-GB" dirty="0"/>
              <a:t>Dividers</a:t>
            </a:r>
          </a:p>
          <a:p>
            <a:r>
              <a:rPr lang="en-GB" dirty="0"/>
              <a:t>USB</a:t>
            </a:r>
          </a:p>
          <a:p>
            <a:r>
              <a:rPr lang="en-GB" dirty="0"/>
              <a:t>Textbook paper back (Amazon £20)</a:t>
            </a:r>
          </a:p>
          <a:p>
            <a:r>
              <a:rPr lang="en-GB" dirty="0"/>
              <a:t>Highlighters</a:t>
            </a:r>
          </a:p>
          <a:p>
            <a:r>
              <a:rPr lang="en-GB" dirty="0"/>
              <a:t>A4 lined paper – notebook.</a:t>
            </a:r>
          </a:p>
          <a:p>
            <a:endParaRPr lang="en-GB" dirty="0"/>
          </a:p>
        </p:txBody>
      </p:sp>
      <p:pic>
        <p:nvPicPr>
          <p:cNvPr id="5" name="Picture 4">
            <a:extLst>
              <a:ext uri="{FF2B5EF4-FFF2-40B4-BE49-F238E27FC236}">
                <a16:creationId xmlns:a16="http://schemas.microsoft.com/office/drawing/2014/main" id="{77E3B725-64E6-4E78-B62B-DE6A5328F6EF}"/>
              </a:ext>
            </a:extLst>
          </p:cNvPr>
          <p:cNvPicPr>
            <a:picLocks noChangeAspect="1"/>
          </p:cNvPicPr>
          <p:nvPr/>
        </p:nvPicPr>
        <p:blipFill>
          <a:blip r:embed="rId2"/>
          <a:stretch>
            <a:fillRect/>
          </a:stretch>
        </p:blipFill>
        <p:spPr>
          <a:xfrm>
            <a:off x="7226541" y="1058498"/>
            <a:ext cx="4094922" cy="5189902"/>
          </a:xfrm>
          <a:prstGeom prst="rect">
            <a:avLst/>
          </a:prstGeom>
        </p:spPr>
      </p:pic>
    </p:spTree>
    <p:extLst>
      <p:ext uri="{BB962C8B-B14F-4D97-AF65-F5344CB8AC3E}">
        <p14:creationId xmlns:p14="http://schemas.microsoft.com/office/powerpoint/2010/main" val="654143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 this course for you?</a:t>
            </a:r>
          </a:p>
        </p:txBody>
      </p:sp>
      <p:sp>
        <p:nvSpPr>
          <p:cNvPr id="3" name="Content Placeholder 2"/>
          <p:cNvSpPr>
            <a:spLocks noGrp="1"/>
          </p:cNvSpPr>
          <p:nvPr>
            <p:ph idx="1"/>
          </p:nvPr>
        </p:nvSpPr>
        <p:spPr/>
        <p:txBody>
          <a:bodyPr/>
          <a:lstStyle/>
          <a:p>
            <a:r>
              <a:rPr lang="en-GB" dirty="0"/>
              <a:t>Are you creative? </a:t>
            </a:r>
          </a:p>
          <a:p>
            <a:r>
              <a:rPr lang="en-GB" dirty="0"/>
              <a:t>Do you want to learn new skills in IT and Media?</a:t>
            </a:r>
          </a:p>
          <a:p>
            <a:r>
              <a:rPr lang="en-GB" dirty="0"/>
              <a:t>Do you want to learn something that’s current and relatable?</a:t>
            </a:r>
          </a:p>
          <a:p>
            <a:r>
              <a:rPr lang="en-GB" dirty="0"/>
              <a:t>Do you want to learn something that’s different to what you have already been learning in school?</a:t>
            </a:r>
          </a:p>
          <a:p>
            <a:r>
              <a:rPr lang="en-GB" dirty="0"/>
              <a:t>Do you want to open doors for opportunities in the future?</a:t>
            </a:r>
          </a:p>
          <a:p>
            <a:r>
              <a:rPr lang="en-GB" dirty="0"/>
              <a:t>Do you like the idea of doing coursework and exams?</a:t>
            </a:r>
          </a:p>
        </p:txBody>
      </p:sp>
    </p:spTree>
    <p:extLst>
      <p:ext uri="{BB962C8B-B14F-4D97-AF65-F5344CB8AC3E}">
        <p14:creationId xmlns:p14="http://schemas.microsoft.com/office/powerpoint/2010/main" val="194130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82651-FE6E-4867-92C0-A94E62E17EC2}"/>
              </a:ext>
            </a:extLst>
          </p:cNvPr>
          <p:cNvSpPr>
            <a:spLocks noGrp="1"/>
          </p:cNvSpPr>
          <p:nvPr>
            <p:ph type="title"/>
          </p:nvPr>
        </p:nvSpPr>
        <p:spPr/>
        <p:txBody>
          <a:bodyPr/>
          <a:lstStyle/>
          <a:p>
            <a:r>
              <a:rPr lang="en-GB" dirty="0"/>
              <a:t>Summer work</a:t>
            </a:r>
          </a:p>
        </p:txBody>
      </p:sp>
      <p:sp>
        <p:nvSpPr>
          <p:cNvPr id="3" name="Content Placeholder 2">
            <a:extLst>
              <a:ext uri="{FF2B5EF4-FFF2-40B4-BE49-F238E27FC236}">
                <a16:creationId xmlns:a16="http://schemas.microsoft.com/office/drawing/2014/main" id="{B79435D7-25B2-4DD9-BCC8-B412FE411AE9}"/>
              </a:ext>
            </a:extLst>
          </p:cNvPr>
          <p:cNvSpPr>
            <a:spLocks noGrp="1"/>
          </p:cNvSpPr>
          <p:nvPr>
            <p:ph idx="1"/>
          </p:nvPr>
        </p:nvSpPr>
        <p:spPr/>
        <p:txBody>
          <a:bodyPr/>
          <a:lstStyle/>
          <a:p>
            <a:r>
              <a:rPr lang="en-GB" dirty="0"/>
              <a:t>Visit the sixth form firefly page to see the research tasks to complete.</a:t>
            </a:r>
          </a:p>
          <a:p>
            <a:r>
              <a:rPr lang="en-GB" dirty="0"/>
              <a:t>You will need to bring this in with you on the first week- either email it to Mrs Shillingford/ email it to yourselves/save it on your USB etc. </a:t>
            </a:r>
          </a:p>
        </p:txBody>
      </p:sp>
    </p:spTree>
    <p:extLst>
      <p:ext uri="{BB962C8B-B14F-4D97-AF65-F5344CB8AC3E}">
        <p14:creationId xmlns:p14="http://schemas.microsoft.com/office/powerpoint/2010/main" val="3580252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rot="16200000">
            <a:off x="1413450" y="-150972"/>
            <a:ext cx="5577353" cy="7159943"/>
          </a:xfrm>
          <a:prstGeom prst="rect">
            <a:avLst/>
          </a:prstGeom>
        </p:spPr>
      </p:pic>
      <p:sp>
        <p:nvSpPr>
          <p:cNvPr id="2" name="TextBox 1">
            <a:extLst>
              <a:ext uri="{FF2B5EF4-FFF2-40B4-BE49-F238E27FC236}">
                <a16:creationId xmlns:a16="http://schemas.microsoft.com/office/drawing/2014/main" id="{A5D9F221-509B-4697-B81E-CC9276014A2E}"/>
              </a:ext>
            </a:extLst>
          </p:cNvPr>
          <p:cNvSpPr txBox="1"/>
          <p:nvPr/>
        </p:nvSpPr>
        <p:spPr>
          <a:xfrm>
            <a:off x="8506691" y="2175163"/>
            <a:ext cx="2729345"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2400" dirty="0"/>
              <a:t>Choose a word from the image and explain why it might be linked to this course?</a:t>
            </a:r>
          </a:p>
        </p:txBody>
      </p:sp>
      <p:sp>
        <p:nvSpPr>
          <p:cNvPr id="5" name="Flowchart: Alternate Process 4">
            <a:extLst>
              <a:ext uri="{FF2B5EF4-FFF2-40B4-BE49-F238E27FC236}">
                <a16:creationId xmlns:a16="http://schemas.microsoft.com/office/drawing/2014/main" id="{ACBCCC41-9921-499A-B100-4E61D953645E}"/>
              </a:ext>
            </a:extLst>
          </p:cNvPr>
          <p:cNvSpPr/>
          <p:nvPr/>
        </p:nvSpPr>
        <p:spPr>
          <a:xfrm>
            <a:off x="8368145" y="640323"/>
            <a:ext cx="2923310" cy="1146913"/>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a:t>STARTER</a:t>
            </a:r>
          </a:p>
        </p:txBody>
      </p:sp>
    </p:spTree>
    <p:extLst>
      <p:ext uri="{BB962C8B-B14F-4D97-AF65-F5344CB8AC3E}">
        <p14:creationId xmlns:p14="http://schemas.microsoft.com/office/powerpoint/2010/main" val="87341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Cambridge </a:t>
            </a:r>
            <a:r>
              <a:rPr lang="en-GB" dirty="0" err="1"/>
              <a:t>Technicals</a:t>
            </a:r>
            <a:r>
              <a:rPr lang="en-GB" dirty="0"/>
              <a:t>?</a:t>
            </a:r>
          </a:p>
        </p:txBody>
      </p:sp>
      <p:sp>
        <p:nvSpPr>
          <p:cNvPr id="3" name="Content Placeholder 2"/>
          <p:cNvSpPr>
            <a:spLocks noGrp="1"/>
          </p:cNvSpPr>
          <p:nvPr>
            <p:ph idx="1"/>
          </p:nvPr>
        </p:nvSpPr>
        <p:spPr>
          <a:xfrm>
            <a:off x="585894" y="1598886"/>
            <a:ext cx="8113969" cy="3848325"/>
          </a:xfrm>
        </p:spPr>
        <p:txBody>
          <a:bodyPr/>
          <a:lstStyle/>
          <a:p>
            <a:pPr marL="0" indent="0">
              <a:buNone/>
            </a:pPr>
            <a:r>
              <a:rPr lang="en-GB" sz="1600" dirty="0"/>
              <a:t>Cambridge </a:t>
            </a:r>
            <a:r>
              <a:rPr lang="en-GB" sz="1600" dirty="0" err="1"/>
              <a:t>Technicals</a:t>
            </a:r>
            <a:r>
              <a:rPr lang="en-GB" sz="1600" dirty="0"/>
              <a:t> are vocational qualifications for students aged 16+.  They are designed with the workplace in mind and provide a high-quality alternative to A-levels.  </a:t>
            </a:r>
          </a:p>
          <a:p>
            <a:pPr marL="0" indent="0">
              <a:buNone/>
            </a:pPr>
            <a:r>
              <a:rPr lang="en-GB" sz="1600" dirty="0"/>
              <a:t>Vocational education is about educating people in the knowledge and skills required for employment and for the community as a whole. It is also about developing the behaviours and attributes needed to progress and succeed in education and in work.</a:t>
            </a:r>
          </a:p>
          <a:p>
            <a:pPr marL="0" indent="0">
              <a:buNone/>
            </a:pPr>
            <a:endParaRPr lang="en-GB" sz="1600" dirty="0"/>
          </a:p>
          <a:p>
            <a:pPr marL="0" indent="0">
              <a:buNone/>
            </a:pPr>
            <a:r>
              <a:rPr lang="en-GB" sz="1600" dirty="0"/>
              <a:t>This is a recognised and accepted qualification by UCAS.</a:t>
            </a:r>
          </a:p>
          <a:p>
            <a:endParaRPr lang="en-GB" dirty="0"/>
          </a:p>
        </p:txBody>
      </p:sp>
    </p:spTree>
    <p:extLst>
      <p:ext uri="{BB962C8B-B14F-4D97-AF65-F5344CB8AC3E}">
        <p14:creationId xmlns:p14="http://schemas.microsoft.com/office/powerpoint/2010/main" val="32263471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B2CE77-825C-4F61-9840-F731820C9006}"/>
              </a:ext>
            </a:extLst>
          </p:cNvPr>
          <p:cNvSpPr>
            <a:spLocks noGrp="1"/>
          </p:cNvSpPr>
          <p:nvPr>
            <p:ph type="ctrTitle"/>
          </p:nvPr>
        </p:nvSpPr>
        <p:spPr/>
        <p:txBody>
          <a:bodyPr/>
          <a:lstStyle/>
          <a:p>
            <a:pPr algn="ctr"/>
            <a:r>
              <a:rPr lang="en-GB" dirty="0"/>
              <a:t>Why did you choose this course?</a:t>
            </a:r>
          </a:p>
        </p:txBody>
      </p:sp>
      <p:sp>
        <p:nvSpPr>
          <p:cNvPr id="5" name="Subtitle 4">
            <a:extLst>
              <a:ext uri="{FF2B5EF4-FFF2-40B4-BE49-F238E27FC236}">
                <a16:creationId xmlns:a16="http://schemas.microsoft.com/office/drawing/2014/main" id="{E8A79DB2-99EC-40EB-811F-B79146B95061}"/>
              </a:ext>
            </a:extLst>
          </p:cNvPr>
          <p:cNvSpPr>
            <a:spLocks noGrp="1"/>
          </p:cNvSpPr>
          <p:nvPr>
            <p:ph type="subTitle" idx="1"/>
          </p:nvPr>
        </p:nvSpPr>
        <p:spPr>
          <a:xfrm>
            <a:off x="1507067" y="4535742"/>
            <a:ext cx="7766936" cy="1096899"/>
          </a:xfrm>
        </p:spPr>
        <p:txBody>
          <a:bodyPr/>
          <a:lstStyle/>
          <a:p>
            <a:pPr algn="ctr"/>
            <a:r>
              <a:rPr lang="en-GB" dirty="0"/>
              <a:t>What do you hope to gain from it?</a:t>
            </a:r>
          </a:p>
        </p:txBody>
      </p:sp>
    </p:spTree>
    <p:extLst>
      <p:ext uri="{BB962C8B-B14F-4D97-AF65-F5344CB8AC3E}">
        <p14:creationId xmlns:p14="http://schemas.microsoft.com/office/powerpoint/2010/main" val="1821629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C020-9734-4C21-BC6F-9FE8E53F19BD}"/>
              </a:ext>
            </a:extLst>
          </p:cNvPr>
          <p:cNvSpPr>
            <a:spLocks noGrp="1"/>
          </p:cNvSpPr>
          <p:nvPr>
            <p:ph type="title"/>
          </p:nvPr>
        </p:nvSpPr>
        <p:spPr/>
        <p:txBody>
          <a:bodyPr/>
          <a:lstStyle/>
          <a:p>
            <a:r>
              <a:rPr lang="en-GB" dirty="0"/>
              <a:t>Delivery of the course</a:t>
            </a:r>
          </a:p>
        </p:txBody>
      </p:sp>
      <p:sp>
        <p:nvSpPr>
          <p:cNvPr id="10" name="TextBox 9">
            <a:extLst>
              <a:ext uri="{FF2B5EF4-FFF2-40B4-BE49-F238E27FC236}">
                <a16:creationId xmlns:a16="http://schemas.microsoft.com/office/drawing/2014/main" id="{BD0AB4A0-9541-4906-8A7C-90C38C69F184}"/>
              </a:ext>
            </a:extLst>
          </p:cNvPr>
          <p:cNvSpPr txBox="1"/>
          <p:nvPr/>
        </p:nvSpPr>
        <p:spPr>
          <a:xfrm>
            <a:off x="9700591" y="97264"/>
            <a:ext cx="2389620" cy="135421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b="1" dirty="0"/>
              <a:t>E – External Exam</a:t>
            </a:r>
          </a:p>
          <a:p>
            <a:r>
              <a:rPr lang="en-GB" sz="1600" b="1" dirty="0"/>
              <a:t>I – Internal coursework</a:t>
            </a:r>
          </a:p>
          <a:p>
            <a:endParaRPr lang="en-GB" sz="1600" b="1" dirty="0"/>
          </a:p>
          <a:p>
            <a:r>
              <a:rPr lang="en-GB" sz="1600" b="1" dirty="0"/>
              <a:t>M = Mandatory</a:t>
            </a:r>
          </a:p>
          <a:p>
            <a:r>
              <a:rPr lang="en-GB" sz="1600" b="1" dirty="0"/>
              <a:t>O = Optional</a:t>
            </a:r>
          </a:p>
        </p:txBody>
      </p:sp>
      <p:sp>
        <p:nvSpPr>
          <p:cNvPr id="13" name="TextBox 12">
            <a:extLst>
              <a:ext uri="{FF2B5EF4-FFF2-40B4-BE49-F238E27FC236}">
                <a16:creationId xmlns:a16="http://schemas.microsoft.com/office/drawing/2014/main" id="{5885D35A-776D-4246-160A-ECCE65D2B7DC}"/>
              </a:ext>
            </a:extLst>
          </p:cNvPr>
          <p:cNvSpPr txBox="1"/>
          <p:nvPr/>
        </p:nvSpPr>
        <p:spPr>
          <a:xfrm>
            <a:off x="513151" y="1489146"/>
            <a:ext cx="9023257" cy="369332"/>
          </a:xfrm>
          <a:prstGeom prst="rect">
            <a:avLst/>
          </a:prstGeom>
          <a:noFill/>
        </p:spPr>
        <p:txBody>
          <a:bodyPr wrap="square" rtlCol="0">
            <a:spAutoFit/>
          </a:bodyPr>
          <a:lstStyle/>
          <a:p>
            <a:r>
              <a:rPr lang="en-GB" dirty="0"/>
              <a:t>This is a 2 year course, you will need to complete the 2 years to gain a qualification</a:t>
            </a:r>
          </a:p>
        </p:txBody>
      </p:sp>
      <p:grpSp>
        <p:nvGrpSpPr>
          <p:cNvPr id="7" name="Group 6">
            <a:extLst>
              <a:ext uri="{FF2B5EF4-FFF2-40B4-BE49-F238E27FC236}">
                <a16:creationId xmlns:a16="http://schemas.microsoft.com/office/drawing/2014/main" id="{FF389CA6-5027-6ADA-3FD8-51FDE0FAD866}"/>
              </a:ext>
            </a:extLst>
          </p:cNvPr>
          <p:cNvGrpSpPr/>
          <p:nvPr/>
        </p:nvGrpSpPr>
        <p:grpSpPr>
          <a:xfrm>
            <a:off x="2019465" y="2067200"/>
            <a:ext cx="6475178" cy="4548194"/>
            <a:chOff x="1919027" y="2304083"/>
            <a:chExt cx="5912406" cy="4152900"/>
          </a:xfrm>
        </p:grpSpPr>
        <p:pic>
          <p:nvPicPr>
            <p:cNvPr id="11" name="Picture 10">
              <a:extLst>
                <a:ext uri="{FF2B5EF4-FFF2-40B4-BE49-F238E27FC236}">
                  <a16:creationId xmlns:a16="http://schemas.microsoft.com/office/drawing/2014/main" id="{C428339C-39DB-2A42-2896-BDCBFAB63F38}"/>
                </a:ext>
              </a:extLst>
            </p:cNvPr>
            <p:cNvPicPr>
              <a:picLocks noChangeAspect="1"/>
            </p:cNvPicPr>
            <p:nvPr/>
          </p:nvPicPr>
          <p:blipFill>
            <a:blip r:embed="rId2"/>
            <a:stretch>
              <a:fillRect/>
            </a:stretch>
          </p:blipFill>
          <p:spPr>
            <a:xfrm>
              <a:off x="1983083" y="2304083"/>
              <a:ext cx="5848350" cy="2257425"/>
            </a:xfrm>
            <a:prstGeom prst="rect">
              <a:avLst/>
            </a:prstGeom>
          </p:spPr>
        </p:pic>
        <p:pic>
          <p:nvPicPr>
            <p:cNvPr id="14" name="Picture 13">
              <a:extLst>
                <a:ext uri="{FF2B5EF4-FFF2-40B4-BE49-F238E27FC236}">
                  <a16:creationId xmlns:a16="http://schemas.microsoft.com/office/drawing/2014/main" id="{B4E66B4D-82ED-D19E-45B0-7E13B2264783}"/>
                </a:ext>
              </a:extLst>
            </p:cNvPr>
            <p:cNvPicPr>
              <a:picLocks noChangeAspect="1"/>
            </p:cNvPicPr>
            <p:nvPr/>
          </p:nvPicPr>
          <p:blipFill>
            <a:blip r:embed="rId3"/>
            <a:stretch>
              <a:fillRect/>
            </a:stretch>
          </p:blipFill>
          <p:spPr>
            <a:xfrm>
              <a:off x="1919027" y="4561508"/>
              <a:ext cx="5848350" cy="1895475"/>
            </a:xfrm>
            <a:prstGeom prst="rect">
              <a:avLst/>
            </a:prstGeom>
          </p:spPr>
        </p:pic>
      </p:grpSp>
      <p:sp>
        <p:nvSpPr>
          <p:cNvPr id="3" name="Rectangle 2">
            <a:extLst>
              <a:ext uri="{FF2B5EF4-FFF2-40B4-BE49-F238E27FC236}">
                <a16:creationId xmlns:a16="http://schemas.microsoft.com/office/drawing/2014/main" id="{FD84273B-F31F-DF4F-44EF-D1240D7F9EBF}"/>
              </a:ext>
            </a:extLst>
          </p:cNvPr>
          <p:cNvSpPr/>
          <p:nvPr/>
        </p:nvSpPr>
        <p:spPr>
          <a:xfrm>
            <a:off x="2238232" y="5097875"/>
            <a:ext cx="150125"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19F0B61B-BB65-A1E9-03B2-79FCB9F07053}"/>
              </a:ext>
            </a:extLst>
          </p:cNvPr>
          <p:cNvSpPr/>
          <p:nvPr/>
        </p:nvSpPr>
        <p:spPr>
          <a:xfrm>
            <a:off x="2238231" y="2809946"/>
            <a:ext cx="150125"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75907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C020-9734-4C21-BC6F-9FE8E53F19BD}"/>
              </a:ext>
            </a:extLst>
          </p:cNvPr>
          <p:cNvSpPr>
            <a:spLocks noGrp="1"/>
          </p:cNvSpPr>
          <p:nvPr>
            <p:ph type="title"/>
          </p:nvPr>
        </p:nvSpPr>
        <p:spPr/>
        <p:txBody>
          <a:bodyPr/>
          <a:lstStyle/>
          <a:p>
            <a:r>
              <a:rPr lang="en-GB" dirty="0"/>
              <a:t>Delivery of the course</a:t>
            </a:r>
          </a:p>
        </p:txBody>
      </p:sp>
      <p:sp>
        <p:nvSpPr>
          <p:cNvPr id="10" name="TextBox 9">
            <a:extLst>
              <a:ext uri="{FF2B5EF4-FFF2-40B4-BE49-F238E27FC236}">
                <a16:creationId xmlns:a16="http://schemas.microsoft.com/office/drawing/2014/main" id="{BD0AB4A0-9541-4906-8A7C-90C38C69F184}"/>
              </a:ext>
            </a:extLst>
          </p:cNvPr>
          <p:cNvSpPr txBox="1"/>
          <p:nvPr/>
        </p:nvSpPr>
        <p:spPr>
          <a:xfrm>
            <a:off x="9700591" y="97264"/>
            <a:ext cx="2389620" cy="135421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b="1" dirty="0"/>
              <a:t>E – External Exam</a:t>
            </a:r>
          </a:p>
          <a:p>
            <a:r>
              <a:rPr lang="en-GB" sz="1600" b="1" dirty="0"/>
              <a:t>I – Internal coursework</a:t>
            </a:r>
          </a:p>
          <a:p>
            <a:endParaRPr lang="en-GB" sz="1600" b="1" dirty="0"/>
          </a:p>
          <a:p>
            <a:r>
              <a:rPr lang="en-GB" sz="1600" b="1" dirty="0"/>
              <a:t>M = Mandatory</a:t>
            </a:r>
          </a:p>
          <a:p>
            <a:r>
              <a:rPr lang="en-GB" sz="1600" b="1" dirty="0"/>
              <a:t>O = Optional</a:t>
            </a:r>
          </a:p>
        </p:txBody>
      </p:sp>
      <p:sp>
        <p:nvSpPr>
          <p:cNvPr id="13" name="TextBox 12">
            <a:extLst>
              <a:ext uri="{FF2B5EF4-FFF2-40B4-BE49-F238E27FC236}">
                <a16:creationId xmlns:a16="http://schemas.microsoft.com/office/drawing/2014/main" id="{5885D35A-776D-4246-160A-ECCE65D2B7DC}"/>
              </a:ext>
            </a:extLst>
          </p:cNvPr>
          <p:cNvSpPr txBox="1"/>
          <p:nvPr/>
        </p:nvSpPr>
        <p:spPr>
          <a:xfrm>
            <a:off x="513151" y="1489146"/>
            <a:ext cx="9023257" cy="369332"/>
          </a:xfrm>
          <a:prstGeom prst="rect">
            <a:avLst/>
          </a:prstGeom>
          <a:noFill/>
        </p:spPr>
        <p:txBody>
          <a:bodyPr wrap="square" rtlCol="0">
            <a:spAutoFit/>
          </a:bodyPr>
          <a:lstStyle/>
          <a:p>
            <a:r>
              <a:rPr lang="en-GB" dirty="0"/>
              <a:t>For the A level you will the units highlighted in red</a:t>
            </a:r>
          </a:p>
        </p:txBody>
      </p:sp>
      <p:grpSp>
        <p:nvGrpSpPr>
          <p:cNvPr id="7" name="Group 6">
            <a:extLst>
              <a:ext uri="{FF2B5EF4-FFF2-40B4-BE49-F238E27FC236}">
                <a16:creationId xmlns:a16="http://schemas.microsoft.com/office/drawing/2014/main" id="{B540E13E-0AFB-1282-F45D-EB13F5F46722}"/>
              </a:ext>
            </a:extLst>
          </p:cNvPr>
          <p:cNvGrpSpPr/>
          <p:nvPr/>
        </p:nvGrpSpPr>
        <p:grpSpPr>
          <a:xfrm>
            <a:off x="2019465" y="2067200"/>
            <a:ext cx="6475178" cy="4548194"/>
            <a:chOff x="1919027" y="2304083"/>
            <a:chExt cx="5912406" cy="4152900"/>
          </a:xfrm>
        </p:grpSpPr>
        <p:pic>
          <p:nvPicPr>
            <p:cNvPr id="8" name="Picture 7">
              <a:extLst>
                <a:ext uri="{FF2B5EF4-FFF2-40B4-BE49-F238E27FC236}">
                  <a16:creationId xmlns:a16="http://schemas.microsoft.com/office/drawing/2014/main" id="{49967587-FD9F-76AC-C031-780BC2974BF3}"/>
                </a:ext>
              </a:extLst>
            </p:cNvPr>
            <p:cNvPicPr>
              <a:picLocks noChangeAspect="1"/>
            </p:cNvPicPr>
            <p:nvPr/>
          </p:nvPicPr>
          <p:blipFill>
            <a:blip r:embed="rId2"/>
            <a:stretch>
              <a:fillRect/>
            </a:stretch>
          </p:blipFill>
          <p:spPr>
            <a:xfrm>
              <a:off x="1983083" y="2304083"/>
              <a:ext cx="5848350" cy="2257425"/>
            </a:xfrm>
            <a:prstGeom prst="rect">
              <a:avLst/>
            </a:prstGeom>
          </p:spPr>
        </p:pic>
        <p:pic>
          <p:nvPicPr>
            <p:cNvPr id="9" name="Picture 8">
              <a:extLst>
                <a:ext uri="{FF2B5EF4-FFF2-40B4-BE49-F238E27FC236}">
                  <a16:creationId xmlns:a16="http://schemas.microsoft.com/office/drawing/2014/main" id="{B5656920-37CD-B1B7-9141-233DC9478443}"/>
                </a:ext>
              </a:extLst>
            </p:cNvPr>
            <p:cNvPicPr>
              <a:picLocks noChangeAspect="1"/>
            </p:cNvPicPr>
            <p:nvPr/>
          </p:nvPicPr>
          <p:blipFill>
            <a:blip r:embed="rId3"/>
            <a:stretch>
              <a:fillRect/>
            </a:stretch>
          </p:blipFill>
          <p:spPr>
            <a:xfrm>
              <a:off x="1919027" y="4561508"/>
              <a:ext cx="5848350" cy="1895475"/>
            </a:xfrm>
            <a:prstGeom prst="rect">
              <a:avLst/>
            </a:prstGeom>
          </p:spPr>
        </p:pic>
      </p:grpSp>
      <p:sp>
        <p:nvSpPr>
          <p:cNvPr id="4" name="Rectangle 3">
            <a:extLst>
              <a:ext uri="{FF2B5EF4-FFF2-40B4-BE49-F238E27FC236}">
                <a16:creationId xmlns:a16="http://schemas.microsoft.com/office/drawing/2014/main" id="{AECF0BA8-025D-EDC6-E316-636D611CCFFF}"/>
              </a:ext>
            </a:extLst>
          </p:cNvPr>
          <p:cNvSpPr/>
          <p:nvPr/>
        </p:nvSpPr>
        <p:spPr>
          <a:xfrm>
            <a:off x="2224585" y="2811439"/>
            <a:ext cx="150125"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5FD7EB44-198A-22F6-5794-EA98805FFE69}"/>
              </a:ext>
            </a:extLst>
          </p:cNvPr>
          <p:cNvSpPr/>
          <p:nvPr/>
        </p:nvSpPr>
        <p:spPr>
          <a:xfrm>
            <a:off x="2238232" y="5097875"/>
            <a:ext cx="150125"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A6DCB673-FBBF-ED8F-54DC-3533EEFC40DD}"/>
              </a:ext>
            </a:extLst>
          </p:cNvPr>
          <p:cNvSpPr/>
          <p:nvPr/>
        </p:nvSpPr>
        <p:spPr>
          <a:xfrm>
            <a:off x="513151" y="2809946"/>
            <a:ext cx="1875207"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n w="0"/>
                <a:solidFill>
                  <a:schemeClr val="tx1"/>
                </a:solidFill>
                <a:effectLst>
                  <a:outerShdw blurRad="38100" dist="19050" dir="2700000" algn="tl" rotWithShape="0">
                    <a:schemeClr val="dk1">
                      <a:alpha val="40000"/>
                    </a:schemeClr>
                  </a:outerShdw>
                </a:effectLst>
              </a:rPr>
              <a:t>Extended certificate</a:t>
            </a:r>
          </a:p>
        </p:txBody>
      </p:sp>
      <p:sp>
        <p:nvSpPr>
          <p:cNvPr id="3" name="Rectangle 2">
            <a:extLst>
              <a:ext uri="{FF2B5EF4-FFF2-40B4-BE49-F238E27FC236}">
                <a16:creationId xmlns:a16="http://schemas.microsoft.com/office/drawing/2014/main" id="{97BCB48C-7A25-2937-3C0E-9F3F6E65C52E}"/>
              </a:ext>
            </a:extLst>
          </p:cNvPr>
          <p:cNvSpPr/>
          <p:nvPr/>
        </p:nvSpPr>
        <p:spPr>
          <a:xfrm>
            <a:off x="2089618" y="2067200"/>
            <a:ext cx="6334872" cy="247229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48063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C020-9734-4C21-BC6F-9FE8E53F19BD}"/>
              </a:ext>
            </a:extLst>
          </p:cNvPr>
          <p:cNvSpPr>
            <a:spLocks noGrp="1"/>
          </p:cNvSpPr>
          <p:nvPr>
            <p:ph type="title"/>
          </p:nvPr>
        </p:nvSpPr>
        <p:spPr/>
        <p:txBody>
          <a:bodyPr/>
          <a:lstStyle/>
          <a:p>
            <a:r>
              <a:rPr lang="en-GB" dirty="0"/>
              <a:t>Delivery of the course</a:t>
            </a:r>
          </a:p>
        </p:txBody>
      </p:sp>
      <p:sp>
        <p:nvSpPr>
          <p:cNvPr id="10" name="TextBox 9">
            <a:extLst>
              <a:ext uri="{FF2B5EF4-FFF2-40B4-BE49-F238E27FC236}">
                <a16:creationId xmlns:a16="http://schemas.microsoft.com/office/drawing/2014/main" id="{BD0AB4A0-9541-4906-8A7C-90C38C69F184}"/>
              </a:ext>
            </a:extLst>
          </p:cNvPr>
          <p:cNvSpPr txBox="1"/>
          <p:nvPr/>
        </p:nvSpPr>
        <p:spPr>
          <a:xfrm>
            <a:off x="9700591" y="97264"/>
            <a:ext cx="2389620" cy="135421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b="1" dirty="0"/>
              <a:t>E – External Exam</a:t>
            </a:r>
          </a:p>
          <a:p>
            <a:r>
              <a:rPr lang="en-GB" sz="1600" b="1" dirty="0"/>
              <a:t>I – Internal coursework</a:t>
            </a:r>
          </a:p>
          <a:p>
            <a:endParaRPr lang="en-GB" sz="1600" b="1" dirty="0"/>
          </a:p>
          <a:p>
            <a:r>
              <a:rPr lang="en-GB" sz="1600" b="1" dirty="0"/>
              <a:t>M = Mandatory</a:t>
            </a:r>
          </a:p>
          <a:p>
            <a:r>
              <a:rPr lang="en-GB" sz="1600" b="1" dirty="0"/>
              <a:t>O = Optional</a:t>
            </a:r>
          </a:p>
        </p:txBody>
      </p:sp>
      <p:sp>
        <p:nvSpPr>
          <p:cNvPr id="13" name="TextBox 12">
            <a:extLst>
              <a:ext uri="{FF2B5EF4-FFF2-40B4-BE49-F238E27FC236}">
                <a16:creationId xmlns:a16="http://schemas.microsoft.com/office/drawing/2014/main" id="{5885D35A-776D-4246-160A-ECCE65D2B7DC}"/>
              </a:ext>
            </a:extLst>
          </p:cNvPr>
          <p:cNvSpPr txBox="1"/>
          <p:nvPr/>
        </p:nvSpPr>
        <p:spPr>
          <a:xfrm>
            <a:off x="513151" y="1489146"/>
            <a:ext cx="9023257" cy="369332"/>
          </a:xfrm>
          <a:prstGeom prst="rect">
            <a:avLst/>
          </a:prstGeom>
          <a:noFill/>
        </p:spPr>
        <p:txBody>
          <a:bodyPr wrap="square" rtlCol="0">
            <a:spAutoFit/>
          </a:bodyPr>
          <a:lstStyle/>
          <a:p>
            <a:r>
              <a:rPr lang="en-GB" dirty="0"/>
              <a:t>For the Diploma you will complete all the units = 2 A levels</a:t>
            </a:r>
          </a:p>
        </p:txBody>
      </p:sp>
      <p:grpSp>
        <p:nvGrpSpPr>
          <p:cNvPr id="7" name="Group 6">
            <a:extLst>
              <a:ext uri="{FF2B5EF4-FFF2-40B4-BE49-F238E27FC236}">
                <a16:creationId xmlns:a16="http://schemas.microsoft.com/office/drawing/2014/main" id="{EC6F1619-7FCA-8E10-6966-DB7D88C307CE}"/>
              </a:ext>
            </a:extLst>
          </p:cNvPr>
          <p:cNvGrpSpPr/>
          <p:nvPr/>
        </p:nvGrpSpPr>
        <p:grpSpPr>
          <a:xfrm>
            <a:off x="2019465" y="2067200"/>
            <a:ext cx="6475178" cy="4548194"/>
            <a:chOff x="1919027" y="2304083"/>
            <a:chExt cx="5912406" cy="4152900"/>
          </a:xfrm>
        </p:grpSpPr>
        <p:pic>
          <p:nvPicPr>
            <p:cNvPr id="8" name="Picture 7">
              <a:extLst>
                <a:ext uri="{FF2B5EF4-FFF2-40B4-BE49-F238E27FC236}">
                  <a16:creationId xmlns:a16="http://schemas.microsoft.com/office/drawing/2014/main" id="{B8096CD1-92A8-C3A0-DB30-9FADE57E93A5}"/>
                </a:ext>
              </a:extLst>
            </p:cNvPr>
            <p:cNvPicPr>
              <a:picLocks noChangeAspect="1"/>
            </p:cNvPicPr>
            <p:nvPr/>
          </p:nvPicPr>
          <p:blipFill>
            <a:blip r:embed="rId2"/>
            <a:stretch>
              <a:fillRect/>
            </a:stretch>
          </p:blipFill>
          <p:spPr>
            <a:xfrm>
              <a:off x="1983083" y="2304083"/>
              <a:ext cx="5848350" cy="2257425"/>
            </a:xfrm>
            <a:prstGeom prst="rect">
              <a:avLst/>
            </a:prstGeom>
          </p:spPr>
        </p:pic>
        <p:pic>
          <p:nvPicPr>
            <p:cNvPr id="9" name="Picture 8">
              <a:extLst>
                <a:ext uri="{FF2B5EF4-FFF2-40B4-BE49-F238E27FC236}">
                  <a16:creationId xmlns:a16="http://schemas.microsoft.com/office/drawing/2014/main" id="{0AA7E8B0-A906-ECB2-422B-74E6E4E849EE}"/>
                </a:ext>
              </a:extLst>
            </p:cNvPr>
            <p:cNvPicPr>
              <a:picLocks noChangeAspect="1"/>
            </p:cNvPicPr>
            <p:nvPr/>
          </p:nvPicPr>
          <p:blipFill>
            <a:blip r:embed="rId3"/>
            <a:stretch>
              <a:fillRect/>
            </a:stretch>
          </p:blipFill>
          <p:spPr>
            <a:xfrm>
              <a:off x="1919027" y="4561508"/>
              <a:ext cx="5848350" cy="1895475"/>
            </a:xfrm>
            <a:prstGeom prst="rect">
              <a:avLst/>
            </a:prstGeom>
          </p:spPr>
        </p:pic>
      </p:grpSp>
      <p:sp>
        <p:nvSpPr>
          <p:cNvPr id="4" name="Rectangle 3">
            <a:extLst>
              <a:ext uri="{FF2B5EF4-FFF2-40B4-BE49-F238E27FC236}">
                <a16:creationId xmlns:a16="http://schemas.microsoft.com/office/drawing/2014/main" id="{E64957B1-5838-F856-EF39-29D0E982079C}"/>
              </a:ext>
            </a:extLst>
          </p:cNvPr>
          <p:cNvSpPr/>
          <p:nvPr/>
        </p:nvSpPr>
        <p:spPr>
          <a:xfrm>
            <a:off x="677335" y="4927601"/>
            <a:ext cx="1676904"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n w="0"/>
                <a:solidFill>
                  <a:schemeClr val="tx1"/>
                </a:solidFill>
                <a:effectLst>
                  <a:outerShdw blurRad="38100" dist="19050" dir="2700000" algn="tl" rotWithShape="0">
                    <a:schemeClr val="dk1">
                      <a:alpha val="40000"/>
                    </a:schemeClr>
                  </a:outerShdw>
                </a:effectLst>
              </a:rPr>
              <a:t>Diploma</a:t>
            </a:r>
          </a:p>
        </p:txBody>
      </p:sp>
      <p:sp>
        <p:nvSpPr>
          <p:cNvPr id="3" name="Rectangle 2">
            <a:extLst>
              <a:ext uri="{FF2B5EF4-FFF2-40B4-BE49-F238E27FC236}">
                <a16:creationId xmlns:a16="http://schemas.microsoft.com/office/drawing/2014/main" id="{97BCB48C-7A25-2937-3C0E-9F3F6E65C52E}"/>
              </a:ext>
            </a:extLst>
          </p:cNvPr>
          <p:cNvSpPr/>
          <p:nvPr/>
        </p:nvSpPr>
        <p:spPr>
          <a:xfrm>
            <a:off x="2089617" y="1930400"/>
            <a:ext cx="6334873" cy="468499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81969DC5-C610-4740-6693-68D1DEBDC371}"/>
              </a:ext>
            </a:extLst>
          </p:cNvPr>
          <p:cNvSpPr/>
          <p:nvPr/>
        </p:nvSpPr>
        <p:spPr>
          <a:xfrm>
            <a:off x="2204114" y="2846853"/>
            <a:ext cx="150125" cy="15558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5885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Qualification Overview –  A LEVEL</a:t>
            </a:r>
          </a:p>
        </p:txBody>
      </p:sp>
      <p:pic>
        <p:nvPicPr>
          <p:cNvPr id="3" name="Picture 2"/>
          <p:cNvPicPr>
            <a:picLocks noChangeAspect="1"/>
          </p:cNvPicPr>
          <p:nvPr/>
        </p:nvPicPr>
        <p:blipFill rotWithShape="1">
          <a:blip r:embed="rId2"/>
          <a:srcRect t="45692"/>
          <a:stretch/>
        </p:blipFill>
        <p:spPr>
          <a:xfrm>
            <a:off x="571316" y="1828800"/>
            <a:ext cx="6899123" cy="2423993"/>
          </a:xfrm>
          <a:prstGeom prst="rect">
            <a:avLst/>
          </a:prstGeom>
        </p:spPr>
      </p:pic>
    </p:spTree>
    <p:extLst>
      <p:ext uri="{BB962C8B-B14F-4D97-AF65-F5344CB8AC3E}">
        <p14:creationId xmlns:p14="http://schemas.microsoft.com/office/powerpoint/2010/main" val="3100798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Grading</a:t>
            </a:r>
          </a:p>
        </p:txBody>
      </p:sp>
      <p:sp>
        <p:nvSpPr>
          <p:cNvPr id="3" name="Content Placeholder 2"/>
          <p:cNvSpPr>
            <a:spLocks noGrp="1"/>
          </p:cNvSpPr>
          <p:nvPr>
            <p:ph idx="1"/>
          </p:nvPr>
        </p:nvSpPr>
        <p:spPr>
          <a:xfrm>
            <a:off x="677334" y="1414022"/>
            <a:ext cx="9158997" cy="4711700"/>
          </a:xfrm>
        </p:spPr>
        <p:txBody>
          <a:bodyPr>
            <a:noAutofit/>
          </a:bodyPr>
          <a:lstStyle/>
          <a:p>
            <a:pPr marL="0" indent="0">
              <a:buNone/>
            </a:pPr>
            <a:r>
              <a:rPr lang="en-GB" sz="1600" b="1" dirty="0"/>
              <a:t>Grading </a:t>
            </a:r>
            <a:r>
              <a:rPr lang="en-GB" sz="1600" dirty="0"/>
              <a:t> - The units are graded Pass, Merit and Distinction. </a:t>
            </a:r>
          </a:p>
          <a:p>
            <a:pPr marL="0" indent="0">
              <a:buNone/>
            </a:pPr>
            <a:r>
              <a:rPr lang="en-GB" sz="1600" dirty="0"/>
              <a:t>              - The qualification is graded Pass, Merit, Distinction, Distinction*. </a:t>
            </a:r>
            <a:br>
              <a:rPr lang="en-GB" sz="1600" dirty="0"/>
            </a:br>
            <a:br>
              <a:rPr lang="en-GB" sz="1600" dirty="0"/>
            </a:br>
            <a:r>
              <a:rPr lang="en-GB" sz="1600" b="1" dirty="0"/>
              <a:t>Coursework:</a:t>
            </a:r>
          </a:p>
          <a:p>
            <a:pPr marL="0" indent="0">
              <a:buNone/>
            </a:pPr>
            <a:r>
              <a:rPr lang="en-GB" sz="1600" dirty="0"/>
              <a:t>These units are assessed by your teacher and externally moderated by OCR. </a:t>
            </a:r>
          </a:p>
          <a:p>
            <a:pPr marL="0" indent="0">
              <a:buNone/>
            </a:pPr>
            <a:r>
              <a:rPr lang="en-GB" sz="1600" dirty="0"/>
              <a:t>Each unit has specified grading criteria for Pass, Merit and Distinction. </a:t>
            </a:r>
          </a:p>
          <a:p>
            <a:pPr marL="0" indent="0">
              <a:buNone/>
            </a:pPr>
            <a:r>
              <a:rPr lang="en-GB" sz="1600" dirty="0"/>
              <a:t>A summative unit grade can be awarded at Pass, Merit or Distinction: </a:t>
            </a:r>
          </a:p>
          <a:p>
            <a:pPr marL="0" indent="0">
              <a:buNone/>
            </a:pPr>
            <a:r>
              <a:rPr lang="en-GB" sz="1600" dirty="0"/>
              <a:t>- to achieve a ‘Pass’ a learner must have satisfied </a:t>
            </a:r>
            <a:r>
              <a:rPr lang="en-GB" sz="1600" b="1" dirty="0"/>
              <a:t>all </a:t>
            </a:r>
            <a:r>
              <a:rPr lang="en-GB" sz="1600" dirty="0"/>
              <a:t>the ‘Pass’ grading criteria </a:t>
            </a:r>
          </a:p>
          <a:p>
            <a:pPr marL="0" indent="0">
              <a:buNone/>
            </a:pPr>
            <a:r>
              <a:rPr lang="en-GB" sz="1600" dirty="0"/>
              <a:t>- to achieve a ‘Merit’ a learner must achieve </a:t>
            </a:r>
            <a:r>
              <a:rPr lang="en-GB" sz="1600" b="1" dirty="0"/>
              <a:t>all </a:t>
            </a:r>
            <a:r>
              <a:rPr lang="en-GB" sz="1600" dirty="0"/>
              <a:t>the ‘Pass’ grading criteria and </a:t>
            </a:r>
            <a:r>
              <a:rPr lang="en-GB" sz="1600" b="1" dirty="0"/>
              <a:t>all </a:t>
            </a:r>
            <a:r>
              <a:rPr lang="en-GB" sz="1600" dirty="0"/>
              <a:t>the ‘Merit’ grading criteria </a:t>
            </a:r>
          </a:p>
          <a:p>
            <a:pPr marL="0" indent="0">
              <a:buNone/>
            </a:pPr>
            <a:r>
              <a:rPr lang="en-GB" sz="1600" dirty="0"/>
              <a:t>- to achieve a ‘Distinction’ a learner must achieve </a:t>
            </a:r>
            <a:r>
              <a:rPr lang="en-GB" sz="1600" b="1" dirty="0"/>
              <a:t>all </a:t>
            </a:r>
            <a:r>
              <a:rPr lang="en-GB" sz="1600" dirty="0"/>
              <a:t>the ‘Pass’ grading criteria and </a:t>
            </a:r>
            <a:r>
              <a:rPr lang="en-GB" sz="1600" b="1" dirty="0"/>
              <a:t>all </a:t>
            </a:r>
            <a:r>
              <a:rPr lang="en-GB" sz="1600" dirty="0"/>
              <a:t>the ‘Merit’ grading criteria and </a:t>
            </a:r>
            <a:r>
              <a:rPr lang="en-GB" sz="1600" b="1" dirty="0"/>
              <a:t>all </a:t>
            </a:r>
            <a:r>
              <a:rPr lang="en-GB" sz="1600" dirty="0"/>
              <a:t>the ‘Distinction’ criteria. </a:t>
            </a:r>
            <a:br>
              <a:rPr lang="en-GB" sz="1600" dirty="0"/>
            </a:br>
            <a:endParaRPr lang="en-GB" sz="1600" dirty="0"/>
          </a:p>
          <a:p>
            <a:r>
              <a:rPr lang="en-GB" sz="1600" dirty="0"/>
              <a:t>However if you do not achieve a pass in one of the unit’s it may be possible to achieve a </a:t>
            </a:r>
            <a:r>
              <a:rPr lang="en-GB" sz="1600" b="1" dirty="0"/>
              <a:t>Near Pass</a:t>
            </a:r>
            <a:r>
              <a:rPr lang="en-GB" sz="1600" dirty="0"/>
              <a:t> grade.</a:t>
            </a:r>
            <a:br>
              <a:rPr lang="en-GB" sz="1600" dirty="0"/>
            </a:br>
            <a:endParaRPr lang="en-GB" sz="1600" dirty="0"/>
          </a:p>
          <a:p>
            <a:pPr marL="0" indent="0">
              <a:buNone/>
            </a:pPr>
            <a:endParaRPr lang="en-GB" sz="1600" dirty="0"/>
          </a:p>
        </p:txBody>
      </p:sp>
    </p:spTree>
    <p:extLst>
      <p:ext uri="{BB962C8B-B14F-4D97-AF65-F5344CB8AC3E}">
        <p14:creationId xmlns:p14="http://schemas.microsoft.com/office/powerpoint/2010/main" val="30774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Ion Boardroom</Template>
  <TotalTime>837</TotalTime>
  <Words>1188</Words>
  <Application>Microsoft Office PowerPoint</Application>
  <PresentationFormat>Widescreen</PresentationFormat>
  <Paragraphs>109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Trebuchet MS</vt:lpstr>
      <vt:lpstr>Wingdings 3</vt:lpstr>
      <vt:lpstr>Facet</vt:lpstr>
      <vt:lpstr>Level 3 Cambridge Technical in Digital Media</vt:lpstr>
      <vt:lpstr>PowerPoint Presentation</vt:lpstr>
      <vt:lpstr>What are Cambridge Technicals?</vt:lpstr>
      <vt:lpstr>Why did you choose this course?</vt:lpstr>
      <vt:lpstr>Delivery of the course</vt:lpstr>
      <vt:lpstr>Delivery of the course</vt:lpstr>
      <vt:lpstr>Delivery of the course</vt:lpstr>
      <vt:lpstr>Qualification Overview –  A LEVEL</vt:lpstr>
      <vt:lpstr>Grading</vt:lpstr>
      <vt:lpstr>PowerPoint Presentation</vt:lpstr>
      <vt:lpstr>Unit 1 – Media Products &amp; Audiences (Exam)</vt:lpstr>
      <vt:lpstr>Unit 2 - Pre-production and planning (Exam)</vt:lpstr>
      <vt:lpstr>Unit 6 - Social Media &amp; Globalisation (Exam)</vt:lpstr>
      <vt:lpstr>Exam structure</vt:lpstr>
      <vt:lpstr>Resources</vt:lpstr>
      <vt:lpstr>Is this course for you?</vt:lpstr>
      <vt:lpstr>Summer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Cambridge Technicals</dc:title>
  <dc:creator>Amandeep Basi (Staff)</dc:creator>
  <cp:lastModifiedBy>Mrs A Kalirai (KLR) (Staff)</cp:lastModifiedBy>
  <cp:revision>30</cp:revision>
  <dcterms:created xsi:type="dcterms:W3CDTF">2017-11-01T16:30:40Z</dcterms:created>
  <dcterms:modified xsi:type="dcterms:W3CDTF">2023-06-09T12:47:24Z</dcterms:modified>
</cp:coreProperties>
</file>