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2D7BE6-2B4E-4EAE-9979-4009DD38CE5A}" type="datetimeFigureOut">
              <a:rPr lang="en-GB" smtClean="0"/>
              <a:t>16/04/2020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AE707D-E78F-4DA3-996D-9EE17FFC3C44}" type="slidenum">
              <a:rPr lang="en-GB" smtClean="0"/>
              <a:t>‹#›</a:t>
            </a:fld>
            <a:endParaRPr lang="en-GB"/>
          </a:p>
        </p:txBody>
      </p:sp>
    </p:spTree>
    <p:extLst>
      <p:ext uri="{BB962C8B-B14F-4D97-AF65-F5344CB8AC3E}">
        <p14:creationId xmlns:p14="http://schemas.microsoft.com/office/powerpoint/2010/main" val="695535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4/16/2020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07422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4/16/2020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06638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4/16/2020</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52996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4/16/2020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31774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4/16/2020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981077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4/16/2020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60755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4/16/2020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14872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4/16/2020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655200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4/16/2020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808785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4/16/2020</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801172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4/16/2020</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72488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800">
                <a:solidFill>
                  <a:schemeClr val="tx1">
                    <a:lumMod val="75000"/>
                    <a:lumOff val="25000"/>
                  </a:schemeClr>
                </a:solidFill>
              </a:defRPr>
            </a:lvl1pPr>
          </a:lstStyle>
          <a:p>
            <a:fld id="{ED291B17-9318-49DB-B28B-6E5994AE9581}" type="datetime1">
              <a:rPr lang="en-US" smtClean="0"/>
              <a:t>4/16/2020</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8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8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016258293"/>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694" r:id="rId4"/>
    <p:sldLayoutId id="2147483695" r:id="rId5"/>
    <p:sldLayoutId id="2147483700" r:id="rId6"/>
    <p:sldLayoutId id="2147483696" r:id="rId7"/>
    <p:sldLayoutId id="2147483697" r:id="rId8"/>
    <p:sldLayoutId id="2147483698" r:id="rId9"/>
    <p:sldLayoutId id="2147483699" r:id="rId10"/>
    <p:sldLayoutId id="2147483701" r:id="rId11"/>
  </p:sldLayoutIdLst>
  <p:hf sldNum="0" hdr="0" ftr="0" dt="0"/>
  <p:txStyles>
    <p:titleStyle>
      <a:lvl1pPr algn="l" defTabSz="457200" rtl="0" eaLnBrk="1" latinLnBrk="0" hangingPunct="1">
        <a:lnSpc>
          <a:spcPct val="90000"/>
        </a:lnSpc>
        <a:spcBef>
          <a:spcPct val="0"/>
        </a:spcBef>
        <a:buNone/>
        <a:defRPr sz="27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20000"/>
        </a:lnSpc>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C05729A4-6F0F-4423-AD0C-EF27345E6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204CB79E-F775-42E6-994C-D5FA8C176B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a:extLst>
              <a:ext uri="{FF2B5EF4-FFF2-40B4-BE49-F238E27FC236}">
                <a16:creationId xmlns:a16="http://schemas.microsoft.com/office/drawing/2014/main" id="{3AAB5B94-95EF-4963-859C-1FA406D62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useBgFill="1">
        <p:nvSpPr>
          <p:cNvPr id="13" name="Rectangle 12">
            <a:extLst>
              <a:ext uri="{FF2B5EF4-FFF2-40B4-BE49-F238E27FC236}">
                <a16:creationId xmlns:a16="http://schemas.microsoft.com/office/drawing/2014/main" id="{C3B48AF3-D611-4AFE-8DB7-A6FE2B64BA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1">
            <a:extLst>
              <a:ext uri="{FF2B5EF4-FFF2-40B4-BE49-F238E27FC236}">
                <a16:creationId xmlns:a16="http://schemas.microsoft.com/office/drawing/2014/main" id="{9DDF4E61-1DE7-4314-83C1-9847450909E5}"/>
              </a:ext>
            </a:extLst>
          </p:cNvPr>
          <p:cNvPicPr>
            <a:picLocks noChangeAspect="1"/>
          </p:cNvPicPr>
          <p:nvPr/>
        </p:nvPicPr>
        <p:blipFill rotWithShape="1">
          <a:blip r:embed="rId2">
            <a:duotone>
              <a:prstClr val="black"/>
              <a:prstClr val="white"/>
            </a:duotone>
          </a:blip>
          <a:srcRect b="15730"/>
          <a:stretch/>
        </p:blipFill>
        <p:spPr>
          <a:xfrm>
            <a:off x="20" y="-72398"/>
            <a:ext cx="12191980" cy="6857990"/>
          </a:xfrm>
          <a:prstGeom prst="rect">
            <a:avLst/>
          </a:prstGeom>
        </p:spPr>
      </p:pic>
      <p:sp>
        <p:nvSpPr>
          <p:cNvPr id="15" name="Rectangle 14">
            <a:extLst>
              <a:ext uri="{FF2B5EF4-FFF2-40B4-BE49-F238E27FC236}">
                <a16:creationId xmlns:a16="http://schemas.microsoft.com/office/drawing/2014/main" id="{B6F38636-68E6-4366-B3BE-E1D4A80D5B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38DFAEBF-B728-4ABC-ACD2-04B493BF0B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18">
            <a:extLst>
              <a:ext uri="{FF2B5EF4-FFF2-40B4-BE49-F238E27FC236}">
                <a16:creationId xmlns:a16="http://schemas.microsoft.com/office/drawing/2014/main" id="{43063576-59D4-421D-96AD-DEF0BC506C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0">
            <a:extLst>
              <a:ext uri="{FF2B5EF4-FFF2-40B4-BE49-F238E27FC236}">
                <a16:creationId xmlns:a16="http://schemas.microsoft.com/office/drawing/2014/main" id="{A2AB0EF7-4532-48F4-A87C-16AC639C19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732" y="5873675"/>
            <a:ext cx="11260667" cy="516889"/>
          </a:xfrm>
          <a:prstGeom prst="rect">
            <a:avLst/>
          </a:prstGeom>
          <a:solidFill>
            <a:srgbClr val="465359">
              <a:alpha val="97000"/>
            </a:srgb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8" name="Rectangle 7">
            <a:extLst>
              <a:ext uri="{FF2B5EF4-FFF2-40B4-BE49-F238E27FC236}">
                <a16:creationId xmlns:a16="http://schemas.microsoft.com/office/drawing/2014/main" id="{2A3E860E-81AA-48E2-9264-6B7BF11C68FF}"/>
              </a:ext>
            </a:extLst>
          </p:cNvPr>
          <p:cNvSpPr/>
          <p:nvPr/>
        </p:nvSpPr>
        <p:spPr>
          <a:xfrm>
            <a:off x="2838207" y="243351"/>
            <a:ext cx="8227357" cy="5630324"/>
          </a:xfrm>
          <a:prstGeom prst="rect">
            <a:avLst/>
          </a:prstGeom>
        </p:spPr>
        <p:txBody>
          <a:bodyPr wrap="square">
            <a:spAutoFit/>
          </a:bodyPr>
          <a:lstStyle/>
          <a:p>
            <a:pPr>
              <a:lnSpc>
                <a:spcPct val="107000"/>
              </a:lnSpc>
              <a:spcAft>
                <a:spcPts val="800"/>
              </a:spcAft>
            </a:pPr>
            <a:r>
              <a:rPr lang="en-GB" dirty="0">
                <a:solidFill>
                  <a:srgbClr val="0070C0"/>
                </a:solidFill>
                <a:latin typeface="Calibri" panose="020F0502020204030204" pitchFamily="34" charset="0"/>
                <a:ea typeface="Calibri" panose="020F0502020204030204" pitchFamily="34" charset="0"/>
                <a:cs typeface="Times New Roman" panose="02020603050405020304" pitchFamily="18" charset="0"/>
              </a:rPr>
              <a:t>     To future Year 7,</a:t>
            </a:r>
          </a:p>
          <a:p>
            <a:pPr>
              <a:lnSpc>
                <a:spcPct val="107000"/>
              </a:lnSpc>
              <a:spcAft>
                <a:spcPts val="800"/>
              </a:spcAft>
            </a:pPr>
            <a:endParaRPr lang="en-GB"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When I was in year 6 going up to the academy felt like a big thing, especially having more people around. Not knowing where everything is, I was out my comfort zone, but there is nothing to worry about. You are given your time table and this has 2 learning weeks A and B, you will also learn where your lessons are as you’re given a map of the school, l and in no time you will memorise where the classes are, if you do get lost do not be afraid to ask someone as they’re happy to help.</a:t>
            </a:r>
          </a:p>
          <a:p>
            <a:pPr>
              <a:lnSpc>
                <a:spcPct val="107000"/>
              </a:lnSpc>
              <a:spcAft>
                <a:spcPts val="800"/>
              </a:spcAft>
            </a:pPr>
            <a:r>
              <a:rPr lang="en-GB"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There will be people from different schools. Your form class will have people from the different schools so if you’re not in the same form as your friends then you can always make new friends. During your breaks and lunches there will be more people than the juniors but with a bigger space.</a:t>
            </a:r>
          </a:p>
          <a:p>
            <a:pPr>
              <a:lnSpc>
                <a:spcPct val="107000"/>
              </a:lnSpc>
              <a:spcAft>
                <a:spcPts val="800"/>
              </a:spcAft>
            </a:pPr>
            <a:r>
              <a:rPr lang="en-GB"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The lessons that you will be attending won’t be as hard as you think, there’s no need to worry what set you are in and if you are not with your friends. If you need any help with homework there is a homework club and learning support. You will be given more homework than usual, but it is manageable if you keep on track.</a:t>
            </a:r>
          </a:p>
          <a:p>
            <a:pPr>
              <a:lnSpc>
                <a:spcPct val="107000"/>
              </a:lnSpc>
              <a:spcAft>
                <a:spcPts val="800"/>
              </a:spcAft>
            </a:pPr>
            <a:r>
              <a:rPr lang="en-GB"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Have fun, enjoy and good luck.  </a:t>
            </a:r>
          </a:p>
        </p:txBody>
      </p:sp>
    </p:spTree>
    <p:extLst>
      <p:ext uri="{BB962C8B-B14F-4D97-AF65-F5344CB8AC3E}">
        <p14:creationId xmlns:p14="http://schemas.microsoft.com/office/powerpoint/2010/main" val="647917498"/>
      </p:ext>
    </p:extLst>
  </p:cSld>
  <p:clrMapOvr>
    <a:masterClrMapping/>
  </p:clrMapOvr>
</p:sld>
</file>

<file path=ppt/theme/theme1.xml><?xml version="1.0" encoding="utf-8"?>
<a:theme xmlns:a="http://schemas.openxmlformats.org/drawingml/2006/main" name="DividendVTI">
  <a:themeElements>
    <a:clrScheme name="Office">
      <a:dk1>
        <a:srgbClr val="000000"/>
      </a:dk1>
      <a:lt1>
        <a:srgbClr val="FFFFFF"/>
      </a:lt1>
      <a:dk2>
        <a:srgbClr val="2E3948"/>
      </a:dk2>
      <a:lt2>
        <a:srgbClr val="E7E6E6"/>
      </a:lt2>
      <a:accent1>
        <a:srgbClr val="5A82CB"/>
      </a:accent1>
      <a:accent2>
        <a:srgbClr val="ED7D31"/>
      </a:accent2>
      <a:accent3>
        <a:srgbClr val="A3A3A3"/>
      </a:accent3>
      <a:accent4>
        <a:srgbClr val="CF9B00"/>
      </a:accent4>
      <a:accent5>
        <a:srgbClr val="5B9BD5"/>
      </a:accent5>
      <a:accent6>
        <a:srgbClr val="70AD47"/>
      </a:accent6>
      <a:hlink>
        <a:srgbClr val="D26012"/>
      </a:hlink>
      <a:folHlink>
        <a:srgbClr val="A9718D"/>
      </a:folHlink>
    </a:clrScheme>
    <a:fontScheme name="Dividend">
      <a:majorFont>
        <a:latin typeface="Arial Nova Ligh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ova Ligh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247</Words>
  <Application>Microsoft Office PowerPoint</Application>
  <PresentationFormat>Widescreen</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 Nova Light</vt:lpstr>
      <vt:lpstr>Calibri</vt:lpstr>
      <vt:lpstr>Wingdings 2</vt:lpstr>
      <vt:lpstr>DividendVTI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Taylor Jordan</dc:creator>
  <cp:lastModifiedBy>Kelly Grimwood (Staff)</cp:lastModifiedBy>
  <cp:revision>2</cp:revision>
  <dcterms:created xsi:type="dcterms:W3CDTF">2020-04-16T14:22:48Z</dcterms:created>
  <dcterms:modified xsi:type="dcterms:W3CDTF">2020-04-16T17:04:51Z</dcterms:modified>
</cp:coreProperties>
</file>