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3"/>
  </p:notesMasterIdLst>
  <p:sldIdLst>
    <p:sldId id="256" r:id="rId4"/>
    <p:sldId id="258" r:id="rId5"/>
    <p:sldId id="268" r:id="rId6"/>
    <p:sldId id="269" r:id="rId7"/>
    <p:sldId id="266" r:id="rId8"/>
    <p:sldId id="257" r:id="rId9"/>
    <p:sldId id="265" r:id="rId10"/>
    <p:sldId id="271" r:id="rId11"/>
    <p:sldId id="27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D2BA7F-6DE1-4156-B660-6C3D9EB3B981}" type="datetimeFigureOut">
              <a:rPr lang="en-GB" smtClean="0"/>
              <a:t>06/06/2024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EB575C-F58F-4E57-9690-B93542C97980}" type="slidenum">
              <a:rPr lang="en-GB" smtClean="0"/>
              <a:t>‹#›</a:t>
            </a:fld>
            <a:endParaRPr lang="en-GB"/>
          </a:p>
        </p:txBody>
      </p:sp>
    </p:spTree>
    <p:extLst>
      <p:ext uri="{BB962C8B-B14F-4D97-AF65-F5344CB8AC3E}">
        <p14:creationId xmlns:p14="http://schemas.microsoft.com/office/powerpoint/2010/main" val="40805544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CBA56-3ED1-40AB-9D83-C4CB1131486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4D70C91-C415-4F13-AFCF-0AD8FA3D3E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3302861-5266-4DAA-B40A-AE7AF85E7EE2}"/>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5" name="Footer Placeholder 4">
            <a:extLst>
              <a:ext uri="{FF2B5EF4-FFF2-40B4-BE49-F238E27FC236}">
                <a16:creationId xmlns:a16="http://schemas.microsoft.com/office/drawing/2014/main" id="{CD315557-4ABB-4909-A66B-2ADF830394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2352FC-5A66-41C2-95E5-80E8D3C6F873}"/>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982763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84429-2B7A-483E-9410-D2C9CE7D008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8B9055E-DF4F-4450-B85E-A885407631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A70D7B-9F64-4149-AF70-742C0F6E7B7A}"/>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5" name="Footer Placeholder 4">
            <a:extLst>
              <a:ext uri="{FF2B5EF4-FFF2-40B4-BE49-F238E27FC236}">
                <a16:creationId xmlns:a16="http://schemas.microsoft.com/office/drawing/2014/main" id="{84AA7021-B239-442A-8602-4C00E7649A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4441104-C412-496A-8BAB-25AE7ED3E342}"/>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1134728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145A11-8C4E-4C8D-946D-A4322ACF390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B52BC17-C60B-4E3B-8C4F-393265FB68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DE54B60-A24E-4279-B8AA-6FD84833553B}"/>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5" name="Footer Placeholder 4">
            <a:extLst>
              <a:ext uri="{FF2B5EF4-FFF2-40B4-BE49-F238E27FC236}">
                <a16:creationId xmlns:a16="http://schemas.microsoft.com/office/drawing/2014/main" id="{DFADF23E-544D-42C6-8E4F-DF199F58BC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172ADB2-48DC-4310-BE1E-01A8B3F36BC5}"/>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19223885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A1348D0-66EA-4AD7-82AC-FEB29744FD6D}"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11544886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1348D0-66EA-4AD7-82AC-FEB29744FD6D}"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6029419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1348D0-66EA-4AD7-82AC-FEB29744FD6D}"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26799108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A1348D0-66EA-4AD7-82AC-FEB29744FD6D}" type="datetimeFigureOut">
              <a:rPr lang="en-GB" smtClean="0"/>
              <a:t>06/06/2024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3140456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A1348D0-66EA-4AD7-82AC-FEB29744FD6D}" type="datetimeFigureOut">
              <a:rPr lang="en-GB" smtClean="0"/>
              <a:t>06/06/2024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39127022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A1348D0-66EA-4AD7-82AC-FEB29744FD6D}" type="datetimeFigureOut">
              <a:rPr lang="en-GB" smtClean="0"/>
              <a:t>06/06/2024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40601356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1348D0-66EA-4AD7-82AC-FEB29744FD6D}" type="datetimeFigureOut">
              <a:rPr lang="en-GB" smtClean="0"/>
              <a:t>06/06/2024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26503566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1348D0-66EA-4AD7-82AC-FEB29744FD6D}" type="datetimeFigureOut">
              <a:rPr lang="en-GB" smtClean="0"/>
              <a:t>06/06/2024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3774617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0696D-A68D-445A-85B0-9D395B896D0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D65042D-ACA5-4196-BBE9-986AE670E6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DAF72AF-63F0-4D89-A035-33E96CD9DC2E}"/>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5" name="Footer Placeholder 4">
            <a:extLst>
              <a:ext uri="{FF2B5EF4-FFF2-40B4-BE49-F238E27FC236}">
                <a16:creationId xmlns:a16="http://schemas.microsoft.com/office/drawing/2014/main" id="{A2CCC906-A8B4-4C4D-9679-E23A40BBCE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BAF9425-28EF-42CC-977D-FC38D545DBD8}"/>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29715031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1348D0-66EA-4AD7-82AC-FEB29744FD6D}" type="datetimeFigureOut">
              <a:rPr lang="en-GB" smtClean="0"/>
              <a:t>06/06/2024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30187335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1348D0-66EA-4AD7-82AC-FEB29744FD6D}"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32897553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A1348D0-66EA-4AD7-82AC-FEB29744FD6D}"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6119D47-1A98-470E-9EBD-0349191B9724}" type="slidenum">
              <a:rPr lang="en-GB" smtClean="0"/>
              <a:t>‹#›</a:t>
            </a:fld>
            <a:endParaRPr lang="en-GB"/>
          </a:p>
        </p:txBody>
      </p:sp>
    </p:spTree>
    <p:extLst>
      <p:ext uri="{BB962C8B-B14F-4D97-AF65-F5344CB8AC3E}">
        <p14:creationId xmlns:p14="http://schemas.microsoft.com/office/powerpoint/2010/main" val="16334549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316520" indent="0" algn="ctr">
              <a:buNone/>
              <a:defRPr>
                <a:solidFill>
                  <a:schemeClr val="tx1">
                    <a:tint val="75000"/>
                  </a:schemeClr>
                </a:solidFill>
              </a:defRPr>
            </a:lvl2pPr>
            <a:lvl3pPr marL="633039" indent="0" algn="ctr">
              <a:buNone/>
              <a:defRPr>
                <a:solidFill>
                  <a:schemeClr val="tx1">
                    <a:tint val="75000"/>
                  </a:schemeClr>
                </a:solidFill>
              </a:defRPr>
            </a:lvl3pPr>
            <a:lvl4pPr marL="949559" indent="0" algn="ctr">
              <a:buNone/>
              <a:defRPr>
                <a:solidFill>
                  <a:schemeClr val="tx1">
                    <a:tint val="75000"/>
                  </a:schemeClr>
                </a:solidFill>
              </a:defRPr>
            </a:lvl4pPr>
            <a:lvl5pPr marL="1266078" indent="0" algn="ctr">
              <a:buNone/>
              <a:defRPr>
                <a:solidFill>
                  <a:schemeClr val="tx1">
                    <a:tint val="75000"/>
                  </a:schemeClr>
                </a:solidFill>
              </a:defRPr>
            </a:lvl5pPr>
            <a:lvl6pPr marL="1582598" indent="0" algn="ctr">
              <a:buNone/>
              <a:defRPr>
                <a:solidFill>
                  <a:schemeClr val="tx1">
                    <a:tint val="75000"/>
                  </a:schemeClr>
                </a:solidFill>
              </a:defRPr>
            </a:lvl6pPr>
            <a:lvl7pPr marL="1899117" indent="0" algn="ctr">
              <a:buNone/>
              <a:defRPr>
                <a:solidFill>
                  <a:schemeClr val="tx1">
                    <a:tint val="75000"/>
                  </a:schemeClr>
                </a:solidFill>
              </a:defRPr>
            </a:lvl7pPr>
            <a:lvl8pPr marL="2215637" indent="0" algn="ctr">
              <a:buNone/>
              <a:defRPr>
                <a:solidFill>
                  <a:schemeClr val="tx1">
                    <a:tint val="75000"/>
                  </a:schemeClr>
                </a:solidFill>
              </a:defRPr>
            </a:lvl8pPr>
            <a:lvl9pPr marL="2532156"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944D8BF9-CA45-472A-96CC-4058264976EC}"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21331362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44D8BF9-CA45-472A-96CC-4058264976EC}"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35346649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2769" b="1" cap="all"/>
            </a:lvl1pPr>
          </a:lstStyle>
          <a:p>
            <a:r>
              <a:rPr lang="en-US"/>
              <a:t>Click to edit Master title style</a:t>
            </a:r>
            <a:endParaRPr lang="en-GB"/>
          </a:p>
        </p:txBody>
      </p:sp>
      <p:sp>
        <p:nvSpPr>
          <p:cNvPr id="3" name="Text Placeholder 2"/>
          <p:cNvSpPr>
            <a:spLocks noGrp="1"/>
          </p:cNvSpPr>
          <p:nvPr>
            <p:ph type="body" idx="1"/>
          </p:nvPr>
        </p:nvSpPr>
        <p:spPr>
          <a:xfrm>
            <a:off x="963084" y="2906714"/>
            <a:ext cx="10363200" cy="1500186"/>
          </a:xfrm>
        </p:spPr>
        <p:txBody>
          <a:bodyPr anchor="b"/>
          <a:lstStyle>
            <a:lvl1pPr marL="0" indent="0">
              <a:buNone/>
              <a:defRPr sz="1385">
                <a:solidFill>
                  <a:schemeClr val="tx1">
                    <a:tint val="75000"/>
                  </a:schemeClr>
                </a:solidFill>
              </a:defRPr>
            </a:lvl1pPr>
            <a:lvl2pPr marL="316520" indent="0">
              <a:buNone/>
              <a:defRPr sz="1246">
                <a:solidFill>
                  <a:schemeClr val="tx1">
                    <a:tint val="75000"/>
                  </a:schemeClr>
                </a:solidFill>
              </a:defRPr>
            </a:lvl2pPr>
            <a:lvl3pPr marL="633039" indent="0">
              <a:buNone/>
              <a:defRPr sz="1108">
                <a:solidFill>
                  <a:schemeClr val="tx1">
                    <a:tint val="75000"/>
                  </a:schemeClr>
                </a:solidFill>
              </a:defRPr>
            </a:lvl3pPr>
            <a:lvl4pPr marL="949559" indent="0">
              <a:buNone/>
              <a:defRPr sz="969">
                <a:solidFill>
                  <a:schemeClr val="tx1">
                    <a:tint val="75000"/>
                  </a:schemeClr>
                </a:solidFill>
              </a:defRPr>
            </a:lvl4pPr>
            <a:lvl5pPr marL="1266078" indent="0">
              <a:buNone/>
              <a:defRPr sz="969">
                <a:solidFill>
                  <a:schemeClr val="tx1">
                    <a:tint val="75000"/>
                  </a:schemeClr>
                </a:solidFill>
              </a:defRPr>
            </a:lvl5pPr>
            <a:lvl6pPr marL="1582598" indent="0">
              <a:buNone/>
              <a:defRPr sz="969">
                <a:solidFill>
                  <a:schemeClr val="tx1">
                    <a:tint val="75000"/>
                  </a:schemeClr>
                </a:solidFill>
              </a:defRPr>
            </a:lvl6pPr>
            <a:lvl7pPr marL="1899117" indent="0">
              <a:buNone/>
              <a:defRPr sz="969">
                <a:solidFill>
                  <a:schemeClr val="tx1">
                    <a:tint val="75000"/>
                  </a:schemeClr>
                </a:solidFill>
              </a:defRPr>
            </a:lvl7pPr>
            <a:lvl8pPr marL="2215637" indent="0">
              <a:buNone/>
              <a:defRPr sz="969">
                <a:solidFill>
                  <a:schemeClr val="tx1">
                    <a:tint val="75000"/>
                  </a:schemeClr>
                </a:solidFill>
              </a:defRPr>
            </a:lvl8pPr>
            <a:lvl9pPr marL="2532156" indent="0">
              <a:buNone/>
              <a:defRPr sz="9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D8BF9-CA45-472A-96CC-4058264976EC}"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226100786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2"/>
            <a:ext cx="5384800" cy="4525963"/>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2"/>
            <a:ext cx="5384800" cy="4525963"/>
          </a:xfrm>
        </p:spPr>
        <p:txBody>
          <a:bodyPr/>
          <a:lstStyle>
            <a:lvl1pPr>
              <a:defRPr sz="1938"/>
            </a:lvl1pPr>
            <a:lvl2pPr>
              <a:defRPr sz="1662"/>
            </a:lvl2pPr>
            <a:lvl3pPr>
              <a:defRPr sz="1385"/>
            </a:lvl3pPr>
            <a:lvl4pPr>
              <a:defRPr sz="1246"/>
            </a:lvl4pPr>
            <a:lvl5pPr>
              <a:defRPr sz="1246"/>
            </a:lvl5pPr>
            <a:lvl6pPr>
              <a:defRPr sz="1246"/>
            </a:lvl6pPr>
            <a:lvl7pPr>
              <a:defRPr sz="1246"/>
            </a:lvl7pPr>
            <a:lvl8pPr>
              <a:defRPr sz="1246"/>
            </a:lvl8pPr>
            <a:lvl9pPr>
              <a:defRPr sz="124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944D8BF9-CA45-472A-96CC-4058264976EC}" type="datetimeFigureOut">
              <a:rPr lang="en-GB" smtClean="0"/>
              <a:t>06/06/2024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23599936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2" y="1535113"/>
            <a:ext cx="5386917" cy="639762"/>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4" name="Content Placeholder 3"/>
          <p:cNvSpPr>
            <a:spLocks noGrp="1"/>
          </p:cNvSpPr>
          <p:nvPr>
            <p:ph sz="half" idx="2"/>
          </p:nvPr>
        </p:nvSpPr>
        <p:spPr>
          <a:xfrm>
            <a:off x="609602" y="2174875"/>
            <a:ext cx="5386917" cy="3951288"/>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1662"/>
            </a:lvl1pPr>
            <a:lvl2pPr>
              <a:defRPr sz="1385"/>
            </a:lvl2pPr>
            <a:lvl3pPr>
              <a:defRPr sz="1246"/>
            </a:lvl3pPr>
            <a:lvl4pPr>
              <a:defRPr sz="1108"/>
            </a:lvl4pPr>
            <a:lvl5pPr>
              <a:defRPr sz="1108"/>
            </a:lvl5pPr>
            <a:lvl6pPr>
              <a:defRPr sz="1108"/>
            </a:lvl6pPr>
            <a:lvl7pPr>
              <a:defRPr sz="1108"/>
            </a:lvl7pPr>
            <a:lvl8pPr>
              <a:defRPr sz="1108"/>
            </a:lvl8pPr>
            <a:lvl9pPr>
              <a:defRPr sz="110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944D8BF9-CA45-472A-96CC-4058264976EC}" type="datetimeFigureOut">
              <a:rPr lang="en-GB" smtClean="0"/>
              <a:t>06/06/2024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18114560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944D8BF9-CA45-472A-96CC-4058264976EC}" type="datetimeFigureOut">
              <a:rPr lang="en-GB" smtClean="0"/>
              <a:t>06/06/2024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192653128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D8BF9-CA45-472A-96CC-4058264976EC}" type="datetimeFigureOut">
              <a:rPr lang="en-GB" smtClean="0"/>
              <a:t>06/06/2024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1587530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F6A6E-C836-4CD3-9E29-67C6F8BF56F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EDF6084-49FB-4E2B-B7BB-BBDBAFE195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3D7FF6-8CAF-4CC9-9B58-3CA1EABAEA6C}"/>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5" name="Footer Placeholder 4">
            <a:extLst>
              <a:ext uri="{FF2B5EF4-FFF2-40B4-BE49-F238E27FC236}">
                <a16:creationId xmlns:a16="http://schemas.microsoft.com/office/drawing/2014/main" id="{067F2705-A1ED-4529-82B7-67E5241D6C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2C12C70-50A1-4286-B4AF-CE890B2A3D91}"/>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752067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1"/>
            <a:ext cx="4011084" cy="1162050"/>
          </a:xfrm>
        </p:spPr>
        <p:txBody>
          <a:bodyPr anchor="b"/>
          <a:lstStyle>
            <a:lvl1pPr algn="l">
              <a:defRPr sz="1385" b="1"/>
            </a:lvl1pPr>
          </a:lstStyle>
          <a:p>
            <a:r>
              <a:rPr lang="en-US"/>
              <a:t>Click to edit Master title style</a:t>
            </a:r>
            <a:endParaRPr lang="en-GB"/>
          </a:p>
        </p:txBody>
      </p:sp>
      <p:sp>
        <p:nvSpPr>
          <p:cNvPr id="3" name="Content Placeholder 2"/>
          <p:cNvSpPr>
            <a:spLocks noGrp="1"/>
          </p:cNvSpPr>
          <p:nvPr>
            <p:ph idx="1"/>
          </p:nvPr>
        </p:nvSpPr>
        <p:spPr>
          <a:xfrm>
            <a:off x="4766735" y="273052"/>
            <a:ext cx="6815668" cy="5853113"/>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3" y="1435102"/>
            <a:ext cx="4011084" cy="4691063"/>
          </a:xfrm>
        </p:spPr>
        <p:txBody>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a:t>Click to edit Master text styles</a:t>
            </a:r>
          </a:p>
        </p:txBody>
      </p:sp>
      <p:sp>
        <p:nvSpPr>
          <p:cNvPr id="5" name="Date Placeholder 4"/>
          <p:cNvSpPr>
            <a:spLocks noGrp="1"/>
          </p:cNvSpPr>
          <p:nvPr>
            <p:ph type="dt" sz="half" idx="10"/>
          </p:nvPr>
        </p:nvSpPr>
        <p:spPr/>
        <p:txBody>
          <a:bodyPr/>
          <a:lstStyle/>
          <a:p>
            <a:fld id="{944D8BF9-CA45-472A-96CC-4058264976EC}" type="datetimeFigureOut">
              <a:rPr lang="en-GB" smtClean="0"/>
              <a:t>06/06/2024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41923047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1385"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GB"/>
          </a:p>
        </p:txBody>
      </p:sp>
      <p:sp>
        <p:nvSpPr>
          <p:cNvPr id="4" name="Text Placeholder 3"/>
          <p:cNvSpPr>
            <a:spLocks noGrp="1"/>
          </p:cNvSpPr>
          <p:nvPr>
            <p:ph type="body" sz="half" idx="2"/>
          </p:nvPr>
        </p:nvSpPr>
        <p:spPr>
          <a:xfrm>
            <a:off x="2389717" y="5367339"/>
            <a:ext cx="7315200" cy="804862"/>
          </a:xfrm>
        </p:spPr>
        <p:txBody>
          <a:bodyPr/>
          <a:lstStyle>
            <a:lvl1pPr marL="0" indent="0">
              <a:buNone/>
              <a:defRPr sz="969"/>
            </a:lvl1pPr>
            <a:lvl2pPr marL="316520" indent="0">
              <a:buNone/>
              <a:defRPr sz="831"/>
            </a:lvl2pPr>
            <a:lvl3pPr marL="633039" indent="0">
              <a:buNone/>
              <a:defRPr sz="692"/>
            </a:lvl3pPr>
            <a:lvl4pPr marL="949559" indent="0">
              <a:buNone/>
              <a:defRPr sz="623"/>
            </a:lvl4pPr>
            <a:lvl5pPr marL="1266078" indent="0">
              <a:buNone/>
              <a:defRPr sz="623"/>
            </a:lvl5pPr>
            <a:lvl6pPr marL="1582598" indent="0">
              <a:buNone/>
              <a:defRPr sz="623"/>
            </a:lvl6pPr>
            <a:lvl7pPr marL="1899117" indent="0">
              <a:buNone/>
              <a:defRPr sz="623"/>
            </a:lvl7pPr>
            <a:lvl8pPr marL="2215637" indent="0">
              <a:buNone/>
              <a:defRPr sz="623"/>
            </a:lvl8pPr>
            <a:lvl9pPr marL="2532156" indent="0">
              <a:buNone/>
              <a:defRPr sz="623"/>
            </a:lvl9pPr>
          </a:lstStyle>
          <a:p>
            <a:pPr lvl="0"/>
            <a:r>
              <a:rPr lang="en-US"/>
              <a:t>Click to edit Master text styles</a:t>
            </a:r>
          </a:p>
        </p:txBody>
      </p:sp>
      <p:sp>
        <p:nvSpPr>
          <p:cNvPr id="5" name="Date Placeholder 4"/>
          <p:cNvSpPr>
            <a:spLocks noGrp="1"/>
          </p:cNvSpPr>
          <p:nvPr>
            <p:ph type="dt" sz="half" idx="10"/>
          </p:nvPr>
        </p:nvSpPr>
        <p:spPr/>
        <p:txBody>
          <a:bodyPr/>
          <a:lstStyle/>
          <a:p>
            <a:fld id="{944D8BF9-CA45-472A-96CC-4058264976EC}" type="datetimeFigureOut">
              <a:rPr lang="en-GB" smtClean="0"/>
              <a:t>06/06/2024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159471860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44D8BF9-CA45-472A-96CC-4058264976EC}"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20291155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4"/>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274639"/>
            <a:ext cx="8026400" cy="58515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944D8BF9-CA45-472A-96CC-4058264976EC}" type="datetimeFigureOut">
              <a:rPr lang="en-GB" smtClean="0"/>
              <a:t>06/06/2024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97374FA-EF78-41EE-9C46-1BF216F26B4A}" type="slidenum">
              <a:rPr lang="en-GB" smtClean="0"/>
              <a:t>‹#›</a:t>
            </a:fld>
            <a:endParaRPr lang="en-GB"/>
          </a:p>
        </p:txBody>
      </p:sp>
    </p:spTree>
    <p:extLst>
      <p:ext uri="{BB962C8B-B14F-4D97-AF65-F5344CB8AC3E}">
        <p14:creationId xmlns:p14="http://schemas.microsoft.com/office/powerpoint/2010/main" val="76243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51019-3BC0-4823-8662-D329914FA5A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CC2D096-9345-4805-9056-9897BBCEDD4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886849-BEB0-4BC3-B725-7AD190110B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A834EF7-83C2-442A-B5DF-E90929B91BBF}"/>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6" name="Footer Placeholder 5">
            <a:extLst>
              <a:ext uri="{FF2B5EF4-FFF2-40B4-BE49-F238E27FC236}">
                <a16:creationId xmlns:a16="http://schemas.microsoft.com/office/drawing/2014/main" id="{9F501E57-AD24-4DFD-9DE6-EDEA4FE5439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0B34CA-69EF-489C-8DCA-EC2EB08531A0}"/>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2232347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5499F-F682-48CB-BC79-2332D16DD34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FD3AD3A-F6E6-4010-BFA9-2B1C98ECA7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00139F-9753-421F-B5A2-F1B1F46E06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8CFAD58-542C-4D38-884B-8D58A50799C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C1539A0-D556-4502-8BE2-49B0B11E69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CF22D36-B67F-447F-8AA1-68B38BD29483}"/>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8" name="Footer Placeholder 7">
            <a:extLst>
              <a:ext uri="{FF2B5EF4-FFF2-40B4-BE49-F238E27FC236}">
                <a16:creationId xmlns:a16="http://schemas.microsoft.com/office/drawing/2014/main" id="{05FBD0EB-1746-4025-B829-ED95487C25B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2150D47-98B9-4698-9FB2-6F5DC088E8A6}"/>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193458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78C6C-A2FA-4039-806D-10C4746B4DB3}"/>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6C0EE23-DE6B-40E0-B6A4-1E826FC81C97}"/>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4" name="Footer Placeholder 3">
            <a:extLst>
              <a:ext uri="{FF2B5EF4-FFF2-40B4-BE49-F238E27FC236}">
                <a16:creationId xmlns:a16="http://schemas.microsoft.com/office/drawing/2014/main" id="{A87C930C-223D-4EAD-A4EB-00E1C1D3454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A4DB8E5-9835-4E7B-9296-6161509D7AAC}"/>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27526498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B41668-3341-462E-8E52-F67F96AC6BA2}"/>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3" name="Footer Placeholder 2">
            <a:extLst>
              <a:ext uri="{FF2B5EF4-FFF2-40B4-BE49-F238E27FC236}">
                <a16:creationId xmlns:a16="http://schemas.microsoft.com/office/drawing/2014/main" id="{343EE49D-D1E1-4852-A2EB-3A4B2F4908E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C3423F-B201-45F9-846D-52184B8F6F31}"/>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3696960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ACDBF-89C2-47CA-BF8B-1C5F5E759D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0E5654C-2629-4CAB-9962-B222F57E6D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DC6A6FB-B748-4909-84A7-9144AB336BC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D42D19-582F-478C-85A1-C4E155D2B09F}"/>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6" name="Footer Placeholder 5">
            <a:extLst>
              <a:ext uri="{FF2B5EF4-FFF2-40B4-BE49-F238E27FC236}">
                <a16:creationId xmlns:a16="http://schemas.microsoft.com/office/drawing/2014/main" id="{5252C971-A006-42C6-B4AF-CC8FEF2B248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481A2D6-130E-4565-9338-7E3865819601}"/>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2432338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65B0A-268F-46C0-9958-48FC3B1A5B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338445E-5EA2-42A0-97C4-41FD793CC3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C63B1EB-C49C-4C83-9A1A-1940606579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9FF26F-4AD6-4E56-9A45-B2B1832A63D9}"/>
              </a:ext>
            </a:extLst>
          </p:cNvPr>
          <p:cNvSpPr>
            <a:spLocks noGrp="1"/>
          </p:cNvSpPr>
          <p:nvPr>
            <p:ph type="dt" sz="half" idx="10"/>
          </p:nvPr>
        </p:nvSpPr>
        <p:spPr/>
        <p:txBody>
          <a:bodyPr/>
          <a:lstStyle/>
          <a:p>
            <a:fld id="{DF93DDAA-0263-4AD5-BE45-07D7CBCC84EE}" type="datetimeFigureOut">
              <a:rPr lang="en-GB" smtClean="0"/>
              <a:t>06/06/2024</a:t>
            </a:fld>
            <a:endParaRPr lang="en-GB"/>
          </a:p>
        </p:txBody>
      </p:sp>
      <p:sp>
        <p:nvSpPr>
          <p:cNvPr id="6" name="Footer Placeholder 5">
            <a:extLst>
              <a:ext uri="{FF2B5EF4-FFF2-40B4-BE49-F238E27FC236}">
                <a16:creationId xmlns:a16="http://schemas.microsoft.com/office/drawing/2014/main" id="{8B584967-C950-470E-B7A9-E469ADCA22E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AEFE60-93A7-440C-8CBE-9AC6A47294AC}"/>
              </a:ext>
            </a:extLst>
          </p:cNvPr>
          <p:cNvSpPr>
            <a:spLocks noGrp="1"/>
          </p:cNvSpPr>
          <p:nvPr>
            <p:ph type="sldNum" sz="quarter" idx="12"/>
          </p:nvPr>
        </p:nvSpPr>
        <p:spPr/>
        <p:txBody>
          <a:bodyPr/>
          <a:lstStyle/>
          <a:p>
            <a:fld id="{B09C408F-EAFC-439F-A4BB-FED1508F58FF}" type="slidenum">
              <a:rPr lang="en-GB" smtClean="0"/>
              <a:t>‹#›</a:t>
            </a:fld>
            <a:endParaRPr lang="en-GB"/>
          </a:p>
        </p:txBody>
      </p:sp>
    </p:spTree>
    <p:extLst>
      <p:ext uri="{BB962C8B-B14F-4D97-AF65-F5344CB8AC3E}">
        <p14:creationId xmlns:p14="http://schemas.microsoft.com/office/powerpoint/2010/main" val="3356728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D66D02-937E-477B-B163-472499E402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0FFBDD0-BF56-40B4-893D-3934E1E396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D315E67-1040-431B-B261-F4CB9B4CCB8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93DDAA-0263-4AD5-BE45-07D7CBCC84EE}" type="datetimeFigureOut">
              <a:rPr lang="en-GB" smtClean="0"/>
              <a:t>06/06/2024</a:t>
            </a:fld>
            <a:endParaRPr lang="en-GB"/>
          </a:p>
        </p:txBody>
      </p:sp>
      <p:sp>
        <p:nvSpPr>
          <p:cNvPr id="5" name="Footer Placeholder 4">
            <a:extLst>
              <a:ext uri="{FF2B5EF4-FFF2-40B4-BE49-F238E27FC236}">
                <a16:creationId xmlns:a16="http://schemas.microsoft.com/office/drawing/2014/main" id="{A5A904EA-AFA5-4704-AB70-48D1BD1E6D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D59DA4E-CF0A-4623-B844-CFDF5AC969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9C408F-EAFC-439F-A4BB-FED1508F58FF}" type="slidenum">
              <a:rPr lang="en-GB" smtClean="0"/>
              <a:t>‹#›</a:t>
            </a:fld>
            <a:endParaRPr lang="en-GB"/>
          </a:p>
        </p:txBody>
      </p:sp>
    </p:spTree>
    <p:extLst>
      <p:ext uri="{BB962C8B-B14F-4D97-AF65-F5344CB8AC3E}">
        <p14:creationId xmlns:p14="http://schemas.microsoft.com/office/powerpoint/2010/main" val="12186664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1348D0-66EA-4AD7-82AC-FEB29744FD6D}" type="datetimeFigureOut">
              <a:rPr lang="en-GB" smtClean="0"/>
              <a:t>06/06/2024</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119D47-1A98-470E-9EBD-0349191B9724}" type="slidenum">
              <a:rPr lang="en-GB" smtClean="0"/>
              <a:t>‹#›</a:t>
            </a:fld>
            <a:endParaRPr lang="en-GB"/>
          </a:p>
        </p:txBody>
      </p:sp>
    </p:spTree>
    <p:extLst>
      <p:ext uri="{BB962C8B-B14F-4D97-AF65-F5344CB8AC3E}">
        <p14:creationId xmlns:p14="http://schemas.microsoft.com/office/powerpoint/2010/main" val="10605319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600202"/>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609600" y="6356351"/>
            <a:ext cx="2844800" cy="365124"/>
          </a:xfrm>
          <a:prstGeom prst="rect">
            <a:avLst/>
          </a:prstGeom>
        </p:spPr>
        <p:txBody>
          <a:bodyPr vert="horz" lIns="91440" tIns="45720" rIns="91440" bIns="45720" rtlCol="0" anchor="ctr"/>
          <a:lstStyle>
            <a:lvl1pPr algn="l">
              <a:defRPr sz="831">
                <a:solidFill>
                  <a:schemeClr val="tx1">
                    <a:tint val="75000"/>
                  </a:schemeClr>
                </a:solidFill>
              </a:defRPr>
            </a:lvl1pPr>
          </a:lstStyle>
          <a:p>
            <a:fld id="{944D8BF9-CA45-472A-96CC-4058264976EC}" type="datetimeFigureOut">
              <a:rPr lang="en-GB" smtClean="0"/>
              <a:t>06/06/2024</a:t>
            </a:fld>
            <a:endParaRPr lang="en-GB"/>
          </a:p>
        </p:txBody>
      </p:sp>
      <p:sp>
        <p:nvSpPr>
          <p:cNvPr id="5" name="Footer Placeholder 4"/>
          <p:cNvSpPr>
            <a:spLocks noGrp="1"/>
          </p:cNvSpPr>
          <p:nvPr>
            <p:ph type="ftr" sz="quarter" idx="3"/>
          </p:nvPr>
        </p:nvSpPr>
        <p:spPr>
          <a:xfrm>
            <a:off x="4165600" y="6356351"/>
            <a:ext cx="3860800" cy="365124"/>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4"/>
          </a:xfrm>
          <a:prstGeom prst="rect">
            <a:avLst/>
          </a:prstGeom>
        </p:spPr>
        <p:txBody>
          <a:bodyPr vert="horz" lIns="91440" tIns="45720" rIns="91440" bIns="45720" rtlCol="0" anchor="ctr"/>
          <a:lstStyle>
            <a:lvl1pPr algn="r">
              <a:defRPr sz="831">
                <a:solidFill>
                  <a:schemeClr val="tx1">
                    <a:tint val="75000"/>
                  </a:schemeClr>
                </a:solidFill>
              </a:defRPr>
            </a:lvl1pPr>
          </a:lstStyle>
          <a:p>
            <a:fld id="{F97374FA-EF78-41EE-9C46-1BF216F26B4A}" type="slidenum">
              <a:rPr lang="en-GB" smtClean="0"/>
              <a:t>‹#›</a:t>
            </a:fld>
            <a:endParaRPr lang="en-GB"/>
          </a:p>
        </p:txBody>
      </p:sp>
    </p:spTree>
    <p:extLst>
      <p:ext uri="{BB962C8B-B14F-4D97-AF65-F5344CB8AC3E}">
        <p14:creationId xmlns:p14="http://schemas.microsoft.com/office/powerpoint/2010/main" val="30556430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633039" rtl="0" eaLnBrk="1" latinLnBrk="0" hangingPunct="1">
        <a:spcBef>
          <a:spcPct val="0"/>
        </a:spcBef>
        <a:buNone/>
        <a:defRPr sz="3046" kern="1200">
          <a:solidFill>
            <a:schemeClr val="tx1"/>
          </a:solidFill>
          <a:latin typeface="+mj-lt"/>
          <a:ea typeface="+mj-ea"/>
          <a:cs typeface="+mj-cs"/>
        </a:defRPr>
      </a:lvl1pPr>
    </p:titleStyle>
    <p:bodyStyle>
      <a:lvl1pPr marL="237390" indent="-237390" algn="l" defTabSz="633039" rtl="0" eaLnBrk="1" latinLnBrk="0" hangingPunct="1">
        <a:spcBef>
          <a:spcPct val="20000"/>
        </a:spcBef>
        <a:buFont typeface="Arial" panose="020B0604020202020204" pitchFamily="34" charset="0"/>
        <a:buChar char="•"/>
        <a:defRPr sz="2215" kern="1200">
          <a:solidFill>
            <a:schemeClr val="tx1"/>
          </a:solidFill>
          <a:latin typeface="+mn-lt"/>
          <a:ea typeface="+mn-ea"/>
          <a:cs typeface="+mn-cs"/>
        </a:defRPr>
      </a:lvl1pPr>
      <a:lvl2pPr marL="514344" indent="-197825" algn="l" defTabSz="633039" rtl="0" eaLnBrk="1" latinLnBrk="0" hangingPunct="1">
        <a:spcBef>
          <a:spcPct val="20000"/>
        </a:spcBef>
        <a:buFont typeface="Arial" panose="020B0604020202020204" pitchFamily="34" charset="0"/>
        <a:buChar char="–"/>
        <a:defRPr sz="1938" kern="1200">
          <a:solidFill>
            <a:schemeClr val="tx1"/>
          </a:solidFill>
          <a:latin typeface="+mn-lt"/>
          <a:ea typeface="+mn-ea"/>
          <a:cs typeface="+mn-cs"/>
        </a:defRPr>
      </a:lvl2pPr>
      <a:lvl3pPr marL="791299" indent="-158260" algn="l" defTabSz="633039" rtl="0" eaLnBrk="1" latinLnBrk="0" hangingPunct="1">
        <a:spcBef>
          <a:spcPct val="20000"/>
        </a:spcBef>
        <a:buFont typeface="Arial" panose="020B0604020202020204" pitchFamily="34" charset="0"/>
        <a:buChar char="•"/>
        <a:defRPr sz="1662" kern="1200">
          <a:solidFill>
            <a:schemeClr val="tx1"/>
          </a:solidFill>
          <a:latin typeface="+mn-lt"/>
          <a:ea typeface="+mn-ea"/>
          <a:cs typeface="+mn-cs"/>
        </a:defRPr>
      </a:lvl3pPr>
      <a:lvl4pPr marL="1107818" indent="-158260" algn="l" defTabSz="633039" rtl="0" eaLnBrk="1" latinLnBrk="0" hangingPunct="1">
        <a:spcBef>
          <a:spcPct val="20000"/>
        </a:spcBef>
        <a:buFont typeface="Arial" panose="020B0604020202020204" pitchFamily="34" charset="0"/>
        <a:buChar char="–"/>
        <a:defRPr sz="1385" kern="1200">
          <a:solidFill>
            <a:schemeClr val="tx1"/>
          </a:solidFill>
          <a:latin typeface="+mn-lt"/>
          <a:ea typeface="+mn-ea"/>
          <a:cs typeface="+mn-cs"/>
        </a:defRPr>
      </a:lvl4pPr>
      <a:lvl5pPr marL="1424338" indent="-158260" algn="l" defTabSz="633039" rtl="0" eaLnBrk="1" latinLnBrk="0" hangingPunct="1">
        <a:spcBef>
          <a:spcPct val="20000"/>
        </a:spcBef>
        <a:buFont typeface="Arial" panose="020B0604020202020204" pitchFamily="34" charset="0"/>
        <a:buChar char="»"/>
        <a:defRPr sz="1385" kern="1200">
          <a:solidFill>
            <a:schemeClr val="tx1"/>
          </a:solidFill>
          <a:latin typeface="+mn-lt"/>
          <a:ea typeface="+mn-ea"/>
          <a:cs typeface="+mn-cs"/>
        </a:defRPr>
      </a:lvl5pPr>
      <a:lvl6pPr marL="1740858" indent="-158260" algn="l" defTabSz="633039" rtl="0" eaLnBrk="1" latinLnBrk="0" hangingPunct="1">
        <a:spcBef>
          <a:spcPct val="20000"/>
        </a:spcBef>
        <a:buFont typeface="Arial" panose="020B0604020202020204" pitchFamily="34" charset="0"/>
        <a:buChar char="•"/>
        <a:defRPr sz="1385" kern="1200">
          <a:solidFill>
            <a:schemeClr val="tx1"/>
          </a:solidFill>
          <a:latin typeface="+mn-lt"/>
          <a:ea typeface="+mn-ea"/>
          <a:cs typeface="+mn-cs"/>
        </a:defRPr>
      </a:lvl6pPr>
      <a:lvl7pPr marL="2057377" indent="-158260" algn="l" defTabSz="633039" rtl="0" eaLnBrk="1" latinLnBrk="0" hangingPunct="1">
        <a:spcBef>
          <a:spcPct val="20000"/>
        </a:spcBef>
        <a:buFont typeface="Arial" panose="020B0604020202020204" pitchFamily="34" charset="0"/>
        <a:buChar char="•"/>
        <a:defRPr sz="1385" kern="1200">
          <a:solidFill>
            <a:schemeClr val="tx1"/>
          </a:solidFill>
          <a:latin typeface="+mn-lt"/>
          <a:ea typeface="+mn-ea"/>
          <a:cs typeface="+mn-cs"/>
        </a:defRPr>
      </a:lvl7pPr>
      <a:lvl8pPr marL="2373897" indent="-158260" algn="l" defTabSz="633039" rtl="0" eaLnBrk="1" latinLnBrk="0" hangingPunct="1">
        <a:spcBef>
          <a:spcPct val="20000"/>
        </a:spcBef>
        <a:buFont typeface="Arial" panose="020B0604020202020204" pitchFamily="34" charset="0"/>
        <a:buChar char="•"/>
        <a:defRPr sz="1385" kern="1200">
          <a:solidFill>
            <a:schemeClr val="tx1"/>
          </a:solidFill>
          <a:latin typeface="+mn-lt"/>
          <a:ea typeface="+mn-ea"/>
          <a:cs typeface="+mn-cs"/>
        </a:defRPr>
      </a:lvl8pPr>
      <a:lvl9pPr marL="2690416" indent="-158260" algn="l" defTabSz="633039" rtl="0" eaLnBrk="1" latinLnBrk="0" hangingPunct="1">
        <a:spcBef>
          <a:spcPct val="20000"/>
        </a:spcBef>
        <a:buFont typeface="Arial" panose="020B0604020202020204" pitchFamily="34" charset="0"/>
        <a:buChar char="•"/>
        <a:defRPr sz="1385" kern="1200">
          <a:solidFill>
            <a:schemeClr val="tx1"/>
          </a:solidFill>
          <a:latin typeface="+mn-lt"/>
          <a:ea typeface="+mn-ea"/>
          <a:cs typeface="+mn-cs"/>
        </a:defRPr>
      </a:lvl9pPr>
    </p:bodyStyle>
    <p:otherStyle>
      <a:defPPr>
        <a:defRPr lang="en-US"/>
      </a:defPPr>
      <a:lvl1pPr marL="0" algn="l" defTabSz="633039" rtl="0" eaLnBrk="1" latinLnBrk="0" hangingPunct="1">
        <a:defRPr sz="1246" kern="1200">
          <a:solidFill>
            <a:schemeClr val="tx1"/>
          </a:solidFill>
          <a:latin typeface="+mn-lt"/>
          <a:ea typeface="+mn-ea"/>
          <a:cs typeface="+mn-cs"/>
        </a:defRPr>
      </a:lvl1pPr>
      <a:lvl2pPr marL="316520" algn="l" defTabSz="633039" rtl="0" eaLnBrk="1" latinLnBrk="0" hangingPunct="1">
        <a:defRPr sz="1246" kern="1200">
          <a:solidFill>
            <a:schemeClr val="tx1"/>
          </a:solidFill>
          <a:latin typeface="+mn-lt"/>
          <a:ea typeface="+mn-ea"/>
          <a:cs typeface="+mn-cs"/>
        </a:defRPr>
      </a:lvl2pPr>
      <a:lvl3pPr marL="633039" algn="l" defTabSz="633039" rtl="0" eaLnBrk="1" latinLnBrk="0" hangingPunct="1">
        <a:defRPr sz="1246" kern="1200">
          <a:solidFill>
            <a:schemeClr val="tx1"/>
          </a:solidFill>
          <a:latin typeface="+mn-lt"/>
          <a:ea typeface="+mn-ea"/>
          <a:cs typeface="+mn-cs"/>
        </a:defRPr>
      </a:lvl3pPr>
      <a:lvl4pPr marL="949559" algn="l" defTabSz="633039" rtl="0" eaLnBrk="1" latinLnBrk="0" hangingPunct="1">
        <a:defRPr sz="1246" kern="1200">
          <a:solidFill>
            <a:schemeClr val="tx1"/>
          </a:solidFill>
          <a:latin typeface="+mn-lt"/>
          <a:ea typeface="+mn-ea"/>
          <a:cs typeface="+mn-cs"/>
        </a:defRPr>
      </a:lvl4pPr>
      <a:lvl5pPr marL="1266078" algn="l" defTabSz="633039" rtl="0" eaLnBrk="1" latinLnBrk="0" hangingPunct="1">
        <a:defRPr sz="1246" kern="1200">
          <a:solidFill>
            <a:schemeClr val="tx1"/>
          </a:solidFill>
          <a:latin typeface="+mn-lt"/>
          <a:ea typeface="+mn-ea"/>
          <a:cs typeface="+mn-cs"/>
        </a:defRPr>
      </a:lvl5pPr>
      <a:lvl6pPr marL="1582598" algn="l" defTabSz="633039" rtl="0" eaLnBrk="1" latinLnBrk="0" hangingPunct="1">
        <a:defRPr sz="1246" kern="1200">
          <a:solidFill>
            <a:schemeClr val="tx1"/>
          </a:solidFill>
          <a:latin typeface="+mn-lt"/>
          <a:ea typeface="+mn-ea"/>
          <a:cs typeface="+mn-cs"/>
        </a:defRPr>
      </a:lvl6pPr>
      <a:lvl7pPr marL="1899117" algn="l" defTabSz="633039" rtl="0" eaLnBrk="1" latinLnBrk="0" hangingPunct="1">
        <a:defRPr sz="1246" kern="1200">
          <a:solidFill>
            <a:schemeClr val="tx1"/>
          </a:solidFill>
          <a:latin typeface="+mn-lt"/>
          <a:ea typeface="+mn-ea"/>
          <a:cs typeface="+mn-cs"/>
        </a:defRPr>
      </a:lvl7pPr>
      <a:lvl8pPr marL="2215637" algn="l" defTabSz="633039" rtl="0" eaLnBrk="1" latinLnBrk="0" hangingPunct="1">
        <a:defRPr sz="1246" kern="1200">
          <a:solidFill>
            <a:schemeClr val="tx1"/>
          </a:solidFill>
          <a:latin typeface="+mn-lt"/>
          <a:ea typeface="+mn-ea"/>
          <a:cs typeface="+mn-cs"/>
        </a:defRPr>
      </a:lvl8pPr>
      <a:lvl9pPr marL="2532156" algn="l" defTabSz="633039" rtl="0" eaLnBrk="1" latinLnBrk="0" hangingPunct="1">
        <a:defRPr sz="124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historyextra.com/period/tudor/young-henry-viii-what-like-as-child-childhood-boy-david-starkey/"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bbc.co.uk/history/historic_figures/wolsey_thomas.shtml" TargetMode="External"/><Relationship Id="rId2" Type="http://schemas.openxmlformats.org/officeDocument/2006/relationships/image" Target="../media/image5.png"/><Relationship Id="rId1" Type="http://schemas.openxmlformats.org/officeDocument/2006/relationships/slideLayout" Target="../slideLayouts/slideLayout13.xml"/><Relationship Id="rId5" Type="http://schemas.openxmlformats.org/officeDocument/2006/relationships/hyperlink" Target="https://tudortimes.co.uk/person-of-the-month/thomas-wolsey" TargetMode="External"/><Relationship Id="rId4" Type="http://schemas.openxmlformats.org/officeDocument/2006/relationships/hyperlink" Target="https://spartacus-educational.com/TUDwolseyT.htm"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chellaston.fireflycloud.net/history/a-level-1/religious-conflict-and-the-church-in-england-c1529-1570/course-admin-and-expectation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59AE206-7EBA-4D33-8BC9-9D8158553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6437D937-A7F1-4011-92B4-328E5BE1B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B672F332-AF08-46C6-94F0-77684310D7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69581DF-6CF1-4070-A6EB-165D5D75F2F0}"/>
              </a:ext>
            </a:extLst>
          </p:cNvPr>
          <p:cNvSpPr>
            <a:spLocks noGrp="1"/>
          </p:cNvSpPr>
          <p:nvPr>
            <p:ph type="ctrTitle"/>
          </p:nvPr>
        </p:nvSpPr>
        <p:spPr>
          <a:xfrm>
            <a:off x="2195584" y="2955964"/>
            <a:ext cx="5324570" cy="2379154"/>
          </a:xfrm>
          <a:solidFill>
            <a:schemeClr val="bg1"/>
          </a:solidFill>
          <a:ln>
            <a:solidFill>
              <a:schemeClr val="accent1"/>
            </a:solidFill>
          </a:ln>
        </p:spPr>
        <p:txBody>
          <a:bodyPr anchor="ctr">
            <a:normAutofit fontScale="90000"/>
          </a:bodyPr>
          <a:lstStyle/>
          <a:p>
            <a:pPr algn="l"/>
            <a:r>
              <a:rPr lang="en-GB" dirty="0"/>
              <a:t>History Transition Work Summer 2024 </a:t>
            </a:r>
          </a:p>
        </p:txBody>
      </p:sp>
      <p:sp>
        <p:nvSpPr>
          <p:cNvPr id="14" name="Oval 13">
            <a:extLst>
              <a:ext uri="{FF2B5EF4-FFF2-40B4-BE49-F238E27FC236}">
                <a16:creationId xmlns:a16="http://schemas.microsoft.com/office/drawing/2014/main" id="{34244EF8-D73A-40E1-BE73-D46E6B4B04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AB84D7E8-4ECB-42D7-ADBF-01689B0F2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8" name="Straight Connector 17">
            <a:extLst>
              <a:ext uri="{FF2B5EF4-FFF2-40B4-BE49-F238E27FC236}">
                <a16:creationId xmlns:a16="http://schemas.microsoft.com/office/drawing/2014/main" id="{9E8E38ED-369A-44C2-B635-0BED0E48A6E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pic>
        <p:nvPicPr>
          <p:cNvPr id="1026" name="Picture 2" descr="Biography of Tsar Nicholas II of Russia">
            <a:extLst>
              <a:ext uri="{FF2B5EF4-FFF2-40B4-BE49-F238E27FC236}">
                <a16:creationId xmlns:a16="http://schemas.microsoft.com/office/drawing/2014/main" id="{86D72286-1C59-F234-C276-79D335D52E4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992" y="275543"/>
            <a:ext cx="3840248" cy="255551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Rounded Corners 3">
            <a:extLst>
              <a:ext uri="{FF2B5EF4-FFF2-40B4-BE49-F238E27FC236}">
                <a16:creationId xmlns:a16="http://schemas.microsoft.com/office/drawing/2014/main" id="{A1B96E27-550D-6947-7672-184AE2132A35}"/>
              </a:ext>
            </a:extLst>
          </p:cNvPr>
          <p:cNvSpPr/>
          <p:nvPr/>
        </p:nvSpPr>
        <p:spPr>
          <a:xfrm>
            <a:off x="4553989" y="159014"/>
            <a:ext cx="3346757" cy="270133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t>Lead teachers for the 2 units…</a:t>
            </a:r>
          </a:p>
          <a:p>
            <a:pPr algn="ctr"/>
            <a:endParaRPr lang="en-GB" sz="2000" dirty="0"/>
          </a:p>
          <a:p>
            <a:pPr marL="342900" indent="-342900" algn="ctr">
              <a:buAutoNum type="arabicPeriod"/>
            </a:pPr>
            <a:r>
              <a:rPr lang="en-GB" sz="2000" dirty="0"/>
              <a:t>Russia = Mr Luckhurst</a:t>
            </a:r>
          </a:p>
          <a:p>
            <a:pPr marL="342900" indent="-342900" algn="ctr">
              <a:buAutoNum type="arabicPeriod"/>
            </a:pPr>
            <a:r>
              <a:rPr lang="en-GB" sz="2000" dirty="0"/>
              <a:t>Tudors = Mrs Skinner</a:t>
            </a:r>
          </a:p>
          <a:p>
            <a:pPr marL="342900" indent="-342900" algn="ctr">
              <a:buAutoNum type="arabicPeriod"/>
            </a:pPr>
            <a:endParaRPr lang="en-GB" sz="2000" dirty="0"/>
          </a:p>
          <a:p>
            <a:pPr algn="ctr"/>
            <a:r>
              <a:rPr lang="en-GB" sz="2000" dirty="0"/>
              <a:t>(D block)</a:t>
            </a:r>
          </a:p>
        </p:txBody>
      </p:sp>
      <p:pic>
        <p:nvPicPr>
          <p:cNvPr id="1028" name="Picture 4" descr="Soviet Union Lenin Lived Lenin Lives ...">
            <a:extLst>
              <a:ext uri="{FF2B5EF4-FFF2-40B4-BE49-F238E27FC236}">
                <a16:creationId xmlns:a16="http://schemas.microsoft.com/office/drawing/2014/main" id="{7C3DFA09-C639-088C-3D8E-FF22F911EE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522" y="2936577"/>
            <a:ext cx="1866900" cy="24574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10 Facts About Cardinal Thomas Wolsey ...">
            <a:extLst>
              <a:ext uri="{FF2B5EF4-FFF2-40B4-BE49-F238E27FC236}">
                <a16:creationId xmlns:a16="http://schemas.microsoft.com/office/drawing/2014/main" id="{BF1101CD-1850-17BE-FA95-B0F3D58566E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0509" y="275543"/>
            <a:ext cx="3671001" cy="2510317"/>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enry VIII | Biography, Wives, Religion ...">
            <a:extLst>
              <a:ext uri="{FF2B5EF4-FFF2-40B4-BE49-F238E27FC236}">
                <a16:creationId xmlns:a16="http://schemas.microsoft.com/office/drawing/2014/main" id="{E1AAEEEE-9AF1-773C-EB29-224E6DB3E2B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29646" y="2947801"/>
            <a:ext cx="1809750" cy="25241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Rounded Corners 4">
            <a:extLst>
              <a:ext uri="{FF2B5EF4-FFF2-40B4-BE49-F238E27FC236}">
                <a16:creationId xmlns:a16="http://schemas.microsoft.com/office/drawing/2014/main" id="{64A1362C-C0E0-0DA2-ED63-D50D0BAE433D}"/>
              </a:ext>
            </a:extLst>
          </p:cNvPr>
          <p:cNvSpPr/>
          <p:nvPr/>
        </p:nvSpPr>
        <p:spPr>
          <a:xfrm>
            <a:off x="4175760" y="4525347"/>
            <a:ext cx="5699887" cy="173736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l"/>
            <a:r>
              <a:rPr lang="en-GB" sz="3600"/>
              <a:t>From GCSE to A level – skills and knowledge… </a:t>
            </a:r>
            <a:endParaRPr lang="en-GB" sz="3600" dirty="0"/>
          </a:p>
        </p:txBody>
      </p:sp>
    </p:spTree>
    <p:extLst>
      <p:ext uri="{BB962C8B-B14F-4D97-AF65-F5344CB8AC3E}">
        <p14:creationId xmlns:p14="http://schemas.microsoft.com/office/powerpoint/2010/main" val="477289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278ADA9-6383-4BDD-80D2-8899A40268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84B7147-B0F6-40ED-B5A2-FF72BC8198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Rectangle 13">
            <a:extLst>
              <a:ext uri="{FF2B5EF4-FFF2-40B4-BE49-F238E27FC236}">
                <a16:creationId xmlns:a16="http://schemas.microsoft.com/office/drawing/2014/main" id="{B36D2DE0-0628-4A9A-A59D-7BA8B5EB3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48E405C9-94BE-41DA-928C-DEC9A8550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15929" y="148929"/>
            <a:ext cx="6560142" cy="6560142"/>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 name="Title 4">
            <a:extLst>
              <a:ext uri="{FF2B5EF4-FFF2-40B4-BE49-F238E27FC236}">
                <a16:creationId xmlns:a16="http://schemas.microsoft.com/office/drawing/2014/main" id="{FC7F1619-E360-4F85-823C-0674BD6531FB}"/>
              </a:ext>
            </a:extLst>
          </p:cNvPr>
          <p:cNvSpPr>
            <a:spLocks noGrp="1"/>
          </p:cNvSpPr>
          <p:nvPr>
            <p:ph type="ctrTitle"/>
          </p:nvPr>
        </p:nvSpPr>
        <p:spPr>
          <a:xfrm>
            <a:off x="3315031" y="1380754"/>
            <a:ext cx="5561938" cy="2513516"/>
          </a:xfrm>
        </p:spPr>
        <p:txBody>
          <a:bodyPr>
            <a:normAutofit/>
          </a:bodyPr>
          <a:lstStyle/>
          <a:p>
            <a:r>
              <a:rPr lang="en-GB" dirty="0"/>
              <a:t>Getting ready…</a:t>
            </a:r>
          </a:p>
        </p:txBody>
      </p:sp>
      <p:sp>
        <p:nvSpPr>
          <p:cNvPr id="3" name="Content Placeholder 2">
            <a:extLst>
              <a:ext uri="{FF2B5EF4-FFF2-40B4-BE49-F238E27FC236}">
                <a16:creationId xmlns:a16="http://schemas.microsoft.com/office/drawing/2014/main" id="{C4047647-FC96-4DE8-8B4B-51D54F753B2B}"/>
              </a:ext>
            </a:extLst>
          </p:cNvPr>
          <p:cNvSpPr>
            <a:spLocks noGrp="1"/>
          </p:cNvSpPr>
          <p:nvPr>
            <p:ph type="subTitle" idx="1"/>
          </p:nvPr>
        </p:nvSpPr>
        <p:spPr>
          <a:xfrm>
            <a:off x="3315031" y="4076802"/>
            <a:ext cx="5561938" cy="1534587"/>
          </a:xfrm>
        </p:spPr>
        <p:txBody>
          <a:bodyPr>
            <a:normAutofit/>
          </a:bodyPr>
          <a:lstStyle/>
          <a:p>
            <a:pPr marL="0" indent="0">
              <a:buNone/>
            </a:pPr>
            <a:r>
              <a:rPr lang="en-GB" sz="2200" dirty="0"/>
              <a:t>In order to be fully prepared for the course- have a look at the tasks on the following slides. </a:t>
            </a:r>
          </a:p>
          <a:p>
            <a:pPr marL="0" indent="0">
              <a:buNone/>
            </a:pPr>
            <a:r>
              <a:rPr lang="en-GB" sz="2200" dirty="0"/>
              <a:t>Please complete the following activities…..</a:t>
            </a:r>
          </a:p>
        </p:txBody>
      </p:sp>
      <p:sp>
        <p:nvSpPr>
          <p:cNvPr id="18" name="Arc 17">
            <a:extLst>
              <a:ext uri="{FF2B5EF4-FFF2-40B4-BE49-F238E27FC236}">
                <a16:creationId xmlns:a16="http://schemas.microsoft.com/office/drawing/2014/main" id="{D2091A72-D5BB-42AC-8FD3-F7747D9086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9222429" flipV="1">
            <a:off x="2494119" y="6170"/>
            <a:ext cx="6816262" cy="6816262"/>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0" name="Oval 19">
            <a:extLst>
              <a:ext uri="{FF2B5EF4-FFF2-40B4-BE49-F238E27FC236}">
                <a16:creationId xmlns:a16="http://schemas.microsoft.com/office/drawing/2014/main" id="{6ED12BFC-A737-46AF-8411-481112D54B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200995" y="5310973"/>
            <a:ext cx="705948" cy="686798"/>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9589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8C338F-36A3-435E-A29B-8EA379573CBE}"/>
              </a:ext>
            </a:extLst>
          </p:cNvPr>
          <p:cNvSpPr>
            <a:spLocks noGrp="1"/>
          </p:cNvSpPr>
          <p:nvPr>
            <p:ph type="title"/>
          </p:nvPr>
        </p:nvSpPr>
        <p:spPr>
          <a:xfrm>
            <a:off x="117874" y="1198418"/>
            <a:ext cx="3200400" cy="4461163"/>
          </a:xfrm>
        </p:spPr>
        <p:txBody>
          <a:bodyPr>
            <a:normAutofit/>
          </a:bodyPr>
          <a:lstStyle/>
          <a:p>
            <a:r>
              <a:rPr lang="en-GB" u="sng" dirty="0">
                <a:solidFill>
                  <a:srgbClr val="FFFFFF"/>
                </a:solidFill>
              </a:rPr>
              <a:t>Tasks for 1H-  Tsarist and Communist Russia, 1855–1964 - Breadth study</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680A16D-15AF-4039-8DF1-4828C212BED1}"/>
              </a:ext>
            </a:extLst>
          </p:cNvPr>
          <p:cNvSpPr>
            <a:spLocks noGrp="1"/>
          </p:cNvSpPr>
          <p:nvPr>
            <p:ph idx="1"/>
          </p:nvPr>
        </p:nvSpPr>
        <p:spPr>
          <a:xfrm>
            <a:off x="3318274" y="636189"/>
            <a:ext cx="8650206" cy="5585619"/>
          </a:xfrm>
          <a:solidFill>
            <a:schemeClr val="bg1">
              <a:lumMod val="75000"/>
            </a:schemeClr>
          </a:solidFill>
        </p:spPr>
        <p:txBody>
          <a:bodyPr anchor="ctr">
            <a:normAutofit fontScale="92500" lnSpcReduction="20000"/>
          </a:bodyPr>
          <a:lstStyle/>
          <a:p>
            <a:pPr marL="514350" indent="-514350">
              <a:buFont typeface="+mj-lt"/>
              <a:buAutoNum type="arabicPeriod"/>
            </a:pPr>
            <a:r>
              <a:rPr lang="en-GB" sz="2000" b="1" dirty="0"/>
              <a:t>Early Russian leaders</a:t>
            </a:r>
            <a:r>
              <a:rPr lang="en-GB" sz="2000" dirty="0"/>
              <a:t>.  Research and create </a:t>
            </a:r>
            <a:r>
              <a:rPr lang="en-GB" sz="2000" dirty="0" err="1"/>
              <a:t>factfiles</a:t>
            </a:r>
            <a:r>
              <a:rPr lang="en-GB" sz="2000" dirty="0"/>
              <a:t> about these famous Russian leaders (all from before the time our course starts).  Find out about the key dates and main events of their reigns, leadership styles, controversial moments, why they are famous.</a:t>
            </a:r>
          </a:p>
          <a:p>
            <a:pPr marL="514350" indent="-514350">
              <a:buAutoNum type="alphaLcParenR"/>
            </a:pPr>
            <a:r>
              <a:rPr lang="en-GB" sz="2000" dirty="0"/>
              <a:t>Ivan the Terrible</a:t>
            </a:r>
          </a:p>
          <a:p>
            <a:pPr marL="514350" indent="-514350">
              <a:buAutoNum type="alphaLcParenR"/>
            </a:pPr>
            <a:r>
              <a:rPr lang="en-GB" sz="2000" dirty="0"/>
              <a:t>Peter the Great</a:t>
            </a:r>
          </a:p>
          <a:p>
            <a:pPr marL="514350" indent="-514350">
              <a:buAutoNum type="alphaLcParenR"/>
            </a:pPr>
            <a:r>
              <a:rPr lang="en-GB" sz="2000" dirty="0"/>
              <a:t>Catherine the Great</a:t>
            </a:r>
          </a:p>
          <a:p>
            <a:pPr marL="514350" indent="-514350">
              <a:buAutoNum type="alphaLcParenR"/>
            </a:pPr>
            <a:endParaRPr lang="en-GB" sz="2000" dirty="0"/>
          </a:p>
          <a:p>
            <a:pPr marL="0" indent="0">
              <a:buNone/>
            </a:pPr>
            <a:r>
              <a:rPr lang="en-GB" sz="2000" dirty="0"/>
              <a:t>2. </a:t>
            </a:r>
            <a:r>
              <a:rPr lang="en-GB" sz="2000" b="1" dirty="0"/>
              <a:t>Famous wars involving Russia.  </a:t>
            </a:r>
            <a:r>
              <a:rPr lang="en-GB" sz="2000" dirty="0"/>
              <a:t>Research Russia’s role in the following major conflicts:</a:t>
            </a:r>
          </a:p>
          <a:p>
            <a:pPr marL="342900" indent="-342900">
              <a:buAutoNum type="alphaLcParenR"/>
            </a:pPr>
            <a:r>
              <a:rPr lang="en-GB" sz="2000" dirty="0"/>
              <a:t>The Napoleonic Wars – victory for Russia</a:t>
            </a:r>
          </a:p>
          <a:p>
            <a:pPr marL="342900" indent="-342900">
              <a:buAutoNum type="alphaLcParenR"/>
            </a:pPr>
            <a:r>
              <a:rPr lang="en-GB" sz="2000" dirty="0"/>
              <a:t>Crimean War – defeat and embarrassment for Russia</a:t>
            </a:r>
          </a:p>
          <a:p>
            <a:pPr marL="342900" indent="-342900">
              <a:buAutoNum type="alphaLcParenR"/>
            </a:pPr>
            <a:r>
              <a:rPr lang="en-GB" sz="2000" dirty="0"/>
              <a:t>World War One – chaos, courage, confusion and civil war.</a:t>
            </a:r>
          </a:p>
          <a:p>
            <a:pPr marL="342900" indent="-342900">
              <a:buAutoNum type="alphaLcParenR"/>
            </a:pPr>
            <a:r>
              <a:rPr lang="en-GB" sz="2000" dirty="0"/>
              <a:t>World War Two – Stalin’s role from zero to hero???</a:t>
            </a:r>
          </a:p>
          <a:p>
            <a:pPr marL="0" indent="0">
              <a:buNone/>
            </a:pPr>
            <a:endParaRPr lang="en-GB" sz="2000" dirty="0"/>
          </a:p>
          <a:p>
            <a:pPr marL="0" indent="0">
              <a:buNone/>
            </a:pPr>
            <a:r>
              <a:rPr lang="en-GB" sz="2000" b="1" dirty="0"/>
              <a:t>3. Timeline / chronology task </a:t>
            </a:r>
            <a:r>
              <a:rPr lang="en-GB" sz="2000" dirty="0"/>
              <a:t>– 1854 to 1914 (Crimean War to WW1) Create a timeline of key events during that period – you should use the </a:t>
            </a:r>
            <a:r>
              <a:rPr lang="en-GB" sz="2000" dirty="0" err="1"/>
              <a:t>factfiles</a:t>
            </a:r>
            <a:r>
              <a:rPr lang="en-GB" sz="2000" dirty="0"/>
              <a:t> I have put on Firefly for you on this page. </a:t>
            </a:r>
          </a:p>
        </p:txBody>
      </p:sp>
      <p:sp>
        <p:nvSpPr>
          <p:cNvPr id="4" name="Rectangle: Rounded Corners 3">
            <a:extLst>
              <a:ext uri="{FF2B5EF4-FFF2-40B4-BE49-F238E27FC236}">
                <a16:creationId xmlns:a16="http://schemas.microsoft.com/office/drawing/2014/main" id="{2D4F3214-18F7-1445-28FA-5717E76F3C09}"/>
              </a:ext>
            </a:extLst>
          </p:cNvPr>
          <p:cNvSpPr/>
          <p:nvPr/>
        </p:nvSpPr>
        <p:spPr>
          <a:xfrm>
            <a:off x="6096000" y="1626170"/>
            <a:ext cx="5709920" cy="116783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1. Basically what did they do, when and how they ruled – were they controlling, cruel, clever, devious, demanding, determined, disastrous?</a:t>
            </a:r>
          </a:p>
        </p:txBody>
      </p:sp>
      <p:sp>
        <p:nvSpPr>
          <p:cNvPr id="5" name="Rectangle: Rounded Corners 4">
            <a:extLst>
              <a:ext uri="{FF2B5EF4-FFF2-40B4-BE49-F238E27FC236}">
                <a16:creationId xmlns:a16="http://schemas.microsoft.com/office/drawing/2014/main" id="{42EEA4B1-8CFD-F1D3-3510-0DEAC8D1A26B}"/>
              </a:ext>
            </a:extLst>
          </p:cNvPr>
          <p:cNvSpPr/>
          <p:nvPr/>
        </p:nvSpPr>
        <p:spPr>
          <a:xfrm>
            <a:off x="9519920" y="3576320"/>
            <a:ext cx="2286000" cy="144272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2. Maybe find 5 specific factual details about Russia’s actions in these wars. </a:t>
            </a:r>
          </a:p>
        </p:txBody>
      </p:sp>
      <p:sp>
        <p:nvSpPr>
          <p:cNvPr id="6" name="Rectangle: Rounded Corners 5">
            <a:extLst>
              <a:ext uri="{FF2B5EF4-FFF2-40B4-BE49-F238E27FC236}">
                <a16:creationId xmlns:a16="http://schemas.microsoft.com/office/drawing/2014/main" id="{187D0608-6830-0E3F-1199-3CF00838A917}"/>
              </a:ext>
            </a:extLst>
          </p:cNvPr>
          <p:cNvSpPr/>
          <p:nvPr/>
        </p:nvSpPr>
        <p:spPr>
          <a:xfrm>
            <a:off x="6309360" y="5852160"/>
            <a:ext cx="5496560" cy="91440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t>3. You could make this electronically or by hand – find any political events or economic events from the </a:t>
            </a:r>
            <a:r>
              <a:rPr lang="en-GB" dirty="0" err="1"/>
              <a:t>factfiles</a:t>
            </a:r>
            <a:r>
              <a:rPr lang="en-GB" dirty="0"/>
              <a:t> and add to yours. </a:t>
            </a:r>
          </a:p>
        </p:txBody>
      </p:sp>
    </p:spTree>
    <p:extLst>
      <p:ext uri="{BB962C8B-B14F-4D97-AF65-F5344CB8AC3E}">
        <p14:creationId xmlns:p14="http://schemas.microsoft.com/office/powerpoint/2010/main" val="1235097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F4A6071-8CD7-418E-8A45-6C865CB2EFC3}"/>
              </a:ext>
            </a:extLst>
          </p:cNvPr>
          <p:cNvSpPr>
            <a:spLocks noGrp="1"/>
          </p:cNvSpPr>
          <p:nvPr>
            <p:ph type="title"/>
          </p:nvPr>
        </p:nvSpPr>
        <p:spPr>
          <a:xfrm>
            <a:off x="1523984" y="1054121"/>
            <a:ext cx="9465131" cy="1184111"/>
          </a:xfrm>
        </p:spPr>
        <p:txBody>
          <a:bodyPr>
            <a:normAutofit/>
          </a:bodyPr>
          <a:lstStyle/>
          <a:p>
            <a:r>
              <a:rPr lang="en-GB" sz="3700" u="sng"/>
              <a:t>Tasks for 2D- Religious conflict and the Church in England c.1529-1570 The Depth Study</a:t>
            </a:r>
          </a:p>
        </p:txBody>
      </p:sp>
      <p:sp>
        <p:nvSpPr>
          <p:cNvPr id="3" name="Content Placeholder 2">
            <a:extLst>
              <a:ext uri="{FF2B5EF4-FFF2-40B4-BE49-F238E27FC236}">
                <a16:creationId xmlns:a16="http://schemas.microsoft.com/office/drawing/2014/main" id="{B89A34C0-95AA-430B-980C-57249C37BC24}"/>
              </a:ext>
            </a:extLst>
          </p:cNvPr>
          <p:cNvSpPr>
            <a:spLocks noGrp="1"/>
          </p:cNvSpPr>
          <p:nvPr>
            <p:ph idx="1"/>
          </p:nvPr>
        </p:nvSpPr>
        <p:spPr>
          <a:xfrm>
            <a:off x="1524000" y="2399099"/>
            <a:ext cx="9465564" cy="3400969"/>
          </a:xfrm>
        </p:spPr>
        <p:txBody>
          <a:bodyPr>
            <a:normAutofit/>
          </a:bodyPr>
          <a:lstStyle/>
          <a:p>
            <a:pPr marL="514350" indent="-514350">
              <a:buAutoNum type="arabicPeriod"/>
            </a:pPr>
            <a:r>
              <a:rPr lang="en-GB" sz="1700" dirty="0"/>
              <a:t>Who are the Tudor monarchs? Make a timeline showing who was monarch and when. Write down key facts about each monarch on the timeline. </a:t>
            </a:r>
          </a:p>
          <a:p>
            <a:pPr marL="514350" indent="-514350">
              <a:buAutoNum type="arabicPeriod"/>
            </a:pPr>
            <a:r>
              <a:rPr lang="en-GB" sz="1700" dirty="0"/>
              <a:t>Read the following article on Henry VIII and his childhood/upbringing. </a:t>
            </a:r>
            <a:r>
              <a:rPr lang="en-GB" sz="1700" dirty="0">
                <a:hlinkClick r:id="rId2"/>
              </a:rPr>
              <a:t>https://www.historyextra.com/period/tudor/young-henry-viii-what-like-as-child-childhood-boy-david-starkey/</a:t>
            </a:r>
            <a:r>
              <a:rPr lang="en-GB" sz="1700" dirty="0"/>
              <a:t> Using the information make a fact-file on the King and identify areas of strength and weakness.</a:t>
            </a:r>
          </a:p>
          <a:p>
            <a:pPr marL="514350" indent="-514350">
              <a:buAutoNum type="arabicPeriod"/>
            </a:pPr>
            <a:r>
              <a:rPr lang="en-GB" sz="1700" dirty="0"/>
              <a:t>Thomas Wolsey will become a King figure you will study. Using the next few slides, complete the following 2 tasks;</a:t>
            </a:r>
          </a:p>
          <a:p>
            <a:pPr marL="457200" lvl="1" indent="0">
              <a:buNone/>
            </a:pPr>
            <a:r>
              <a:rPr lang="en-GB" sz="1700" dirty="0"/>
              <a:t>	a) Do a timeline on the life of Thomas Wolsey- make it clear the different roles and jobs he had. </a:t>
            </a:r>
          </a:p>
          <a:p>
            <a:pPr marL="457200" lvl="1" indent="0">
              <a:buNone/>
            </a:pPr>
            <a:r>
              <a:rPr lang="en-GB" sz="1700" dirty="0"/>
              <a:t>	b) Complete the source grid looking at which is most valid for studying Wolsey’s influence. </a:t>
            </a:r>
          </a:p>
          <a:p>
            <a:pPr marL="457200" lvl="1" indent="0">
              <a:buNone/>
            </a:pPr>
            <a:endParaRPr lang="en-GB" sz="1700" dirty="0"/>
          </a:p>
        </p:txBody>
      </p:sp>
    </p:spTree>
    <p:extLst>
      <p:ext uri="{BB962C8B-B14F-4D97-AF65-F5344CB8AC3E}">
        <p14:creationId xmlns:p14="http://schemas.microsoft.com/office/powerpoint/2010/main" val="12817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3">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1F0ABC-9C93-450E-98D3-F226F4653FEB}"/>
              </a:ext>
            </a:extLst>
          </p:cNvPr>
          <p:cNvSpPr>
            <a:spLocks noGrp="1"/>
          </p:cNvSpPr>
          <p:nvPr>
            <p:ph type="title"/>
          </p:nvPr>
        </p:nvSpPr>
        <p:spPr>
          <a:xfrm>
            <a:off x="5297762" y="329184"/>
            <a:ext cx="6251110" cy="1783080"/>
          </a:xfrm>
        </p:spPr>
        <p:txBody>
          <a:bodyPr anchor="b">
            <a:normAutofit/>
          </a:bodyPr>
          <a:lstStyle/>
          <a:p>
            <a:r>
              <a:rPr lang="en-GB" sz="5400" u="sng"/>
              <a:t>Who was Thomas Wolsey?</a:t>
            </a:r>
          </a:p>
        </p:txBody>
      </p:sp>
      <p:pic>
        <p:nvPicPr>
          <p:cNvPr id="4" name="Picture 3">
            <a:extLst>
              <a:ext uri="{FF2B5EF4-FFF2-40B4-BE49-F238E27FC236}">
                <a16:creationId xmlns:a16="http://schemas.microsoft.com/office/drawing/2014/main" id="{3A6F0550-8BFB-4E93-B9AF-6576C72904E3}"/>
              </a:ext>
            </a:extLst>
          </p:cNvPr>
          <p:cNvPicPr>
            <a:picLocks noChangeAspect="1"/>
          </p:cNvPicPr>
          <p:nvPr/>
        </p:nvPicPr>
        <p:blipFill rotWithShape="1">
          <a:blip r:embed="rId2"/>
          <a:srcRect l="12411" r="5363"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31"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4E04D54-9193-4DB4-9EEF-DB9365246C1C}"/>
              </a:ext>
            </a:extLst>
          </p:cNvPr>
          <p:cNvSpPr>
            <a:spLocks noGrp="1"/>
          </p:cNvSpPr>
          <p:nvPr>
            <p:ph idx="1"/>
          </p:nvPr>
        </p:nvSpPr>
        <p:spPr>
          <a:xfrm>
            <a:off x="5297762" y="2706624"/>
            <a:ext cx="6251110" cy="3483864"/>
          </a:xfrm>
        </p:spPr>
        <p:txBody>
          <a:bodyPr>
            <a:normAutofit/>
          </a:bodyPr>
          <a:lstStyle/>
          <a:p>
            <a:r>
              <a:rPr lang="en-GB" sz="2200">
                <a:hlinkClick r:id="rId3"/>
              </a:rPr>
              <a:t>http://www.bbc.co.uk/history/historic_figures/wolsey_thomas.shtml</a:t>
            </a:r>
            <a:r>
              <a:rPr lang="en-GB" sz="2200"/>
              <a:t> </a:t>
            </a:r>
          </a:p>
          <a:p>
            <a:endParaRPr lang="en-GB" sz="2200"/>
          </a:p>
          <a:p>
            <a:r>
              <a:rPr lang="en-GB" sz="2200">
                <a:hlinkClick r:id="rId4"/>
              </a:rPr>
              <a:t>https://spartacus-educational.com/TUDwolseyT.htm</a:t>
            </a:r>
            <a:endParaRPr lang="en-GB" sz="2200"/>
          </a:p>
          <a:p>
            <a:endParaRPr lang="en-GB" sz="2200"/>
          </a:p>
          <a:p>
            <a:r>
              <a:rPr lang="en-GB" sz="2200">
                <a:hlinkClick r:id="rId5"/>
              </a:rPr>
              <a:t>https://tudortimes.co.uk/person-of-the-month/thomas-wolsey</a:t>
            </a:r>
            <a:r>
              <a:rPr lang="en-GB" sz="2200"/>
              <a:t> </a:t>
            </a:r>
          </a:p>
        </p:txBody>
      </p:sp>
    </p:spTree>
    <p:extLst>
      <p:ext uri="{BB962C8B-B14F-4D97-AF65-F5344CB8AC3E}">
        <p14:creationId xmlns:p14="http://schemas.microsoft.com/office/powerpoint/2010/main" val="2857882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03513" y="321145"/>
            <a:ext cx="1981605" cy="5632311"/>
          </a:xfrm>
          <a:prstGeom prst="rect">
            <a:avLst/>
          </a:prstGeom>
          <a:ln w="3175">
            <a:solidFill>
              <a:schemeClr val="tx1"/>
            </a:solidFill>
          </a:ln>
        </p:spPr>
        <p:txBody>
          <a:bodyPr wrap="square">
            <a:spAutoFit/>
          </a:bodyPr>
          <a:lstStyle/>
          <a:p>
            <a:pPr defTabSz="633039"/>
            <a:r>
              <a:rPr lang="en-GB" sz="1200" b="1" dirty="0">
                <a:solidFill>
                  <a:prstClr val="black"/>
                </a:solidFill>
                <a:latin typeface="Calibri"/>
              </a:rPr>
              <a:t>A: A poem on the condition of religion and the Church in England. This was published in Strasbourg in 1528: </a:t>
            </a:r>
          </a:p>
          <a:p>
            <a:pPr defTabSz="633039"/>
            <a:endParaRPr lang="en-GB" sz="1200" dirty="0">
              <a:solidFill>
                <a:prstClr val="black"/>
              </a:solidFill>
              <a:latin typeface="Calibri"/>
            </a:endParaRPr>
          </a:p>
          <a:p>
            <a:pPr defTabSz="633039"/>
            <a:r>
              <a:rPr lang="en-GB" sz="1200" dirty="0">
                <a:solidFill>
                  <a:prstClr val="black"/>
                </a:solidFill>
                <a:latin typeface="Calibri"/>
              </a:rPr>
              <a:t>As for bishops take no care,</a:t>
            </a:r>
          </a:p>
          <a:p>
            <a:pPr defTabSz="633039"/>
            <a:r>
              <a:rPr lang="en-GB" sz="1200" dirty="0">
                <a:solidFill>
                  <a:prstClr val="black"/>
                </a:solidFill>
                <a:latin typeface="Calibri"/>
              </a:rPr>
              <a:t>They drink from golden bowls </a:t>
            </a:r>
          </a:p>
          <a:p>
            <a:pPr defTabSz="633039"/>
            <a:r>
              <a:rPr lang="en-GB" sz="1200" dirty="0">
                <a:solidFill>
                  <a:prstClr val="black"/>
                </a:solidFill>
                <a:latin typeface="Calibri"/>
              </a:rPr>
              <a:t>the blood of poor simple souls, </a:t>
            </a:r>
          </a:p>
          <a:p>
            <a:pPr defTabSz="633039"/>
            <a:r>
              <a:rPr lang="en-GB" sz="1200" dirty="0">
                <a:solidFill>
                  <a:prstClr val="black"/>
                </a:solidFill>
                <a:latin typeface="Calibri"/>
              </a:rPr>
              <a:t>Perishing for lack of sustenance. </a:t>
            </a:r>
          </a:p>
          <a:p>
            <a:pPr defTabSz="633039"/>
            <a:r>
              <a:rPr lang="en-GB" sz="1200" dirty="0">
                <a:solidFill>
                  <a:prstClr val="black"/>
                </a:solidFill>
                <a:latin typeface="Calibri"/>
              </a:rPr>
              <a:t>Their hungry cures they never teach</a:t>
            </a:r>
          </a:p>
          <a:p>
            <a:pPr defTabSz="633039"/>
            <a:r>
              <a:rPr lang="en-GB" sz="1200" dirty="0">
                <a:solidFill>
                  <a:prstClr val="black"/>
                </a:solidFill>
                <a:latin typeface="Calibri"/>
              </a:rPr>
              <a:t>Nor will suffer none other to preach</a:t>
            </a:r>
          </a:p>
          <a:p>
            <a:pPr defTabSz="633039"/>
            <a:r>
              <a:rPr lang="en-GB" sz="1200" dirty="0">
                <a:solidFill>
                  <a:prstClr val="black"/>
                </a:solidFill>
                <a:latin typeface="Calibri"/>
              </a:rPr>
              <a:t>But such as can lie and flatter. </a:t>
            </a:r>
          </a:p>
          <a:p>
            <a:pPr defTabSz="633039"/>
            <a:r>
              <a:rPr lang="en-GB" sz="1200" dirty="0">
                <a:solidFill>
                  <a:prstClr val="black"/>
                </a:solidFill>
                <a:latin typeface="Calibri"/>
              </a:rPr>
              <a:t>As for Wolsey, to be brief, </a:t>
            </a:r>
          </a:p>
          <a:p>
            <a:pPr defTabSz="633039"/>
            <a:r>
              <a:rPr lang="en-GB" sz="1200" dirty="0">
                <a:solidFill>
                  <a:prstClr val="black"/>
                </a:solidFill>
                <a:latin typeface="Calibri"/>
              </a:rPr>
              <a:t>In all England they have the chief</a:t>
            </a:r>
          </a:p>
          <a:p>
            <a:pPr defTabSz="633039"/>
            <a:r>
              <a:rPr lang="en-GB" sz="1200" dirty="0">
                <a:solidFill>
                  <a:prstClr val="black"/>
                </a:solidFill>
                <a:latin typeface="Calibri"/>
              </a:rPr>
              <a:t>And most pleasant man</a:t>
            </a:r>
          </a:p>
          <a:p>
            <a:pPr defTabSz="633039"/>
            <a:r>
              <a:rPr lang="en-GB" sz="1200" dirty="0">
                <a:solidFill>
                  <a:prstClr val="black"/>
                </a:solidFill>
                <a:latin typeface="Calibri"/>
              </a:rPr>
              <a:t>Who’s goodly soils, and goodly land </a:t>
            </a:r>
          </a:p>
          <a:p>
            <a:pPr defTabSz="633039"/>
            <a:r>
              <a:rPr lang="en-GB" sz="1200" dirty="0">
                <a:solidFill>
                  <a:prstClr val="black"/>
                </a:solidFill>
                <a:latin typeface="Calibri"/>
              </a:rPr>
              <a:t>Wrongfully he holds their lands </a:t>
            </a:r>
          </a:p>
          <a:p>
            <a:pPr defTabSz="633039"/>
            <a:r>
              <a:rPr lang="en-GB" sz="1200" dirty="0">
                <a:solidFill>
                  <a:prstClr val="black"/>
                </a:solidFill>
                <a:latin typeface="Calibri"/>
              </a:rPr>
              <a:t>He is the cause of misery </a:t>
            </a:r>
          </a:p>
          <a:p>
            <a:pPr defTabSz="633039"/>
            <a:r>
              <a:rPr lang="en-GB" sz="1200" dirty="0">
                <a:solidFill>
                  <a:prstClr val="black"/>
                </a:solidFill>
                <a:latin typeface="Calibri"/>
              </a:rPr>
              <a:t>of whoredom, theft and beggary. </a:t>
            </a:r>
          </a:p>
        </p:txBody>
      </p:sp>
      <p:sp>
        <p:nvSpPr>
          <p:cNvPr id="3" name="Rectangle 2"/>
          <p:cNvSpPr/>
          <p:nvPr/>
        </p:nvSpPr>
        <p:spPr>
          <a:xfrm>
            <a:off x="3834244" y="694604"/>
            <a:ext cx="2261757" cy="5632311"/>
          </a:xfrm>
          <a:prstGeom prst="rect">
            <a:avLst/>
          </a:prstGeom>
          <a:ln w="3175">
            <a:solidFill>
              <a:schemeClr val="tx1"/>
            </a:solidFill>
          </a:ln>
        </p:spPr>
        <p:txBody>
          <a:bodyPr wrap="square">
            <a:spAutoFit/>
          </a:bodyPr>
          <a:lstStyle/>
          <a:p>
            <a:pPr defTabSz="633039"/>
            <a:r>
              <a:rPr lang="en-GB" sz="1200" b="1" dirty="0">
                <a:solidFill>
                  <a:prstClr val="black"/>
                </a:solidFill>
                <a:latin typeface="Calibri"/>
              </a:rPr>
              <a:t>B: Sebastian </a:t>
            </a:r>
            <a:r>
              <a:rPr lang="en-GB" sz="1200" b="1" dirty="0" err="1">
                <a:solidFill>
                  <a:prstClr val="black"/>
                </a:solidFill>
                <a:latin typeface="Calibri"/>
              </a:rPr>
              <a:t>Giustiniani</a:t>
            </a:r>
            <a:r>
              <a:rPr lang="en-GB" sz="1200" b="1" dirty="0">
                <a:solidFill>
                  <a:prstClr val="black"/>
                </a:solidFill>
                <a:latin typeface="Calibri"/>
              </a:rPr>
              <a:t> was the Venetian Ambassador to the court of Henry VIII in 1519. As an ambassador, </a:t>
            </a:r>
            <a:r>
              <a:rPr lang="en-GB" sz="1200" b="1" dirty="0" err="1">
                <a:solidFill>
                  <a:prstClr val="black"/>
                </a:solidFill>
                <a:latin typeface="Calibri"/>
              </a:rPr>
              <a:t>Giustiniani</a:t>
            </a:r>
            <a:r>
              <a:rPr lang="en-GB" sz="1200" b="1" dirty="0">
                <a:solidFill>
                  <a:prstClr val="black"/>
                </a:solidFill>
                <a:latin typeface="Calibri"/>
              </a:rPr>
              <a:t> had been in England since 1515, and had regular meetings with Cardinal Wolsey. </a:t>
            </a:r>
          </a:p>
          <a:p>
            <a:pPr defTabSz="633039"/>
            <a:endParaRPr lang="en-GB" sz="1200" dirty="0">
              <a:solidFill>
                <a:prstClr val="black"/>
              </a:solidFill>
              <a:latin typeface="Calibri"/>
            </a:endParaRPr>
          </a:p>
          <a:p>
            <a:pPr defTabSz="633039"/>
            <a:r>
              <a:rPr lang="en-GB" sz="1200" dirty="0">
                <a:solidFill>
                  <a:prstClr val="black"/>
                </a:solidFill>
                <a:latin typeface="Calibri"/>
              </a:rPr>
              <a:t>The Cardinal of York rules both king and the entire kingdom. He is very handsome, learned, extremely eloquent, of vast ability and untiring. At first he used to say to me ‘His majesty will do so and so’. Subsequently, by degrees, he went forgetting himself and commenced saying ‘We shall do so and so’. He had then reached such a pitch that he used to say ‘I shall do so and so’. All state affairs, both civil and criminal are managed by him. He does more than all the magistrates, </a:t>
            </a:r>
            <a:r>
              <a:rPr lang="en-GB" sz="1200" dirty="0" err="1">
                <a:solidFill>
                  <a:prstClr val="black"/>
                </a:solidFill>
                <a:latin typeface="Calibri"/>
              </a:rPr>
              <a:t>oficers</a:t>
            </a:r>
            <a:r>
              <a:rPr lang="en-GB" sz="1200" dirty="0">
                <a:solidFill>
                  <a:prstClr val="black"/>
                </a:solidFill>
                <a:latin typeface="Calibri"/>
              </a:rPr>
              <a:t> and councils of Venice. He has the reputation of being extremely just: he favours the people, especially the poor, hearing and passing judgement of their cases without delay</a:t>
            </a:r>
          </a:p>
        </p:txBody>
      </p:sp>
      <p:pic>
        <p:nvPicPr>
          <p:cNvPr id="5"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6095"/>
          <a:stretch/>
        </p:blipFill>
        <p:spPr bwMode="auto">
          <a:xfrm>
            <a:off x="6456040" y="698406"/>
            <a:ext cx="3816424" cy="24983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6456040" y="3222457"/>
            <a:ext cx="3816424" cy="276999"/>
          </a:xfrm>
          <a:prstGeom prst="rect">
            <a:avLst/>
          </a:prstGeom>
          <a:noFill/>
        </p:spPr>
        <p:txBody>
          <a:bodyPr wrap="square" rtlCol="0">
            <a:spAutoFit/>
          </a:bodyPr>
          <a:lstStyle/>
          <a:p>
            <a:pPr defTabSz="633039"/>
            <a:r>
              <a:rPr lang="en-GB" sz="1200" b="1" dirty="0">
                <a:solidFill>
                  <a:prstClr val="black"/>
                </a:solidFill>
                <a:latin typeface="Calibri"/>
              </a:rPr>
              <a:t>C: A Victorian Painting of Cardinal Wolsey. </a:t>
            </a:r>
          </a:p>
        </p:txBody>
      </p:sp>
      <p:sp>
        <p:nvSpPr>
          <p:cNvPr id="7" name="Rectangle 6"/>
          <p:cNvSpPr/>
          <p:nvPr/>
        </p:nvSpPr>
        <p:spPr>
          <a:xfrm>
            <a:off x="6328789" y="3933056"/>
            <a:ext cx="4243362" cy="2677656"/>
          </a:xfrm>
          <a:prstGeom prst="rect">
            <a:avLst/>
          </a:prstGeom>
          <a:ln w="3175">
            <a:solidFill>
              <a:schemeClr val="tx1"/>
            </a:solidFill>
          </a:ln>
        </p:spPr>
        <p:txBody>
          <a:bodyPr wrap="square">
            <a:spAutoFit/>
          </a:bodyPr>
          <a:lstStyle/>
          <a:p>
            <a:pPr defTabSz="633039"/>
            <a:r>
              <a:rPr lang="en-GB" sz="1200" b="1" dirty="0">
                <a:solidFill>
                  <a:prstClr val="black"/>
                </a:solidFill>
                <a:latin typeface="Calibri"/>
              </a:rPr>
              <a:t>D: </a:t>
            </a:r>
            <a:r>
              <a:rPr lang="en-GB" sz="1200" b="1" dirty="0" err="1">
                <a:solidFill>
                  <a:prstClr val="black"/>
                </a:solidFill>
                <a:latin typeface="Calibri"/>
              </a:rPr>
              <a:t>Polydore</a:t>
            </a:r>
            <a:r>
              <a:rPr lang="en-GB" sz="1200" b="1" dirty="0">
                <a:solidFill>
                  <a:prstClr val="black"/>
                </a:solidFill>
                <a:latin typeface="Calibri"/>
              </a:rPr>
              <a:t> Vergil was the ambassador to the Vatican. He was invited by Henry VII to write </a:t>
            </a:r>
            <a:r>
              <a:rPr lang="en-GB" sz="1200" b="1" dirty="0" err="1">
                <a:solidFill>
                  <a:prstClr val="black"/>
                </a:solidFill>
                <a:latin typeface="Calibri"/>
              </a:rPr>
              <a:t>Anglica</a:t>
            </a:r>
            <a:r>
              <a:rPr lang="en-GB" sz="1200" b="1" dirty="0">
                <a:solidFill>
                  <a:prstClr val="black"/>
                </a:solidFill>
                <a:latin typeface="Calibri"/>
              </a:rPr>
              <a:t> </a:t>
            </a:r>
            <a:r>
              <a:rPr lang="en-GB" sz="1200" b="1" dirty="0" err="1">
                <a:solidFill>
                  <a:prstClr val="black"/>
                </a:solidFill>
                <a:latin typeface="Calibri"/>
              </a:rPr>
              <a:t>Historia</a:t>
            </a:r>
            <a:r>
              <a:rPr lang="en-GB" sz="1200" b="1" dirty="0">
                <a:solidFill>
                  <a:prstClr val="black"/>
                </a:solidFill>
                <a:latin typeface="Calibri"/>
              </a:rPr>
              <a:t>, an influential account of English history which he began in 1502. The following critical account of Wolsey was not included in his published History of England until 1555:</a:t>
            </a:r>
          </a:p>
          <a:p>
            <a:pPr defTabSz="633039"/>
            <a:endParaRPr lang="en-GB" sz="1200" dirty="0">
              <a:solidFill>
                <a:prstClr val="black"/>
              </a:solidFill>
              <a:latin typeface="Calibri"/>
            </a:endParaRPr>
          </a:p>
          <a:p>
            <a:pPr defTabSz="633039"/>
            <a:r>
              <a:rPr lang="en-GB" sz="1200" dirty="0">
                <a:solidFill>
                  <a:prstClr val="black"/>
                </a:solidFill>
                <a:latin typeface="Calibri"/>
              </a:rPr>
              <a:t>Wolsey was, indeed, detested by everyone, because he assumed that he could undertake nearly all the offices of state by himself. It was indeed, a fine sight to see this fellow, untrained in the law, sitting in the court and giving judgement. Wolsey with his arrogance and ambition aroused against himself the hatred of the whole country. The government of Wolsey had, at first an appearance of justice for the common people, but this impression quickly disappeared, since it was only a shadow</a:t>
            </a:r>
          </a:p>
        </p:txBody>
      </p:sp>
      <p:sp>
        <p:nvSpPr>
          <p:cNvPr id="8" name="Rectangle 7"/>
          <p:cNvSpPr/>
          <p:nvPr/>
        </p:nvSpPr>
        <p:spPr>
          <a:xfrm>
            <a:off x="4301339" y="125522"/>
            <a:ext cx="3545790" cy="461665"/>
          </a:xfrm>
          <a:prstGeom prst="rect">
            <a:avLst/>
          </a:prstGeom>
        </p:spPr>
        <p:txBody>
          <a:bodyPr wrap="square">
            <a:spAutoFit/>
          </a:bodyPr>
          <a:lstStyle/>
          <a:p>
            <a:pPr algn="ctr" defTabSz="633039"/>
            <a:r>
              <a:rPr lang="en-GB" sz="1200" u="sng" dirty="0">
                <a:solidFill>
                  <a:prstClr val="black"/>
                </a:solidFill>
                <a:latin typeface="Hobo Std" pitchFamily="34" charset="0"/>
              </a:rPr>
              <a:t>Which is the most valid source for studying Wolsey’s influence?</a:t>
            </a:r>
          </a:p>
        </p:txBody>
      </p:sp>
    </p:spTree>
    <p:extLst>
      <p:ext uri="{BB962C8B-B14F-4D97-AF65-F5344CB8AC3E}">
        <p14:creationId xmlns:p14="http://schemas.microsoft.com/office/powerpoint/2010/main" val="10608082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AA586D25-A1FF-4B18-90FF-D7E768A94151}"/>
              </a:ext>
            </a:extLst>
          </p:cNvPr>
          <p:cNvGraphicFramePr>
            <a:graphicFrameLocks noGrp="1"/>
          </p:cNvGraphicFramePr>
          <p:nvPr/>
        </p:nvGraphicFramePr>
        <p:xfrm>
          <a:off x="1753751" y="896596"/>
          <a:ext cx="6906222" cy="5844772"/>
        </p:xfrm>
        <a:graphic>
          <a:graphicData uri="http://schemas.openxmlformats.org/drawingml/2006/table">
            <a:tbl>
              <a:tblPr firstRow="1" bandRow="1">
                <a:tableStyleId>{5940675A-B579-460E-94D1-54222C63F5DA}</a:tableStyleId>
              </a:tblPr>
              <a:tblGrid>
                <a:gridCol w="1012119">
                  <a:extLst>
                    <a:ext uri="{9D8B030D-6E8A-4147-A177-3AD203B41FA5}">
                      <a16:colId xmlns:a16="http://schemas.microsoft.com/office/drawing/2014/main" val="2382336004"/>
                    </a:ext>
                  </a:extLst>
                </a:gridCol>
                <a:gridCol w="1357600">
                  <a:extLst>
                    <a:ext uri="{9D8B030D-6E8A-4147-A177-3AD203B41FA5}">
                      <a16:colId xmlns:a16="http://schemas.microsoft.com/office/drawing/2014/main" val="1081070165"/>
                    </a:ext>
                  </a:extLst>
                </a:gridCol>
                <a:gridCol w="1584176">
                  <a:extLst>
                    <a:ext uri="{9D8B030D-6E8A-4147-A177-3AD203B41FA5}">
                      <a16:colId xmlns:a16="http://schemas.microsoft.com/office/drawing/2014/main" val="462017813"/>
                    </a:ext>
                  </a:extLst>
                </a:gridCol>
                <a:gridCol w="1584176">
                  <a:extLst>
                    <a:ext uri="{9D8B030D-6E8A-4147-A177-3AD203B41FA5}">
                      <a16:colId xmlns:a16="http://schemas.microsoft.com/office/drawing/2014/main" val="4154187494"/>
                    </a:ext>
                  </a:extLst>
                </a:gridCol>
                <a:gridCol w="1368151">
                  <a:extLst>
                    <a:ext uri="{9D8B030D-6E8A-4147-A177-3AD203B41FA5}">
                      <a16:colId xmlns:a16="http://schemas.microsoft.com/office/drawing/2014/main" val="2051683594"/>
                    </a:ext>
                  </a:extLst>
                </a:gridCol>
              </a:tblGrid>
              <a:tr h="404664">
                <a:tc>
                  <a:txBody>
                    <a:bodyPr/>
                    <a:lstStyle/>
                    <a:p>
                      <a:endParaRPr lang="en-GB" sz="1200" dirty="0"/>
                    </a:p>
                  </a:txBody>
                  <a:tcPr/>
                </a:tc>
                <a:tc>
                  <a:txBody>
                    <a:bodyPr/>
                    <a:lstStyle/>
                    <a:p>
                      <a:r>
                        <a:rPr lang="en-GB" sz="1200" dirty="0"/>
                        <a:t>Source A</a:t>
                      </a:r>
                    </a:p>
                  </a:txBody>
                  <a:tcPr/>
                </a:tc>
                <a:tc>
                  <a:txBody>
                    <a:bodyPr/>
                    <a:lstStyle/>
                    <a:p>
                      <a:r>
                        <a:rPr lang="en-GB" sz="1200" dirty="0"/>
                        <a:t>Source B</a:t>
                      </a:r>
                    </a:p>
                  </a:txBody>
                  <a:tcPr/>
                </a:tc>
                <a:tc>
                  <a:txBody>
                    <a:bodyPr/>
                    <a:lstStyle/>
                    <a:p>
                      <a:r>
                        <a:rPr lang="en-GB" sz="1200" dirty="0"/>
                        <a:t>Source C</a:t>
                      </a:r>
                    </a:p>
                  </a:txBody>
                  <a:tcPr/>
                </a:tc>
                <a:tc>
                  <a:txBody>
                    <a:bodyPr/>
                    <a:lstStyle/>
                    <a:p>
                      <a:r>
                        <a:rPr lang="en-GB" sz="1200" dirty="0"/>
                        <a:t>Source D</a:t>
                      </a:r>
                    </a:p>
                  </a:txBody>
                  <a:tcPr/>
                </a:tc>
                <a:extLst>
                  <a:ext uri="{0D108BD9-81ED-4DB2-BD59-A6C34878D82A}">
                    <a16:rowId xmlns:a16="http://schemas.microsoft.com/office/drawing/2014/main" val="645433266"/>
                  </a:ext>
                </a:extLst>
              </a:tr>
              <a:tr h="1395712">
                <a:tc>
                  <a:txBody>
                    <a:bodyPr/>
                    <a:lstStyle/>
                    <a:p>
                      <a:r>
                        <a:rPr lang="en-GB" sz="1200" dirty="0"/>
                        <a:t>What is the BIG message of the source about Wolsey?</a:t>
                      </a:r>
                    </a:p>
                  </a:txBody>
                  <a:tcPr/>
                </a:tc>
                <a:tc>
                  <a:txBody>
                    <a:bodyPr/>
                    <a:lstStyle/>
                    <a:p>
                      <a:endParaRPr lang="en-GB" sz="1200"/>
                    </a:p>
                  </a:txBody>
                  <a:tcPr/>
                </a:tc>
                <a:tc>
                  <a:txBody>
                    <a:bodyPr/>
                    <a:lstStyle/>
                    <a:p>
                      <a:endParaRPr lang="en-GB" sz="1200"/>
                    </a:p>
                  </a:txBody>
                  <a:tcPr/>
                </a:tc>
                <a:tc>
                  <a:txBody>
                    <a:bodyPr/>
                    <a:lstStyle/>
                    <a:p>
                      <a:endParaRPr lang="en-GB" sz="1200"/>
                    </a:p>
                  </a:txBody>
                  <a:tcPr/>
                </a:tc>
                <a:tc>
                  <a:txBody>
                    <a:bodyPr/>
                    <a:lstStyle/>
                    <a:p>
                      <a:endParaRPr lang="en-GB" sz="1200" dirty="0"/>
                    </a:p>
                  </a:txBody>
                  <a:tcPr/>
                </a:tc>
                <a:extLst>
                  <a:ext uri="{0D108BD9-81ED-4DB2-BD59-A6C34878D82A}">
                    <a16:rowId xmlns:a16="http://schemas.microsoft.com/office/drawing/2014/main" val="2590765119"/>
                  </a:ext>
                </a:extLst>
              </a:tr>
              <a:tr h="1230791">
                <a:tc>
                  <a:txBody>
                    <a:bodyPr/>
                    <a:lstStyle/>
                    <a:p>
                      <a:r>
                        <a:rPr lang="en-GB" sz="1200" dirty="0"/>
                        <a:t>What are the mini messages about Wolsey?</a:t>
                      </a:r>
                    </a:p>
                  </a:txBody>
                  <a:tcPr/>
                </a:tc>
                <a:tc>
                  <a:txBody>
                    <a:bodyPr/>
                    <a:lstStyle/>
                    <a:p>
                      <a:endParaRPr lang="en-GB" sz="1200"/>
                    </a:p>
                  </a:txBody>
                  <a:tcPr/>
                </a:tc>
                <a:tc>
                  <a:txBody>
                    <a:bodyPr/>
                    <a:lstStyle/>
                    <a:p>
                      <a:endParaRPr lang="en-GB" sz="1200"/>
                    </a:p>
                  </a:txBody>
                  <a:tcPr/>
                </a:tc>
                <a:tc>
                  <a:txBody>
                    <a:bodyPr/>
                    <a:lstStyle/>
                    <a:p>
                      <a:endParaRPr lang="en-GB" sz="1200"/>
                    </a:p>
                  </a:txBody>
                  <a:tcPr/>
                </a:tc>
                <a:tc>
                  <a:txBody>
                    <a:bodyPr/>
                    <a:lstStyle/>
                    <a:p>
                      <a:endParaRPr lang="en-GB" sz="1200" dirty="0"/>
                    </a:p>
                  </a:txBody>
                  <a:tcPr/>
                </a:tc>
                <a:extLst>
                  <a:ext uri="{0D108BD9-81ED-4DB2-BD59-A6C34878D82A}">
                    <a16:rowId xmlns:a16="http://schemas.microsoft.com/office/drawing/2014/main" val="1659788508"/>
                  </a:ext>
                </a:extLst>
              </a:tr>
              <a:tr h="1600029">
                <a:tc>
                  <a:txBody>
                    <a:bodyPr/>
                    <a:lstStyle/>
                    <a:p>
                      <a:r>
                        <a:rPr lang="en-GB" sz="1200" dirty="0"/>
                        <a:t>Provenance (author, date, purpose, agenda)</a:t>
                      </a:r>
                    </a:p>
                  </a:txBody>
                  <a:tcPr/>
                </a:tc>
                <a:tc>
                  <a:txBody>
                    <a:bodyPr/>
                    <a:lstStyle/>
                    <a:p>
                      <a:endParaRPr lang="en-GB" sz="1200"/>
                    </a:p>
                  </a:txBody>
                  <a:tcPr/>
                </a:tc>
                <a:tc>
                  <a:txBody>
                    <a:bodyPr/>
                    <a:lstStyle/>
                    <a:p>
                      <a:endParaRPr lang="en-GB" sz="1200"/>
                    </a:p>
                  </a:txBody>
                  <a:tcPr/>
                </a:tc>
                <a:tc>
                  <a:txBody>
                    <a:bodyPr/>
                    <a:lstStyle/>
                    <a:p>
                      <a:endParaRPr lang="en-GB" sz="1200"/>
                    </a:p>
                  </a:txBody>
                  <a:tcPr/>
                </a:tc>
                <a:tc>
                  <a:txBody>
                    <a:bodyPr/>
                    <a:lstStyle/>
                    <a:p>
                      <a:endParaRPr lang="en-GB" sz="1200"/>
                    </a:p>
                  </a:txBody>
                  <a:tcPr/>
                </a:tc>
                <a:extLst>
                  <a:ext uri="{0D108BD9-81ED-4DB2-BD59-A6C34878D82A}">
                    <a16:rowId xmlns:a16="http://schemas.microsoft.com/office/drawing/2014/main" val="2828115342"/>
                  </a:ext>
                </a:extLst>
              </a:tr>
              <a:tr h="1213576">
                <a:tc>
                  <a:txBody>
                    <a:bodyPr/>
                    <a:lstStyle/>
                    <a:p>
                      <a:r>
                        <a:rPr lang="en-GB" sz="1200" dirty="0"/>
                        <a:t>Tone (style) </a:t>
                      </a:r>
                    </a:p>
                  </a:txBody>
                  <a:tcPr/>
                </a:tc>
                <a:tc>
                  <a:txBody>
                    <a:bodyPr/>
                    <a:lstStyle/>
                    <a:p>
                      <a:endParaRPr lang="en-GB" sz="1200"/>
                    </a:p>
                  </a:txBody>
                  <a:tcPr/>
                </a:tc>
                <a:tc>
                  <a:txBody>
                    <a:bodyPr/>
                    <a:lstStyle/>
                    <a:p>
                      <a:endParaRPr lang="en-GB" sz="1200"/>
                    </a:p>
                  </a:txBody>
                  <a:tcPr/>
                </a:tc>
                <a:tc>
                  <a:txBody>
                    <a:bodyPr/>
                    <a:lstStyle/>
                    <a:p>
                      <a:endParaRPr lang="en-GB" sz="1200"/>
                    </a:p>
                  </a:txBody>
                  <a:tcPr/>
                </a:tc>
                <a:tc>
                  <a:txBody>
                    <a:bodyPr/>
                    <a:lstStyle/>
                    <a:p>
                      <a:endParaRPr lang="en-GB" sz="1200" dirty="0"/>
                    </a:p>
                  </a:txBody>
                  <a:tcPr/>
                </a:tc>
                <a:extLst>
                  <a:ext uri="{0D108BD9-81ED-4DB2-BD59-A6C34878D82A}">
                    <a16:rowId xmlns:a16="http://schemas.microsoft.com/office/drawing/2014/main" val="2016321274"/>
                  </a:ext>
                </a:extLst>
              </a:tr>
            </a:tbl>
          </a:graphicData>
        </a:graphic>
      </p:graphicFrame>
      <p:sp>
        <p:nvSpPr>
          <p:cNvPr id="5" name="TextBox 6">
            <a:extLst>
              <a:ext uri="{FF2B5EF4-FFF2-40B4-BE49-F238E27FC236}">
                <a16:creationId xmlns:a16="http://schemas.microsoft.com/office/drawing/2014/main" id="{E2178D1F-9822-49B0-B3B7-D2725D616AB1}"/>
              </a:ext>
            </a:extLst>
          </p:cNvPr>
          <p:cNvSpPr txBox="1"/>
          <p:nvPr/>
        </p:nvSpPr>
        <p:spPr>
          <a:xfrm>
            <a:off x="8659974" y="1700808"/>
            <a:ext cx="2032001" cy="517064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panose="020B0604020202020204" pitchFamily="34" charset="0"/>
              <a:buChar char="•"/>
            </a:pPr>
            <a:r>
              <a:rPr lang="en-GB" sz="1100" dirty="0">
                <a:solidFill>
                  <a:prstClr val="black"/>
                </a:solidFill>
                <a:latin typeface="Calibri"/>
              </a:rPr>
              <a:t>THRUST- What are we being told? What can we learn?</a:t>
            </a: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r>
              <a:rPr lang="en-GB" sz="1100" dirty="0">
                <a:solidFill>
                  <a:prstClr val="black"/>
                </a:solidFill>
                <a:latin typeface="Calibri"/>
              </a:rPr>
              <a:t>What does it reveal to us beyond the BIG message?</a:t>
            </a: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r>
              <a:rPr lang="en-GB" sz="1100" dirty="0">
                <a:solidFill>
                  <a:prstClr val="black"/>
                </a:solidFill>
                <a:latin typeface="Calibri"/>
              </a:rPr>
              <a:t>Is who wrote it informed, impartial, objective, subjective? </a:t>
            </a:r>
          </a:p>
          <a:p>
            <a:pPr marL="171450" indent="-171450">
              <a:buFont typeface="Arial" panose="020B0604020202020204" pitchFamily="34" charset="0"/>
              <a:buChar char="•"/>
            </a:pPr>
            <a:r>
              <a:rPr lang="en-GB" sz="1100" dirty="0">
                <a:solidFill>
                  <a:prstClr val="black"/>
                </a:solidFill>
                <a:latin typeface="Calibri"/>
              </a:rPr>
              <a:t>Is the person speculative or an eyewitness?</a:t>
            </a: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r>
              <a:rPr lang="en-GB" sz="1100" dirty="0">
                <a:solidFill>
                  <a:prstClr val="black"/>
                </a:solidFill>
                <a:latin typeface="Calibri"/>
              </a:rPr>
              <a:t>Was It written to persuade?</a:t>
            </a:r>
          </a:p>
          <a:p>
            <a:pPr marL="171450" indent="-171450">
              <a:buFont typeface="Arial" panose="020B0604020202020204" pitchFamily="34" charset="0"/>
              <a:buChar char="•"/>
            </a:pPr>
            <a:r>
              <a:rPr lang="en-GB" sz="1100" dirty="0">
                <a:solidFill>
                  <a:prstClr val="black"/>
                </a:solidFill>
                <a:latin typeface="Calibri"/>
              </a:rPr>
              <a:t>Is the language emotive, sensational? </a:t>
            </a:r>
          </a:p>
          <a:p>
            <a:pPr marL="171450" indent="-171450">
              <a:buFont typeface="Arial" panose="020B0604020202020204" pitchFamily="34" charset="0"/>
              <a:buChar char="•"/>
            </a:pPr>
            <a:endParaRPr lang="en-GB" sz="1100" dirty="0">
              <a:solidFill>
                <a:prstClr val="black"/>
              </a:solidFill>
              <a:latin typeface="Calibri"/>
            </a:endParaRPr>
          </a:p>
          <a:p>
            <a:pPr marL="171450" indent="-171450">
              <a:buFont typeface="Arial" panose="020B0604020202020204" pitchFamily="34" charset="0"/>
              <a:buChar char="•"/>
            </a:pPr>
            <a:endParaRPr lang="en-GB" sz="1100" dirty="0">
              <a:solidFill>
                <a:prstClr val="black"/>
              </a:solidFill>
              <a:latin typeface="Calibri"/>
            </a:endParaRPr>
          </a:p>
        </p:txBody>
      </p:sp>
      <p:sp>
        <p:nvSpPr>
          <p:cNvPr id="6" name="Rectangle 5">
            <a:extLst>
              <a:ext uri="{FF2B5EF4-FFF2-40B4-BE49-F238E27FC236}">
                <a16:creationId xmlns:a16="http://schemas.microsoft.com/office/drawing/2014/main" id="{F351012D-8601-4114-B4B4-62ADBB53A50D}"/>
              </a:ext>
            </a:extLst>
          </p:cNvPr>
          <p:cNvSpPr/>
          <p:nvPr/>
        </p:nvSpPr>
        <p:spPr>
          <a:xfrm>
            <a:off x="2495600" y="116633"/>
            <a:ext cx="7488832" cy="307777"/>
          </a:xfrm>
          <a:prstGeom prst="rect">
            <a:avLst/>
          </a:prstGeom>
        </p:spPr>
        <p:txBody>
          <a:bodyPr wrap="square">
            <a:spAutoFit/>
          </a:bodyPr>
          <a:lstStyle/>
          <a:p>
            <a:pPr algn="ctr"/>
            <a:r>
              <a:rPr lang="en-GB" sz="1400" u="sng" dirty="0">
                <a:solidFill>
                  <a:prstClr val="black"/>
                </a:solidFill>
                <a:latin typeface="Hobo Std" pitchFamily="34" charset="0"/>
              </a:rPr>
              <a:t>Evaluation of sources- go through each source and assess its validity. </a:t>
            </a:r>
          </a:p>
        </p:txBody>
      </p:sp>
    </p:spTree>
    <p:extLst>
      <p:ext uri="{BB962C8B-B14F-4D97-AF65-F5344CB8AC3E}">
        <p14:creationId xmlns:p14="http://schemas.microsoft.com/office/powerpoint/2010/main" val="2533705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4A6071-8CD7-418E-8A45-6C865CB2EFC3}"/>
              </a:ext>
            </a:extLst>
          </p:cNvPr>
          <p:cNvSpPr>
            <a:spLocks noGrp="1"/>
          </p:cNvSpPr>
          <p:nvPr>
            <p:ph type="title"/>
          </p:nvPr>
        </p:nvSpPr>
        <p:spPr>
          <a:xfrm>
            <a:off x="1523984" y="1054121"/>
            <a:ext cx="9465131" cy="1184111"/>
          </a:xfrm>
        </p:spPr>
        <p:txBody>
          <a:bodyPr>
            <a:normAutofit/>
          </a:bodyPr>
          <a:lstStyle/>
          <a:p>
            <a:r>
              <a:rPr lang="en-GB" sz="3700" u="sng" dirty="0"/>
              <a:t>Support moving forward</a:t>
            </a:r>
          </a:p>
        </p:txBody>
      </p:sp>
      <p:sp>
        <p:nvSpPr>
          <p:cNvPr id="3" name="Content Placeholder 2">
            <a:extLst>
              <a:ext uri="{FF2B5EF4-FFF2-40B4-BE49-F238E27FC236}">
                <a16:creationId xmlns:a16="http://schemas.microsoft.com/office/drawing/2014/main" id="{B89A34C0-95AA-430B-980C-57249C37BC24}"/>
              </a:ext>
            </a:extLst>
          </p:cNvPr>
          <p:cNvSpPr>
            <a:spLocks noGrp="1"/>
          </p:cNvSpPr>
          <p:nvPr>
            <p:ph idx="1"/>
          </p:nvPr>
        </p:nvSpPr>
        <p:spPr>
          <a:xfrm>
            <a:off x="1524000" y="2399099"/>
            <a:ext cx="9465564" cy="3400969"/>
          </a:xfrm>
        </p:spPr>
        <p:txBody>
          <a:bodyPr>
            <a:normAutofit/>
          </a:bodyPr>
          <a:lstStyle/>
          <a:p>
            <a:pPr marL="0" indent="0">
              <a:buNone/>
            </a:pPr>
            <a:r>
              <a:rPr lang="en-GB" sz="1800" dirty="0"/>
              <a:t>Lastly- the more reading, watching and listening you do will help massively. Click on the following link to take you to firefly to the list of podcasts, videos and books you can use to help build up your knowledge. </a:t>
            </a:r>
            <a:r>
              <a:rPr lang="en-GB" sz="1800" dirty="0">
                <a:hlinkClick r:id="rId2"/>
              </a:rPr>
              <a:t>https://chellaston.fireflycloud.net/history/a-level-1/religious-conflict-and-the-church-in-england-c1529-1570/course-admin-and-expectations-</a:t>
            </a:r>
            <a:r>
              <a:rPr lang="en-GB" sz="1800" dirty="0"/>
              <a:t> </a:t>
            </a:r>
          </a:p>
        </p:txBody>
      </p:sp>
      <p:pic>
        <p:nvPicPr>
          <p:cNvPr id="4" name="Picture 3">
            <a:extLst>
              <a:ext uri="{FF2B5EF4-FFF2-40B4-BE49-F238E27FC236}">
                <a16:creationId xmlns:a16="http://schemas.microsoft.com/office/drawing/2014/main" id="{8EA8AD3A-2EF0-427F-A02C-81788A7FF3D8}"/>
              </a:ext>
            </a:extLst>
          </p:cNvPr>
          <p:cNvPicPr>
            <a:picLocks noChangeAspect="1"/>
          </p:cNvPicPr>
          <p:nvPr/>
        </p:nvPicPr>
        <p:blipFill>
          <a:blip r:embed="rId3"/>
          <a:stretch>
            <a:fillRect/>
          </a:stretch>
        </p:blipFill>
        <p:spPr>
          <a:xfrm>
            <a:off x="1579298" y="3517067"/>
            <a:ext cx="9033095" cy="3322801"/>
          </a:xfrm>
          <a:prstGeom prst="rect">
            <a:avLst/>
          </a:prstGeom>
        </p:spPr>
      </p:pic>
    </p:spTree>
    <p:extLst>
      <p:ext uri="{BB962C8B-B14F-4D97-AF65-F5344CB8AC3E}">
        <p14:creationId xmlns:p14="http://schemas.microsoft.com/office/powerpoint/2010/main" val="168318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0" name="Rectangle 72">
            <a:extLst>
              <a:ext uri="{FF2B5EF4-FFF2-40B4-BE49-F238E27FC236}">
                <a16:creationId xmlns:a16="http://schemas.microsoft.com/office/drawing/2014/main" id="{2EAA8ABB-E28C-4BD6-B2CD-376882E921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D116D3C-2A8E-47F0-9D1D-DA2761B98FB4}"/>
              </a:ext>
            </a:extLst>
          </p:cNvPr>
          <p:cNvSpPr>
            <a:spLocks noGrp="1"/>
          </p:cNvSpPr>
          <p:nvPr>
            <p:ph type="title"/>
          </p:nvPr>
        </p:nvSpPr>
        <p:spPr>
          <a:xfrm>
            <a:off x="8763604" y="679731"/>
            <a:ext cx="3090345" cy="3736540"/>
          </a:xfrm>
        </p:spPr>
        <p:txBody>
          <a:bodyPr vert="horz" lIns="91440" tIns="45720" rIns="91440" bIns="45720" rtlCol="0" anchor="b">
            <a:normAutofit/>
          </a:bodyPr>
          <a:lstStyle/>
          <a:p>
            <a:r>
              <a:rPr lang="en-US" sz="4600" u="sng" kern="1200">
                <a:solidFill>
                  <a:schemeClr val="tx1"/>
                </a:solidFill>
                <a:latin typeface="+mj-lt"/>
                <a:ea typeface="+mj-ea"/>
                <a:cs typeface="+mj-cs"/>
              </a:rPr>
              <a:t>What books can I buy?</a:t>
            </a:r>
          </a:p>
        </p:txBody>
      </p:sp>
      <p:grpSp>
        <p:nvGrpSpPr>
          <p:cNvPr id="1031" name="Group 74">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29184" y="1"/>
            <a:ext cx="2446384" cy="5777808"/>
            <a:chOff x="329184" y="1"/>
            <a:chExt cx="524256" cy="5777808"/>
          </a:xfrm>
        </p:grpSpPr>
        <p:cxnSp>
          <p:nvCxnSpPr>
            <p:cNvPr id="76" name="Straight Connector 75">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032" name="Rectangle 76">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1"/>
              <a:ext cx="524256" cy="55321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9" name="Rectangle 78">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679731"/>
            <a:ext cx="7682293" cy="56628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Oxford AQA History for A Level: Tsarist and Communist Russia 1855-1964 By Sally Waller">
            <a:extLst>
              <a:ext uri="{FF2B5EF4-FFF2-40B4-BE49-F238E27FC236}">
                <a16:creationId xmlns:a16="http://schemas.microsoft.com/office/drawing/2014/main" id="{7849ACAC-9926-4F22-89CB-60849FC9DA2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9115" b="-3"/>
          <a:stretch/>
        </p:blipFill>
        <p:spPr bwMode="auto">
          <a:xfrm>
            <a:off x="996363" y="972235"/>
            <a:ext cx="3383280" cy="504773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a:extLst>
              <a:ext uri="{FF2B5EF4-FFF2-40B4-BE49-F238E27FC236}">
                <a16:creationId xmlns:a16="http://schemas.microsoft.com/office/drawing/2014/main" id="{99337E3F-CEF5-4A70-98FD-71DFF5CBCC09}"/>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7971" r="1530" b="1"/>
          <a:stretch/>
        </p:blipFill>
        <p:spPr bwMode="auto">
          <a:xfrm>
            <a:off x="4683639" y="972235"/>
            <a:ext cx="3383280" cy="5047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336116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TotalTime>
  <Words>1128</Words>
  <Application>Microsoft Office PowerPoint</Application>
  <PresentationFormat>Widescreen</PresentationFormat>
  <Paragraphs>97</Paragraphs>
  <Slides>9</Slides>
  <Notes>0</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9</vt:i4>
      </vt:variant>
    </vt:vector>
  </HeadingPairs>
  <TitlesOfParts>
    <vt:vector size="16" baseType="lpstr">
      <vt:lpstr>Arial</vt:lpstr>
      <vt:lpstr>Calibri</vt:lpstr>
      <vt:lpstr>Calibri Light</vt:lpstr>
      <vt:lpstr>Hobo Std</vt:lpstr>
      <vt:lpstr>Office Theme</vt:lpstr>
      <vt:lpstr>1_Office Theme</vt:lpstr>
      <vt:lpstr>2_Office Theme</vt:lpstr>
      <vt:lpstr>History Transition Work Summer 2024 </vt:lpstr>
      <vt:lpstr>Getting ready…</vt:lpstr>
      <vt:lpstr>Tasks for 1H-  Tsarist and Communist Russia, 1855–1964 - Breadth study</vt:lpstr>
      <vt:lpstr>Tasks for 2D- Religious conflict and the Church in England c.1529-1570 The Depth Study</vt:lpstr>
      <vt:lpstr>Who was Thomas Wolsey?</vt:lpstr>
      <vt:lpstr>PowerPoint Presentation</vt:lpstr>
      <vt:lpstr>PowerPoint Presentation</vt:lpstr>
      <vt:lpstr>Support moving forward</vt:lpstr>
      <vt:lpstr>What books can I buy?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Transition Work</dc:title>
  <dc:creator>Mrs K Skinner (SKN) (Staff)</dc:creator>
  <cp:lastModifiedBy>LKH - Mr T Luckhurst (Staff)</cp:lastModifiedBy>
  <cp:revision>4</cp:revision>
  <dcterms:created xsi:type="dcterms:W3CDTF">2020-03-27T11:08:07Z</dcterms:created>
  <dcterms:modified xsi:type="dcterms:W3CDTF">2024-06-06T08:53:46Z</dcterms:modified>
</cp:coreProperties>
</file>